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3" r:id="rId1"/>
  </p:sldMasterIdLst>
  <p:notesMasterIdLst>
    <p:notesMasterId r:id="rId17"/>
  </p:notesMasterIdLst>
  <p:handoutMasterIdLst>
    <p:handoutMasterId r:id="rId18"/>
  </p:handoutMasterIdLst>
  <p:sldIdLst>
    <p:sldId id="288" r:id="rId2"/>
    <p:sldId id="267" r:id="rId3"/>
    <p:sldId id="277" r:id="rId4"/>
    <p:sldId id="293" r:id="rId5"/>
    <p:sldId id="279" r:id="rId6"/>
    <p:sldId id="278" r:id="rId7"/>
    <p:sldId id="289" r:id="rId8"/>
    <p:sldId id="280" r:id="rId9"/>
    <p:sldId id="281" r:id="rId10"/>
    <p:sldId id="282" r:id="rId11"/>
    <p:sldId id="284" r:id="rId12"/>
    <p:sldId id="285" r:id="rId13"/>
    <p:sldId id="290" r:id="rId14"/>
    <p:sldId id="283" r:id="rId15"/>
    <p:sldId id="286"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C11"/>
    <a:srgbClr val="814BC9"/>
    <a:srgbClr val="FFFFCC"/>
    <a:srgbClr val="FFFFFF"/>
    <a:srgbClr val="2953A7"/>
    <a:srgbClr val="204184"/>
    <a:srgbClr val="66FF33"/>
    <a:srgbClr val="FFCC00"/>
    <a:srgbClr val="00B05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33" autoAdjust="0"/>
    <p:restoredTop sz="98098" autoAdjust="0"/>
  </p:normalViewPr>
  <p:slideViewPr>
    <p:cSldViewPr>
      <p:cViewPr>
        <p:scale>
          <a:sx n="75" d="100"/>
          <a:sy n="75" d="100"/>
        </p:scale>
        <p:origin x="-2238" y="-82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1" d="100"/>
          <a:sy n="81" d="100"/>
        </p:scale>
        <p:origin x="-3114" y="-90"/>
      </p:cViewPr>
      <p:guideLst>
        <p:guide orient="horz" pos="2928"/>
        <p:guide pos="2208"/>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dgei-files\files\estadistica\Servicios%20Estad&#237;sticos\2012\Estad&#237;sticas%20Econ&#243;micas%20y%20de%20Empleo\IMSS%202012\04%20Abril\IMSS%20Abril%202012.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dgei-files\files\estadistica\Servicios%20Estad&#237;sticos\2012\Estad&#237;sticas%20Econ&#243;micas%20y%20de%20Empleo\IMSS%202012\04%20Abril\IMSS%20Abril%202012.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dgei-files\files\estadistica\Servicios%20Estad&#237;sticos\2012\Estad&#237;sticas%20Econ&#243;micas%20y%20de%20Empleo\IMSS%202012\04%20Abril\IMSS%20Abril%202012.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dgei-files\files\estadistica\Servicios%20Estad&#237;sticos\2012\Estad&#237;sticas%20Econ&#243;micas%20y%20de%20Empleo\IMSS%202012\04%20Abril\IMSS%20Abril%202012.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1" Type="http://schemas.openxmlformats.org/officeDocument/2006/relationships/oleObject" Target="file:///\\dgei-files\files\estadistica\Servicios%20Estad&#237;sticos\2012\Estad&#237;sticas%20Econ&#243;micas%20y%20de%20Empleo\IMSS%202012\04%20Abril\IMSS%20Abril%20201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gei-files\files\estadistica\Servicios%20Estad&#237;sticos\2012\Estad&#237;sticas%20Econ&#243;micas%20y%20de%20Empleo\IMSS%202012\04%20Abril\IMSS%20Abril%202012.xlsx" TargetMode="External"/></Relationships>
</file>

<file path=ppt/charts/_rels/chart7.xml.rels><?xml version="1.0" encoding="UTF-8" standalone="yes"?>
<Relationships xmlns="http://schemas.openxmlformats.org/package/2006/relationships"><Relationship Id="rId2" Type="http://schemas.openxmlformats.org/officeDocument/2006/relationships/oleObject" Target="file:///\\dgei-files\files\estadistica\Servicios%20Estad&#237;sticos\2012\Estad&#237;sticas%20Econ&#243;micas%20y%20de%20Empleo\IMSS%202012\04%20Abril\IMSS%20Abril%202012.xlsx" TargetMode="External"/><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8068656048949923E-2"/>
          <c:y val="0.11134779216450698"/>
          <c:w val="0.91612778995403132"/>
          <c:h val="0.77874933088242726"/>
        </c:manualLayout>
      </c:layout>
      <c:ofPieChart>
        <c:ofPieType val="bar"/>
        <c:varyColors val="1"/>
        <c:ser>
          <c:idx val="0"/>
          <c:order val="0"/>
          <c:tx>
            <c:v>Trabajadores Urbanos</c:v>
          </c:tx>
          <c:dPt>
            <c:idx val="0"/>
            <c:bubble3D val="0"/>
          </c:dPt>
          <c:dPt>
            <c:idx val="3"/>
            <c:bubble3D val="0"/>
          </c:dPt>
          <c:dPt>
            <c:idx val="4"/>
            <c:bubble3D val="0"/>
          </c:dPt>
          <c:dPt>
            <c:idx val="5"/>
            <c:bubble3D val="0"/>
          </c:dPt>
          <c:dLbls>
            <c:dLbl>
              <c:idx val="0"/>
              <c:layout>
                <c:manualLayout>
                  <c:x val="-3.8542737311268262E-2"/>
                  <c:y val="-9.5046257486541899E-3"/>
                </c:manualLayout>
              </c:layout>
              <c:tx>
                <c:rich>
                  <a:bodyPr/>
                  <a:lstStyle/>
                  <a:p>
                    <a:pPr>
                      <a:defRPr sz="1100" b="0">
                        <a:solidFill>
                          <a:schemeClr val="accent5">
                            <a:lumMod val="50000"/>
                          </a:schemeClr>
                        </a:solidFill>
                        <a:effectLst/>
                        <a:latin typeface="Arial" pitchFamily="34" charset="0"/>
                        <a:cs typeface="Arial" pitchFamily="34" charset="0"/>
                      </a:defRPr>
                    </a:pPr>
                    <a:r>
                      <a:rPr lang="es-MX" dirty="0" smtClean="0"/>
                      <a:t>5,849</a:t>
                    </a:r>
                  </a:p>
                  <a:p>
                    <a:pPr>
                      <a:defRPr sz="1100" b="0">
                        <a:solidFill>
                          <a:schemeClr val="accent5">
                            <a:lumMod val="50000"/>
                          </a:schemeClr>
                        </a:solidFill>
                        <a:effectLst/>
                        <a:latin typeface="Arial" pitchFamily="34" charset="0"/>
                        <a:cs typeface="Arial" pitchFamily="34" charset="0"/>
                      </a:defRPr>
                    </a:pPr>
                    <a:r>
                      <a:rPr lang="es-MX" dirty="0" smtClean="0"/>
                      <a:t>Trabajadores del</a:t>
                    </a:r>
                    <a:r>
                      <a:rPr lang="es-MX" baseline="0" dirty="0" smtClean="0"/>
                      <a:t> Campo</a:t>
                    </a:r>
                  </a:p>
                  <a:p>
                    <a:pPr>
                      <a:defRPr sz="1100" b="0">
                        <a:solidFill>
                          <a:schemeClr val="accent5">
                            <a:lumMod val="50000"/>
                          </a:schemeClr>
                        </a:solidFill>
                        <a:effectLst/>
                        <a:latin typeface="Arial" pitchFamily="34" charset="0"/>
                        <a:cs typeface="Arial" pitchFamily="34" charset="0"/>
                      </a:defRPr>
                    </a:pPr>
                    <a:r>
                      <a:rPr lang="es-MX" baseline="0" dirty="0" smtClean="0"/>
                      <a:t>2.81%</a:t>
                    </a:r>
                    <a:endParaRPr lang="es-MX" dirty="0"/>
                  </a:p>
                </c:rich>
              </c:tx>
              <c:numFmt formatCode="0.00%" sourceLinked="0"/>
              <c:spPr/>
              <c:showLegendKey val="0"/>
              <c:showVal val="1"/>
              <c:showCatName val="1"/>
              <c:showSerName val="0"/>
              <c:showPercent val="1"/>
              <c:showBubbleSize val="0"/>
            </c:dLbl>
            <c:dLbl>
              <c:idx val="1"/>
              <c:delete val="1"/>
            </c:dLbl>
            <c:dLbl>
              <c:idx val="2"/>
              <c:delete val="1"/>
            </c:dLbl>
            <c:dLbl>
              <c:idx val="3"/>
              <c:layout>
                <c:manualLayout>
                  <c:x val="6.0482206396884185E-3"/>
                  <c:y val="-8.0593002292674548E-2"/>
                </c:manualLayout>
              </c:layout>
              <c:tx>
                <c:rich>
                  <a:bodyPr/>
                  <a:lstStyle/>
                  <a:p>
                    <a:pPr>
                      <a:defRPr sz="1050" b="0">
                        <a:effectLst/>
                        <a:latin typeface="Arial" pitchFamily="34" charset="0"/>
                        <a:cs typeface="Arial" pitchFamily="34" charset="0"/>
                      </a:defRPr>
                    </a:pPr>
                    <a:r>
                      <a:rPr lang="es-MX" dirty="0" smtClean="0"/>
                      <a:t>21,141</a:t>
                    </a:r>
                  </a:p>
                  <a:p>
                    <a:pPr>
                      <a:defRPr sz="1050" b="0">
                        <a:effectLst/>
                        <a:latin typeface="Arial" pitchFamily="34" charset="0"/>
                        <a:cs typeface="Arial" pitchFamily="34" charset="0"/>
                      </a:defRPr>
                    </a:pPr>
                    <a:r>
                      <a:rPr lang="es-MX" dirty="0" smtClean="0"/>
                      <a:t>Trabajadores Urbanos Eventuales</a:t>
                    </a:r>
                  </a:p>
                  <a:p>
                    <a:pPr>
                      <a:defRPr sz="1050" b="0">
                        <a:effectLst/>
                        <a:latin typeface="Arial" pitchFamily="34" charset="0"/>
                        <a:cs typeface="Arial" pitchFamily="34" charset="0"/>
                      </a:defRPr>
                    </a:pPr>
                    <a:r>
                      <a:rPr lang="es-MX" dirty="0" smtClean="0"/>
                      <a:t>10.15%</a:t>
                    </a:r>
                    <a:endParaRPr lang="es-MX" dirty="0"/>
                  </a:p>
                </c:rich>
              </c:tx>
              <c:numFmt formatCode="0.00%" sourceLinked="0"/>
              <c:spPr>
                <a:solidFill>
                  <a:schemeClr val="accent4"/>
                </a:solidFill>
              </c:spPr>
              <c:showLegendKey val="0"/>
              <c:showVal val="1"/>
              <c:showCatName val="1"/>
              <c:showSerName val="0"/>
              <c:showPercent val="1"/>
              <c:showBubbleSize val="0"/>
            </c:dLbl>
            <c:dLbl>
              <c:idx val="4"/>
              <c:layout>
                <c:manualLayout>
                  <c:x val="7.9669674206457909E-3"/>
                  <c:y val="0.15226938168486329"/>
                </c:manualLayout>
              </c:layout>
              <c:tx>
                <c:rich>
                  <a:bodyPr/>
                  <a:lstStyle/>
                  <a:p>
                    <a:pPr>
                      <a:defRPr sz="1100" b="0">
                        <a:solidFill>
                          <a:schemeClr val="accent4">
                            <a:lumMod val="20000"/>
                            <a:lumOff val="80000"/>
                          </a:schemeClr>
                        </a:solidFill>
                        <a:effectLst/>
                        <a:latin typeface="Arial" pitchFamily="34" charset="0"/>
                        <a:cs typeface="Arial" pitchFamily="34" charset="0"/>
                      </a:defRPr>
                    </a:pPr>
                    <a:r>
                      <a:rPr lang="es-MX" dirty="0" smtClean="0"/>
                      <a:t>181,395</a:t>
                    </a:r>
                  </a:p>
                  <a:p>
                    <a:pPr>
                      <a:defRPr sz="1100" b="0">
                        <a:solidFill>
                          <a:schemeClr val="accent4">
                            <a:lumMod val="20000"/>
                            <a:lumOff val="80000"/>
                          </a:schemeClr>
                        </a:solidFill>
                        <a:effectLst/>
                        <a:latin typeface="Arial" pitchFamily="34" charset="0"/>
                        <a:cs typeface="Arial" pitchFamily="34" charset="0"/>
                      </a:defRPr>
                    </a:pPr>
                    <a:r>
                      <a:rPr lang="es-MX" dirty="0" smtClean="0"/>
                      <a:t>Trabajadores</a:t>
                    </a:r>
                    <a:r>
                      <a:rPr lang="es-MX" baseline="0" dirty="0" smtClean="0"/>
                      <a:t> Urbanos Permanentes</a:t>
                    </a:r>
                  </a:p>
                  <a:p>
                    <a:pPr>
                      <a:defRPr sz="1100" b="0">
                        <a:solidFill>
                          <a:schemeClr val="accent4">
                            <a:lumMod val="20000"/>
                            <a:lumOff val="80000"/>
                          </a:schemeClr>
                        </a:solidFill>
                        <a:effectLst/>
                        <a:latin typeface="Arial" pitchFamily="34" charset="0"/>
                        <a:cs typeface="Arial" pitchFamily="34" charset="0"/>
                      </a:defRPr>
                    </a:pPr>
                    <a:r>
                      <a:rPr lang="es-MX" baseline="0" dirty="0" smtClean="0"/>
                      <a:t>87.05%</a:t>
                    </a:r>
                    <a:endParaRPr lang="es-MX" dirty="0"/>
                  </a:p>
                </c:rich>
              </c:tx>
              <c:numFmt formatCode="0.00%" sourceLinked="0"/>
              <c:spPr>
                <a:solidFill>
                  <a:schemeClr val="accent5"/>
                </a:solidFill>
              </c:spPr>
              <c:showLegendKey val="0"/>
              <c:showVal val="1"/>
              <c:showCatName val="1"/>
              <c:showSerName val="0"/>
              <c:showPercent val="1"/>
              <c:showBubbleSize val="0"/>
            </c:dLbl>
            <c:dLbl>
              <c:idx val="5"/>
              <c:layout>
                <c:manualLayout>
                  <c:x val="-0.25386817022692171"/>
                  <c:y val="-0.16562900839300679"/>
                </c:manualLayout>
              </c:layout>
              <c:tx>
                <c:rich>
                  <a:bodyPr/>
                  <a:lstStyle/>
                  <a:p>
                    <a:pPr>
                      <a:defRPr sz="1100" b="0">
                        <a:solidFill>
                          <a:schemeClr val="accent1">
                            <a:lumMod val="20000"/>
                            <a:lumOff val="80000"/>
                          </a:schemeClr>
                        </a:solidFill>
                        <a:effectLst/>
                        <a:latin typeface="Arial" pitchFamily="34" charset="0"/>
                        <a:cs typeface="Arial" pitchFamily="34" charset="0"/>
                      </a:defRPr>
                    </a:pPr>
                    <a:r>
                      <a:rPr lang="es-MX" dirty="0" smtClean="0"/>
                      <a:t>202,536</a:t>
                    </a:r>
                  </a:p>
                  <a:p>
                    <a:pPr>
                      <a:defRPr sz="1100" b="0">
                        <a:solidFill>
                          <a:schemeClr val="accent1">
                            <a:lumMod val="20000"/>
                            <a:lumOff val="80000"/>
                          </a:schemeClr>
                        </a:solidFill>
                        <a:effectLst/>
                        <a:latin typeface="Arial" pitchFamily="34" charset="0"/>
                        <a:cs typeface="Arial" pitchFamily="34" charset="0"/>
                      </a:defRPr>
                    </a:pPr>
                    <a:r>
                      <a:rPr lang="es-MX" dirty="0" smtClean="0"/>
                      <a:t>Trabajadores</a:t>
                    </a:r>
                    <a:r>
                      <a:rPr lang="es-MX" baseline="0" dirty="0" smtClean="0"/>
                      <a:t> Urbanos</a:t>
                    </a:r>
                  </a:p>
                  <a:p>
                    <a:pPr>
                      <a:defRPr sz="1100" b="0">
                        <a:solidFill>
                          <a:schemeClr val="accent1">
                            <a:lumMod val="20000"/>
                            <a:lumOff val="80000"/>
                          </a:schemeClr>
                        </a:solidFill>
                        <a:effectLst/>
                        <a:latin typeface="Arial" pitchFamily="34" charset="0"/>
                        <a:cs typeface="Arial" pitchFamily="34" charset="0"/>
                      </a:defRPr>
                    </a:pPr>
                    <a:r>
                      <a:rPr lang="es-MX" baseline="0" dirty="0" smtClean="0"/>
                      <a:t>97.19%</a:t>
                    </a:r>
                    <a:endParaRPr lang="es-MX" dirty="0"/>
                  </a:p>
                </c:rich>
              </c:tx>
              <c:numFmt formatCode="0.00%" sourceLinked="0"/>
              <c:spPr/>
              <c:dLblPos val="bestFit"/>
              <c:showLegendKey val="0"/>
              <c:showVal val="1"/>
              <c:showCatName val="1"/>
              <c:showSerName val="1"/>
              <c:showPercent val="1"/>
              <c:showBubbleSize val="0"/>
            </c:dLbl>
            <c:numFmt formatCode="0.00%" sourceLinked="0"/>
            <c:txPr>
              <a:bodyPr/>
              <a:lstStyle/>
              <a:p>
                <a:pPr>
                  <a:defRPr sz="1100" b="0">
                    <a:effectLst/>
                    <a:latin typeface="Arial" pitchFamily="34" charset="0"/>
                    <a:cs typeface="Arial" pitchFamily="34" charset="0"/>
                  </a:defRPr>
                </a:pPr>
                <a:endParaRPr lang="es-MX"/>
              </a:p>
            </c:txPr>
            <c:showLegendKey val="0"/>
            <c:showVal val="1"/>
            <c:showCatName val="1"/>
            <c:showSerName val="0"/>
            <c:showPercent val="1"/>
            <c:showBubbleSize val="0"/>
            <c:showLeaderLines val="1"/>
          </c:dLbls>
          <c:cat>
            <c:strRef>
              <c:f>'Trab asegurados totales'!$I$5:$I$9</c:f>
              <c:strCache>
                <c:ptCount val="5"/>
                <c:pt idx="0">
                  <c:v>Trabajadores del Campo</c:v>
                </c:pt>
                <c:pt idx="3">
                  <c:v>Trabajadores Urbanos Eventuales</c:v>
                </c:pt>
                <c:pt idx="4">
                  <c:v>Trabajadores Urbanos Permanentes</c:v>
                </c:pt>
              </c:strCache>
            </c:strRef>
          </c:cat>
          <c:val>
            <c:numRef>
              <c:f>'Trab asegurados totales'!$J$5:$J$9</c:f>
              <c:numCache>
                <c:formatCode>General</c:formatCode>
                <c:ptCount val="5"/>
                <c:pt idx="0" formatCode="#,##0">
                  <c:v>5849</c:v>
                </c:pt>
                <c:pt idx="3" formatCode="#,##0">
                  <c:v>21141</c:v>
                </c:pt>
                <c:pt idx="4" formatCode="#,##0">
                  <c:v>181395</c:v>
                </c:pt>
              </c:numCache>
            </c:numRef>
          </c:val>
        </c:ser>
        <c:dLbls>
          <c:showLegendKey val="0"/>
          <c:showVal val="1"/>
          <c:showCatName val="0"/>
          <c:showSerName val="0"/>
          <c:showPercent val="0"/>
          <c:showBubbleSize val="0"/>
          <c:showLeaderLines val="1"/>
        </c:dLbls>
        <c:gapWidth val="100"/>
        <c:secondPieSize val="75"/>
        <c:serLines/>
      </c:ofPieChart>
    </c:plotArea>
    <c:plotVisOnly val="1"/>
    <c:dispBlanksAs val="zero"/>
    <c:showDLblsOverMax val="0"/>
  </c:chart>
  <c:txPr>
    <a:bodyPr/>
    <a:lstStyle/>
    <a:p>
      <a:pPr>
        <a:defRPr sz="1800"/>
      </a:pPr>
      <a:endParaRPr lang="es-MX"/>
    </a:p>
  </c:txPr>
  <c:externalData r:id="rId2">
    <c:autoUpdate val="1"/>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8134590675493584E-4"/>
          <c:y val="7.9933334340367465E-2"/>
          <c:w val="0.98255458517150729"/>
          <c:h val="0.72149400982308443"/>
        </c:manualLayout>
      </c:layout>
      <c:lineChart>
        <c:grouping val="standard"/>
        <c:varyColors val="0"/>
        <c:ser>
          <c:idx val="0"/>
          <c:order val="0"/>
          <c:tx>
            <c:strRef>
              <c:f>'Trab Urb Perm y Event'!$C$3</c:f>
              <c:strCache>
                <c:ptCount val="1"/>
                <c:pt idx="0">
                  <c:v>Trabajadores Permanentes Urbanos</c:v>
                </c:pt>
              </c:strCache>
            </c:strRef>
          </c:tx>
          <c:spPr>
            <a:ln w="28575"/>
          </c:spPr>
          <c:marker>
            <c:spPr>
              <a:ln w="28575"/>
            </c:spPr>
          </c:marker>
          <c:dLbls>
            <c:txPr>
              <a:bodyPr/>
              <a:lstStyle/>
              <a:p>
                <a:pPr>
                  <a:defRPr sz="1000">
                    <a:latin typeface="Arial" pitchFamily="34" charset="0"/>
                    <a:cs typeface="Arial" pitchFamily="34" charset="0"/>
                  </a:defRPr>
                </a:pPr>
                <a:endParaRPr lang="es-MX"/>
              </a:p>
            </c:txPr>
            <c:dLblPos val="b"/>
            <c:showLegendKey val="0"/>
            <c:showVal val="1"/>
            <c:showCatName val="0"/>
            <c:showSerName val="0"/>
            <c:showPercent val="0"/>
            <c:showBubbleSize val="0"/>
            <c:showLeaderLines val="0"/>
          </c:dLbls>
          <c:cat>
            <c:numRef>
              <c:f>'Trab Urb Perm y Event'!$A$32:$A$44</c:f>
              <c:numCache>
                <c:formatCode>mmm\-yy</c:formatCode>
                <c:ptCount val="13"/>
                <c:pt idx="0">
                  <c:v>40634</c:v>
                </c:pt>
                <c:pt idx="1">
                  <c:v>40664</c:v>
                </c:pt>
                <c:pt idx="2">
                  <c:v>40695</c:v>
                </c:pt>
                <c:pt idx="3">
                  <c:v>40725</c:v>
                </c:pt>
                <c:pt idx="4">
                  <c:v>40756</c:v>
                </c:pt>
                <c:pt idx="5">
                  <c:v>40787</c:v>
                </c:pt>
                <c:pt idx="6">
                  <c:v>40817</c:v>
                </c:pt>
                <c:pt idx="7">
                  <c:v>40848</c:v>
                </c:pt>
                <c:pt idx="8">
                  <c:v>40878</c:v>
                </c:pt>
                <c:pt idx="9">
                  <c:v>40909</c:v>
                </c:pt>
                <c:pt idx="10">
                  <c:v>40940</c:v>
                </c:pt>
                <c:pt idx="11">
                  <c:v>40969</c:v>
                </c:pt>
                <c:pt idx="12">
                  <c:v>41000</c:v>
                </c:pt>
              </c:numCache>
            </c:numRef>
          </c:cat>
          <c:val>
            <c:numRef>
              <c:f>'Trab Urb Perm y Event'!$C$32:$C$44</c:f>
              <c:numCache>
                <c:formatCode>#,##0</c:formatCode>
                <c:ptCount val="13"/>
                <c:pt idx="0">
                  <c:v>175955</c:v>
                </c:pt>
                <c:pt idx="1">
                  <c:v>176071</c:v>
                </c:pt>
                <c:pt idx="2">
                  <c:v>177184</c:v>
                </c:pt>
                <c:pt idx="3">
                  <c:v>176671</c:v>
                </c:pt>
                <c:pt idx="4">
                  <c:v>178870</c:v>
                </c:pt>
                <c:pt idx="5">
                  <c:v>179565</c:v>
                </c:pt>
                <c:pt idx="6">
                  <c:v>180743</c:v>
                </c:pt>
                <c:pt idx="7">
                  <c:v>182538</c:v>
                </c:pt>
                <c:pt idx="8">
                  <c:v>181230</c:v>
                </c:pt>
                <c:pt idx="9">
                  <c:v>179240</c:v>
                </c:pt>
                <c:pt idx="10">
                  <c:v>180517</c:v>
                </c:pt>
                <c:pt idx="11">
                  <c:v>181331</c:v>
                </c:pt>
                <c:pt idx="12">
                  <c:v>181395</c:v>
                </c:pt>
              </c:numCache>
            </c:numRef>
          </c:val>
          <c:smooth val="0"/>
        </c:ser>
        <c:ser>
          <c:idx val="1"/>
          <c:order val="1"/>
          <c:tx>
            <c:strRef>
              <c:f>'Trab Urb Perm y Event'!$D$3</c:f>
              <c:strCache>
                <c:ptCount val="1"/>
                <c:pt idx="0">
                  <c:v>Trabajadores Eventuales Urbanos</c:v>
                </c:pt>
              </c:strCache>
            </c:strRef>
          </c:tx>
          <c:spPr>
            <a:ln w="28575"/>
          </c:spPr>
          <c:marker>
            <c:spPr>
              <a:ln w="28575"/>
            </c:spPr>
          </c:marker>
          <c:dLbls>
            <c:txPr>
              <a:bodyPr/>
              <a:lstStyle/>
              <a:p>
                <a:pPr>
                  <a:defRPr sz="1000">
                    <a:solidFill>
                      <a:schemeClr val="accent5">
                        <a:lumMod val="50000"/>
                      </a:schemeClr>
                    </a:solidFill>
                    <a:latin typeface="Arial" pitchFamily="34" charset="0"/>
                    <a:cs typeface="Arial" pitchFamily="34" charset="0"/>
                  </a:defRPr>
                </a:pPr>
                <a:endParaRPr lang="es-MX"/>
              </a:p>
            </c:txPr>
            <c:dLblPos val="t"/>
            <c:showLegendKey val="0"/>
            <c:showVal val="1"/>
            <c:showCatName val="0"/>
            <c:showSerName val="0"/>
            <c:showPercent val="0"/>
            <c:showBubbleSize val="0"/>
            <c:showLeaderLines val="0"/>
          </c:dLbls>
          <c:cat>
            <c:numRef>
              <c:f>'Trab Urb Perm y Event'!$A$32:$A$44</c:f>
              <c:numCache>
                <c:formatCode>mmm\-yy</c:formatCode>
                <c:ptCount val="13"/>
                <c:pt idx="0">
                  <c:v>40634</c:v>
                </c:pt>
                <c:pt idx="1">
                  <c:v>40664</c:v>
                </c:pt>
                <c:pt idx="2">
                  <c:v>40695</c:v>
                </c:pt>
                <c:pt idx="3">
                  <c:v>40725</c:v>
                </c:pt>
                <c:pt idx="4">
                  <c:v>40756</c:v>
                </c:pt>
                <c:pt idx="5">
                  <c:v>40787</c:v>
                </c:pt>
                <c:pt idx="6">
                  <c:v>40817</c:v>
                </c:pt>
                <c:pt idx="7">
                  <c:v>40848</c:v>
                </c:pt>
                <c:pt idx="8">
                  <c:v>40878</c:v>
                </c:pt>
                <c:pt idx="9">
                  <c:v>40909</c:v>
                </c:pt>
                <c:pt idx="10">
                  <c:v>40940</c:v>
                </c:pt>
                <c:pt idx="11">
                  <c:v>40969</c:v>
                </c:pt>
                <c:pt idx="12">
                  <c:v>41000</c:v>
                </c:pt>
              </c:numCache>
            </c:numRef>
          </c:cat>
          <c:val>
            <c:numRef>
              <c:f>'Trab Urb Perm y Event'!$D$32:$D$44</c:f>
              <c:numCache>
                <c:formatCode>#,##0</c:formatCode>
                <c:ptCount val="13"/>
                <c:pt idx="0">
                  <c:v>18824</c:v>
                </c:pt>
                <c:pt idx="1">
                  <c:v>20057</c:v>
                </c:pt>
                <c:pt idx="2">
                  <c:v>19267</c:v>
                </c:pt>
                <c:pt idx="3">
                  <c:v>19756</c:v>
                </c:pt>
                <c:pt idx="4">
                  <c:v>19510</c:v>
                </c:pt>
                <c:pt idx="5">
                  <c:v>20080</c:v>
                </c:pt>
                <c:pt idx="6">
                  <c:v>20235</c:v>
                </c:pt>
                <c:pt idx="7">
                  <c:v>20858</c:v>
                </c:pt>
                <c:pt idx="8">
                  <c:v>20592</c:v>
                </c:pt>
                <c:pt idx="9">
                  <c:v>19554</c:v>
                </c:pt>
                <c:pt idx="10">
                  <c:v>20512</c:v>
                </c:pt>
                <c:pt idx="11">
                  <c:v>21321</c:v>
                </c:pt>
                <c:pt idx="12">
                  <c:v>21141</c:v>
                </c:pt>
              </c:numCache>
            </c:numRef>
          </c:val>
          <c:smooth val="0"/>
        </c:ser>
        <c:ser>
          <c:idx val="2"/>
          <c:order val="2"/>
          <c:tx>
            <c:strRef>
              <c:f>'Trab Urb Perm y Event'!$E$3</c:f>
              <c:strCache>
                <c:ptCount val="1"/>
                <c:pt idx="0">
                  <c:v>Total Trabajadores Urbanos</c:v>
                </c:pt>
              </c:strCache>
            </c:strRef>
          </c:tx>
          <c:spPr>
            <a:ln w="28575"/>
          </c:spPr>
          <c:marker>
            <c:spPr>
              <a:ln w="28575"/>
            </c:spPr>
          </c:marker>
          <c:dLbls>
            <c:txPr>
              <a:bodyPr/>
              <a:lstStyle/>
              <a:p>
                <a:pPr>
                  <a:defRPr sz="1000">
                    <a:solidFill>
                      <a:schemeClr val="accent5">
                        <a:lumMod val="50000"/>
                      </a:schemeClr>
                    </a:solidFill>
                    <a:latin typeface="Arial" pitchFamily="34" charset="0"/>
                    <a:cs typeface="Arial" pitchFamily="34" charset="0"/>
                  </a:defRPr>
                </a:pPr>
                <a:endParaRPr lang="es-MX"/>
              </a:p>
            </c:txPr>
            <c:dLblPos val="t"/>
            <c:showLegendKey val="0"/>
            <c:showVal val="1"/>
            <c:showCatName val="0"/>
            <c:showSerName val="0"/>
            <c:showPercent val="0"/>
            <c:showBubbleSize val="0"/>
            <c:showLeaderLines val="0"/>
          </c:dLbls>
          <c:cat>
            <c:numRef>
              <c:f>'Trab Urb Perm y Event'!$A$32:$A$44</c:f>
              <c:numCache>
                <c:formatCode>mmm\-yy</c:formatCode>
                <c:ptCount val="13"/>
                <c:pt idx="0">
                  <c:v>40634</c:v>
                </c:pt>
                <c:pt idx="1">
                  <c:v>40664</c:v>
                </c:pt>
                <c:pt idx="2">
                  <c:v>40695</c:v>
                </c:pt>
                <c:pt idx="3">
                  <c:v>40725</c:v>
                </c:pt>
                <c:pt idx="4">
                  <c:v>40756</c:v>
                </c:pt>
                <c:pt idx="5">
                  <c:v>40787</c:v>
                </c:pt>
                <c:pt idx="6">
                  <c:v>40817</c:v>
                </c:pt>
                <c:pt idx="7">
                  <c:v>40848</c:v>
                </c:pt>
                <c:pt idx="8">
                  <c:v>40878</c:v>
                </c:pt>
                <c:pt idx="9">
                  <c:v>40909</c:v>
                </c:pt>
                <c:pt idx="10">
                  <c:v>40940</c:v>
                </c:pt>
                <c:pt idx="11">
                  <c:v>40969</c:v>
                </c:pt>
                <c:pt idx="12">
                  <c:v>41000</c:v>
                </c:pt>
              </c:numCache>
            </c:numRef>
          </c:cat>
          <c:val>
            <c:numRef>
              <c:f>'Trab Urb Perm y Event'!$E$32:$E$44</c:f>
              <c:numCache>
                <c:formatCode>#,##0</c:formatCode>
                <c:ptCount val="13"/>
                <c:pt idx="0">
                  <c:v>194779</c:v>
                </c:pt>
                <c:pt idx="1">
                  <c:v>196128</c:v>
                </c:pt>
                <c:pt idx="2">
                  <c:v>196451</c:v>
                </c:pt>
                <c:pt idx="3">
                  <c:v>196427</c:v>
                </c:pt>
                <c:pt idx="4">
                  <c:v>198380</c:v>
                </c:pt>
                <c:pt idx="5">
                  <c:v>199645</c:v>
                </c:pt>
                <c:pt idx="6">
                  <c:v>200978</c:v>
                </c:pt>
                <c:pt idx="7">
                  <c:v>203396</c:v>
                </c:pt>
                <c:pt idx="8">
                  <c:v>201822</c:v>
                </c:pt>
                <c:pt idx="9">
                  <c:v>198794</c:v>
                </c:pt>
                <c:pt idx="10">
                  <c:v>201029</c:v>
                </c:pt>
                <c:pt idx="11">
                  <c:v>202652</c:v>
                </c:pt>
                <c:pt idx="12">
                  <c:v>202536</c:v>
                </c:pt>
              </c:numCache>
            </c:numRef>
          </c:val>
          <c:smooth val="0"/>
        </c:ser>
        <c:dLbls>
          <c:showLegendKey val="0"/>
          <c:showVal val="0"/>
          <c:showCatName val="0"/>
          <c:showSerName val="0"/>
          <c:showPercent val="0"/>
          <c:showBubbleSize val="0"/>
        </c:dLbls>
        <c:marker val="1"/>
        <c:smooth val="0"/>
        <c:axId val="33795072"/>
        <c:axId val="33800960"/>
      </c:lineChart>
      <c:dateAx>
        <c:axId val="33795072"/>
        <c:scaling>
          <c:orientation val="minMax"/>
        </c:scaling>
        <c:delete val="0"/>
        <c:axPos val="b"/>
        <c:majorGridlines/>
        <c:numFmt formatCode="mmm\-yy" sourceLinked="1"/>
        <c:majorTickMark val="out"/>
        <c:minorTickMark val="none"/>
        <c:tickLblPos val="nextTo"/>
        <c:txPr>
          <a:bodyPr/>
          <a:lstStyle/>
          <a:p>
            <a:pPr>
              <a:defRPr sz="1000">
                <a:solidFill>
                  <a:schemeClr val="accent5">
                    <a:lumMod val="50000"/>
                  </a:schemeClr>
                </a:solidFill>
                <a:latin typeface="Arial" pitchFamily="34" charset="0"/>
                <a:cs typeface="Arial" pitchFamily="34" charset="0"/>
              </a:defRPr>
            </a:pPr>
            <a:endParaRPr lang="es-MX"/>
          </a:p>
        </c:txPr>
        <c:crossAx val="33800960"/>
        <c:crosses val="autoZero"/>
        <c:auto val="1"/>
        <c:lblOffset val="100"/>
        <c:baseTimeUnit val="months"/>
      </c:dateAx>
      <c:valAx>
        <c:axId val="33800960"/>
        <c:scaling>
          <c:orientation val="minMax"/>
          <c:max val="210000"/>
          <c:min val="0"/>
        </c:scaling>
        <c:delete val="1"/>
        <c:axPos val="l"/>
        <c:numFmt formatCode="#,##0" sourceLinked="1"/>
        <c:majorTickMark val="out"/>
        <c:minorTickMark val="none"/>
        <c:tickLblPos val="nextTo"/>
        <c:crossAx val="33795072"/>
        <c:crosses val="autoZero"/>
        <c:crossBetween val="between"/>
      </c:valAx>
    </c:plotArea>
    <c:legend>
      <c:legendPos val="b"/>
      <c:layout>
        <c:manualLayout>
          <c:xMode val="edge"/>
          <c:yMode val="edge"/>
          <c:x val="4.7133049004296254E-2"/>
          <c:y val="0.93168341490750117"/>
          <c:w val="0.89999991449643346"/>
          <c:h val="6.8196036817167918E-2"/>
        </c:manualLayout>
      </c:layout>
      <c:overlay val="0"/>
      <c:txPr>
        <a:bodyPr/>
        <a:lstStyle/>
        <a:p>
          <a:pPr>
            <a:defRPr sz="1000">
              <a:solidFill>
                <a:schemeClr val="accent5">
                  <a:lumMod val="50000"/>
                </a:schemeClr>
              </a:solidFill>
              <a:latin typeface="Arial" pitchFamily="34" charset="0"/>
              <a:cs typeface="Arial" pitchFamily="34" charset="0"/>
            </a:defRPr>
          </a:pPr>
          <a:endParaRPr lang="es-MX"/>
        </a:p>
      </c:txPr>
    </c:legend>
    <c:plotVisOnly val="1"/>
    <c:dispBlanksAs val="gap"/>
    <c:showDLblsOverMax val="0"/>
  </c:chart>
  <c:txPr>
    <a:bodyPr/>
    <a:lstStyle/>
    <a:p>
      <a:pPr>
        <a:defRPr sz="1800"/>
      </a:pPr>
      <a:endParaRPr lang="es-MX"/>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
          <c:y val="4.2575562480476045E-2"/>
          <c:w val="0.9834097745777628"/>
          <c:h val="0.7144535958369207"/>
        </c:manualLayout>
      </c:layout>
      <c:lineChart>
        <c:grouping val="standard"/>
        <c:varyColors val="0"/>
        <c:ser>
          <c:idx val="0"/>
          <c:order val="0"/>
          <c:tx>
            <c:strRef>
              <c:f>'Trab Urb Perm y Event'!$F$3</c:f>
              <c:strCache>
                <c:ptCount val="1"/>
                <c:pt idx="0">
                  <c:v>Trabajadores Permanentes del Campo</c:v>
                </c:pt>
              </c:strCache>
            </c:strRef>
          </c:tx>
          <c:spPr>
            <a:ln w="28575"/>
          </c:spPr>
          <c:marker>
            <c:spPr>
              <a:ln w="28575"/>
            </c:spPr>
          </c:marker>
          <c:dLbls>
            <c:dLblPos val="b"/>
            <c:showLegendKey val="0"/>
            <c:showVal val="1"/>
            <c:showCatName val="0"/>
            <c:showSerName val="0"/>
            <c:showPercent val="0"/>
            <c:showBubbleSize val="0"/>
            <c:showLeaderLines val="0"/>
          </c:dLbls>
          <c:cat>
            <c:numRef>
              <c:f>'Trab Urb Perm y Event'!$A$32:$A$44</c:f>
              <c:numCache>
                <c:formatCode>mmm\-yy</c:formatCode>
                <c:ptCount val="13"/>
                <c:pt idx="0">
                  <c:v>40634</c:v>
                </c:pt>
                <c:pt idx="1">
                  <c:v>40664</c:v>
                </c:pt>
                <c:pt idx="2">
                  <c:v>40695</c:v>
                </c:pt>
                <c:pt idx="3">
                  <c:v>40725</c:v>
                </c:pt>
                <c:pt idx="4">
                  <c:v>40756</c:v>
                </c:pt>
                <c:pt idx="5">
                  <c:v>40787</c:v>
                </c:pt>
                <c:pt idx="6">
                  <c:v>40817</c:v>
                </c:pt>
                <c:pt idx="7">
                  <c:v>40848</c:v>
                </c:pt>
                <c:pt idx="8">
                  <c:v>40878</c:v>
                </c:pt>
                <c:pt idx="9">
                  <c:v>40909</c:v>
                </c:pt>
                <c:pt idx="10">
                  <c:v>40940</c:v>
                </c:pt>
                <c:pt idx="11">
                  <c:v>40969</c:v>
                </c:pt>
                <c:pt idx="12">
                  <c:v>41000</c:v>
                </c:pt>
              </c:numCache>
            </c:numRef>
          </c:cat>
          <c:val>
            <c:numRef>
              <c:f>'Trab Urb Perm y Event'!$F$32:$F$44</c:f>
              <c:numCache>
                <c:formatCode>#,##0</c:formatCode>
                <c:ptCount val="13"/>
                <c:pt idx="0">
                  <c:v>1347</c:v>
                </c:pt>
                <c:pt idx="1">
                  <c:v>1298</c:v>
                </c:pt>
                <c:pt idx="2">
                  <c:v>1300</c:v>
                </c:pt>
                <c:pt idx="3">
                  <c:v>1310</c:v>
                </c:pt>
                <c:pt idx="4">
                  <c:v>1316</c:v>
                </c:pt>
                <c:pt idx="5">
                  <c:v>1317</c:v>
                </c:pt>
                <c:pt idx="6">
                  <c:v>1325</c:v>
                </c:pt>
                <c:pt idx="7">
                  <c:v>1326</c:v>
                </c:pt>
                <c:pt idx="8">
                  <c:v>2120</c:v>
                </c:pt>
                <c:pt idx="9">
                  <c:v>2157</c:v>
                </c:pt>
                <c:pt idx="10">
                  <c:v>2167</c:v>
                </c:pt>
                <c:pt idx="11">
                  <c:v>2180</c:v>
                </c:pt>
                <c:pt idx="12">
                  <c:v>2172</c:v>
                </c:pt>
              </c:numCache>
            </c:numRef>
          </c:val>
          <c:smooth val="0"/>
        </c:ser>
        <c:ser>
          <c:idx val="1"/>
          <c:order val="1"/>
          <c:tx>
            <c:strRef>
              <c:f>'Trab Urb Perm y Event'!$G$3</c:f>
              <c:strCache>
                <c:ptCount val="1"/>
                <c:pt idx="0">
                  <c:v>Trabajadores Eventuales del Campo</c:v>
                </c:pt>
              </c:strCache>
            </c:strRef>
          </c:tx>
          <c:spPr>
            <a:ln w="28575"/>
          </c:spPr>
          <c:marker>
            <c:spPr>
              <a:ln w="28575"/>
            </c:spPr>
          </c:marker>
          <c:dLbls>
            <c:dLblPos val="t"/>
            <c:showLegendKey val="0"/>
            <c:showVal val="1"/>
            <c:showCatName val="0"/>
            <c:showSerName val="0"/>
            <c:showPercent val="0"/>
            <c:showBubbleSize val="0"/>
            <c:showLeaderLines val="0"/>
          </c:dLbls>
          <c:cat>
            <c:numRef>
              <c:f>'Trab Urb Perm y Event'!$A$32:$A$44</c:f>
              <c:numCache>
                <c:formatCode>mmm\-yy</c:formatCode>
                <c:ptCount val="13"/>
                <c:pt idx="0">
                  <c:v>40634</c:v>
                </c:pt>
                <c:pt idx="1">
                  <c:v>40664</c:v>
                </c:pt>
                <c:pt idx="2">
                  <c:v>40695</c:v>
                </c:pt>
                <c:pt idx="3">
                  <c:v>40725</c:v>
                </c:pt>
                <c:pt idx="4">
                  <c:v>40756</c:v>
                </c:pt>
                <c:pt idx="5">
                  <c:v>40787</c:v>
                </c:pt>
                <c:pt idx="6">
                  <c:v>40817</c:v>
                </c:pt>
                <c:pt idx="7">
                  <c:v>40848</c:v>
                </c:pt>
                <c:pt idx="8">
                  <c:v>40878</c:v>
                </c:pt>
                <c:pt idx="9">
                  <c:v>40909</c:v>
                </c:pt>
                <c:pt idx="10">
                  <c:v>40940</c:v>
                </c:pt>
                <c:pt idx="11">
                  <c:v>40969</c:v>
                </c:pt>
                <c:pt idx="12">
                  <c:v>41000</c:v>
                </c:pt>
              </c:numCache>
            </c:numRef>
          </c:cat>
          <c:val>
            <c:numRef>
              <c:f>'Trab Urb Perm y Event'!$G$32:$G$44</c:f>
              <c:numCache>
                <c:formatCode>#,##0</c:formatCode>
                <c:ptCount val="13"/>
                <c:pt idx="0">
                  <c:v>2944</c:v>
                </c:pt>
                <c:pt idx="1">
                  <c:v>1686</c:v>
                </c:pt>
                <c:pt idx="2">
                  <c:v>1725</c:v>
                </c:pt>
                <c:pt idx="3">
                  <c:v>1696</c:v>
                </c:pt>
                <c:pt idx="4">
                  <c:v>1814</c:v>
                </c:pt>
                <c:pt idx="5">
                  <c:v>1824</c:v>
                </c:pt>
                <c:pt idx="6">
                  <c:v>1880</c:v>
                </c:pt>
                <c:pt idx="7">
                  <c:v>2563</c:v>
                </c:pt>
                <c:pt idx="8">
                  <c:v>3235</c:v>
                </c:pt>
                <c:pt idx="9">
                  <c:v>3406</c:v>
                </c:pt>
                <c:pt idx="10">
                  <c:v>3773</c:v>
                </c:pt>
                <c:pt idx="11">
                  <c:v>3488</c:v>
                </c:pt>
                <c:pt idx="12">
                  <c:v>3677</c:v>
                </c:pt>
              </c:numCache>
            </c:numRef>
          </c:val>
          <c:smooth val="0"/>
        </c:ser>
        <c:ser>
          <c:idx val="2"/>
          <c:order val="2"/>
          <c:tx>
            <c:strRef>
              <c:f>'Trab Urb Perm y Event'!$H$3</c:f>
              <c:strCache>
                <c:ptCount val="1"/>
                <c:pt idx="0">
                  <c:v>Total Trabajadores del Campo</c:v>
                </c:pt>
              </c:strCache>
            </c:strRef>
          </c:tx>
          <c:spPr>
            <a:ln w="28575"/>
          </c:spPr>
          <c:marker>
            <c:spPr>
              <a:ln w="28575"/>
            </c:spPr>
          </c:marker>
          <c:dLbls>
            <c:dLblPos val="t"/>
            <c:showLegendKey val="0"/>
            <c:showVal val="1"/>
            <c:showCatName val="0"/>
            <c:showSerName val="0"/>
            <c:showPercent val="0"/>
            <c:showBubbleSize val="0"/>
            <c:showLeaderLines val="0"/>
          </c:dLbls>
          <c:cat>
            <c:numRef>
              <c:f>'Trab Urb Perm y Event'!$A$32:$A$44</c:f>
              <c:numCache>
                <c:formatCode>mmm\-yy</c:formatCode>
                <c:ptCount val="13"/>
                <c:pt idx="0">
                  <c:v>40634</c:v>
                </c:pt>
                <c:pt idx="1">
                  <c:v>40664</c:v>
                </c:pt>
                <c:pt idx="2">
                  <c:v>40695</c:v>
                </c:pt>
                <c:pt idx="3">
                  <c:v>40725</c:v>
                </c:pt>
                <c:pt idx="4">
                  <c:v>40756</c:v>
                </c:pt>
                <c:pt idx="5">
                  <c:v>40787</c:v>
                </c:pt>
                <c:pt idx="6">
                  <c:v>40817</c:v>
                </c:pt>
                <c:pt idx="7">
                  <c:v>40848</c:v>
                </c:pt>
                <c:pt idx="8">
                  <c:v>40878</c:v>
                </c:pt>
                <c:pt idx="9">
                  <c:v>40909</c:v>
                </c:pt>
                <c:pt idx="10">
                  <c:v>40940</c:v>
                </c:pt>
                <c:pt idx="11">
                  <c:v>40969</c:v>
                </c:pt>
                <c:pt idx="12">
                  <c:v>41000</c:v>
                </c:pt>
              </c:numCache>
            </c:numRef>
          </c:cat>
          <c:val>
            <c:numRef>
              <c:f>'Trab Urb Perm y Event'!$H$32:$H$44</c:f>
              <c:numCache>
                <c:formatCode>#,##0</c:formatCode>
                <c:ptCount val="13"/>
                <c:pt idx="0">
                  <c:v>4291</c:v>
                </c:pt>
                <c:pt idx="1">
                  <c:v>2984</c:v>
                </c:pt>
                <c:pt idx="2">
                  <c:v>3025</c:v>
                </c:pt>
                <c:pt idx="3">
                  <c:v>3006</c:v>
                </c:pt>
                <c:pt idx="4">
                  <c:v>3130</c:v>
                </c:pt>
                <c:pt idx="5">
                  <c:v>3141</c:v>
                </c:pt>
                <c:pt idx="6">
                  <c:v>3205</c:v>
                </c:pt>
                <c:pt idx="7">
                  <c:v>3889</c:v>
                </c:pt>
                <c:pt idx="8">
                  <c:v>5355</c:v>
                </c:pt>
                <c:pt idx="9">
                  <c:v>5563</c:v>
                </c:pt>
                <c:pt idx="10">
                  <c:v>5940</c:v>
                </c:pt>
                <c:pt idx="11">
                  <c:v>5668</c:v>
                </c:pt>
                <c:pt idx="12">
                  <c:v>5849</c:v>
                </c:pt>
              </c:numCache>
            </c:numRef>
          </c:val>
          <c:smooth val="0"/>
        </c:ser>
        <c:dLbls>
          <c:showLegendKey val="0"/>
          <c:showVal val="0"/>
          <c:showCatName val="0"/>
          <c:showSerName val="0"/>
          <c:showPercent val="0"/>
          <c:showBubbleSize val="0"/>
        </c:dLbls>
        <c:marker val="1"/>
        <c:smooth val="0"/>
        <c:axId val="33862784"/>
        <c:axId val="33864320"/>
      </c:lineChart>
      <c:dateAx>
        <c:axId val="33862784"/>
        <c:scaling>
          <c:orientation val="minMax"/>
        </c:scaling>
        <c:delete val="0"/>
        <c:axPos val="b"/>
        <c:majorGridlines/>
        <c:numFmt formatCode="mmm\-yy" sourceLinked="1"/>
        <c:majorTickMark val="out"/>
        <c:minorTickMark val="none"/>
        <c:tickLblPos val="nextTo"/>
        <c:crossAx val="33864320"/>
        <c:crosses val="autoZero"/>
        <c:auto val="1"/>
        <c:lblOffset val="100"/>
        <c:baseTimeUnit val="months"/>
      </c:dateAx>
      <c:valAx>
        <c:axId val="33864320"/>
        <c:scaling>
          <c:orientation val="minMax"/>
        </c:scaling>
        <c:delete val="1"/>
        <c:axPos val="l"/>
        <c:numFmt formatCode="#,##0" sourceLinked="1"/>
        <c:majorTickMark val="out"/>
        <c:minorTickMark val="none"/>
        <c:tickLblPos val="nextTo"/>
        <c:crossAx val="33862784"/>
        <c:crosses val="autoZero"/>
        <c:crossBetween val="between"/>
      </c:valAx>
    </c:plotArea>
    <c:legend>
      <c:legendPos val="b"/>
      <c:layout>
        <c:manualLayout>
          <c:xMode val="edge"/>
          <c:yMode val="edge"/>
          <c:x val="4.9999957135195706E-2"/>
          <c:y val="0.9242693690770194"/>
          <c:w val="0.8999999632587391"/>
          <c:h val="7.1538100691371342E-2"/>
        </c:manualLayout>
      </c:layout>
      <c:overlay val="0"/>
    </c:legend>
    <c:plotVisOnly val="1"/>
    <c:dispBlanksAs val="gap"/>
    <c:showDLblsOverMax val="0"/>
  </c:chart>
  <c:txPr>
    <a:bodyPr/>
    <a:lstStyle/>
    <a:p>
      <a:pPr>
        <a:defRPr sz="1000">
          <a:solidFill>
            <a:schemeClr val="accent5">
              <a:lumMod val="50000"/>
            </a:schemeClr>
          </a:solidFill>
          <a:latin typeface="Arial" pitchFamily="34" charset="0"/>
          <a:cs typeface="Arial" pitchFamily="34" charset="0"/>
        </a:defRPr>
      </a:pPr>
      <a:endParaRPr lang="es-MX"/>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1"/>
    <c:view3D>
      <c:rotX val="15"/>
      <c:rotY val="20"/>
      <c:rAngAx val="1"/>
    </c:view3D>
    <c:floor>
      <c:thickness val="0"/>
    </c:floor>
    <c:sideWall>
      <c:thickness val="0"/>
    </c:sideWall>
    <c:backWall>
      <c:thickness val="0"/>
    </c:backWall>
    <c:plotArea>
      <c:layout>
        <c:manualLayout>
          <c:layoutTarget val="inner"/>
          <c:xMode val="edge"/>
          <c:yMode val="edge"/>
          <c:x val="5.1547819512273468E-2"/>
          <c:y val="6.3032491054676232E-2"/>
          <c:w val="0.9484521804877265"/>
          <c:h val="0.68181387858055165"/>
        </c:manualLayout>
      </c:layout>
      <c:bar3DChart>
        <c:barDir val="col"/>
        <c:grouping val="clustered"/>
        <c:varyColors val="0"/>
        <c:ser>
          <c:idx val="0"/>
          <c:order val="0"/>
          <c:invertIfNegative val="0"/>
          <c:dPt>
            <c:idx val="4"/>
            <c:invertIfNegative val="0"/>
            <c:bubble3D val="0"/>
          </c:dPt>
          <c:dPt>
            <c:idx val="5"/>
            <c:invertIfNegative val="0"/>
            <c:bubble3D val="0"/>
          </c:dPt>
          <c:dPt>
            <c:idx val="6"/>
            <c:invertIfNegative val="0"/>
            <c:bubble3D val="0"/>
          </c:dPt>
          <c:dPt>
            <c:idx val="13"/>
            <c:invertIfNegative val="0"/>
            <c:bubble3D val="0"/>
          </c:dPt>
          <c:dLbls>
            <c:txPr>
              <a:bodyPr rot="-2700000"/>
              <a:lstStyle/>
              <a:p>
                <a:pPr>
                  <a:defRPr/>
                </a:pPr>
                <a:endParaRPr lang="es-MX"/>
              </a:p>
            </c:txPr>
            <c:showLegendKey val="0"/>
            <c:showVal val="1"/>
            <c:showCatName val="0"/>
            <c:showSerName val="0"/>
            <c:showPercent val="0"/>
            <c:showBubbleSize val="0"/>
            <c:showLeaderLines val="0"/>
          </c:dLbls>
          <c:cat>
            <c:strRef>
              <c:f>'Perman % este mes'!$E$6:$E$19</c:f>
              <c:strCache>
                <c:ptCount val="14"/>
                <c:pt idx="0">
                  <c:v>Chihuahua</c:v>
                </c:pt>
                <c:pt idx="1">
                  <c:v>Yucatán</c:v>
                </c:pt>
                <c:pt idx="2">
                  <c:v>Baja California</c:v>
                </c:pt>
                <c:pt idx="3">
                  <c:v>Aguascalientes</c:v>
                </c:pt>
                <c:pt idx="4">
                  <c:v>Nuevo León</c:v>
                </c:pt>
                <c:pt idx="5">
                  <c:v>Jalisco</c:v>
                </c:pt>
                <c:pt idx="6">
                  <c:v>Chiapas</c:v>
                </c:pt>
                <c:pt idx="7">
                  <c:v>Durango</c:v>
                </c:pt>
                <c:pt idx="8">
                  <c:v>Tamaulipas</c:v>
                </c:pt>
                <c:pt idx="9">
                  <c:v>Guanajuato</c:v>
                </c:pt>
                <c:pt idx="10">
                  <c:v>Coahuila</c:v>
                </c:pt>
                <c:pt idx="11">
                  <c:v>Distrito Federal</c:v>
                </c:pt>
                <c:pt idx="12">
                  <c:v>Oaxaca</c:v>
                </c:pt>
                <c:pt idx="13">
                  <c:v>Nacional</c:v>
                </c:pt>
              </c:strCache>
            </c:strRef>
          </c:cat>
          <c:val>
            <c:numRef>
              <c:f>'Perman % este mes'!$F$6:$F$19</c:f>
              <c:numCache>
                <c:formatCode>#,##0.00_ ;\-#,##0.00\ </c:formatCode>
                <c:ptCount val="14"/>
                <c:pt idx="0">
                  <c:v>91.28599852768572</c:v>
                </c:pt>
                <c:pt idx="1">
                  <c:v>91.208531049603195</c:v>
                </c:pt>
                <c:pt idx="2">
                  <c:v>91.095782709423119</c:v>
                </c:pt>
                <c:pt idx="3">
                  <c:v>89.965144760580401</c:v>
                </c:pt>
                <c:pt idx="4">
                  <c:v>88.703939514524478</c:v>
                </c:pt>
                <c:pt idx="5">
                  <c:v>88.251322230593402</c:v>
                </c:pt>
                <c:pt idx="6">
                  <c:v>88.090313602226644</c:v>
                </c:pt>
                <c:pt idx="7">
                  <c:v>87.459779889696193</c:v>
                </c:pt>
                <c:pt idx="8">
                  <c:v>87.413616912001373</c:v>
                </c:pt>
                <c:pt idx="9">
                  <c:v>87.203835474305393</c:v>
                </c:pt>
                <c:pt idx="10">
                  <c:v>87.062229600974874</c:v>
                </c:pt>
                <c:pt idx="11">
                  <c:v>86.770681603059856</c:v>
                </c:pt>
                <c:pt idx="12">
                  <c:v>86.46408839779005</c:v>
                </c:pt>
                <c:pt idx="13">
                  <c:v>85.902358431491749</c:v>
                </c:pt>
              </c:numCache>
            </c:numRef>
          </c:val>
        </c:ser>
        <c:dLbls>
          <c:showLegendKey val="0"/>
          <c:showVal val="0"/>
          <c:showCatName val="0"/>
          <c:showSerName val="0"/>
          <c:showPercent val="0"/>
          <c:showBubbleSize val="0"/>
        </c:dLbls>
        <c:gapWidth val="150"/>
        <c:shape val="box"/>
        <c:axId val="32793728"/>
        <c:axId val="32795264"/>
        <c:axId val="0"/>
      </c:bar3DChart>
      <c:catAx>
        <c:axId val="32793728"/>
        <c:scaling>
          <c:orientation val="minMax"/>
        </c:scaling>
        <c:delete val="0"/>
        <c:axPos val="b"/>
        <c:numFmt formatCode="General" sourceLinked="1"/>
        <c:majorTickMark val="out"/>
        <c:minorTickMark val="none"/>
        <c:tickLblPos val="nextTo"/>
        <c:crossAx val="32795264"/>
        <c:crosses val="autoZero"/>
        <c:auto val="1"/>
        <c:lblAlgn val="ctr"/>
        <c:lblOffset val="100"/>
        <c:noMultiLvlLbl val="0"/>
      </c:catAx>
      <c:valAx>
        <c:axId val="32795264"/>
        <c:scaling>
          <c:orientation val="minMax"/>
        </c:scaling>
        <c:delete val="1"/>
        <c:axPos val="l"/>
        <c:title>
          <c:tx>
            <c:rich>
              <a:bodyPr rot="-5400000" vert="horz"/>
              <a:lstStyle/>
              <a:p>
                <a:pPr>
                  <a:defRPr/>
                </a:pPr>
                <a:r>
                  <a:rPr lang="es-MX" dirty="0" smtClean="0"/>
                  <a:t>Porcentajes</a:t>
                </a:r>
                <a:endParaRPr lang="es-MX" dirty="0"/>
              </a:p>
            </c:rich>
          </c:tx>
          <c:layout>
            <c:manualLayout>
              <c:xMode val="edge"/>
              <c:yMode val="edge"/>
              <c:x val="1.6990905622645703E-2"/>
              <c:y val="0.28391862783496613"/>
            </c:manualLayout>
          </c:layout>
          <c:overlay val="0"/>
        </c:title>
        <c:numFmt formatCode="#,##0.00_ ;\-#,##0.00\ " sourceLinked="1"/>
        <c:majorTickMark val="out"/>
        <c:minorTickMark val="none"/>
        <c:tickLblPos val="nextTo"/>
        <c:crossAx val="32793728"/>
        <c:crosses val="autoZero"/>
        <c:crossBetween val="between"/>
      </c:valAx>
    </c:plotArea>
    <c:plotVisOnly val="1"/>
    <c:dispBlanksAs val="gap"/>
    <c:showDLblsOverMax val="0"/>
  </c:chart>
  <c:txPr>
    <a:bodyPr/>
    <a:lstStyle/>
    <a:p>
      <a:pPr>
        <a:defRPr sz="1000">
          <a:solidFill>
            <a:schemeClr val="accent5">
              <a:lumMod val="50000"/>
            </a:schemeClr>
          </a:solidFill>
          <a:latin typeface="Arial" pitchFamily="34" charset="0"/>
          <a:cs typeface="Arial" pitchFamily="34" charset="0"/>
        </a:defRPr>
      </a:pPr>
      <a:endParaRPr lang="es-MX"/>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view3D>
      <c:rotX val="40"/>
      <c:rotY val="10"/>
      <c:rAngAx val="0"/>
      <c:perspective val="30"/>
    </c:view3D>
    <c:floor>
      <c:thickness val="0"/>
    </c:floor>
    <c:sideWall>
      <c:thickness val="0"/>
    </c:sideWall>
    <c:backWall>
      <c:thickness val="0"/>
    </c:backWall>
    <c:plotArea>
      <c:layout>
        <c:manualLayout>
          <c:layoutTarget val="inner"/>
          <c:xMode val="edge"/>
          <c:yMode val="edge"/>
          <c:x val="0"/>
          <c:y val="0.21121788420933219"/>
          <c:w val="0.59438143660975107"/>
          <c:h val="0.78669882057606244"/>
        </c:manualLayout>
      </c:layout>
      <c:pie3DChart>
        <c:varyColors val="1"/>
        <c:ser>
          <c:idx val="0"/>
          <c:order val="0"/>
          <c:explosion val="24"/>
          <c:dPt>
            <c:idx val="0"/>
            <c:bubble3D val="0"/>
            <c:explosion val="28"/>
          </c:dPt>
          <c:dPt>
            <c:idx val="1"/>
            <c:bubble3D val="0"/>
          </c:dPt>
          <c:dPt>
            <c:idx val="2"/>
            <c:bubble3D val="0"/>
          </c:dPt>
          <c:dPt>
            <c:idx val="3"/>
            <c:bubble3D val="0"/>
          </c:dPt>
          <c:dPt>
            <c:idx val="4"/>
            <c:bubble3D val="0"/>
          </c:dPt>
          <c:dPt>
            <c:idx val="5"/>
            <c:bubble3D val="0"/>
          </c:dPt>
          <c:dPt>
            <c:idx val="6"/>
            <c:bubble3D val="0"/>
          </c:dPt>
          <c:dPt>
            <c:idx val="7"/>
            <c:bubble3D val="0"/>
          </c:dPt>
          <c:dPt>
            <c:idx val="8"/>
            <c:bubble3D val="0"/>
          </c:dPt>
          <c:dLbls>
            <c:dLbl>
              <c:idx val="0"/>
              <c:layout/>
              <c:tx>
                <c:rich>
                  <a:bodyPr/>
                  <a:lstStyle/>
                  <a:p>
                    <a:pPr>
                      <a:defRPr>
                        <a:solidFill>
                          <a:schemeClr val="accent5">
                            <a:lumMod val="20000"/>
                            <a:lumOff val="80000"/>
                          </a:schemeClr>
                        </a:solidFill>
                      </a:defRPr>
                    </a:pPr>
                    <a:r>
                      <a:rPr lang="en-US" smtClean="0"/>
                      <a:t>54,462</a:t>
                    </a:r>
                  </a:p>
                  <a:p>
                    <a:pPr>
                      <a:defRPr>
                        <a:solidFill>
                          <a:schemeClr val="accent5">
                            <a:lumMod val="20000"/>
                            <a:lumOff val="80000"/>
                          </a:schemeClr>
                        </a:solidFill>
                      </a:defRPr>
                    </a:pPr>
                    <a:r>
                      <a:rPr lang="en-US" sz="900" smtClean="0"/>
                      <a:t>29.67</a:t>
                    </a:r>
                    <a:r>
                      <a:rPr lang="en-US" sz="900"/>
                      <a:t>%</a:t>
                    </a:r>
                  </a:p>
                </c:rich>
              </c:tx>
              <c:numFmt formatCode="0.00%" sourceLinked="0"/>
              <c:spPr/>
              <c:showLegendKey val="0"/>
              <c:showVal val="1"/>
              <c:showCatName val="0"/>
              <c:showSerName val="0"/>
              <c:showPercent val="1"/>
              <c:showBubbleSize val="0"/>
            </c:dLbl>
            <c:dLbl>
              <c:idx val="1"/>
              <c:layout>
                <c:manualLayout>
                  <c:x val="-6.235806903942543E-2"/>
                  <c:y val="-0.21806900892527142"/>
                </c:manualLayout>
              </c:layout>
              <c:tx>
                <c:rich>
                  <a:bodyPr/>
                  <a:lstStyle/>
                  <a:p>
                    <a:pPr>
                      <a:defRPr>
                        <a:solidFill>
                          <a:schemeClr val="accent5">
                            <a:lumMod val="20000"/>
                            <a:lumOff val="80000"/>
                          </a:schemeClr>
                        </a:solidFill>
                      </a:defRPr>
                    </a:pPr>
                    <a:r>
                      <a:rPr lang="en-US" dirty="0" smtClean="0">
                        <a:solidFill>
                          <a:schemeClr val="accent5">
                            <a:lumMod val="20000"/>
                            <a:lumOff val="80000"/>
                          </a:schemeClr>
                        </a:solidFill>
                      </a:rPr>
                      <a:t>49,450</a:t>
                    </a:r>
                  </a:p>
                  <a:p>
                    <a:pPr>
                      <a:defRPr>
                        <a:solidFill>
                          <a:schemeClr val="accent5">
                            <a:lumMod val="20000"/>
                            <a:lumOff val="80000"/>
                          </a:schemeClr>
                        </a:solidFill>
                      </a:defRPr>
                    </a:pPr>
                    <a:r>
                      <a:rPr lang="en-US" sz="900" dirty="0" smtClean="0">
                        <a:solidFill>
                          <a:schemeClr val="accent5">
                            <a:lumMod val="20000"/>
                            <a:lumOff val="80000"/>
                          </a:schemeClr>
                        </a:solidFill>
                      </a:rPr>
                      <a:t>26.94</a:t>
                    </a:r>
                    <a:r>
                      <a:rPr lang="en-US" sz="900" dirty="0">
                        <a:solidFill>
                          <a:schemeClr val="accent5">
                            <a:lumMod val="20000"/>
                            <a:lumOff val="80000"/>
                          </a:schemeClr>
                        </a:solidFill>
                      </a:rPr>
                      <a:t>%</a:t>
                    </a:r>
                  </a:p>
                </c:rich>
              </c:tx>
              <c:numFmt formatCode="0.00%" sourceLinked="0"/>
              <c:spPr/>
              <c:showLegendKey val="0"/>
              <c:showVal val="1"/>
              <c:showCatName val="0"/>
              <c:showSerName val="0"/>
              <c:showPercent val="1"/>
              <c:showBubbleSize val="0"/>
            </c:dLbl>
            <c:dLbl>
              <c:idx val="2"/>
              <c:layout>
                <c:manualLayout>
                  <c:x val="7.5911375645047213E-2"/>
                  <c:y val="-0.10641821794641909"/>
                </c:manualLayout>
              </c:layout>
              <c:tx>
                <c:rich>
                  <a:bodyPr/>
                  <a:lstStyle/>
                  <a:p>
                    <a:r>
                      <a:rPr lang="en-US" smtClean="0"/>
                      <a:t>36,437</a:t>
                    </a:r>
                  </a:p>
                  <a:p>
                    <a:r>
                      <a:rPr lang="en-US" sz="900" smtClean="0"/>
                      <a:t>19.85</a:t>
                    </a:r>
                    <a:r>
                      <a:rPr lang="en-US" sz="900"/>
                      <a:t>%</a:t>
                    </a:r>
                  </a:p>
                </c:rich>
              </c:tx>
              <c:showLegendKey val="0"/>
              <c:showVal val="1"/>
              <c:showCatName val="0"/>
              <c:showSerName val="0"/>
              <c:showPercent val="1"/>
              <c:showBubbleSize val="0"/>
            </c:dLbl>
            <c:dLbl>
              <c:idx val="3"/>
              <c:layout>
                <c:manualLayout>
                  <c:x val="-5.1129892746256358E-2"/>
                  <c:y val="6.3642784216285053E-2"/>
                </c:manualLayout>
              </c:layout>
              <c:tx>
                <c:rich>
                  <a:bodyPr/>
                  <a:lstStyle/>
                  <a:p>
                    <a:r>
                      <a:rPr lang="en-US" dirty="0" smtClean="0"/>
                      <a:t>14,713</a:t>
                    </a:r>
                  </a:p>
                  <a:p>
                    <a:r>
                      <a:rPr lang="en-US" sz="900" dirty="0" smtClean="0"/>
                      <a:t> </a:t>
                    </a:r>
                    <a:r>
                      <a:rPr lang="en-US" sz="900" dirty="0"/>
                      <a:t>8.02%</a:t>
                    </a:r>
                  </a:p>
                </c:rich>
              </c:tx>
              <c:showLegendKey val="0"/>
              <c:showVal val="1"/>
              <c:showCatName val="0"/>
              <c:showSerName val="0"/>
              <c:showPercent val="1"/>
              <c:showBubbleSize val="0"/>
            </c:dLbl>
            <c:dLbl>
              <c:idx val="4"/>
              <c:layout>
                <c:manualLayout>
                  <c:x val="-7.3020693174009471E-2"/>
                  <c:y val="1.798630653312306E-2"/>
                </c:manualLayout>
              </c:layout>
              <c:tx>
                <c:rich>
                  <a:bodyPr/>
                  <a:lstStyle/>
                  <a:p>
                    <a:r>
                      <a:rPr lang="en-US" dirty="0" smtClean="0"/>
                      <a:t>11,011</a:t>
                    </a:r>
                  </a:p>
                  <a:p>
                    <a:r>
                      <a:rPr lang="en-US" sz="900" dirty="0" smtClean="0"/>
                      <a:t>6.00</a:t>
                    </a:r>
                    <a:r>
                      <a:rPr lang="en-US" sz="900" dirty="0"/>
                      <a:t>%</a:t>
                    </a:r>
                  </a:p>
                </c:rich>
              </c:tx>
              <c:showLegendKey val="0"/>
              <c:showVal val="1"/>
              <c:showCatName val="0"/>
              <c:showSerName val="0"/>
              <c:showPercent val="1"/>
              <c:showBubbleSize val="0"/>
            </c:dLbl>
            <c:dLbl>
              <c:idx val="5"/>
              <c:layout>
                <c:manualLayout>
                  <c:x val="-7.3495148915781197E-2"/>
                  <c:y val="-6.5636790122553232E-2"/>
                </c:manualLayout>
              </c:layout>
              <c:tx>
                <c:rich>
                  <a:bodyPr/>
                  <a:lstStyle/>
                  <a:p>
                    <a:r>
                      <a:rPr lang="en-US" dirty="0" smtClean="0"/>
                      <a:t>8,250</a:t>
                    </a:r>
                  </a:p>
                  <a:p>
                    <a:r>
                      <a:rPr lang="en-US" sz="900" dirty="0" smtClean="0"/>
                      <a:t>4.49</a:t>
                    </a:r>
                    <a:r>
                      <a:rPr lang="en-US" sz="900" dirty="0"/>
                      <a:t>%</a:t>
                    </a:r>
                  </a:p>
                </c:rich>
              </c:tx>
              <c:showLegendKey val="0"/>
              <c:showVal val="1"/>
              <c:showCatName val="0"/>
              <c:showSerName val="0"/>
              <c:showPercent val="1"/>
              <c:showBubbleSize val="0"/>
            </c:dLbl>
            <c:dLbl>
              <c:idx val="6"/>
              <c:layout>
                <c:manualLayout>
                  <c:x val="-7.1004227696693969E-2"/>
                  <c:y val="-9.9534890529112338E-2"/>
                </c:manualLayout>
              </c:layout>
              <c:tx>
                <c:rich>
                  <a:bodyPr/>
                  <a:lstStyle/>
                  <a:p>
                    <a:r>
                      <a:rPr lang="en-US" dirty="0" smtClean="0"/>
                      <a:t>6,215</a:t>
                    </a:r>
                  </a:p>
                  <a:p>
                    <a:r>
                      <a:rPr lang="en-US" sz="900" dirty="0" smtClean="0"/>
                      <a:t> </a:t>
                    </a:r>
                    <a:r>
                      <a:rPr lang="en-US" sz="900" dirty="0"/>
                      <a:t>3.39%</a:t>
                    </a:r>
                  </a:p>
                </c:rich>
              </c:tx>
              <c:showLegendKey val="0"/>
              <c:showVal val="1"/>
              <c:showCatName val="0"/>
              <c:showSerName val="0"/>
              <c:showPercent val="1"/>
              <c:showBubbleSize val="0"/>
            </c:dLbl>
            <c:dLbl>
              <c:idx val="7"/>
              <c:layout>
                <c:manualLayout>
                  <c:x val="-3.7455257600550101E-2"/>
                  <c:y val="-0.1088297611511002"/>
                </c:manualLayout>
              </c:layout>
              <c:tx>
                <c:rich>
                  <a:bodyPr/>
                  <a:lstStyle/>
                  <a:p>
                    <a:r>
                      <a:rPr lang="en-US" dirty="0" smtClean="0"/>
                      <a:t>1,942</a:t>
                    </a:r>
                  </a:p>
                  <a:p>
                    <a:r>
                      <a:rPr lang="en-US" sz="900" dirty="0" smtClean="0"/>
                      <a:t> </a:t>
                    </a:r>
                    <a:r>
                      <a:rPr lang="en-US" sz="900" dirty="0"/>
                      <a:t>1.06%</a:t>
                    </a:r>
                  </a:p>
                </c:rich>
              </c:tx>
              <c:showLegendKey val="0"/>
              <c:showVal val="1"/>
              <c:showCatName val="0"/>
              <c:showSerName val="0"/>
              <c:showPercent val="1"/>
              <c:showBubbleSize val="0"/>
            </c:dLbl>
            <c:dLbl>
              <c:idx val="8"/>
              <c:layout>
                <c:manualLayout>
                  <c:x val="1.9796268635903738E-2"/>
                  <c:y val="-8.2388415810062621E-2"/>
                </c:manualLayout>
              </c:layout>
              <c:tx>
                <c:rich>
                  <a:bodyPr/>
                  <a:lstStyle/>
                  <a:p>
                    <a:r>
                      <a:rPr lang="en-US" dirty="0" smtClean="0"/>
                      <a:t>1,087</a:t>
                    </a:r>
                  </a:p>
                  <a:p>
                    <a:r>
                      <a:rPr lang="en-US" sz="900" dirty="0" smtClean="0"/>
                      <a:t>0.59</a:t>
                    </a:r>
                    <a:r>
                      <a:rPr lang="en-US" sz="900" dirty="0"/>
                      <a:t>%</a:t>
                    </a:r>
                  </a:p>
                </c:rich>
              </c:tx>
              <c:showLegendKey val="0"/>
              <c:showVal val="1"/>
              <c:showCatName val="0"/>
              <c:showSerName val="0"/>
              <c:showPercent val="1"/>
              <c:showBubbleSize val="0"/>
            </c:dLbl>
            <c:numFmt formatCode="0.00%" sourceLinked="0"/>
            <c:showLegendKey val="0"/>
            <c:showVal val="1"/>
            <c:showCatName val="0"/>
            <c:showSerName val="0"/>
            <c:showPercent val="1"/>
            <c:showBubbleSize val="0"/>
            <c:showLeaderLines val="1"/>
          </c:dLbls>
          <c:cat>
            <c:strRef>
              <c:f>'TPEU x Sector de Act'!$A$2:$A$10</c:f>
              <c:strCache>
                <c:ptCount val="9"/>
                <c:pt idx="0">
                  <c:v>Servicios sociales y comunales</c:v>
                </c:pt>
                <c:pt idx="1">
                  <c:v>Comercio</c:v>
                </c:pt>
                <c:pt idx="2">
                  <c:v>Servicios para empresas, personas y el hogar</c:v>
                </c:pt>
                <c:pt idx="3">
                  <c:v>Industrias de transformación</c:v>
                </c:pt>
                <c:pt idx="4">
                  <c:v>Agricultura, ganadería, silvicultura, pesca y caza</c:v>
                </c:pt>
                <c:pt idx="5">
                  <c:v>Industria de la construcción</c:v>
                </c:pt>
                <c:pt idx="6">
                  <c:v>Transportes y comunicaciones</c:v>
                </c:pt>
                <c:pt idx="7">
                  <c:v>Industria eléctrica, captación y suministro de agua potable</c:v>
                </c:pt>
                <c:pt idx="8">
                  <c:v>Industrias extractivas</c:v>
                </c:pt>
              </c:strCache>
            </c:strRef>
          </c:cat>
          <c:val>
            <c:numRef>
              <c:f>'TPEU x Sector de Act'!$B$2:$B$10</c:f>
              <c:numCache>
                <c:formatCode>#,##0</c:formatCode>
                <c:ptCount val="9"/>
                <c:pt idx="0">
                  <c:v>54462</c:v>
                </c:pt>
                <c:pt idx="1">
                  <c:v>49450</c:v>
                </c:pt>
                <c:pt idx="2">
                  <c:v>36437</c:v>
                </c:pt>
                <c:pt idx="3">
                  <c:v>14713</c:v>
                </c:pt>
                <c:pt idx="4">
                  <c:v>11011</c:v>
                </c:pt>
                <c:pt idx="5">
                  <c:v>8250</c:v>
                </c:pt>
                <c:pt idx="6">
                  <c:v>6215</c:v>
                </c:pt>
                <c:pt idx="7">
                  <c:v>1942</c:v>
                </c:pt>
                <c:pt idx="8">
                  <c:v>1087</c:v>
                </c:pt>
              </c:numCache>
            </c:numRef>
          </c:val>
        </c:ser>
        <c:dLbls>
          <c:showLegendKey val="0"/>
          <c:showVal val="1"/>
          <c:showCatName val="0"/>
          <c:showSerName val="0"/>
          <c:showPercent val="0"/>
          <c:showBubbleSize val="0"/>
          <c:showLeaderLines val="1"/>
        </c:dLbls>
      </c:pie3DChart>
    </c:plotArea>
    <c:legend>
      <c:legendPos val="r"/>
      <c:layout>
        <c:manualLayout>
          <c:xMode val="edge"/>
          <c:yMode val="edge"/>
          <c:x val="0.50376977254628108"/>
          <c:y val="3.9894389777106083E-2"/>
          <c:w val="0.48733765809401197"/>
          <c:h val="0.8830317379578364"/>
        </c:manualLayout>
      </c:layout>
      <c:overlay val="0"/>
    </c:legend>
    <c:plotVisOnly val="1"/>
    <c:dispBlanksAs val="zero"/>
    <c:showDLblsOverMax val="0"/>
  </c:chart>
  <c:txPr>
    <a:bodyPr/>
    <a:lstStyle/>
    <a:p>
      <a:pPr>
        <a:defRPr sz="1000">
          <a:solidFill>
            <a:schemeClr val="accent5">
              <a:lumMod val="50000"/>
            </a:schemeClr>
          </a:solidFill>
          <a:latin typeface="Arial" pitchFamily="34" charset="0"/>
          <a:cs typeface="Arial" pitchFamily="34" charset="0"/>
        </a:defRPr>
      </a:pPr>
      <a:endParaRPr lang="es-MX"/>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view3D>
      <c:rotX val="40"/>
      <c:rotY val="10"/>
      <c:rAngAx val="0"/>
      <c:perspective val="30"/>
    </c:view3D>
    <c:floor>
      <c:thickness val="0"/>
    </c:floor>
    <c:sideWall>
      <c:thickness val="0"/>
    </c:sideWall>
    <c:backWall>
      <c:thickness val="0"/>
    </c:backWall>
    <c:plotArea>
      <c:layout>
        <c:manualLayout>
          <c:layoutTarget val="inner"/>
          <c:xMode val="edge"/>
          <c:yMode val="edge"/>
          <c:x val="0"/>
          <c:y val="0.22907893893833284"/>
          <c:w val="0.62735993704938164"/>
          <c:h val="0.77092106106166713"/>
        </c:manualLayout>
      </c:layout>
      <c:pie3DChart>
        <c:varyColors val="1"/>
        <c:ser>
          <c:idx val="0"/>
          <c:order val="0"/>
          <c:explosion val="24"/>
          <c:dPt>
            <c:idx val="0"/>
            <c:bubble3D val="0"/>
            <c:explosion val="28"/>
          </c:dPt>
          <c:dPt>
            <c:idx val="1"/>
            <c:bubble3D val="0"/>
          </c:dPt>
          <c:dPt>
            <c:idx val="2"/>
            <c:bubble3D val="0"/>
          </c:dPt>
          <c:dPt>
            <c:idx val="3"/>
            <c:bubble3D val="0"/>
          </c:dPt>
          <c:dPt>
            <c:idx val="4"/>
            <c:bubble3D val="0"/>
          </c:dPt>
          <c:dPt>
            <c:idx val="6"/>
            <c:bubble3D val="0"/>
          </c:dPt>
          <c:dPt>
            <c:idx val="7"/>
            <c:bubble3D val="0"/>
          </c:dPt>
          <c:dPt>
            <c:idx val="8"/>
            <c:bubble3D val="0"/>
          </c:dPt>
          <c:dLbls>
            <c:dLbl>
              <c:idx val="0"/>
              <c:layout>
                <c:manualLayout>
                  <c:x val="-9.8500293284767421E-2"/>
                  <c:y val="1.9736190611872709E-2"/>
                </c:manualLayout>
              </c:layout>
              <c:tx>
                <c:rich>
                  <a:bodyPr/>
                  <a:lstStyle/>
                  <a:p>
                    <a:pPr>
                      <a:defRPr>
                        <a:solidFill>
                          <a:schemeClr val="accent5">
                            <a:lumMod val="20000"/>
                            <a:lumOff val="80000"/>
                          </a:schemeClr>
                        </a:solidFill>
                      </a:defRPr>
                    </a:pPr>
                    <a:r>
                      <a:rPr lang="en-US" smtClean="0"/>
                      <a:t>8,797</a:t>
                    </a:r>
                  </a:p>
                  <a:p>
                    <a:pPr>
                      <a:defRPr>
                        <a:solidFill>
                          <a:schemeClr val="accent5">
                            <a:lumMod val="20000"/>
                            <a:lumOff val="80000"/>
                          </a:schemeClr>
                        </a:solidFill>
                      </a:defRPr>
                    </a:pPr>
                    <a:r>
                      <a:rPr lang="en-US" sz="900" smtClean="0"/>
                      <a:t>41.61</a:t>
                    </a:r>
                    <a:r>
                      <a:rPr lang="en-US" sz="900" dirty="0"/>
                      <a:t>%</a:t>
                    </a:r>
                    <a:endParaRPr lang="en-US" dirty="0"/>
                  </a:p>
                </c:rich>
              </c:tx>
              <c:numFmt formatCode="0.00%" sourceLinked="0"/>
              <c:spPr/>
              <c:showLegendKey val="0"/>
              <c:showVal val="1"/>
              <c:showCatName val="0"/>
              <c:showSerName val="0"/>
              <c:showPercent val="1"/>
              <c:showBubbleSize val="0"/>
            </c:dLbl>
            <c:dLbl>
              <c:idx val="1"/>
              <c:layout>
                <c:manualLayout>
                  <c:x val="4.9966119079718048E-2"/>
                  <c:y val="-0.18839941084459719"/>
                </c:manualLayout>
              </c:layout>
              <c:tx>
                <c:rich>
                  <a:bodyPr/>
                  <a:lstStyle/>
                  <a:p>
                    <a:pPr>
                      <a:defRPr>
                        <a:solidFill>
                          <a:schemeClr val="accent5">
                            <a:lumMod val="20000"/>
                            <a:lumOff val="80000"/>
                          </a:schemeClr>
                        </a:solidFill>
                      </a:defRPr>
                    </a:pPr>
                    <a:r>
                      <a:rPr lang="en-US" smtClean="0"/>
                      <a:t>4,241</a:t>
                    </a:r>
                  </a:p>
                  <a:p>
                    <a:pPr>
                      <a:defRPr>
                        <a:solidFill>
                          <a:schemeClr val="accent5">
                            <a:lumMod val="20000"/>
                            <a:lumOff val="80000"/>
                          </a:schemeClr>
                        </a:solidFill>
                      </a:defRPr>
                    </a:pPr>
                    <a:r>
                      <a:rPr lang="en-US" sz="900" smtClean="0"/>
                      <a:t>20.06</a:t>
                    </a:r>
                    <a:r>
                      <a:rPr lang="en-US" sz="900" dirty="0"/>
                      <a:t>%</a:t>
                    </a:r>
                    <a:endParaRPr lang="en-US" dirty="0"/>
                  </a:p>
                </c:rich>
              </c:tx>
              <c:numFmt formatCode="0.00%" sourceLinked="0"/>
              <c:spPr/>
              <c:showLegendKey val="0"/>
              <c:showVal val="1"/>
              <c:showCatName val="0"/>
              <c:showSerName val="0"/>
              <c:showPercent val="1"/>
              <c:showBubbleSize val="0"/>
            </c:dLbl>
            <c:dLbl>
              <c:idx val="2"/>
              <c:layout>
                <c:manualLayout>
                  <c:x val="7.1474400987526304E-2"/>
                  <c:y val="-0.10166538373328828"/>
                </c:manualLayout>
              </c:layout>
              <c:tx>
                <c:rich>
                  <a:bodyPr/>
                  <a:lstStyle/>
                  <a:p>
                    <a:r>
                      <a:rPr lang="en-US" smtClean="0"/>
                      <a:t>2,597</a:t>
                    </a:r>
                  </a:p>
                  <a:p>
                    <a:r>
                      <a:rPr lang="en-US" sz="900" smtClean="0"/>
                      <a:t>12.28</a:t>
                    </a:r>
                    <a:r>
                      <a:rPr lang="en-US" sz="900" dirty="0"/>
                      <a:t>%</a:t>
                    </a:r>
                    <a:endParaRPr lang="en-US" dirty="0"/>
                  </a:p>
                </c:rich>
              </c:tx>
              <c:showLegendKey val="0"/>
              <c:showVal val="1"/>
              <c:showCatName val="0"/>
              <c:showSerName val="0"/>
              <c:showPercent val="1"/>
              <c:showBubbleSize val="0"/>
            </c:dLbl>
            <c:dLbl>
              <c:idx val="3"/>
              <c:layout>
                <c:manualLayout>
                  <c:x val="-3.6436513184633194E-2"/>
                  <c:y val="6.37093303676773E-2"/>
                </c:manualLayout>
              </c:layout>
              <c:tx>
                <c:rich>
                  <a:bodyPr/>
                  <a:lstStyle/>
                  <a:p>
                    <a:r>
                      <a:rPr lang="en-US" smtClean="0"/>
                      <a:t>2,128</a:t>
                    </a:r>
                  </a:p>
                  <a:p>
                    <a:r>
                      <a:rPr lang="en-US" sz="900" smtClean="0"/>
                      <a:t>10.07</a:t>
                    </a:r>
                    <a:r>
                      <a:rPr lang="en-US" sz="900" dirty="0"/>
                      <a:t>%</a:t>
                    </a:r>
                    <a:endParaRPr lang="en-US" dirty="0"/>
                  </a:p>
                </c:rich>
              </c:tx>
              <c:showLegendKey val="0"/>
              <c:showVal val="1"/>
              <c:showCatName val="0"/>
              <c:showSerName val="0"/>
              <c:showPercent val="1"/>
              <c:showBubbleSize val="0"/>
            </c:dLbl>
            <c:dLbl>
              <c:idx val="4"/>
              <c:layout>
                <c:manualLayout>
                  <c:x val="-5.5412574654581818E-2"/>
                  <c:y val="7.5558701840760913E-3"/>
                </c:manualLayout>
              </c:layout>
              <c:tx>
                <c:rich>
                  <a:bodyPr/>
                  <a:lstStyle/>
                  <a:p>
                    <a:r>
                      <a:rPr lang="en-US" smtClean="0"/>
                      <a:t>1,343</a:t>
                    </a:r>
                  </a:p>
                  <a:p>
                    <a:r>
                      <a:rPr lang="en-US" sz="900" smtClean="0"/>
                      <a:t>6.35</a:t>
                    </a:r>
                    <a:r>
                      <a:rPr lang="en-US" sz="900" dirty="0"/>
                      <a:t>%</a:t>
                    </a:r>
                    <a:endParaRPr lang="en-US" dirty="0"/>
                  </a:p>
                </c:rich>
              </c:tx>
              <c:showLegendKey val="0"/>
              <c:showVal val="1"/>
              <c:showCatName val="0"/>
              <c:showSerName val="0"/>
              <c:showPercent val="1"/>
              <c:showBubbleSize val="0"/>
            </c:dLbl>
            <c:dLbl>
              <c:idx val="5"/>
              <c:layout>
                <c:manualLayout>
                  <c:x val="-5.3346155845886728E-2"/>
                  <c:y val="-3.7471962291698191E-2"/>
                </c:manualLayout>
              </c:layout>
              <c:tx>
                <c:rich>
                  <a:bodyPr/>
                  <a:lstStyle/>
                  <a:p>
                    <a:r>
                      <a:rPr lang="en-US" smtClean="0"/>
                      <a:t>1,252</a:t>
                    </a:r>
                  </a:p>
                  <a:p>
                    <a:r>
                      <a:rPr lang="en-US" sz="900" smtClean="0"/>
                      <a:t>5.92</a:t>
                    </a:r>
                    <a:r>
                      <a:rPr lang="en-US" sz="900" dirty="0"/>
                      <a:t>%</a:t>
                    </a:r>
                    <a:endParaRPr lang="en-US" dirty="0"/>
                  </a:p>
                </c:rich>
              </c:tx>
              <c:showLegendKey val="0"/>
              <c:showVal val="1"/>
              <c:showCatName val="0"/>
              <c:showSerName val="0"/>
              <c:showPercent val="1"/>
              <c:showBubbleSize val="0"/>
            </c:dLbl>
            <c:dLbl>
              <c:idx val="6"/>
              <c:layout>
                <c:manualLayout>
                  <c:x val="-5.4050808199085039E-2"/>
                  <c:y val="-0.11521772502228107"/>
                </c:manualLayout>
              </c:layout>
              <c:tx>
                <c:rich>
                  <a:bodyPr/>
                  <a:lstStyle/>
                  <a:p>
                    <a:r>
                      <a:rPr lang="en-US" smtClean="0"/>
                      <a:t>416</a:t>
                    </a:r>
                  </a:p>
                  <a:p>
                    <a:r>
                      <a:rPr lang="en-US" sz="900" smtClean="0"/>
                      <a:t>1.97</a:t>
                    </a:r>
                    <a:r>
                      <a:rPr lang="en-US" sz="900" dirty="0"/>
                      <a:t>%</a:t>
                    </a:r>
                    <a:endParaRPr lang="en-US" dirty="0"/>
                  </a:p>
                </c:rich>
              </c:tx>
              <c:showLegendKey val="0"/>
              <c:showVal val="1"/>
              <c:showCatName val="0"/>
              <c:showSerName val="0"/>
              <c:showPercent val="1"/>
              <c:showBubbleSize val="0"/>
            </c:dLbl>
            <c:dLbl>
              <c:idx val="7"/>
              <c:layout>
                <c:manualLayout>
                  <c:x val="-1.9789703959356565E-2"/>
                  <c:y val="-0.11989297721900538"/>
                </c:manualLayout>
              </c:layout>
              <c:tx>
                <c:rich>
                  <a:bodyPr/>
                  <a:lstStyle/>
                  <a:p>
                    <a:r>
                      <a:rPr lang="en-US" smtClean="0"/>
                      <a:t>352</a:t>
                    </a:r>
                  </a:p>
                  <a:p>
                    <a:r>
                      <a:rPr lang="en-US" sz="900" smtClean="0"/>
                      <a:t>1.67</a:t>
                    </a:r>
                    <a:r>
                      <a:rPr lang="en-US" sz="900" dirty="0"/>
                      <a:t>%</a:t>
                    </a:r>
                    <a:endParaRPr lang="en-US" dirty="0"/>
                  </a:p>
                </c:rich>
              </c:tx>
              <c:showLegendKey val="0"/>
              <c:showVal val="1"/>
              <c:showCatName val="0"/>
              <c:showSerName val="0"/>
              <c:showPercent val="1"/>
              <c:showBubbleSize val="0"/>
            </c:dLbl>
            <c:dLbl>
              <c:idx val="8"/>
              <c:layout>
                <c:manualLayout>
                  <c:x val="1.3468886306323063E-2"/>
                  <c:y val="-5.1884255480812873E-2"/>
                </c:manualLayout>
              </c:layout>
              <c:tx>
                <c:rich>
                  <a:bodyPr/>
                  <a:lstStyle/>
                  <a:p>
                    <a:r>
                      <a:rPr lang="en-US" smtClean="0"/>
                      <a:t>15</a:t>
                    </a:r>
                  </a:p>
                  <a:p>
                    <a:r>
                      <a:rPr lang="en-US" sz="900" smtClean="0"/>
                      <a:t>0.07</a:t>
                    </a:r>
                    <a:r>
                      <a:rPr lang="en-US" sz="900" dirty="0"/>
                      <a:t>%</a:t>
                    </a:r>
                    <a:endParaRPr lang="en-US" dirty="0"/>
                  </a:p>
                </c:rich>
              </c:tx>
              <c:showLegendKey val="0"/>
              <c:showVal val="1"/>
              <c:showCatName val="0"/>
              <c:showSerName val="0"/>
              <c:showPercent val="1"/>
              <c:showBubbleSize val="0"/>
            </c:dLbl>
            <c:numFmt formatCode="0.00%" sourceLinked="0"/>
            <c:showLegendKey val="0"/>
            <c:showVal val="1"/>
            <c:showCatName val="0"/>
            <c:showSerName val="0"/>
            <c:showPercent val="1"/>
            <c:showBubbleSize val="0"/>
            <c:showLeaderLines val="1"/>
          </c:dLbls>
          <c:cat>
            <c:strRef>
              <c:f>'TPEU x Sector de Act'!$N$2:$N$10</c:f>
              <c:strCache>
                <c:ptCount val="9"/>
                <c:pt idx="0">
                  <c:v>Industria de la construcción</c:v>
                </c:pt>
                <c:pt idx="1">
                  <c:v>Comercio</c:v>
                </c:pt>
                <c:pt idx="2">
                  <c:v>Industrias de transformación</c:v>
                </c:pt>
                <c:pt idx="3">
                  <c:v>Servicios sociales y comunales</c:v>
                </c:pt>
                <c:pt idx="4">
                  <c:v>Servicios para empresas, personas y el hogar</c:v>
                </c:pt>
                <c:pt idx="5">
                  <c:v>Industria eléctrica, captación y suministro de agua potable</c:v>
                </c:pt>
                <c:pt idx="6">
                  <c:v>Transportes y comunicaciones</c:v>
                </c:pt>
                <c:pt idx="7">
                  <c:v>Agricultura, ganadería, silvicultura, pesca y caza</c:v>
                </c:pt>
                <c:pt idx="8">
                  <c:v>Industrias extractivas</c:v>
                </c:pt>
              </c:strCache>
            </c:strRef>
          </c:cat>
          <c:val>
            <c:numRef>
              <c:f>'TPEU x Sector de Act'!$O$2:$O$10</c:f>
              <c:numCache>
                <c:formatCode>#,##0</c:formatCode>
                <c:ptCount val="9"/>
                <c:pt idx="0">
                  <c:v>8797</c:v>
                </c:pt>
                <c:pt idx="1">
                  <c:v>4241</c:v>
                </c:pt>
                <c:pt idx="2">
                  <c:v>2597</c:v>
                </c:pt>
                <c:pt idx="3">
                  <c:v>2128</c:v>
                </c:pt>
                <c:pt idx="4">
                  <c:v>1343</c:v>
                </c:pt>
                <c:pt idx="5">
                  <c:v>1252</c:v>
                </c:pt>
                <c:pt idx="6">
                  <c:v>416</c:v>
                </c:pt>
                <c:pt idx="7">
                  <c:v>352</c:v>
                </c:pt>
                <c:pt idx="8">
                  <c:v>15</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5501452564993401"/>
          <c:y val="5.2544758302701236E-2"/>
          <c:w val="0.44135453595950325"/>
          <c:h val="0.89491013136893627"/>
        </c:manualLayout>
      </c:layout>
      <c:overlay val="0"/>
    </c:legend>
    <c:plotVisOnly val="1"/>
    <c:dispBlanksAs val="zero"/>
    <c:showDLblsOverMax val="0"/>
  </c:chart>
  <c:txPr>
    <a:bodyPr/>
    <a:lstStyle/>
    <a:p>
      <a:pPr>
        <a:defRPr sz="1000">
          <a:solidFill>
            <a:schemeClr val="accent5">
              <a:lumMod val="50000"/>
            </a:schemeClr>
          </a:solidFill>
          <a:latin typeface="Arial" pitchFamily="34" charset="0"/>
          <a:cs typeface="Arial" pitchFamily="34" charset="0"/>
        </a:defRPr>
      </a:pPr>
      <a:endParaRPr lang="es-MX"/>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847073693304768"/>
          <c:y val="6.584219741199461E-2"/>
          <c:w val="0.79211425330970797"/>
          <c:h val="0.64484411370766315"/>
        </c:manualLayout>
      </c:layout>
      <c:barChart>
        <c:barDir val="col"/>
        <c:grouping val="clustered"/>
        <c:varyColors val="0"/>
        <c:ser>
          <c:idx val="0"/>
          <c:order val="0"/>
          <c:tx>
            <c:strRef>
              <c:f>'TPEU '!$E$42</c:f>
              <c:strCache>
                <c:ptCount val="1"/>
                <c:pt idx="0">
                  <c:v>Absolutos</c:v>
                </c:pt>
              </c:strCache>
            </c:strRef>
          </c:tx>
          <c:invertIfNegative val="0"/>
          <c:dPt>
            <c:idx val="17"/>
            <c:invertIfNegative val="0"/>
            <c:bubble3D val="0"/>
          </c:dPt>
          <c:dPt>
            <c:idx val="19"/>
            <c:invertIfNegative val="0"/>
            <c:bubble3D val="0"/>
          </c:dPt>
          <c:dPt>
            <c:idx val="20"/>
            <c:invertIfNegative val="0"/>
            <c:bubble3D val="0"/>
          </c:dPt>
          <c:dPt>
            <c:idx val="21"/>
            <c:invertIfNegative val="0"/>
            <c:bubble3D val="0"/>
          </c:dPt>
          <c:dLbls>
            <c:dLbl>
              <c:idx val="0"/>
              <c:layout>
                <c:manualLayout>
                  <c:x val="-1.9556708677703396E-3"/>
                  <c:y val="0.50224890824812118"/>
                </c:manualLayout>
              </c:layout>
              <c:dLblPos val="outEnd"/>
              <c:showLegendKey val="0"/>
              <c:showVal val="1"/>
              <c:showCatName val="0"/>
              <c:showSerName val="0"/>
              <c:showPercent val="0"/>
              <c:showBubbleSize val="0"/>
            </c:dLbl>
            <c:dLbl>
              <c:idx val="1"/>
              <c:layout>
                <c:manualLayout>
                  <c:x val="1.7083510545867937E-3"/>
                  <c:y val="0.38824049622442797"/>
                </c:manualLayout>
              </c:layout>
              <c:dLblPos val="outEnd"/>
              <c:showLegendKey val="0"/>
              <c:showVal val="1"/>
              <c:showCatName val="0"/>
              <c:showSerName val="0"/>
              <c:showPercent val="0"/>
              <c:showBubbleSize val="0"/>
            </c:dLbl>
            <c:dLbl>
              <c:idx val="2"/>
              <c:layout>
                <c:manualLayout>
                  <c:x val="1.9330054401470497E-3"/>
                  <c:y val="0.26408376694088104"/>
                </c:manualLayout>
              </c:layout>
              <c:dLblPos val="outEnd"/>
              <c:showLegendKey val="0"/>
              <c:showVal val="1"/>
              <c:showCatName val="0"/>
              <c:showSerName val="0"/>
              <c:showPercent val="0"/>
              <c:showBubbleSize val="0"/>
            </c:dLbl>
            <c:dLbl>
              <c:idx val="3"/>
              <c:layout>
                <c:manualLayout>
                  <c:x val="0"/>
                  <c:y val="0.22855375578298678"/>
                </c:manualLayout>
              </c:layout>
              <c:showLegendKey val="0"/>
              <c:showVal val="1"/>
              <c:showCatName val="0"/>
              <c:showSerName val="0"/>
              <c:showPercent val="0"/>
              <c:showBubbleSize val="0"/>
            </c:dLbl>
            <c:dLbl>
              <c:idx val="4"/>
              <c:layout>
                <c:manualLayout>
                  <c:x val="0"/>
                  <c:y val="0.19168546812844783"/>
                </c:manualLayout>
              </c:layout>
              <c:showLegendKey val="0"/>
              <c:showVal val="1"/>
              <c:showCatName val="0"/>
              <c:showSerName val="0"/>
              <c:showPercent val="0"/>
              <c:showBubbleSize val="0"/>
            </c:dLbl>
            <c:dLbl>
              <c:idx val="5"/>
              <c:layout>
                <c:manualLayout>
                  <c:x val="1.411033974587167E-3"/>
                  <c:y val="0.17748654456337751"/>
                </c:manualLayout>
              </c:layout>
              <c:showLegendKey val="0"/>
              <c:showVal val="1"/>
              <c:showCatName val="0"/>
              <c:showSerName val="0"/>
              <c:showPercent val="0"/>
              <c:showBubbleSize val="0"/>
            </c:dLbl>
            <c:dLbl>
              <c:idx val="6"/>
              <c:layout>
                <c:manualLayout>
                  <c:x val="0"/>
                  <c:y val="0.15544159770312846"/>
                </c:manualLayout>
              </c:layout>
              <c:showLegendKey val="0"/>
              <c:showVal val="1"/>
              <c:showCatName val="0"/>
              <c:showSerName val="0"/>
              <c:showPercent val="0"/>
              <c:showBubbleSize val="0"/>
            </c:dLbl>
            <c:dLbl>
              <c:idx val="7"/>
              <c:layout>
                <c:manualLayout>
                  <c:x val="-2.8220679491743339E-3"/>
                  <c:y val="0.15332377794225174"/>
                </c:manualLayout>
              </c:layout>
              <c:showLegendKey val="0"/>
              <c:showVal val="1"/>
              <c:showCatName val="0"/>
              <c:showSerName val="0"/>
              <c:showPercent val="0"/>
              <c:showBubbleSize val="0"/>
            </c:dLbl>
            <c:dLbl>
              <c:idx val="8"/>
              <c:layout>
                <c:manualLayout>
                  <c:x val="-2.2605430903110632E-3"/>
                  <c:y val="0.14124239463168886"/>
                </c:manualLayout>
              </c:layout>
              <c:showLegendKey val="0"/>
              <c:showVal val="1"/>
              <c:showCatName val="0"/>
              <c:showSerName val="0"/>
              <c:showPercent val="0"/>
              <c:showBubbleSize val="0"/>
            </c:dLbl>
            <c:dLbl>
              <c:idx val="9"/>
              <c:layout>
                <c:manualLayout>
                  <c:x val="-2.8220679491742823E-3"/>
                  <c:y val="0.13757051945699739"/>
                </c:manualLayout>
              </c:layout>
              <c:showLegendKey val="0"/>
              <c:showVal val="1"/>
              <c:showCatName val="0"/>
              <c:showSerName val="0"/>
              <c:showPercent val="0"/>
              <c:showBubbleSize val="0"/>
            </c:dLbl>
            <c:dLbl>
              <c:idx val="10"/>
              <c:layout>
                <c:manualLayout>
                  <c:x val="-2.8809536189799403E-4"/>
                  <c:y val="0.12772910019073513"/>
                </c:manualLayout>
              </c:layout>
              <c:showLegendKey val="0"/>
              <c:showVal val="1"/>
              <c:showCatName val="0"/>
              <c:showSerName val="0"/>
              <c:showPercent val="0"/>
              <c:showBubbleSize val="0"/>
            </c:dLbl>
            <c:dLbl>
              <c:idx val="11"/>
              <c:layout>
                <c:manualLayout>
                  <c:x val="-1.9871135933457861E-3"/>
                  <c:y val="0.1099804457343974"/>
                </c:manualLayout>
              </c:layout>
              <c:showLegendKey val="0"/>
              <c:showVal val="1"/>
              <c:showCatName val="0"/>
              <c:showSerName val="0"/>
              <c:showPercent val="0"/>
              <c:showBubbleSize val="0"/>
            </c:dLbl>
            <c:dLbl>
              <c:idx val="12"/>
              <c:layout>
                <c:manualLayout>
                  <c:x val="-6.9164428353276648E-3"/>
                  <c:y val="2.3974877495881071E-3"/>
                </c:manualLayout>
              </c:layout>
              <c:numFmt formatCode="#,##0" sourceLinked="0"/>
              <c:spPr/>
              <c:txPr>
                <a:bodyPr rot="0" vert="horz"/>
                <a:lstStyle/>
                <a:p>
                  <a:pPr>
                    <a:defRPr sz="900">
                      <a:solidFill>
                        <a:schemeClr val="accent5">
                          <a:lumMod val="50000"/>
                        </a:schemeClr>
                      </a:solidFill>
                    </a:defRPr>
                  </a:pPr>
                  <a:endParaRPr lang="es-MX"/>
                </a:p>
              </c:txPr>
              <c:showLegendKey val="0"/>
              <c:showVal val="1"/>
              <c:showCatName val="0"/>
              <c:showSerName val="0"/>
              <c:showPercent val="0"/>
              <c:showBubbleSize val="0"/>
            </c:dLbl>
            <c:dLbl>
              <c:idx val="13"/>
              <c:layout>
                <c:manualLayout>
                  <c:x val="0"/>
                  <c:y val="8.5699697669526079E-2"/>
                </c:manualLayout>
              </c:layout>
              <c:numFmt formatCode="#,##0" sourceLinked="0"/>
              <c:spPr/>
              <c:txPr>
                <a:bodyPr rot="0" vert="horz"/>
                <a:lstStyle/>
                <a:p>
                  <a:pPr>
                    <a:defRPr sz="900">
                      <a:solidFill>
                        <a:schemeClr val="accent5">
                          <a:lumMod val="50000"/>
                        </a:schemeClr>
                      </a:solidFill>
                    </a:defRPr>
                  </a:pPr>
                  <a:endParaRPr lang="es-MX"/>
                </a:p>
              </c:txPr>
              <c:showLegendKey val="0"/>
              <c:showVal val="1"/>
              <c:showCatName val="0"/>
              <c:showSerName val="0"/>
              <c:showPercent val="0"/>
              <c:showBubbleSize val="0"/>
            </c:dLbl>
            <c:dLbl>
              <c:idx val="14"/>
              <c:layout>
                <c:manualLayout>
                  <c:x val="7.3947121343815826E-3"/>
                  <c:y val="1.9915044900447724E-3"/>
                </c:manualLayout>
              </c:layout>
              <c:numFmt formatCode="#,##0" sourceLinked="0"/>
              <c:spPr/>
              <c:txPr>
                <a:bodyPr rot="0" vert="horz"/>
                <a:lstStyle/>
                <a:p>
                  <a:pPr>
                    <a:defRPr sz="900">
                      <a:solidFill>
                        <a:schemeClr val="accent5">
                          <a:lumMod val="50000"/>
                        </a:schemeClr>
                      </a:solidFill>
                    </a:defRPr>
                  </a:pPr>
                  <a:endParaRPr lang="es-MX"/>
                </a:p>
              </c:txPr>
              <c:showLegendKey val="0"/>
              <c:showVal val="1"/>
              <c:showCatName val="0"/>
              <c:showSerName val="0"/>
              <c:showPercent val="0"/>
              <c:showBubbleSize val="0"/>
            </c:dLbl>
            <c:dLbl>
              <c:idx val="15"/>
              <c:layout>
                <c:manualLayout>
                  <c:x val="0"/>
                  <c:y val="7.778922909274856E-2"/>
                </c:manualLayout>
              </c:layout>
              <c:numFmt formatCode="#,##0" sourceLinked="0"/>
              <c:spPr/>
              <c:txPr>
                <a:bodyPr rot="0" vert="horz"/>
                <a:lstStyle/>
                <a:p>
                  <a:pPr>
                    <a:defRPr sz="900">
                      <a:solidFill>
                        <a:schemeClr val="accent5">
                          <a:lumMod val="50000"/>
                        </a:schemeClr>
                      </a:solidFill>
                    </a:defRPr>
                  </a:pPr>
                  <a:endParaRPr lang="es-MX"/>
                </a:p>
              </c:txPr>
              <c:showLegendKey val="0"/>
              <c:showVal val="1"/>
              <c:showCatName val="0"/>
              <c:showSerName val="0"/>
              <c:showPercent val="0"/>
              <c:showBubbleSize val="0"/>
            </c:dLbl>
            <c:dLbl>
              <c:idx val="16"/>
              <c:layout>
                <c:manualLayout>
                  <c:x val="0"/>
                  <c:y val="1.0649192673802651E-2"/>
                </c:manualLayout>
              </c:layout>
              <c:numFmt formatCode="#,##0" sourceLinked="0"/>
              <c:spPr/>
              <c:txPr>
                <a:bodyPr rot="0" vert="horz"/>
                <a:lstStyle/>
                <a:p>
                  <a:pPr>
                    <a:defRPr sz="900">
                      <a:solidFill>
                        <a:schemeClr val="accent5">
                          <a:lumMod val="50000"/>
                        </a:schemeClr>
                      </a:solidFill>
                    </a:defRPr>
                  </a:pPr>
                  <a:endParaRPr lang="es-MX"/>
                </a:p>
              </c:txPr>
              <c:showLegendKey val="0"/>
              <c:showVal val="1"/>
              <c:showCatName val="0"/>
              <c:showSerName val="0"/>
              <c:showPercent val="0"/>
              <c:showBubbleSize val="0"/>
            </c:dLbl>
            <c:dLbl>
              <c:idx val="17"/>
              <c:layout>
                <c:manualLayout>
                  <c:x val="2.7776259342267066E-5"/>
                  <c:y val="6.6734310844894298E-2"/>
                </c:manualLayout>
              </c:layout>
              <c:numFmt formatCode="#,##0" sourceLinked="0"/>
              <c:spPr/>
              <c:txPr>
                <a:bodyPr rot="0" vert="horz"/>
                <a:lstStyle/>
                <a:p>
                  <a:pPr>
                    <a:defRPr sz="900">
                      <a:solidFill>
                        <a:schemeClr val="accent5">
                          <a:lumMod val="50000"/>
                        </a:schemeClr>
                      </a:solidFill>
                    </a:defRPr>
                  </a:pPr>
                  <a:endParaRPr lang="es-MX"/>
                </a:p>
              </c:txPr>
              <c:showLegendKey val="0"/>
              <c:showVal val="1"/>
              <c:showCatName val="0"/>
              <c:showSerName val="0"/>
              <c:showPercent val="0"/>
              <c:showBubbleSize val="0"/>
            </c:dLbl>
            <c:dLbl>
              <c:idx val="18"/>
              <c:layout>
                <c:manualLayout>
                  <c:x val="-1.0143998974138805E-16"/>
                  <c:y val="1.7748654456337751E-2"/>
                </c:manualLayout>
              </c:layout>
              <c:numFmt formatCode="#,##0" sourceLinked="0"/>
              <c:spPr/>
              <c:txPr>
                <a:bodyPr rot="0" vert="horz"/>
                <a:lstStyle/>
                <a:p>
                  <a:pPr>
                    <a:defRPr sz="900">
                      <a:solidFill>
                        <a:schemeClr val="accent5">
                          <a:lumMod val="50000"/>
                        </a:schemeClr>
                      </a:solidFill>
                    </a:defRPr>
                  </a:pPr>
                  <a:endParaRPr lang="es-MX"/>
                </a:p>
              </c:txPr>
              <c:showLegendKey val="0"/>
              <c:showVal val="1"/>
              <c:showCatName val="0"/>
              <c:showSerName val="0"/>
              <c:showPercent val="0"/>
              <c:showBubbleSize val="0"/>
            </c:dLbl>
            <c:dLbl>
              <c:idx val="19"/>
              <c:layout>
                <c:manualLayout>
                  <c:x val="-1.3832885670655331E-3"/>
                  <c:y val="5.9229234576772795E-2"/>
                </c:manualLayout>
              </c:layout>
              <c:numFmt formatCode="#,##0" sourceLinked="0"/>
              <c:spPr/>
              <c:txPr>
                <a:bodyPr rot="0" vert="horz"/>
                <a:lstStyle/>
                <a:p>
                  <a:pPr>
                    <a:defRPr sz="900">
                      <a:solidFill>
                        <a:schemeClr val="accent5">
                          <a:lumMod val="50000"/>
                        </a:schemeClr>
                      </a:solidFill>
                    </a:defRPr>
                  </a:pPr>
                  <a:endParaRPr lang="es-MX"/>
                </a:p>
              </c:txPr>
              <c:showLegendKey val="0"/>
              <c:showVal val="1"/>
              <c:showCatName val="0"/>
              <c:showSerName val="0"/>
              <c:showPercent val="0"/>
              <c:showBubbleSize val="0"/>
            </c:dLbl>
            <c:dLbl>
              <c:idx val="20"/>
              <c:layout>
                <c:manualLayout>
                  <c:x val="0"/>
                  <c:y val="5.547669644271204E-2"/>
                </c:manualLayout>
              </c:layout>
              <c:numFmt formatCode="#,##0" sourceLinked="0"/>
              <c:spPr/>
              <c:txPr>
                <a:bodyPr rot="0" vert="horz"/>
                <a:lstStyle/>
                <a:p>
                  <a:pPr>
                    <a:defRPr sz="900">
                      <a:solidFill>
                        <a:schemeClr val="accent5">
                          <a:lumMod val="50000"/>
                        </a:schemeClr>
                      </a:solidFill>
                    </a:defRPr>
                  </a:pPr>
                  <a:endParaRPr lang="es-MX"/>
                </a:p>
              </c:txPr>
              <c:showLegendKey val="0"/>
              <c:showVal val="1"/>
              <c:showCatName val="0"/>
              <c:showSerName val="0"/>
              <c:showPercent val="0"/>
              <c:showBubbleSize val="0"/>
            </c:dLbl>
            <c:dLbl>
              <c:idx val="21"/>
              <c:layout>
                <c:manualLayout>
                  <c:x val="1.0143998974138805E-16"/>
                  <c:y val="5.6288072010911315E-2"/>
                </c:manualLayout>
              </c:layout>
              <c:numFmt formatCode="#,##0" sourceLinked="0"/>
              <c:spPr/>
              <c:txPr>
                <a:bodyPr rot="0" vert="horz"/>
                <a:lstStyle/>
                <a:p>
                  <a:pPr>
                    <a:defRPr sz="900">
                      <a:solidFill>
                        <a:schemeClr val="accent5">
                          <a:lumMod val="50000"/>
                        </a:schemeClr>
                      </a:solidFill>
                    </a:defRPr>
                  </a:pPr>
                  <a:endParaRPr lang="es-MX"/>
                </a:p>
              </c:txPr>
              <c:showLegendKey val="0"/>
              <c:showVal val="1"/>
              <c:showCatName val="0"/>
              <c:showSerName val="0"/>
              <c:showPercent val="0"/>
              <c:showBubbleSize val="0"/>
            </c:dLbl>
            <c:numFmt formatCode="#,##0" sourceLinked="0"/>
            <c:txPr>
              <a:bodyPr rot="-5400000" vert="horz"/>
              <a:lstStyle/>
              <a:p>
                <a:pPr>
                  <a:defRPr sz="900">
                    <a:solidFill>
                      <a:schemeClr val="accent5">
                        <a:lumMod val="50000"/>
                      </a:schemeClr>
                    </a:solidFill>
                  </a:defRPr>
                </a:pPr>
                <a:endParaRPr lang="es-MX"/>
              </a:p>
            </c:txPr>
            <c:showLegendKey val="0"/>
            <c:showVal val="1"/>
            <c:showCatName val="0"/>
            <c:showSerName val="0"/>
            <c:showPercent val="0"/>
            <c:showBubbleSize val="0"/>
            <c:showLeaderLines val="0"/>
          </c:dLbls>
          <c:cat>
            <c:strRef>
              <c:f>'TPEU '!$G$41:$AC$41</c:f>
              <c:strCache>
                <c:ptCount val="23"/>
                <c:pt idx="0">
                  <c:v>Distrito Federal</c:v>
                </c:pt>
                <c:pt idx="1">
                  <c:v>México</c:v>
                </c:pt>
                <c:pt idx="2">
                  <c:v>Nuevo León</c:v>
                </c:pt>
                <c:pt idx="3">
                  <c:v>Jalisco</c:v>
                </c:pt>
                <c:pt idx="4">
                  <c:v>Guanajuato</c:v>
                </c:pt>
                <c:pt idx="5">
                  <c:v>Coahuila</c:v>
                </c:pt>
                <c:pt idx="6">
                  <c:v>Veracruz</c:v>
                </c:pt>
                <c:pt idx="7">
                  <c:v>Querétaro</c:v>
                </c:pt>
                <c:pt idx="8">
                  <c:v>Puebla</c:v>
                </c:pt>
                <c:pt idx="9">
                  <c:v>Chihuahua</c:v>
                </c:pt>
                <c:pt idx="10">
                  <c:v>Sonora</c:v>
                </c:pt>
                <c:pt idx="11">
                  <c:v>San Luis Potosí</c:v>
                </c:pt>
                <c:pt idx="12">
                  <c:v>Sinaloa</c:v>
                </c:pt>
                <c:pt idx="13">
                  <c:v>Baja California</c:v>
                </c:pt>
                <c:pt idx="14">
                  <c:v>Tabasco</c:v>
                </c:pt>
                <c:pt idx="15">
                  <c:v>Campeche</c:v>
                </c:pt>
                <c:pt idx="16">
                  <c:v>Durango</c:v>
                </c:pt>
                <c:pt idx="17">
                  <c:v>Yucatán</c:v>
                </c:pt>
                <c:pt idx="18">
                  <c:v>Tamaulipas</c:v>
                </c:pt>
                <c:pt idx="19">
                  <c:v>Morelos</c:v>
                </c:pt>
                <c:pt idx="20">
                  <c:v>Aguascalientes</c:v>
                </c:pt>
                <c:pt idx="21">
                  <c:v>Hidalgo</c:v>
                </c:pt>
                <c:pt idx="22">
                  <c:v>Chiapas</c:v>
                </c:pt>
              </c:strCache>
            </c:strRef>
          </c:cat>
          <c:val>
            <c:numRef>
              <c:f>'TPEU '!$G$42:$AC$42</c:f>
              <c:numCache>
                <c:formatCode>#,##0</c:formatCode>
                <c:ptCount val="23"/>
                <c:pt idx="0">
                  <c:v>101322</c:v>
                </c:pt>
                <c:pt idx="1">
                  <c:v>69039</c:v>
                </c:pt>
                <c:pt idx="2">
                  <c:v>49758</c:v>
                </c:pt>
                <c:pt idx="3">
                  <c:v>38287</c:v>
                </c:pt>
                <c:pt idx="4">
                  <c:v>36958</c:v>
                </c:pt>
                <c:pt idx="5">
                  <c:v>34431</c:v>
                </c:pt>
                <c:pt idx="6">
                  <c:v>30326</c:v>
                </c:pt>
                <c:pt idx="7">
                  <c:v>29312</c:v>
                </c:pt>
                <c:pt idx="8">
                  <c:v>28519</c:v>
                </c:pt>
                <c:pt idx="9">
                  <c:v>26732</c:v>
                </c:pt>
                <c:pt idx="10">
                  <c:v>26253</c:v>
                </c:pt>
                <c:pt idx="11">
                  <c:v>17430</c:v>
                </c:pt>
                <c:pt idx="12">
                  <c:v>16384</c:v>
                </c:pt>
                <c:pt idx="13">
                  <c:v>16315</c:v>
                </c:pt>
                <c:pt idx="14">
                  <c:v>15854</c:v>
                </c:pt>
                <c:pt idx="15">
                  <c:v>14314</c:v>
                </c:pt>
                <c:pt idx="16">
                  <c:v>13257</c:v>
                </c:pt>
                <c:pt idx="17">
                  <c:v>12908</c:v>
                </c:pt>
                <c:pt idx="18">
                  <c:v>10305</c:v>
                </c:pt>
                <c:pt idx="19">
                  <c:v>9611</c:v>
                </c:pt>
                <c:pt idx="20">
                  <c:v>9565</c:v>
                </c:pt>
                <c:pt idx="21">
                  <c:v>9560</c:v>
                </c:pt>
                <c:pt idx="22">
                  <c:v>8582</c:v>
                </c:pt>
              </c:numCache>
            </c:numRef>
          </c:val>
        </c:ser>
        <c:dLbls>
          <c:showLegendKey val="0"/>
          <c:showVal val="1"/>
          <c:showCatName val="0"/>
          <c:showSerName val="0"/>
          <c:showPercent val="0"/>
          <c:showBubbleSize val="0"/>
        </c:dLbls>
        <c:gapWidth val="18"/>
        <c:overlap val="-50"/>
        <c:axId val="34338688"/>
        <c:axId val="34353920"/>
      </c:barChart>
      <c:lineChart>
        <c:grouping val="standard"/>
        <c:varyColors val="0"/>
        <c:ser>
          <c:idx val="4"/>
          <c:order val="1"/>
          <c:tx>
            <c:strRef>
              <c:f>'TPEU '!$E$43</c:f>
              <c:strCache>
                <c:ptCount val="1"/>
                <c:pt idx="0">
                  <c:v>Porcentajes</c:v>
                </c:pt>
              </c:strCache>
            </c:strRef>
          </c:tx>
          <c:spPr>
            <a:ln w="28575"/>
          </c:spPr>
          <c:marker>
            <c:spPr>
              <a:ln w="28575"/>
            </c:spPr>
          </c:marker>
          <c:dLbls>
            <c:dLbl>
              <c:idx val="0"/>
              <c:layout>
                <c:manualLayout>
                  <c:x val="-2.9892633699145309E-2"/>
                  <c:y val="-5.0260632682174844E-2"/>
                </c:manualLayout>
              </c:layout>
              <c:dLblPos val="r"/>
              <c:showLegendKey val="0"/>
              <c:showVal val="1"/>
              <c:showCatName val="0"/>
              <c:showSerName val="0"/>
              <c:showPercent val="0"/>
              <c:showBubbleSize val="0"/>
            </c:dLbl>
            <c:dLbl>
              <c:idx val="1"/>
              <c:layout>
                <c:manualLayout>
                  <c:x val="-2.1362231490819821E-2"/>
                  <c:y val="-5.858142410052234E-2"/>
                </c:manualLayout>
              </c:layout>
              <c:dLblPos val="r"/>
              <c:showLegendKey val="0"/>
              <c:showVal val="1"/>
              <c:showCatName val="0"/>
              <c:showSerName val="0"/>
              <c:showPercent val="0"/>
              <c:showBubbleSize val="0"/>
            </c:dLbl>
            <c:dLbl>
              <c:idx val="2"/>
              <c:layout>
                <c:manualLayout>
                  <c:x val="-1.4495230377452614E-2"/>
                  <c:y val="-4.0304818466203207E-2"/>
                </c:manualLayout>
              </c:layout>
              <c:dLblPos val="r"/>
              <c:showLegendKey val="0"/>
              <c:showVal val="1"/>
              <c:showCatName val="0"/>
              <c:showSerName val="0"/>
              <c:showPercent val="0"/>
              <c:showBubbleSize val="0"/>
            </c:dLbl>
            <c:dLbl>
              <c:idx val="3"/>
              <c:layout>
                <c:manualLayout>
                  <c:x val="-1.8367131320920767E-2"/>
                  <c:y val="3.561973270246882E-2"/>
                </c:manualLayout>
              </c:layout>
              <c:showLegendKey val="0"/>
              <c:showVal val="1"/>
              <c:showCatName val="0"/>
              <c:showSerName val="0"/>
              <c:showPercent val="0"/>
              <c:showBubbleSize val="0"/>
            </c:dLbl>
            <c:dLbl>
              <c:idx val="4"/>
              <c:layout>
                <c:manualLayout>
                  <c:x val="-2.6666862723313967E-2"/>
                  <c:y val="-3.1947578021407949E-2"/>
                </c:manualLayout>
              </c:layout>
              <c:showLegendKey val="0"/>
              <c:showVal val="1"/>
              <c:showCatName val="0"/>
              <c:showSerName val="0"/>
              <c:showPercent val="0"/>
              <c:showBubbleSize val="0"/>
            </c:dLbl>
            <c:dLbl>
              <c:idx val="5"/>
              <c:layout>
                <c:manualLayout>
                  <c:x val="-1.3218465922087088E-2"/>
                  <c:y val="-4.2596770695210603E-2"/>
                </c:manualLayout>
              </c:layout>
              <c:showLegendKey val="0"/>
              <c:showVal val="1"/>
              <c:showCatName val="0"/>
              <c:showSerName val="0"/>
              <c:showPercent val="0"/>
              <c:showBubbleSize val="0"/>
            </c:dLbl>
            <c:dLbl>
              <c:idx val="6"/>
              <c:layout>
                <c:manualLayout>
                  <c:x val="-2.2901485891545819E-2"/>
                  <c:y val="3.4065118275915338E-2"/>
                </c:manualLayout>
              </c:layout>
              <c:showLegendKey val="0"/>
              <c:showVal val="1"/>
              <c:showCatName val="0"/>
              <c:showSerName val="0"/>
              <c:showPercent val="0"/>
              <c:showBubbleSize val="0"/>
            </c:dLbl>
            <c:dLbl>
              <c:idx val="7"/>
              <c:layout>
                <c:manualLayout>
                  <c:x val="-1.7368331623283686E-2"/>
                  <c:y val="-3.904703980394305E-2"/>
                </c:manualLayout>
              </c:layout>
              <c:showLegendKey val="0"/>
              <c:showVal val="1"/>
              <c:showCatName val="0"/>
              <c:showSerName val="0"/>
              <c:showPercent val="0"/>
              <c:showBubbleSize val="0"/>
            </c:dLbl>
            <c:dLbl>
              <c:idx val="8"/>
              <c:layout>
                <c:manualLayout>
                  <c:x val="-2.4874033604109346E-2"/>
                  <c:y val="3.1947578021407949E-2"/>
                </c:manualLayout>
              </c:layout>
              <c:showLegendKey val="0"/>
              <c:showVal val="1"/>
              <c:showCatName val="0"/>
              <c:showSerName val="0"/>
              <c:showPercent val="0"/>
              <c:showBubbleSize val="0"/>
            </c:dLbl>
            <c:dLbl>
              <c:idx val="9"/>
              <c:layout>
                <c:manualLayout>
                  <c:x val="-9.2482098938897351E-3"/>
                  <c:y val="-2.3354713707215959E-2"/>
                </c:manualLayout>
              </c:layout>
              <c:showLegendKey val="0"/>
              <c:showVal val="1"/>
              <c:showCatName val="0"/>
              <c:showSerName val="0"/>
              <c:showPercent val="0"/>
              <c:showBubbleSize val="0"/>
            </c:dLbl>
            <c:dLbl>
              <c:idx val="10"/>
              <c:layout>
                <c:manualLayout>
                  <c:x val="-2.8490007539341645E-2"/>
                  <c:y val="-4.7221552693105857E-2"/>
                </c:manualLayout>
              </c:layout>
              <c:showLegendKey val="0"/>
              <c:showVal val="1"/>
              <c:showCatName val="0"/>
              <c:showSerName val="0"/>
              <c:showPercent val="0"/>
              <c:showBubbleSize val="0"/>
            </c:dLbl>
            <c:dLbl>
              <c:idx val="11"/>
              <c:layout>
                <c:manualLayout>
                  <c:x val="8.1929894499739684E-4"/>
                  <c:y val="-1.3388287826175412E-2"/>
                </c:manualLayout>
              </c:layout>
              <c:showLegendKey val="0"/>
              <c:showVal val="1"/>
              <c:showCatName val="0"/>
              <c:showSerName val="0"/>
              <c:showPercent val="0"/>
              <c:showBubbleSize val="0"/>
            </c:dLbl>
            <c:dLbl>
              <c:idx val="12"/>
              <c:layout>
                <c:manualLayout>
                  <c:x val="-2.0134908757414752E-2"/>
                  <c:y val="-2.8459059025037061E-2"/>
                </c:manualLayout>
              </c:layout>
              <c:showLegendKey val="0"/>
              <c:showVal val="1"/>
              <c:showCatName val="0"/>
              <c:showSerName val="0"/>
              <c:showPercent val="0"/>
              <c:showBubbleSize val="0"/>
            </c:dLbl>
            <c:dLbl>
              <c:idx val="13"/>
              <c:layout>
                <c:manualLayout>
                  <c:x val="-6.0049518068018993E-3"/>
                  <c:y val="-2.1694086906939455E-2"/>
                </c:manualLayout>
              </c:layout>
              <c:showLegendKey val="0"/>
              <c:showVal val="1"/>
              <c:showCatName val="0"/>
              <c:showSerName val="0"/>
              <c:showPercent val="0"/>
              <c:showBubbleSize val="0"/>
            </c:dLbl>
            <c:dLbl>
              <c:idx val="14"/>
              <c:layout>
                <c:manualLayout>
                  <c:x val="-4.2638388630277385E-2"/>
                  <c:y val="-3.8909897324239204E-2"/>
                </c:manualLayout>
              </c:layout>
              <c:showLegendKey val="0"/>
              <c:showVal val="1"/>
              <c:showCatName val="0"/>
              <c:showSerName val="0"/>
              <c:showPercent val="0"/>
              <c:showBubbleSize val="0"/>
            </c:dLbl>
            <c:dLbl>
              <c:idx val="15"/>
              <c:layout>
                <c:manualLayout>
                  <c:x val="-4.2036591484618611E-3"/>
                  <c:y val="-3.1673608720735415E-2"/>
                </c:manualLayout>
              </c:layout>
              <c:showLegendKey val="0"/>
              <c:showVal val="1"/>
              <c:showCatName val="0"/>
              <c:showSerName val="0"/>
              <c:showPercent val="0"/>
              <c:showBubbleSize val="0"/>
            </c:dLbl>
            <c:dLbl>
              <c:idx val="16"/>
              <c:layout>
                <c:manualLayout>
                  <c:x val="-5.1437260839280376E-3"/>
                  <c:y val="-2.6340574189961576E-2"/>
                </c:manualLayout>
              </c:layout>
              <c:showLegendKey val="0"/>
              <c:showVal val="1"/>
              <c:showCatName val="0"/>
              <c:showSerName val="0"/>
              <c:showPercent val="0"/>
              <c:showBubbleSize val="0"/>
            </c:dLbl>
            <c:dLbl>
              <c:idx val="17"/>
              <c:layout>
                <c:manualLayout>
                  <c:x val="-1.2449597103589798E-2"/>
                  <c:y val="-3.5497308912675503E-2"/>
                </c:manualLayout>
              </c:layout>
              <c:showLegendKey val="0"/>
              <c:showVal val="1"/>
              <c:showCatName val="0"/>
              <c:showSerName val="0"/>
              <c:showPercent val="0"/>
              <c:showBubbleSize val="0"/>
            </c:dLbl>
            <c:dLbl>
              <c:idx val="18"/>
              <c:layout>
                <c:manualLayout>
                  <c:x val="-8.2997314023931981E-3"/>
                  <c:y val="-3.5497308912675503E-2"/>
                </c:manualLayout>
              </c:layout>
              <c:showLegendKey val="0"/>
              <c:showVal val="1"/>
              <c:showCatName val="0"/>
              <c:showSerName val="0"/>
              <c:showPercent val="0"/>
              <c:showBubbleSize val="0"/>
            </c:dLbl>
            <c:dLbl>
              <c:idx val="19"/>
              <c:layout>
                <c:manualLayout>
                  <c:x val="-2.8256618261698337E-2"/>
                  <c:y val="-4.3129139940363097E-2"/>
                </c:manualLayout>
              </c:layout>
              <c:showLegendKey val="0"/>
              <c:showVal val="1"/>
              <c:showCatName val="0"/>
              <c:showSerName val="0"/>
              <c:showPercent val="0"/>
              <c:showBubbleSize val="0"/>
            </c:dLbl>
            <c:dLbl>
              <c:idx val="20"/>
              <c:layout>
                <c:manualLayout>
                  <c:x val="-2.8256618261698337E-2"/>
                  <c:y val="4.3129139940363034E-2"/>
                </c:manualLayout>
              </c:layout>
              <c:showLegendKey val="0"/>
              <c:showVal val="1"/>
              <c:showCatName val="0"/>
              <c:showSerName val="0"/>
              <c:showPercent val="0"/>
              <c:showBubbleSize val="0"/>
            </c:dLbl>
            <c:dLbl>
              <c:idx val="21"/>
              <c:layout>
                <c:manualLayout>
                  <c:x val="-2.8108941678478785E-2"/>
                  <c:y val="-3.6166932821284629E-2"/>
                </c:manualLayout>
              </c:layout>
              <c:showLegendKey val="0"/>
              <c:showVal val="1"/>
              <c:showCatName val="0"/>
              <c:showSerName val="0"/>
              <c:showPercent val="0"/>
              <c:showBubbleSize val="0"/>
            </c:dLbl>
            <c:dLbl>
              <c:idx val="22"/>
              <c:layout>
                <c:manualLayout>
                  <c:x val="-2.9089273086430945E-2"/>
                  <c:y val="4.0950998261194818E-2"/>
                </c:manualLayout>
              </c:layout>
              <c:showLegendKey val="0"/>
              <c:showVal val="1"/>
              <c:showCatName val="0"/>
              <c:showSerName val="0"/>
              <c:showPercent val="0"/>
              <c:showBubbleSize val="0"/>
            </c:dLbl>
            <c:numFmt formatCode="0.00" sourceLinked="0"/>
            <c:showLegendKey val="0"/>
            <c:showVal val="1"/>
            <c:showCatName val="0"/>
            <c:showSerName val="0"/>
            <c:showPercent val="0"/>
            <c:showBubbleSize val="0"/>
            <c:showLeaderLines val="0"/>
          </c:dLbls>
          <c:cat>
            <c:strRef>
              <c:f>'TPEU '!$G$41:$AC$41</c:f>
              <c:strCache>
                <c:ptCount val="23"/>
                <c:pt idx="0">
                  <c:v>Distrito Federal</c:v>
                </c:pt>
                <c:pt idx="1">
                  <c:v>México</c:v>
                </c:pt>
                <c:pt idx="2">
                  <c:v>Nuevo León</c:v>
                </c:pt>
                <c:pt idx="3">
                  <c:v>Jalisco</c:v>
                </c:pt>
                <c:pt idx="4">
                  <c:v>Guanajuato</c:v>
                </c:pt>
                <c:pt idx="5">
                  <c:v>Coahuila</c:v>
                </c:pt>
                <c:pt idx="6">
                  <c:v>Veracruz</c:v>
                </c:pt>
                <c:pt idx="7">
                  <c:v>Querétaro</c:v>
                </c:pt>
                <c:pt idx="8">
                  <c:v>Puebla</c:v>
                </c:pt>
                <c:pt idx="9">
                  <c:v>Chihuahua</c:v>
                </c:pt>
                <c:pt idx="10">
                  <c:v>Sonora</c:v>
                </c:pt>
                <c:pt idx="11">
                  <c:v>San Luis Potosí</c:v>
                </c:pt>
                <c:pt idx="12">
                  <c:v>Sinaloa</c:v>
                </c:pt>
                <c:pt idx="13">
                  <c:v>Baja California</c:v>
                </c:pt>
                <c:pt idx="14">
                  <c:v>Tabasco</c:v>
                </c:pt>
                <c:pt idx="15">
                  <c:v>Campeche</c:v>
                </c:pt>
                <c:pt idx="16">
                  <c:v>Durango</c:v>
                </c:pt>
                <c:pt idx="17">
                  <c:v>Yucatán</c:v>
                </c:pt>
                <c:pt idx="18">
                  <c:v>Tamaulipas</c:v>
                </c:pt>
                <c:pt idx="19">
                  <c:v>Morelos</c:v>
                </c:pt>
                <c:pt idx="20">
                  <c:v>Aguascalientes</c:v>
                </c:pt>
                <c:pt idx="21">
                  <c:v>Hidalgo</c:v>
                </c:pt>
                <c:pt idx="22">
                  <c:v>Chiapas</c:v>
                </c:pt>
              </c:strCache>
            </c:strRef>
          </c:cat>
          <c:val>
            <c:numRef>
              <c:f>'TPEU '!$G$43:$AC$43</c:f>
              <c:numCache>
                <c:formatCode>#,##0.00</c:formatCode>
                <c:ptCount val="23"/>
                <c:pt idx="0">
                  <c:v>3.9143375041143855</c:v>
                </c:pt>
                <c:pt idx="1">
                  <c:v>5.644854678044851</c:v>
                </c:pt>
                <c:pt idx="2">
                  <c:v>4.1244923959904014</c:v>
                </c:pt>
                <c:pt idx="3">
                  <c:v>3.0092059522340548</c:v>
                </c:pt>
                <c:pt idx="4">
                  <c:v>5.803532871977751</c:v>
                </c:pt>
                <c:pt idx="5">
                  <c:v>6.0024580947150952</c:v>
                </c:pt>
                <c:pt idx="6">
                  <c:v>4.5312936584899433</c:v>
                </c:pt>
                <c:pt idx="7">
                  <c:v>8.2143027286662829</c:v>
                </c:pt>
                <c:pt idx="8">
                  <c:v>6.4140971144547052</c:v>
                </c:pt>
                <c:pt idx="9">
                  <c:v>4.1302100795542742</c:v>
                </c:pt>
                <c:pt idx="10">
                  <c:v>5.9498367098103273</c:v>
                </c:pt>
                <c:pt idx="11">
                  <c:v>5.7735687809919369</c:v>
                </c:pt>
                <c:pt idx="12">
                  <c:v>4.3498923412265356</c:v>
                </c:pt>
                <c:pt idx="13">
                  <c:v>2.5589708278894108</c:v>
                </c:pt>
                <c:pt idx="14">
                  <c:v>9.9580423094316899</c:v>
                </c:pt>
                <c:pt idx="15">
                  <c:v>11.291938499404395</c:v>
                </c:pt>
                <c:pt idx="16">
                  <c:v>7.0811633683198494</c:v>
                </c:pt>
                <c:pt idx="17">
                  <c:v>4.6403945845286785</c:v>
                </c:pt>
                <c:pt idx="18">
                  <c:v>1.8613077380189083</c:v>
                </c:pt>
                <c:pt idx="19">
                  <c:v>5.425315126643369</c:v>
                </c:pt>
                <c:pt idx="20">
                  <c:v>4.5647826896186388</c:v>
                </c:pt>
                <c:pt idx="21">
                  <c:v>5.5519420182122303</c:v>
                </c:pt>
                <c:pt idx="22">
                  <c:v>4.375758441002219</c:v>
                </c:pt>
              </c:numCache>
            </c:numRef>
          </c:val>
          <c:smooth val="0"/>
        </c:ser>
        <c:dLbls>
          <c:showLegendKey val="0"/>
          <c:showVal val="1"/>
          <c:showCatName val="0"/>
          <c:showSerName val="0"/>
          <c:showPercent val="0"/>
          <c:showBubbleSize val="0"/>
        </c:dLbls>
        <c:marker val="1"/>
        <c:smooth val="0"/>
        <c:axId val="34355840"/>
        <c:axId val="34382208"/>
      </c:lineChart>
      <c:catAx>
        <c:axId val="34338688"/>
        <c:scaling>
          <c:orientation val="minMax"/>
        </c:scaling>
        <c:delete val="0"/>
        <c:axPos val="b"/>
        <c:numFmt formatCode="General" sourceLinked="1"/>
        <c:majorTickMark val="cross"/>
        <c:minorTickMark val="none"/>
        <c:tickLblPos val="nextTo"/>
        <c:txPr>
          <a:bodyPr rot="-2700000" vert="horz"/>
          <a:lstStyle/>
          <a:p>
            <a:pPr>
              <a:defRPr sz="900"/>
            </a:pPr>
            <a:endParaRPr lang="es-MX"/>
          </a:p>
        </c:txPr>
        <c:crossAx val="34353920"/>
        <c:crossesAt val="-1000"/>
        <c:auto val="0"/>
        <c:lblAlgn val="ctr"/>
        <c:lblOffset val="200"/>
        <c:tickLblSkip val="1"/>
        <c:tickMarkSkip val="1"/>
        <c:noMultiLvlLbl val="0"/>
      </c:catAx>
      <c:valAx>
        <c:axId val="34353920"/>
        <c:scaling>
          <c:orientation val="minMax"/>
          <c:max val="125000"/>
          <c:min val="0"/>
        </c:scaling>
        <c:delete val="0"/>
        <c:axPos val="l"/>
        <c:title>
          <c:tx>
            <c:rich>
              <a:bodyPr/>
              <a:lstStyle/>
              <a:p>
                <a:pPr>
                  <a:defRPr/>
                </a:pPr>
                <a:r>
                  <a:rPr lang="es-MX" dirty="0" smtClean="0"/>
                  <a:t>Empleos Generados</a:t>
                </a:r>
                <a:endParaRPr lang="es-MX" dirty="0"/>
              </a:p>
            </c:rich>
          </c:tx>
          <c:layout>
            <c:manualLayout>
              <c:xMode val="edge"/>
              <c:yMode val="edge"/>
              <c:x val="1.0025250887445851E-2"/>
              <c:y val="0.19883671219375088"/>
            </c:manualLayout>
          </c:layout>
          <c:overlay val="0"/>
        </c:title>
        <c:numFmt formatCode="0.0" sourceLinked="0"/>
        <c:majorTickMark val="cross"/>
        <c:minorTickMark val="none"/>
        <c:tickLblPos val="nextTo"/>
        <c:txPr>
          <a:bodyPr rot="0" vert="horz"/>
          <a:lstStyle/>
          <a:p>
            <a:pPr>
              <a:defRPr sz="800"/>
            </a:pPr>
            <a:endParaRPr lang="es-MX"/>
          </a:p>
        </c:txPr>
        <c:crossAx val="34338688"/>
        <c:crosses val="autoZero"/>
        <c:crossBetween val="between"/>
        <c:minorUnit val="400"/>
      </c:valAx>
      <c:catAx>
        <c:axId val="34355840"/>
        <c:scaling>
          <c:orientation val="minMax"/>
        </c:scaling>
        <c:delete val="1"/>
        <c:axPos val="b"/>
        <c:numFmt formatCode="General" sourceLinked="1"/>
        <c:majorTickMark val="out"/>
        <c:minorTickMark val="none"/>
        <c:tickLblPos val="none"/>
        <c:crossAx val="34382208"/>
        <c:crossesAt val="-3"/>
        <c:auto val="0"/>
        <c:lblAlgn val="ctr"/>
        <c:lblOffset val="100"/>
        <c:noMultiLvlLbl val="0"/>
      </c:catAx>
      <c:valAx>
        <c:axId val="34382208"/>
        <c:scaling>
          <c:orientation val="minMax"/>
          <c:max val="11.5"/>
          <c:min val="0"/>
        </c:scaling>
        <c:delete val="0"/>
        <c:axPos val="r"/>
        <c:title>
          <c:tx>
            <c:rich>
              <a:bodyPr/>
              <a:lstStyle/>
              <a:p>
                <a:pPr>
                  <a:defRPr>
                    <a:solidFill>
                      <a:schemeClr val="accent5">
                        <a:lumMod val="50000"/>
                      </a:schemeClr>
                    </a:solidFill>
                  </a:defRPr>
                </a:pPr>
                <a:r>
                  <a:rPr lang="es-MX" dirty="0" smtClean="0"/>
                  <a:t>Variación</a:t>
                </a:r>
                <a:endParaRPr lang="es-MX" dirty="0"/>
              </a:p>
            </c:rich>
          </c:tx>
          <c:layout>
            <c:manualLayout>
              <c:xMode val="edge"/>
              <c:yMode val="edge"/>
              <c:x val="0.94914548904095086"/>
              <c:y val="0.25941919983791573"/>
            </c:manualLayout>
          </c:layout>
          <c:overlay val="0"/>
        </c:title>
        <c:numFmt formatCode="0.0" sourceLinked="0"/>
        <c:majorTickMark val="cross"/>
        <c:minorTickMark val="none"/>
        <c:tickLblPos val="nextTo"/>
        <c:txPr>
          <a:bodyPr rot="0" vert="horz"/>
          <a:lstStyle/>
          <a:p>
            <a:pPr>
              <a:defRPr sz="800"/>
            </a:pPr>
            <a:endParaRPr lang="es-MX"/>
          </a:p>
        </c:txPr>
        <c:crossAx val="34355840"/>
        <c:crosses val="max"/>
        <c:crossBetween val="between"/>
        <c:majorUnit val="1"/>
        <c:minorUnit val="0.2"/>
      </c:valAx>
    </c:plotArea>
    <c:legend>
      <c:legendPos val="b"/>
      <c:layout>
        <c:manualLayout>
          <c:xMode val="edge"/>
          <c:yMode val="edge"/>
          <c:x val="0.32187784845539558"/>
          <c:y val="0.92615469671322881"/>
          <c:w val="0.35693661639016538"/>
          <c:h val="4.3382594351333001E-2"/>
        </c:manualLayout>
      </c:layout>
      <c:overlay val="0"/>
    </c:legend>
    <c:plotVisOnly val="1"/>
    <c:dispBlanksAs val="gap"/>
    <c:showDLblsOverMax val="0"/>
  </c:chart>
  <c:txPr>
    <a:bodyPr/>
    <a:lstStyle/>
    <a:p>
      <a:pPr>
        <a:defRPr sz="1000">
          <a:solidFill>
            <a:schemeClr val="accent5">
              <a:lumMod val="50000"/>
            </a:schemeClr>
          </a:solidFill>
          <a:latin typeface="Arial" pitchFamily="34" charset="0"/>
          <a:cs typeface="Arial" pitchFamily="34" charset="0"/>
        </a:defRPr>
      </a:pPr>
      <a:endParaRPr lang="es-MX"/>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1"/>
            <a:ext cx="3037840" cy="46482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defRPr sz="1200"/>
            </a:lvl1pPr>
          </a:lstStyle>
          <a:p>
            <a:endParaRPr lang="en-US"/>
          </a:p>
        </p:txBody>
      </p:sp>
      <p:sp>
        <p:nvSpPr>
          <p:cNvPr id="39939" name="Rectangle 3"/>
          <p:cNvSpPr>
            <a:spLocks noGrp="1" noChangeArrowheads="1"/>
          </p:cNvSpPr>
          <p:nvPr>
            <p:ph type="dt" sz="quarter" idx="1"/>
          </p:nvPr>
        </p:nvSpPr>
        <p:spPr bwMode="auto">
          <a:xfrm>
            <a:off x="3970938" y="1"/>
            <a:ext cx="3037840" cy="46482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a:lvl1pPr>
          </a:lstStyle>
          <a:p>
            <a:endParaRPr lang="en-US"/>
          </a:p>
        </p:txBody>
      </p:sp>
      <p:sp>
        <p:nvSpPr>
          <p:cNvPr id="39940" name="Rectangle 4"/>
          <p:cNvSpPr>
            <a:spLocks noGrp="1" noChangeArrowheads="1"/>
          </p:cNvSpPr>
          <p:nvPr>
            <p:ph type="ftr" sz="quarter" idx="2"/>
          </p:nvPr>
        </p:nvSpPr>
        <p:spPr bwMode="auto">
          <a:xfrm>
            <a:off x="0" y="8829967"/>
            <a:ext cx="3037840" cy="464821"/>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defRPr sz="1200"/>
            </a:lvl1pPr>
          </a:lstStyle>
          <a:p>
            <a:endParaRPr lang="en-US"/>
          </a:p>
        </p:txBody>
      </p:sp>
      <p:sp>
        <p:nvSpPr>
          <p:cNvPr id="39941" name="Rectangle 5"/>
          <p:cNvSpPr>
            <a:spLocks noGrp="1" noChangeArrowheads="1"/>
          </p:cNvSpPr>
          <p:nvPr>
            <p:ph type="sldNum" sz="quarter" idx="3"/>
          </p:nvPr>
        </p:nvSpPr>
        <p:spPr bwMode="auto">
          <a:xfrm>
            <a:off x="3970938" y="8829967"/>
            <a:ext cx="3037840" cy="464821"/>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a:lvl1pPr>
          </a:lstStyle>
          <a:p>
            <a:fld id="{9A202254-08F9-40AD-9EC4-56A92915537C}" type="slidenum">
              <a:rPr lang="en-US"/>
              <a:pPr/>
              <a:t>‹Nº›</a:t>
            </a:fld>
            <a:endParaRPr lang="en-US"/>
          </a:p>
        </p:txBody>
      </p:sp>
    </p:spTree>
    <p:extLst>
      <p:ext uri="{BB962C8B-B14F-4D97-AF65-F5344CB8AC3E}">
        <p14:creationId xmlns:p14="http://schemas.microsoft.com/office/powerpoint/2010/main" val="4089037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1"/>
            <a:ext cx="3037840" cy="46482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defRPr sz="1200"/>
            </a:lvl1pPr>
          </a:lstStyle>
          <a:p>
            <a:endParaRPr lang="en-US"/>
          </a:p>
        </p:txBody>
      </p:sp>
      <p:sp>
        <p:nvSpPr>
          <p:cNvPr id="52227" name="Rectangle 3"/>
          <p:cNvSpPr>
            <a:spLocks noGrp="1" noChangeArrowheads="1"/>
          </p:cNvSpPr>
          <p:nvPr>
            <p:ph type="dt" idx="1"/>
          </p:nvPr>
        </p:nvSpPr>
        <p:spPr bwMode="auto">
          <a:xfrm>
            <a:off x="3970938" y="1"/>
            <a:ext cx="3037840" cy="46482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a:lvl1pPr>
          </a:lstStyle>
          <a:p>
            <a:endParaRPr lang="en-US"/>
          </a:p>
        </p:txBody>
      </p:sp>
      <p:sp>
        <p:nvSpPr>
          <p:cNvPr id="522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52229" name="Rectangle 5"/>
          <p:cNvSpPr>
            <a:spLocks noGrp="1" noChangeArrowheads="1"/>
          </p:cNvSpPr>
          <p:nvPr>
            <p:ph type="body" sz="quarter" idx="3"/>
          </p:nvPr>
        </p:nvSpPr>
        <p:spPr bwMode="auto">
          <a:xfrm>
            <a:off x="701041" y="4415791"/>
            <a:ext cx="5608320" cy="418338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2230" name="Rectangle 6"/>
          <p:cNvSpPr>
            <a:spLocks noGrp="1" noChangeArrowheads="1"/>
          </p:cNvSpPr>
          <p:nvPr>
            <p:ph type="ftr" sz="quarter" idx="4"/>
          </p:nvPr>
        </p:nvSpPr>
        <p:spPr bwMode="auto">
          <a:xfrm>
            <a:off x="0" y="8829967"/>
            <a:ext cx="3037840" cy="464821"/>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defRPr sz="1200"/>
            </a:lvl1pPr>
          </a:lstStyle>
          <a:p>
            <a:endParaRPr lang="en-US"/>
          </a:p>
        </p:txBody>
      </p:sp>
      <p:sp>
        <p:nvSpPr>
          <p:cNvPr id="52231" name="Rectangle 7"/>
          <p:cNvSpPr>
            <a:spLocks noGrp="1" noChangeArrowheads="1"/>
          </p:cNvSpPr>
          <p:nvPr>
            <p:ph type="sldNum" sz="quarter" idx="5"/>
          </p:nvPr>
        </p:nvSpPr>
        <p:spPr bwMode="auto">
          <a:xfrm>
            <a:off x="3970938" y="8829967"/>
            <a:ext cx="3037840" cy="464821"/>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a:lvl1pPr>
          </a:lstStyle>
          <a:p>
            <a:fld id="{69390037-5A25-4917-9BC2-812038D3251F}" type="slidenum">
              <a:rPr lang="en-US"/>
              <a:pPr/>
              <a:t>‹Nº›</a:t>
            </a:fld>
            <a:endParaRPr lang="en-US"/>
          </a:p>
        </p:txBody>
      </p:sp>
    </p:spTree>
    <p:extLst>
      <p:ext uri="{BB962C8B-B14F-4D97-AF65-F5344CB8AC3E}">
        <p14:creationId xmlns:p14="http://schemas.microsoft.com/office/powerpoint/2010/main" val="200052749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9390037-5A25-4917-9BC2-812038D3251F}" type="slidenum">
              <a:rPr lang="en-US" smtClean="0"/>
              <a:pPr/>
              <a:t>1</a:t>
            </a:fld>
            <a:endParaRPr lang="en-US"/>
          </a:p>
        </p:txBody>
      </p:sp>
    </p:spTree>
    <p:extLst>
      <p:ext uri="{BB962C8B-B14F-4D97-AF65-F5344CB8AC3E}">
        <p14:creationId xmlns:p14="http://schemas.microsoft.com/office/powerpoint/2010/main" val="3579833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A91663-79BE-449B-A802-F9969365A14F}" type="slidenum">
              <a:rPr lang="en-US"/>
              <a:pPr/>
              <a:t>2</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779448" y="1524000"/>
            <a:ext cx="7543800" cy="1524000"/>
          </a:xfrm>
        </p:spPr>
        <p:txBody>
          <a:bodyPr>
            <a:noAutofit/>
          </a:bodyPr>
          <a:lstStyle>
            <a:lvl1pPr>
              <a:defRPr sz="8000"/>
            </a:lvl1pPr>
          </a:lstStyle>
          <a:p>
            <a:r>
              <a:rPr lang="es-ES" dirty="0" smtClean="0"/>
              <a:t>del patrón</a:t>
            </a:r>
            <a:endParaRPr lang="en-US" dirty="0"/>
          </a:p>
        </p:txBody>
      </p:sp>
      <p:sp>
        <p:nvSpPr>
          <p:cNvPr id="3" name="Subtitle 2"/>
          <p:cNvSpPr>
            <a:spLocks noGrp="1"/>
          </p:cNvSpPr>
          <p:nvPr>
            <p:ph type="subTitle" idx="1"/>
          </p:nvPr>
        </p:nvSpPr>
        <p:spPr>
          <a:xfrm>
            <a:off x="777240" y="3212976"/>
            <a:ext cx="6858000" cy="990600"/>
          </a:xfrm>
        </p:spPr>
        <p:txBody>
          <a:bodyPr anchor="t" anchorCtr="0">
            <a:normAutofit/>
          </a:bodyPr>
          <a:lstStyle>
            <a:lvl1pPr marL="0" indent="0" algn="l">
              <a:buNone/>
              <a:defRPr sz="2800">
                <a:solidFill>
                  <a:schemeClr val="tx2"/>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DC4C29-DDBD-419D-872B-CE2CF9192AEE}" type="slidenum">
              <a:rPr lang="en-US" smtClean="0"/>
              <a:pPr/>
              <a:t>‹Nº›</a:t>
            </a:fld>
            <a:endParaRPr lang="en-US"/>
          </a:p>
        </p:txBody>
      </p:sp>
      <p:pic>
        <p:nvPicPr>
          <p:cNvPr id="1026" name="Picture 2" descr="Y:\Informacion\Proyectos\Proyectos 2012\Diseño\Iconos y Logos\CEIEG-2010_SMALL.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592847" y="5361945"/>
            <a:ext cx="1728192" cy="47271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Y:\Informacion\Proyectos\Proyectos 2012\Diseño\Iconos y Logos\Hacienda Final-01.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72687" y="5175312"/>
            <a:ext cx="1359321" cy="845976"/>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8"/>
          <p:cNvSpPr/>
          <p:nvPr userDrawn="1"/>
        </p:nvSpPr>
        <p:spPr>
          <a:xfrm>
            <a:off x="0" y="6163056"/>
            <a:ext cx="9098280" cy="457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FD6DC-E65A-4894-8A93-F9405529CA2A}" type="slidenum">
              <a:rPr lang="en-US" smtClean="0"/>
              <a:pPr/>
              <a:t>‹Nº›</a:t>
            </a:fld>
            <a:endParaRPr lang="en-US"/>
          </a:p>
        </p:txBody>
      </p:sp>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ACB30-FD2C-4964-B2C8-8FBCCEEB66D3}" type="slidenum">
              <a:rPr lang="en-US" smtClean="0"/>
              <a:pPr/>
              <a:t>‹Nº›</a:t>
            </a:fld>
            <a:endParaRPr lang="en-US"/>
          </a:p>
        </p:txBody>
      </p:sp>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ítulo y objetos">
    <p:spTree>
      <p:nvGrpSpPr>
        <p:cNvPr id="1" name=""/>
        <p:cNvGrpSpPr/>
        <p:nvPr/>
      </p:nvGrpSpPr>
      <p:grpSpPr>
        <a:xfrm>
          <a:off x="0" y="0"/>
          <a:ext cx="0" cy="0"/>
          <a:chOff x="0" y="0"/>
          <a:chExt cx="0" cy="0"/>
        </a:xfrm>
      </p:grpSpPr>
      <p:pic>
        <p:nvPicPr>
          <p:cNvPr id="7" name="Picture 4" descr="C:\Documents and Settings\Antonio Gordillo\Escritorio\Organizar\LOGOS\HechosPositivo.png"/>
          <p:cNvPicPr>
            <a:picLocks noChangeAspect="1" noChangeArrowheads="1"/>
          </p:cNvPicPr>
          <p:nvPr userDrawn="1"/>
        </p:nvPicPr>
        <p:blipFill>
          <a:blip r:embed="rId2" cstate="print"/>
          <a:srcRect/>
          <a:stretch>
            <a:fillRect/>
          </a:stretch>
        </p:blipFill>
        <p:spPr bwMode="auto">
          <a:xfrm>
            <a:off x="7712118" y="252369"/>
            <a:ext cx="1258887" cy="539750"/>
          </a:xfrm>
          <a:prstGeom prst="rect">
            <a:avLst/>
          </a:prstGeom>
          <a:noFill/>
        </p:spPr>
      </p:pic>
      <p:pic>
        <p:nvPicPr>
          <p:cNvPr id="8" name="Picture 6" descr="C:\Documents and Settings\Antonio Gordillo\Escritorio\Organizar\LOGOS\Hacienda Final.bmp"/>
          <p:cNvPicPr>
            <a:picLocks noChangeAspect="1" noChangeArrowheads="1"/>
          </p:cNvPicPr>
          <p:nvPr userDrawn="1"/>
        </p:nvPicPr>
        <p:blipFill>
          <a:blip r:embed="rId3" cstate="print"/>
          <a:srcRect/>
          <a:stretch>
            <a:fillRect/>
          </a:stretch>
        </p:blipFill>
        <p:spPr bwMode="auto">
          <a:xfrm>
            <a:off x="299979" y="117440"/>
            <a:ext cx="1158875" cy="719137"/>
          </a:xfrm>
          <a:prstGeom prst="rect">
            <a:avLst/>
          </a:prstGeom>
          <a:noFill/>
        </p:spPr>
      </p:pic>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ítulo y objetos">
    <p:spTree>
      <p:nvGrpSpPr>
        <p:cNvPr id="1" name=""/>
        <p:cNvGrpSpPr/>
        <p:nvPr/>
      </p:nvGrpSpPr>
      <p:grpSpPr>
        <a:xfrm>
          <a:off x="0" y="0"/>
          <a:ext cx="0" cy="0"/>
          <a:chOff x="0" y="0"/>
          <a:chExt cx="0" cy="0"/>
        </a:xfrm>
      </p:grpSpPr>
      <p:pic>
        <p:nvPicPr>
          <p:cNvPr id="7" name="Picture 4" descr="C:\Documents and Settings\Antonio Gordillo\Escritorio\Organizar\LOGOS\HechosPositivo.png"/>
          <p:cNvPicPr>
            <a:picLocks noChangeAspect="1" noChangeArrowheads="1"/>
          </p:cNvPicPr>
          <p:nvPr userDrawn="1"/>
        </p:nvPicPr>
        <p:blipFill>
          <a:blip r:embed="rId2" cstate="print"/>
          <a:srcRect/>
          <a:stretch>
            <a:fillRect/>
          </a:stretch>
        </p:blipFill>
        <p:spPr bwMode="auto">
          <a:xfrm>
            <a:off x="7712118" y="252369"/>
            <a:ext cx="1258887" cy="539750"/>
          </a:xfrm>
          <a:prstGeom prst="rect">
            <a:avLst/>
          </a:prstGeom>
          <a:noFill/>
        </p:spPr>
      </p:pic>
      <p:pic>
        <p:nvPicPr>
          <p:cNvPr id="8" name="Picture 6" descr="C:\Documents and Settings\Antonio Gordillo\Escritorio\Organizar\LOGOS\Hacienda Final.bmp"/>
          <p:cNvPicPr>
            <a:picLocks noChangeAspect="1" noChangeArrowheads="1"/>
          </p:cNvPicPr>
          <p:nvPr userDrawn="1"/>
        </p:nvPicPr>
        <p:blipFill>
          <a:blip r:embed="rId3" cstate="print"/>
          <a:srcRect/>
          <a:stretch>
            <a:fillRect/>
          </a:stretch>
        </p:blipFill>
        <p:spPr bwMode="auto">
          <a:xfrm>
            <a:off x="299979" y="117440"/>
            <a:ext cx="1158875" cy="719137"/>
          </a:xfrm>
          <a:prstGeom prst="rect">
            <a:avLst/>
          </a:prstGeom>
          <a:noFill/>
        </p:spPr>
      </p:pic>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ítulo y objetos">
    <p:spTree>
      <p:nvGrpSpPr>
        <p:cNvPr id="1" name=""/>
        <p:cNvGrpSpPr/>
        <p:nvPr/>
      </p:nvGrpSpPr>
      <p:grpSpPr>
        <a:xfrm>
          <a:off x="0" y="0"/>
          <a:ext cx="0" cy="0"/>
          <a:chOff x="0" y="0"/>
          <a:chExt cx="0" cy="0"/>
        </a:xfrm>
      </p:grpSpPr>
      <p:pic>
        <p:nvPicPr>
          <p:cNvPr id="7" name="Picture 4" descr="C:\Documents and Settings\Antonio Gordillo\Escritorio\Organizar\LOGOS\HechosPositivo.png"/>
          <p:cNvPicPr>
            <a:picLocks noChangeAspect="1" noChangeArrowheads="1"/>
          </p:cNvPicPr>
          <p:nvPr userDrawn="1"/>
        </p:nvPicPr>
        <p:blipFill>
          <a:blip r:embed="rId2" cstate="print"/>
          <a:srcRect/>
          <a:stretch>
            <a:fillRect/>
          </a:stretch>
        </p:blipFill>
        <p:spPr bwMode="auto">
          <a:xfrm>
            <a:off x="7712118" y="252369"/>
            <a:ext cx="1258887" cy="539750"/>
          </a:xfrm>
          <a:prstGeom prst="rect">
            <a:avLst/>
          </a:prstGeom>
          <a:noFill/>
        </p:spPr>
      </p:pic>
      <p:pic>
        <p:nvPicPr>
          <p:cNvPr id="8" name="Picture 6" descr="C:\Documents and Settings\Antonio Gordillo\Escritorio\Organizar\LOGOS\Hacienda Final.bmp"/>
          <p:cNvPicPr>
            <a:picLocks noChangeAspect="1" noChangeArrowheads="1"/>
          </p:cNvPicPr>
          <p:nvPr userDrawn="1"/>
        </p:nvPicPr>
        <p:blipFill>
          <a:blip r:embed="rId3" cstate="print"/>
          <a:srcRect/>
          <a:stretch>
            <a:fillRect/>
          </a:stretch>
        </p:blipFill>
        <p:spPr bwMode="auto">
          <a:xfrm>
            <a:off x="299979" y="117440"/>
            <a:ext cx="1158875" cy="719137"/>
          </a:xfrm>
          <a:prstGeom prst="rect">
            <a:avLst/>
          </a:prstGeom>
          <a:noFill/>
        </p:spPr>
      </p:pic>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ítulo y objetos">
    <p:spTree>
      <p:nvGrpSpPr>
        <p:cNvPr id="1" name=""/>
        <p:cNvGrpSpPr/>
        <p:nvPr/>
      </p:nvGrpSpPr>
      <p:grpSpPr>
        <a:xfrm>
          <a:off x="0" y="0"/>
          <a:ext cx="0" cy="0"/>
          <a:chOff x="0" y="0"/>
          <a:chExt cx="0" cy="0"/>
        </a:xfrm>
      </p:grpSpPr>
      <p:pic>
        <p:nvPicPr>
          <p:cNvPr id="7" name="Picture 4" descr="C:\Documents and Settings\Antonio Gordillo\Escritorio\Organizar\LOGOS\HechosPositivo.png"/>
          <p:cNvPicPr>
            <a:picLocks noChangeAspect="1" noChangeArrowheads="1"/>
          </p:cNvPicPr>
          <p:nvPr userDrawn="1"/>
        </p:nvPicPr>
        <p:blipFill>
          <a:blip r:embed="rId2" cstate="print"/>
          <a:srcRect/>
          <a:stretch>
            <a:fillRect/>
          </a:stretch>
        </p:blipFill>
        <p:spPr bwMode="auto">
          <a:xfrm>
            <a:off x="7712118" y="252369"/>
            <a:ext cx="1258887" cy="539750"/>
          </a:xfrm>
          <a:prstGeom prst="rect">
            <a:avLst/>
          </a:prstGeom>
          <a:noFill/>
        </p:spPr>
      </p:pic>
      <p:pic>
        <p:nvPicPr>
          <p:cNvPr id="8" name="Picture 6" descr="C:\Documents and Settings\Antonio Gordillo\Escritorio\Organizar\LOGOS\Hacienda Final.bmp"/>
          <p:cNvPicPr>
            <a:picLocks noChangeAspect="1" noChangeArrowheads="1"/>
          </p:cNvPicPr>
          <p:nvPr userDrawn="1"/>
        </p:nvPicPr>
        <p:blipFill>
          <a:blip r:embed="rId3" cstate="print"/>
          <a:srcRect/>
          <a:stretch>
            <a:fillRect/>
          </a:stretch>
        </p:blipFill>
        <p:spPr bwMode="auto">
          <a:xfrm>
            <a:off x="299979" y="117440"/>
            <a:ext cx="1158875" cy="719137"/>
          </a:xfrm>
          <a:prstGeom prst="rect">
            <a:avLst/>
          </a:prstGeom>
          <a:noFill/>
        </p:spPr>
      </p:pic>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ítulo y objetos">
    <p:spTree>
      <p:nvGrpSpPr>
        <p:cNvPr id="1" name=""/>
        <p:cNvGrpSpPr/>
        <p:nvPr/>
      </p:nvGrpSpPr>
      <p:grpSpPr>
        <a:xfrm>
          <a:off x="0" y="0"/>
          <a:ext cx="0" cy="0"/>
          <a:chOff x="0" y="0"/>
          <a:chExt cx="0" cy="0"/>
        </a:xfrm>
      </p:grpSpPr>
      <p:pic>
        <p:nvPicPr>
          <p:cNvPr id="7" name="Picture 4" descr="C:\Documents and Settings\Antonio Gordillo\Escritorio\Organizar\LOGOS\HechosPositivo.png"/>
          <p:cNvPicPr>
            <a:picLocks noChangeAspect="1" noChangeArrowheads="1"/>
          </p:cNvPicPr>
          <p:nvPr userDrawn="1"/>
        </p:nvPicPr>
        <p:blipFill>
          <a:blip r:embed="rId2" cstate="print"/>
          <a:srcRect/>
          <a:stretch>
            <a:fillRect/>
          </a:stretch>
        </p:blipFill>
        <p:spPr bwMode="auto">
          <a:xfrm>
            <a:off x="7712118" y="252369"/>
            <a:ext cx="1258887" cy="539750"/>
          </a:xfrm>
          <a:prstGeom prst="rect">
            <a:avLst/>
          </a:prstGeom>
          <a:noFill/>
        </p:spPr>
      </p:pic>
      <p:pic>
        <p:nvPicPr>
          <p:cNvPr id="8" name="Picture 6" descr="C:\Documents and Settings\Antonio Gordillo\Escritorio\Organizar\LOGOS\Hacienda Final.bmp"/>
          <p:cNvPicPr>
            <a:picLocks noChangeAspect="1" noChangeArrowheads="1"/>
          </p:cNvPicPr>
          <p:nvPr userDrawn="1"/>
        </p:nvPicPr>
        <p:blipFill>
          <a:blip r:embed="rId3" cstate="print"/>
          <a:srcRect/>
          <a:stretch>
            <a:fillRect/>
          </a:stretch>
        </p:blipFill>
        <p:spPr bwMode="auto">
          <a:xfrm>
            <a:off x="299979" y="117440"/>
            <a:ext cx="1158875" cy="719137"/>
          </a:xfrm>
          <a:prstGeom prst="rect">
            <a:avLst/>
          </a:prstGeom>
          <a:noFill/>
        </p:spPr>
      </p:pic>
    </p:spTree>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ítulo y objetos">
    <p:spTree>
      <p:nvGrpSpPr>
        <p:cNvPr id="1" name=""/>
        <p:cNvGrpSpPr/>
        <p:nvPr/>
      </p:nvGrpSpPr>
      <p:grpSpPr>
        <a:xfrm>
          <a:off x="0" y="0"/>
          <a:ext cx="0" cy="0"/>
          <a:chOff x="0" y="0"/>
          <a:chExt cx="0" cy="0"/>
        </a:xfrm>
      </p:grpSpPr>
      <p:pic>
        <p:nvPicPr>
          <p:cNvPr id="7" name="Picture 4" descr="C:\Documents and Settings\Antonio Gordillo\Escritorio\Organizar\LOGOS\HechosPositivo.png"/>
          <p:cNvPicPr>
            <a:picLocks noChangeAspect="1" noChangeArrowheads="1"/>
          </p:cNvPicPr>
          <p:nvPr userDrawn="1"/>
        </p:nvPicPr>
        <p:blipFill>
          <a:blip r:embed="rId2" cstate="print"/>
          <a:srcRect/>
          <a:stretch>
            <a:fillRect/>
          </a:stretch>
        </p:blipFill>
        <p:spPr bwMode="auto">
          <a:xfrm>
            <a:off x="7712118" y="252369"/>
            <a:ext cx="1258887" cy="539750"/>
          </a:xfrm>
          <a:prstGeom prst="rect">
            <a:avLst/>
          </a:prstGeom>
          <a:noFill/>
        </p:spPr>
      </p:pic>
      <p:pic>
        <p:nvPicPr>
          <p:cNvPr id="8" name="Picture 6" descr="C:\Documents and Settings\Antonio Gordillo\Escritorio\Organizar\LOGOS\Hacienda Final.bmp"/>
          <p:cNvPicPr>
            <a:picLocks noChangeAspect="1" noChangeArrowheads="1"/>
          </p:cNvPicPr>
          <p:nvPr userDrawn="1"/>
        </p:nvPicPr>
        <p:blipFill>
          <a:blip r:embed="rId3" cstate="print"/>
          <a:srcRect/>
          <a:stretch>
            <a:fillRect/>
          </a:stretch>
        </p:blipFill>
        <p:spPr bwMode="auto">
          <a:xfrm>
            <a:off x="299979" y="117440"/>
            <a:ext cx="1158875" cy="719137"/>
          </a:xfrm>
          <a:prstGeom prst="rect">
            <a:avLst/>
          </a:prstGeom>
          <a:noFill/>
        </p:spPr>
      </p:pic>
    </p:spTree>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ítulo y objetos">
    <p:spTree>
      <p:nvGrpSpPr>
        <p:cNvPr id="1" name=""/>
        <p:cNvGrpSpPr/>
        <p:nvPr/>
      </p:nvGrpSpPr>
      <p:grpSpPr>
        <a:xfrm>
          <a:off x="0" y="0"/>
          <a:ext cx="0" cy="0"/>
          <a:chOff x="0" y="0"/>
          <a:chExt cx="0" cy="0"/>
        </a:xfrm>
      </p:grpSpPr>
      <p:pic>
        <p:nvPicPr>
          <p:cNvPr id="7" name="Picture 4" descr="C:\Documents and Settings\Antonio Gordillo\Escritorio\Organizar\LOGOS\HechosPositivo.png"/>
          <p:cNvPicPr>
            <a:picLocks noChangeAspect="1" noChangeArrowheads="1"/>
          </p:cNvPicPr>
          <p:nvPr userDrawn="1"/>
        </p:nvPicPr>
        <p:blipFill>
          <a:blip r:embed="rId2" cstate="print"/>
          <a:srcRect/>
          <a:stretch>
            <a:fillRect/>
          </a:stretch>
        </p:blipFill>
        <p:spPr bwMode="auto">
          <a:xfrm>
            <a:off x="7712118" y="252369"/>
            <a:ext cx="1258887" cy="539750"/>
          </a:xfrm>
          <a:prstGeom prst="rect">
            <a:avLst/>
          </a:prstGeom>
          <a:noFill/>
        </p:spPr>
      </p:pic>
      <p:pic>
        <p:nvPicPr>
          <p:cNvPr id="8" name="Picture 6" descr="C:\Documents and Settings\Antonio Gordillo\Escritorio\Organizar\LOGOS\Hacienda Final.bmp"/>
          <p:cNvPicPr>
            <a:picLocks noChangeAspect="1" noChangeArrowheads="1"/>
          </p:cNvPicPr>
          <p:nvPr userDrawn="1"/>
        </p:nvPicPr>
        <p:blipFill>
          <a:blip r:embed="rId3" cstate="print"/>
          <a:srcRect/>
          <a:stretch>
            <a:fillRect/>
          </a:stretch>
        </p:blipFill>
        <p:spPr bwMode="auto">
          <a:xfrm>
            <a:off x="299979" y="117440"/>
            <a:ext cx="1158875" cy="719137"/>
          </a:xfrm>
          <a:prstGeom prst="rect">
            <a:avLst/>
          </a:prstGeom>
          <a:noFill/>
        </p:spPr>
      </p:pic>
    </p:spTree>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Título y objetos">
    <p:spTree>
      <p:nvGrpSpPr>
        <p:cNvPr id="1" name=""/>
        <p:cNvGrpSpPr/>
        <p:nvPr/>
      </p:nvGrpSpPr>
      <p:grpSpPr>
        <a:xfrm>
          <a:off x="0" y="0"/>
          <a:ext cx="0" cy="0"/>
          <a:chOff x="0" y="0"/>
          <a:chExt cx="0" cy="0"/>
        </a:xfrm>
      </p:grpSpPr>
      <p:pic>
        <p:nvPicPr>
          <p:cNvPr id="7" name="Picture 4" descr="C:\Documents and Settings\Antonio Gordillo\Escritorio\Organizar\LOGOS\HechosPositivo.png"/>
          <p:cNvPicPr>
            <a:picLocks noChangeAspect="1" noChangeArrowheads="1"/>
          </p:cNvPicPr>
          <p:nvPr userDrawn="1"/>
        </p:nvPicPr>
        <p:blipFill>
          <a:blip r:embed="rId2" cstate="print"/>
          <a:srcRect/>
          <a:stretch>
            <a:fillRect/>
          </a:stretch>
        </p:blipFill>
        <p:spPr bwMode="auto">
          <a:xfrm>
            <a:off x="7712118" y="252369"/>
            <a:ext cx="1258887" cy="539750"/>
          </a:xfrm>
          <a:prstGeom prst="rect">
            <a:avLst/>
          </a:prstGeom>
          <a:noFill/>
        </p:spPr>
      </p:pic>
      <p:pic>
        <p:nvPicPr>
          <p:cNvPr id="8" name="Picture 6" descr="C:\Documents and Settings\Antonio Gordillo\Escritorio\Organizar\LOGOS\Hacienda Final.bmp"/>
          <p:cNvPicPr>
            <a:picLocks noChangeAspect="1" noChangeArrowheads="1"/>
          </p:cNvPicPr>
          <p:nvPr userDrawn="1"/>
        </p:nvPicPr>
        <p:blipFill>
          <a:blip r:embed="rId3" cstate="print"/>
          <a:srcRect/>
          <a:stretch>
            <a:fillRect/>
          </a:stretch>
        </p:blipFill>
        <p:spPr bwMode="auto">
          <a:xfrm>
            <a:off x="299979" y="117440"/>
            <a:ext cx="1158875" cy="719137"/>
          </a:xfrm>
          <a:prstGeom prst="rect">
            <a:avLst/>
          </a:prstGeom>
          <a:noFill/>
        </p:spPr>
      </p:pic>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36C69F-54F6-4BE7-9C45-98F5F4673FCB}" type="slidenum">
              <a:rPr lang="en-US" smtClean="0"/>
              <a:pPr/>
              <a:t>‹Nº›</a:t>
            </a:fld>
            <a:endParaRPr lang="en-US"/>
          </a:p>
        </p:txBody>
      </p:sp>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Título y objetos">
    <p:spTree>
      <p:nvGrpSpPr>
        <p:cNvPr id="1" name=""/>
        <p:cNvGrpSpPr/>
        <p:nvPr/>
      </p:nvGrpSpPr>
      <p:grpSpPr>
        <a:xfrm>
          <a:off x="0" y="0"/>
          <a:ext cx="0" cy="0"/>
          <a:chOff x="0" y="0"/>
          <a:chExt cx="0" cy="0"/>
        </a:xfrm>
      </p:grpSpPr>
      <p:pic>
        <p:nvPicPr>
          <p:cNvPr id="7" name="Picture 4" descr="C:\Documents and Settings\Antonio Gordillo\Escritorio\Organizar\LOGOS\HechosPositivo.png"/>
          <p:cNvPicPr>
            <a:picLocks noChangeAspect="1" noChangeArrowheads="1"/>
          </p:cNvPicPr>
          <p:nvPr userDrawn="1"/>
        </p:nvPicPr>
        <p:blipFill>
          <a:blip r:embed="rId2" cstate="print"/>
          <a:srcRect/>
          <a:stretch>
            <a:fillRect/>
          </a:stretch>
        </p:blipFill>
        <p:spPr bwMode="auto">
          <a:xfrm>
            <a:off x="7712118" y="252369"/>
            <a:ext cx="1258887" cy="539750"/>
          </a:xfrm>
          <a:prstGeom prst="rect">
            <a:avLst/>
          </a:prstGeom>
          <a:noFill/>
        </p:spPr>
      </p:pic>
      <p:pic>
        <p:nvPicPr>
          <p:cNvPr id="8" name="Picture 6" descr="C:\Documents and Settings\Antonio Gordillo\Escritorio\Organizar\LOGOS\Hacienda Final.bmp"/>
          <p:cNvPicPr>
            <a:picLocks noChangeAspect="1" noChangeArrowheads="1"/>
          </p:cNvPicPr>
          <p:nvPr userDrawn="1"/>
        </p:nvPicPr>
        <p:blipFill>
          <a:blip r:embed="rId3" cstate="print"/>
          <a:srcRect/>
          <a:stretch>
            <a:fillRect/>
          </a:stretch>
        </p:blipFill>
        <p:spPr bwMode="auto">
          <a:xfrm>
            <a:off x="299979" y="117440"/>
            <a:ext cx="1158875" cy="719137"/>
          </a:xfrm>
          <a:prstGeom prst="rect">
            <a:avLst/>
          </a:prstGeom>
          <a:noFill/>
        </p:spPr>
      </p:pic>
    </p:spTree>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Título y objetos">
    <p:spTree>
      <p:nvGrpSpPr>
        <p:cNvPr id="1" name=""/>
        <p:cNvGrpSpPr/>
        <p:nvPr/>
      </p:nvGrpSpPr>
      <p:grpSpPr>
        <a:xfrm>
          <a:off x="0" y="0"/>
          <a:ext cx="0" cy="0"/>
          <a:chOff x="0" y="0"/>
          <a:chExt cx="0" cy="0"/>
        </a:xfrm>
      </p:grpSpPr>
      <p:pic>
        <p:nvPicPr>
          <p:cNvPr id="7" name="Picture 4" descr="C:\Documents and Settings\Antonio Gordillo\Escritorio\Organizar\LOGOS\HechosPositivo.png"/>
          <p:cNvPicPr>
            <a:picLocks noChangeAspect="1" noChangeArrowheads="1"/>
          </p:cNvPicPr>
          <p:nvPr userDrawn="1"/>
        </p:nvPicPr>
        <p:blipFill>
          <a:blip r:embed="rId2" cstate="print"/>
          <a:srcRect/>
          <a:stretch>
            <a:fillRect/>
          </a:stretch>
        </p:blipFill>
        <p:spPr bwMode="auto">
          <a:xfrm>
            <a:off x="7712118" y="252369"/>
            <a:ext cx="1258887" cy="539750"/>
          </a:xfrm>
          <a:prstGeom prst="rect">
            <a:avLst/>
          </a:prstGeom>
          <a:noFill/>
        </p:spPr>
      </p:pic>
      <p:pic>
        <p:nvPicPr>
          <p:cNvPr id="8" name="Picture 6" descr="C:\Documents and Settings\Antonio Gordillo\Escritorio\Organizar\LOGOS\Hacienda Final.bmp"/>
          <p:cNvPicPr>
            <a:picLocks noChangeAspect="1" noChangeArrowheads="1"/>
          </p:cNvPicPr>
          <p:nvPr userDrawn="1"/>
        </p:nvPicPr>
        <p:blipFill>
          <a:blip r:embed="rId3" cstate="print"/>
          <a:srcRect/>
          <a:stretch>
            <a:fillRect/>
          </a:stretch>
        </p:blipFill>
        <p:spPr bwMode="auto">
          <a:xfrm>
            <a:off x="299979" y="117440"/>
            <a:ext cx="1158875" cy="719137"/>
          </a:xfrm>
          <a:prstGeom prst="rect">
            <a:avLst/>
          </a:prstGeom>
          <a:noFill/>
        </p:spPr>
      </p:pic>
    </p:spTree>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Título y objetos">
    <p:spTree>
      <p:nvGrpSpPr>
        <p:cNvPr id="1" name=""/>
        <p:cNvGrpSpPr/>
        <p:nvPr/>
      </p:nvGrpSpPr>
      <p:grpSpPr>
        <a:xfrm>
          <a:off x="0" y="0"/>
          <a:ext cx="0" cy="0"/>
          <a:chOff x="0" y="0"/>
          <a:chExt cx="0" cy="0"/>
        </a:xfrm>
      </p:grpSpPr>
      <p:pic>
        <p:nvPicPr>
          <p:cNvPr id="7" name="Picture 4" descr="C:\Documents and Settings\Antonio Gordillo\Escritorio\Organizar\LOGOS\HechosPositivo.png"/>
          <p:cNvPicPr>
            <a:picLocks noChangeAspect="1" noChangeArrowheads="1"/>
          </p:cNvPicPr>
          <p:nvPr userDrawn="1"/>
        </p:nvPicPr>
        <p:blipFill>
          <a:blip r:embed="rId2" cstate="print"/>
          <a:srcRect/>
          <a:stretch>
            <a:fillRect/>
          </a:stretch>
        </p:blipFill>
        <p:spPr bwMode="auto">
          <a:xfrm>
            <a:off x="7712118" y="252369"/>
            <a:ext cx="1258887" cy="539750"/>
          </a:xfrm>
          <a:prstGeom prst="rect">
            <a:avLst/>
          </a:prstGeom>
          <a:noFill/>
        </p:spPr>
      </p:pic>
      <p:pic>
        <p:nvPicPr>
          <p:cNvPr id="8" name="Picture 6" descr="C:\Documents and Settings\Antonio Gordillo\Escritorio\Organizar\LOGOS\Hacienda Final.bmp"/>
          <p:cNvPicPr>
            <a:picLocks noChangeAspect="1" noChangeArrowheads="1"/>
          </p:cNvPicPr>
          <p:nvPr userDrawn="1"/>
        </p:nvPicPr>
        <p:blipFill>
          <a:blip r:embed="rId3" cstate="print"/>
          <a:srcRect/>
          <a:stretch>
            <a:fillRect/>
          </a:stretch>
        </p:blipFill>
        <p:spPr bwMode="auto">
          <a:xfrm>
            <a:off x="299979" y="117440"/>
            <a:ext cx="1158875" cy="719137"/>
          </a:xfrm>
          <a:prstGeom prst="rect">
            <a:avLst/>
          </a:prstGeom>
          <a:noFill/>
        </p:spPr>
      </p:pic>
    </p:spTree>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2_Título y objetos">
    <p:spTree>
      <p:nvGrpSpPr>
        <p:cNvPr id="1" name=""/>
        <p:cNvGrpSpPr/>
        <p:nvPr/>
      </p:nvGrpSpPr>
      <p:grpSpPr>
        <a:xfrm>
          <a:off x="0" y="0"/>
          <a:ext cx="0" cy="0"/>
          <a:chOff x="0" y="0"/>
          <a:chExt cx="0" cy="0"/>
        </a:xfrm>
      </p:grpSpPr>
      <p:pic>
        <p:nvPicPr>
          <p:cNvPr id="7" name="Picture 4" descr="C:\Documents and Settings\Antonio Gordillo\Escritorio\Organizar\LOGOS\HechosPositivo.png"/>
          <p:cNvPicPr>
            <a:picLocks noChangeAspect="1" noChangeArrowheads="1"/>
          </p:cNvPicPr>
          <p:nvPr userDrawn="1"/>
        </p:nvPicPr>
        <p:blipFill>
          <a:blip r:embed="rId2" cstate="print"/>
          <a:srcRect/>
          <a:stretch>
            <a:fillRect/>
          </a:stretch>
        </p:blipFill>
        <p:spPr bwMode="auto">
          <a:xfrm>
            <a:off x="7712118" y="252369"/>
            <a:ext cx="1258887" cy="539750"/>
          </a:xfrm>
          <a:prstGeom prst="rect">
            <a:avLst/>
          </a:prstGeom>
          <a:noFill/>
        </p:spPr>
      </p:pic>
      <p:pic>
        <p:nvPicPr>
          <p:cNvPr id="8" name="Picture 6" descr="C:\Documents and Settings\Antonio Gordillo\Escritorio\Organizar\LOGOS\Hacienda Final.bmp"/>
          <p:cNvPicPr>
            <a:picLocks noChangeAspect="1" noChangeArrowheads="1"/>
          </p:cNvPicPr>
          <p:nvPr userDrawn="1"/>
        </p:nvPicPr>
        <p:blipFill>
          <a:blip r:embed="rId3" cstate="print"/>
          <a:srcRect/>
          <a:stretch>
            <a:fillRect/>
          </a:stretch>
        </p:blipFill>
        <p:spPr bwMode="auto">
          <a:xfrm>
            <a:off x="299979" y="117440"/>
            <a:ext cx="1158875" cy="719137"/>
          </a:xfrm>
          <a:prstGeom prst="rect">
            <a:avLst/>
          </a:prstGeom>
          <a:noFill/>
        </p:spPr>
      </p:pic>
    </p:spTree>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3_Título y objetos">
    <p:spTree>
      <p:nvGrpSpPr>
        <p:cNvPr id="1" name=""/>
        <p:cNvGrpSpPr/>
        <p:nvPr/>
      </p:nvGrpSpPr>
      <p:grpSpPr>
        <a:xfrm>
          <a:off x="0" y="0"/>
          <a:ext cx="0" cy="0"/>
          <a:chOff x="0" y="0"/>
          <a:chExt cx="0" cy="0"/>
        </a:xfrm>
      </p:grpSpPr>
      <p:pic>
        <p:nvPicPr>
          <p:cNvPr id="7" name="Picture 4" descr="C:\Documents and Settings\Antonio Gordillo\Escritorio\Organizar\LOGOS\HechosPositivo.png"/>
          <p:cNvPicPr>
            <a:picLocks noChangeAspect="1" noChangeArrowheads="1"/>
          </p:cNvPicPr>
          <p:nvPr userDrawn="1"/>
        </p:nvPicPr>
        <p:blipFill>
          <a:blip r:embed="rId2" cstate="print"/>
          <a:srcRect/>
          <a:stretch>
            <a:fillRect/>
          </a:stretch>
        </p:blipFill>
        <p:spPr bwMode="auto">
          <a:xfrm>
            <a:off x="7712118" y="252369"/>
            <a:ext cx="1258887" cy="539750"/>
          </a:xfrm>
          <a:prstGeom prst="rect">
            <a:avLst/>
          </a:prstGeom>
          <a:noFill/>
        </p:spPr>
      </p:pic>
      <p:pic>
        <p:nvPicPr>
          <p:cNvPr id="8" name="Picture 6" descr="C:\Documents and Settings\Antonio Gordillo\Escritorio\Organizar\LOGOS\Hacienda Final.bmp"/>
          <p:cNvPicPr>
            <a:picLocks noChangeAspect="1" noChangeArrowheads="1"/>
          </p:cNvPicPr>
          <p:nvPr userDrawn="1"/>
        </p:nvPicPr>
        <p:blipFill>
          <a:blip r:embed="rId3" cstate="print"/>
          <a:srcRect/>
          <a:stretch>
            <a:fillRect/>
          </a:stretch>
        </p:blipFill>
        <p:spPr bwMode="auto">
          <a:xfrm>
            <a:off x="299979" y="117440"/>
            <a:ext cx="1158875" cy="719137"/>
          </a:xfrm>
          <a:prstGeom prst="rect">
            <a:avLst/>
          </a:prstGeom>
          <a:noFill/>
        </p:spPr>
      </p:pic>
    </p:spTree>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4_Título y objetos">
    <p:spTree>
      <p:nvGrpSpPr>
        <p:cNvPr id="1" name=""/>
        <p:cNvGrpSpPr/>
        <p:nvPr/>
      </p:nvGrpSpPr>
      <p:grpSpPr>
        <a:xfrm>
          <a:off x="0" y="0"/>
          <a:ext cx="0" cy="0"/>
          <a:chOff x="0" y="0"/>
          <a:chExt cx="0" cy="0"/>
        </a:xfrm>
      </p:grpSpPr>
      <p:pic>
        <p:nvPicPr>
          <p:cNvPr id="7" name="Picture 4" descr="C:\Documents and Settings\Antonio Gordillo\Escritorio\Organizar\LOGOS\HechosPositivo.png"/>
          <p:cNvPicPr>
            <a:picLocks noChangeAspect="1" noChangeArrowheads="1"/>
          </p:cNvPicPr>
          <p:nvPr userDrawn="1"/>
        </p:nvPicPr>
        <p:blipFill>
          <a:blip r:embed="rId2" cstate="print"/>
          <a:srcRect/>
          <a:stretch>
            <a:fillRect/>
          </a:stretch>
        </p:blipFill>
        <p:spPr bwMode="auto">
          <a:xfrm>
            <a:off x="7712118" y="252369"/>
            <a:ext cx="1258887" cy="539750"/>
          </a:xfrm>
          <a:prstGeom prst="rect">
            <a:avLst/>
          </a:prstGeom>
          <a:noFill/>
        </p:spPr>
      </p:pic>
      <p:pic>
        <p:nvPicPr>
          <p:cNvPr id="8" name="Picture 6" descr="C:\Documents and Settings\Antonio Gordillo\Escritorio\Organizar\LOGOS\Hacienda Final.bmp"/>
          <p:cNvPicPr>
            <a:picLocks noChangeAspect="1" noChangeArrowheads="1"/>
          </p:cNvPicPr>
          <p:nvPr userDrawn="1"/>
        </p:nvPicPr>
        <p:blipFill>
          <a:blip r:embed="rId3" cstate="print"/>
          <a:srcRect/>
          <a:stretch>
            <a:fillRect/>
          </a:stretch>
        </p:blipFill>
        <p:spPr bwMode="auto">
          <a:xfrm>
            <a:off x="299979" y="117440"/>
            <a:ext cx="1158875" cy="719137"/>
          </a:xfrm>
          <a:prstGeom prst="rect">
            <a:avLst/>
          </a:prstGeom>
          <a:noFill/>
        </p:spPr>
      </p:pic>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2B4E2-CEE8-460A-B01D-3B64F170EC4E}" type="slidenum">
              <a:rPr lang="en-US" smtClean="0"/>
              <a:pPr/>
              <a:t>‹Nº›</a:t>
            </a:fld>
            <a:endParaRPr lang="en-US"/>
          </a:p>
        </p:txBody>
      </p:sp>
      <p:sp>
        <p:nvSpPr>
          <p:cNvPr id="9" name="Rectangle 8"/>
          <p:cNvSpPr/>
          <p:nvPr userDrawn="1"/>
        </p:nvSpPr>
        <p:spPr>
          <a:xfrm>
            <a:off x="0" y="6163056"/>
            <a:ext cx="9098280" cy="457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p:txBody>
          <a:bodyPr/>
          <a:lstStyle>
            <a:lvl1pPr>
              <a:defRPr>
                <a:latin typeface="Arial" pitchFamily="34" charset="0"/>
                <a:cs typeface="Arial" pitchFamily="34" charset="0"/>
              </a:defRPr>
            </a:lvl1p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495C68-6CB1-4FE0-A4BC-80DF078FE82A}" type="slidenum">
              <a:rPr lang="en-US" smtClean="0"/>
              <a:pPr/>
              <a:t>‹Nº›</a:t>
            </a:fld>
            <a:endParaRPr lang="en-US"/>
          </a:p>
        </p:txBody>
      </p:sp>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lvl1pPr>
              <a:defRPr>
                <a:latin typeface="Arial" pitchFamily="34" charset="0"/>
                <a:cs typeface="Arial" pitchFamily="34" charset="0"/>
              </a:defRPr>
            </a:lvl1p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258DF6-893F-48A8-89C9-F53300EB9B5D}" type="slidenum">
              <a:rPr lang="en-US" smtClean="0"/>
              <a:pPr/>
              <a:t>‹Nº›</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A961FD-CD19-4205-BA6D-494828A05515}" type="slidenum">
              <a:rPr lang="en-US" smtClean="0"/>
              <a:pPr/>
              <a:t>‹Nº›</a:t>
            </a:fld>
            <a:endParaRPr lang="en-US"/>
          </a:p>
        </p:txBody>
      </p:sp>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796136" y="6201308"/>
            <a:ext cx="1037692" cy="365125"/>
          </a:xfrm>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596336" y="6201308"/>
            <a:ext cx="762000" cy="365125"/>
          </a:xfrm>
        </p:spPr>
        <p:txBody>
          <a:bodyPr/>
          <a:lstStyle/>
          <a:p>
            <a:fld id="{4876B7EE-97D8-4EE6-AF56-7BDFC78EEC4B}" type="slidenum">
              <a:rPr lang="en-US" smtClean="0"/>
              <a:pPr/>
              <a:t>‹Nº›</a:t>
            </a:fld>
            <a:endParaRPr lang="en-US"/>
          </a:p>
        </p:txBody>
      </p:sp>
      <p:pic>
        <p:nvPicPr>
          <p:cNvPr id="5" name="Picture 2" descr="Y:\Informacion\Proyectos\Proyectos 2012\Diseño\Iconos y Logos\CEIEG-2010_SMALL.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881781" y="147164"/>
            <a:ext cx="1118711" cy="306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Y:\Informacion\Proyectos\Proyectos 2012\Diseño\Iconos y Logos\Hacienda Final-01.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90905" y="24184"/>
            <a:ext cx="924711" cy="57549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710866" y="457200"/>
            <a:ext cx="4594934" cy="4114799"/>
          </a:xfrm>
        </p:spPr>
        <p:txBody>
          <a:bodyPr/>
          <a:lstStyle>
            <a:lvl1pPr>
              <a:defRPr sz="2400">
                <a:latin typeface="Arial" pitchFamily="34" charset="0"/>
                <a:cs typeface="Arial" pitchFamily="34" charset="0"/>
              </a:defRPr>
            </a:lvl1pPr>
            <a:lvl2pPr>
              <a:defRPr sz="22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Date Placeholder 4"/>
          <p:cNvSpPr>
            <a:spLocks noGrp="1"/>
          </p:cNvSpPr>
          <p:nvPr>
            <p:ph type="dt" sz="half" idx="10"/>
          </p:nvPr>
        </p:nvSpPr>
        <p:spPr/>
        <p:txBody>
          <a:bodyPr/>
          <a:lstStyle>
            <a:lvl1pPr>
              <a:defRPr>
                <a:latin typeface="Arial" pitchFamily="34" charset="0"/>
                <a:cs typeface="Arial" pitchFamily="34" charset="0"/>
              </a:defRPr>
            </a:lvl1p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A019BE-0A3F-4EF6-B7AA-0D3828BE3F42}" type="slidenum">
              <a:rPr lang="en-US" smtClean="0"/>
              <a:pPr/>
              <a:t>‹Nº›</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zoom/>
    <p:sndAc>
      <p:stSnd>
        <p:snd r:embed="rId1" name="wind.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lvl1pPr>
              <a:defRPr>
                <a:latin typeface="Arial" pitchFamily="34" charset="0"/>
                <a:cs typeface="Arial" pitchFamily="34" charset="0"/>
              </a:defRPr>
            </a:lvl1p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F1A4A-9AC7-45DC-BA70-06F345BDF8C0}" type="slidenum">
              <a:rPr lang="en-US" smtClean="0"/>
              <a:pPr/>
              <a:t>‹Nº›</a:t>
            </a:fld>
            <a:endParaRPr lang="en-US"/>
          </a:p>
        </p:txBody>
      </p:sp>
    </p:spTree>
  </p:cSld>
  <p:clrMapOvr>
    <a:masterClrMapping/>
  </p:clrMapOvr>
  <p:transition spd="slow">
    <p:zoom/>
    <p:sndAc>
      <p:stSnd>
        <p:snd r:embed="rId1" name="wind.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7036C69F-54F6-4BE7-9C45-98F5F4673FCB}" type="slidenum">
              <a:rPr lang="en-US" smtClean="0"/>
              <a:pPr/>
              <a:t>‹Nº›</a:t>
            </a:fld>
            <a:endParaRPr lang="en-US"/>
          </a:p>
        </p:txBody>
      </p:sp>
      <p:sp>
        <p:nvSpPr>
          <p:cNvPr id="8" name="Rectangle 7"/>
          <p:cNvSpPr/>
          <p:nvPr/>
        </p:nvSpPr>
        <p:spPr>
          <a:xfrm>
            <a:off x="1296356" y="0"/>
            <a:ext cx="6480000" cy="58468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6163056"/>
            <a:ext cx="9098280" cy="457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124" r:id="rId1"/>
    <p:sldLayoutId id="2147484125" r:id="rId2"/>
    <p:sldLayoutId id="2147484126" r:id="rId3"/>
    <p:sldLayoutId id="2147484127" r:id="rId4"/>
    <p:sldLayoutId id="2147484128" r:id="rId5"/>
    <p:sldLayoutId id="2147484129" r:id="rId6"/>
    <p:sldLayoutId id="2147484130" r:id="rId7"/>
    <p:sldLayoutId id="2147484131" r:id="rId8"/>
    <p:sldLayoutId id="2147484132" r:id="rId9"/>
    <p:sldLayoutId id="2147484133" r:id="rId10"/>
    <p:sldLayoutId id="2147484134" r:id="rId11"/>
    <p:sldLayoutId id="2147484136" r:id="rId12"/>
    <p:sldLayoutId id="2147484137" r:id="rId13"/>
    <p:sldLayoutId id="2147484138" r:id="rId14"/>
    <p:sldLayoutId id="2147484139" r:id="rId15"/>
    <p:sldLayoutId id="2147484140" r:id="rId16"/>
    <p:sldLayoutId id="2147484141" r:id="rId17"/>
    <p:sldLayoutId id="2147484142" r:id="rId18"/>
    <p:sldLayoutId id="2147484143" r:id="rId19"/>
    <p:sldLayoutId id="2147484144" r:id="rId20"/>
    <p:sldLayoutId id="2147484145" r:id="rId21"/>
    <p:sldLayoutId id="2147484146" r:id="rId22"/>
    <p:sldLayoutId id="2147484147" r:id="rId23"/>
    <p:sldLayoutId id="2147484148" r:id="rId24"/>
    <p:sldLayoutId id="2147484149" r:id="rId25"/>
  </p:sldLayoutIdLst>
  <p:transition spd="slow">
    <p:zoom/>
    <p:sndAc>
      <p:stSnd>
        <p:snd r:embed="rId27" name="wind.wav"/>
      </p:stSnd>
    </p:sndAc>
  </p:transition>
  <p:timing>
    <p:tnLst>
      <p:par>
        <p:cTn id="1" dur="indefinite" restart="never" nodeType="tmRoot"/>
      </p:par>
    </p:tnLst>
  </p:timing>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827584" y="1484784"/>
            <a:ext cx="7543800" cy="1524000"/>
          </a:xfrm>
        </p:spPr>
        <p:txBody>
          <a:bodyPr/>
          <a:lstStyle/>
          <a:p>
            <a:r>
              <a:rPr lang="es-MX" dirty="0" smtClean="0">
                <a:solidFill>
                  <a:schemeClr val="accent4">
                    <a:lumMod val="20000"/>
                    <a:lumOff val="80000"/>
                  </a:schemeClr>
                </a:solidFill>
              </a:rPr>
              <a:t>Chiapas</a:t>
            </a:r>
            <a:endParaRPr lang="es-MX" dirty="0">
              <a:solidFill>
                <a:schemeClr val="accent4">
                  <a:lumMod val="20000"/>
                  <a:lumOff val="80000"/>
                </a:schemeClr>
              </a:solidFill>
            </a:endParaRPr>
          </a:p>
        </p:txBody>
      </p:sp>
      <p:sp>
        <p:nvSpPr>
          <p:cNvPr id="4" name="3 Subtítulo"/>
          <p:cNvSpPr>
            <a:spLocks noGrp="1"/>
          </p:cNvSpPr>
          <p:nvPr>
            <p:ph type="subTitle" idx="1"/>
          </p:nvPr>
        </p:nvSpPr>
        <p:spPr>
          <a:xfrm>
            <a:off x="791580" y="3140968"/>
            <a:ext cx="6858000" cy="990600"/>
          </a:xfrm>
        </p:spPr>
        <p:txBody>
          <a:bodyPr/>
          <a:lstStyle/>
          <a:p>
            <a:r>
              <a:rPr lang="es-MX" dirty="0" smtClean="0">
                <a:solidFill>
                  <a:schemeClr val="accent5">
                    <a:lumMod val="75000"/>
                  </a:schemeClr>
                </a:solidFill>
              </a:rPr>
              <a:t>Estadísticas de trabajadores asegurados al IMSS. Abril 2012.</a:t>
            </a:r>
            <a:endParaRPr lang="es-MX" dirty="0">
              <a:solidFill>
                <a:schemeClr val="accent5">
                  <a:lumMod val="75000"/>
                </a:schemeClr>
              </a:solidFill>
            </a:endParaRPr>
          </a:p>
        </p:txBody>
      </p:sp>
    </p:spTree>
    <p:extLst>
      <p:ext uri="{BB962C8B-B14F-4D97-AF65-F5344CB8AC3E}">
        <p14:creationId xmlns:p14="http://schemas.microsoft.com/office/powerpoint/2010/main" val="517409212"/>
      </p:ext>
    </p:extLst>
  </p:cSld>
  <p:clrMapOvr>
    <a:masterClrMapping/>
  </p:clrMapOvr>
  <p:transition spd="slow">
    <p:zoom/>
    <p:sndAc>
      <p:stSnd>
        <p:snd r:embed="rId3" name="wind.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552986" y="763157"/>
            <a:ext cx="1810367" cy="276999"/>
          </a:xfrm>
          <a:prstGeom prst="rect">
            <a:avLst/>
          </a:prstGeom>
          <a:noFill/>
        </p:spPr>
        <p:txBody>
          <a:bodyPr wrap="none" rtlCol="0">
            <a:spAutoFit/>
          </a:bodyPr>
          <a:lstStyle/>
          <a:p>
            <a:r>
              <a:rPr lang="es-MX" sz="1200" b="1" dirty="0" smtClean="0">
                <a:solidFill>
                  <a:schemeClr val="accent5">
                    <a:lumMod val="50000"/>
                  </a:schemeClr>
                </a:solidFill>
              </a:rPr>
              <a:t>Abril 2011 a Abril 2012</a:t>
            </a:r>
            <a:endParaRPr lang="es-MX" sz="1200" b="1" dirty="0">
              <a:solidFill>
                <a:schemeClr val="accent5">
                  <a:lumMod val="50000"/>
                </a:schemeClr>
              </a:solidFill>
            </a:endParaRPr>
          </a:p>
        </p:txBody>
      </p:sp>
      <p:sp>
        <p:nvSpPr>
          <p:cNvPr id="5" name="4 CuadroTexto"/>
          <p:cNvSpPr txBox="1"/>
          <p:nvPr/>
        </p:nvSpPr>
        <p:spPr>
          <a:xfrm>
            <a:off x="519057" y="6588141"/>
            <a:ext cx="4641014"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latin typeface="Arial" pitchFamily="34" charset="0"/>
                <a:cs typeface="Arial" pitchFamily="34" charset="0"/>
              </a:rPr>
              <a:t>Fuente:	IMSS</a:t>
            </a:r>
            <a:r>
              <a:rPr lang="es-ES" sz="700" dirty="0">
                <a:latin typeface="Arial" pitchFamily="34" charset="0"/>
                <a:cs typeface="Arial" pitchFamily="34" charset="0"/>
              </a:rPr>
              <a:t>.</a:t>
            </a:r>
            <a:r>
              <a:rPr lang="es-ES" sz="700" baseline="0" dirty="0">
                <a:latin typeface="Arial" pitchFamily="34" charset="0"/>
                <a:cs typeface="Arial" pitchFamily="34" charset="0"/>
              </a:rPr>
              <a:t> Instituto Mexicano del Seguro Social. http://www.imss.gob.mx/estadisticas/financieras/Cubo.htm</a:t>
            </a:r>
          </a:p>
        </p:txBody>
      </p:sp>
      <p:sp>
        <p:nvSpPr>
          <p:cNvPr id="8" name="7 CuadroTexto"/>
          <p:cNvSpPr txBox="1"/>
          <p:nvPr/>
        </p:nvSpPr>
        <p:spPr>
          <a:xfrm>
            <a:off x="1331640" y="116632"/>
            <a:ext cx="6444716" cy="430887"/>
          </a:xfrm>
          <a:prstGeom prst="rect">
            <a:avLst/>
          </a:prstGeom>
          <a:noFill/>
        </p:spPr>
        <p:txBody>
          <a:bodyPr wrap="square" rtlCol="0">
            <a:spAutoFit/>
          </a:bodyPr>
          <a:lstStyle/>
          <a:p>
            <a:pPr algn="ctr"/>
            <a:r>
              <a:rPr lang="es-MX" sz="2200" dirty="0" smtClean="0">
                <a:solidFill>
                  <a:schemeClr val="bg1"/>
                </a:solidFill>
                <a:latin typeface="+mj-lt"/>
              </a:rPr>
              <a:t>Trabajadores asegurados al IMSS en Chiapas</a:t>
            </a:r>
            <a:endParaRPr lang="es-MX" sz="2200" dirty="0">
              <a:solidFill>
                <a:schemeClr val="bg1"/>
              </a:solidFill>
              <a:latin typeface="+mj-lt"/>
            </a:endParaRPr>
          </a:p>
        </p:txBody>
      </p:sp>
      <p:graphicFrame>
        <p:nvGraphicFramePr>
          <p:cNvPr id="2" name="1 Tabla"/>
          <p:cNvGraphicFramePr>
            <a:graphicFrameLocks noGrp="1"/>
          </p:cNvGraphicFramePr>
          <p:nvPr>
            <p:extLst>
              <p:ext uri="{D42A27DB-BD31-4B8C-83A1-F6EECF244321}">
                <p14:modId xmlns:p14="http://schemas.microsoft.com/office/powerpoint/2010/main" val="806605008"/>
              </p:ext>
            </p:extLst>
          </p:nvPr>
        </p:nvGraphicFramePr>
        <p:xfrm>
          <a:off x="863588" y="1340768"/>
          <a:ext cx="7543803" cy="3924436"/>
        </p:xfrm>
        <a:graphic>
          <a:graphicData uri="http://schemas.openxmlformats.org/drawingml/2006/table">
            <a:tbl>
              <a:tblPr>
                <a:tableStyleId>{5C22544A-7EE6-4342-B048-85BDC9FD1C3A}</a:tableStyleId>
              </a:tblPr>
              <a:tblGrid>
                <a:gridCol w="610595"/>
                <a:gridCol w="866651"/>
                <a:gridCol w="866651"/>
                <a:gridCol w="866651"/>
                <a:gridCol w="866651"/>
                <a:gridCol w="866651"/>
                <a:gridCol w="866651"/>
                <a:gridCol w="866651"/>
                <a:gridCol w="866651"/>
              </a:tblGrid>
              <a:tr h="721574">
                <a:tc>
                  <a:txBody>
                    <a:bodyPr/>
                    <a:lstStyle/>
                    <a:p>
                      <a:pPr marL="0" algn="ctr" defTabSz="914400" rtl="0" eaLnBrk="1" fontAlgn="ctr" latinLnBrk="0" hangingPunct="1"/>
                      <a:r>
                        <a:rPr lang="es-MX" sz="1000" b="1" u="none" strike="noStrike" kern="1200" dirty="0">
                          <a:solidFill>
                            <a:schemeClr val="bg1">
                              <a:lumMod val="95000"/>
                            </a:schemeClr>
                          </a:solidFill>
                          <a:effectLst/>
                          <a:latin typeface="Arial" pitchFamily="34" charset="0"/>
                          <a:ea typeface="+mn-ea"/>
                          <a:cs typeface="Arial" pitchFamily="34" charset="0"/>
                        </a:rPr>
                        <a:t>Mes - Año</a:t>
                      </a:r>
                    </a:p>
                  </a:txBody>
                  <a:tcPr marL="5909" marR="5909" marT="5909" marB="0" anchor="ctr">
                    <a:solidFill>
                      <a:schemeClr val="accent1">
                        <a:lumMod val="75000"/>
                      </a:schemeClr>
                    </a:solidFill>
                  </a:tcPr>
                </a:tc>
                <a:tc>
                  <a:txBody>
                    <a:bodyPr/>
                    <a:lstStyle/>
                    <a:p>
                      <a:pPr marL="0" algn="ctr" defTabSz="914400" rtl="0" eaLnBrk="1" fontAlgn="ctr" latinLnBrk="0" hangingPunct="1"/>
                      <a:r>
                        <a:rPr lang="es-MX" sz="1000" b="1" u="none" strike="noStrike" kern="1200" dirty="0">
                          <a:solidFill>
                            <a:schemeClr val="bg1">
                              <a:lumMod val="95000"/>
                            </a:schemeClr>
                          </a:solidFill>
                          <a:effectLst/>
                          <a:latin typeface="Arial" pitchFamily="34" charset="0"/>
                          <a:ea typeface="+mn-ea"/>
                          <a:cs typeface="Arial" pitchFamily="34" charset="0"/>
                        </a:rPr>
                        <a:t>Trabajadores Permanentes Totales</a:t>
                      </a:r>
                    </a:p>
                  </a:txBody>
                  <a:tcPr marL="5909" marR="5909" marT="5909" marB="0" anchor="ctr">
                    <a:solidFill>
                      <a:schemeClr val="accent1">
                        <a:lumMod val="75000"/>
                      </a:schemeClr>
                    </a:solidFill>
                  </a:tcPr>
                </a:tc>
                <a:tc>
                  <a:txBody>
                    <a:bodyPr/>
                    <a:lstStyle/>
                    <a:p>
                      <a:pPr marL="0" algn="ctr" defTabSz="914400" rtl="0" eaLnBrk="1" fontAlgn="ctr" latinLnBrk="0" hangingPunct="1"/>
                      <a:r>
                        <a:rPr lang="es-MX" sz="1000" b="1" u="none" strike="noStrike" kern="1200" dirty="0">
                          <a:solidFill>
                            <a:schemeClr val="bg1">
                              <a:lumMod val="95000"/>
                            </a:schemeClr>
                          </a:solidFill>
                          <a:effectLst/>
                          <a:latin typeface="Arial" pitchFamily="34" charset="0"/>
                          <a:ea typeface="+mn-ea"/>
                          <a:cs typeface="Arial" pitchFamily="34" charset="0"/>
                        </a:rPr>
                        <a:t>Trabajadores Permanentes Urbanos</a:t>
                      </a:r>
                    </a:p>
                  </a:txBody>
                  <a:tcPr marL="5909" marR="5909" marT="5909" marB="0" anchor="ctr">
                    <a:solidFill>
                      <a:schemeClr val="accent1">
                        <a:lumMod val="75000"/>
                      </a:schemeClr>
                    </a:solidFill>
                  </a:tcPr>
                </a:tc>
                <a:tc>
                  <a:txBody>
                    <a:bodyPr/>
                    <a:lstStyle/>
                    <a:p>
                      <a:pPr marL="0" algn="ctr" defTabSz="914400" rtl="0" eaLnBrk="1" fontAlgn="ctr" latinLnBrk="0" hangingPunct="1"/>
                      <a:r>
                        <a:rPr lang="es-MX" sz="1000" b="1" u="none" strike="noStrike" kern="1200" dirty="0">
                          <a:solidFill>
                            <a:schemeClr val="bg1">
                              <a:lumMod val="95000"/>
                            </a:schemeClr>
                          </a:solidFill>
                          <a:effectLst/>
                          <a:latin typeface="Arial" pitchFamily="34" charset="0"/>
                          <a:ea typeface="+mn-ea"/>
                          <a:cs typeface="Arial" pitchFamily="34" charset="0"/>
                        </a:rPr>
                        <a:t>Trabajadores Eventuales Urbanos</a:t>
                      </a:r>
                    </a:p>
                  </a:txBody>
                  <a:tcPr marL="5909" marR="5909" marT="5909" marB="0" anchor="ctr">
                    <a:solidFill>
                      <a:schemeClr val="accent1">
                        <a:lumMod val="75000"/>
                      </a:schemeClr>
                    </a:solidFill>
                  </a:tcPr>
                </a:tc>
                <a:tc>
                  <a:txBody>
                    <a:bodyPr/>
                    <a:lstStyle/>
                    <a:p>
                      <a:pPr marL="0" algn="ctr" defTabSz="914400" rtl="0" eaLnBrk="1" fontAlgn="ctr" latinLnBrk="0" hangingPunct="1"/>
                      <a:r>
                        <a:rPr lang="es-MX" sz="1000" b="1" u="none" strike="noStrike" kern="1200" dirty="0">
                          <a:solidFill>
                            <a:schemeClr val="bg1">
                              <a:lumMod val="95000"/>
                            </a:schemeClr>
                          </a:solidFill>
                          <a:effectLst/>
                          <a:latin typeface="Arial" pitchFamily="34" charset="0"/>
                          <a:ea typeface="+mn-ea"/>
                          <a:cs typeface="Arial" pitchFamily="34" charset="0"/>
                        </a:rPr>
                        <a:t>Total Trabajadores Urbanos</a:t>
                      </a:r>
                    </a:p>
                  </a:txBody>
                  <a:tcPr marL="5909" marR="5909" marT="5909" marB="0" anchor="ctr">
                    <a:solidFill>
                      <a:schemeClr val="accent1">
                        <a:lumMod val="75000"/>
                      </a:schemeClr>
                    </a:solidFill>
                  </a:tcPr>
                </a:tc>
                <a:tc>
                  <a:txBody>
                    <a:bodyPr/>
                    <a:lstStyle/>
                    <a:p>
                      <a:pPr marL="0" algn="ctr" defTabSz="914400" rtl="0" eaLnBrk="1" fontAlgn="ctr" latinLnBrk="0" hangingPunct="1"/>
                      <a:r>
                        <a:rPr lang="es-MX" sz="1000" b="1" u="none" strike="noStrike" kern="1200" dirty="0">
                          <a:solidFill>
                            <a:schemeClr val="bg1">
                              <a:lumMod val="95000"/>
                            </a:schemeClr>
                          </a:solidFill>
                          <a:effectLst/>
                          <a:latin typeface="Arial" pitchFamily="34" charset="0"/>
                          <a:ea typeface="+mn-ea"/>
                          <a:cs typeface="Arial" pitchFamily="34" charset="0"/>
                        </a:rPr>
                        <a:t>Trabajadores Permanentes del Campo</a:t>
                      </a:r>
                    </a:p>
                  </a:txBody>
                  <a:tcPr marL="5909" marR="5909" marT="5909" marB="0" anchor="ctr">
                    <a:solidFill>
                      <a:schemeClr val="accent1">
                        <a:lumMod val="75000"/>
                      </a:schemeClr>
                    </a:solidFill>
                  </a:tcPr>
                </a:tc>
                <a:tc>
                  <a:txBody>
                    <a:bodyPr/>
                    <a:lstStyle/>
                    <a:p>
                      <a:pPr marL="0" algn="ctr" defTabSz="914400" rtl="0" eaLnBrk="1" fontAlgn="ctr" latinLnBrk="0" hangingPunct="1"/>
                      <a:r>
                        <a:rPr lang="es-MX" sz="1000" b="1" u="none" strike="noStrike" kern="1200" dirty="0">
                          <a:solidFill>
                            <a:schemeClr val="bg1">
                              <a:lumMod val="95000"/>
                            </a:schemeClr>
                          </a:solidFill>
                          <a:effectLst/>
                          <a:latin typeface="Arial" pitchFamily="34" charset="0"/>
                          <a:ea typeface="+mn-ea"/>
                          <a:cs typeface="Arial" pitchFamily="34" charset="0"/>
                        </a:rPr>
                        <a:t>Trabajadores Eventuales del Campo</a:t>
                      </a:r>
                    </a:p>
                  </a:txBody>
                  <a:tcPr marL="5909" marR="5909" marT="5909" marB="0" anchor="ctr">
                    <a:solidFill>
                      <a:schemeClr val="accent1">
                        <a:lumMod val="75000"/>
                      </a:schemeClr>
                    </a:solidFill>
                  </a:tcPr>
                </a:tc>
                <a:tc>
                  <a:txBody>
                    <a:bodyPr/>
                    <a:lstStyle/>
                    <a:p>
                      <a:pPr marL="0" algn="ctr" defTabSz="914400" rtl="0" eaLnBrk="1" fontAlgn="ctr" latinLnBrk="0" hangingPunct="1"/>
                      <a:r>
                        <a:rPr lang="es-MX" sz="1000" b="1" u="none" strike="noStrike" kern="1200" dirty="0">
                          <a:solidFill>
                            <a:schemeClr val="bg1">
                              <a:lumMod val="95000"/>
                            </a:schemeClr>
                          </a:solidFill>
                          <a:effectLst/>
                          <a:latin typeface="Arial" pitchFamily="34" charset="0"/>
                          <a:ea typeface="+mn-ea"/>
                          <a:cs typeface="Arial" pitchFamily="34" charset="0"/>
                        </a:rPr>
                        <a:t>Total Trabajadores del Campo</a:t>
                      </a:r>
                    </a:p>
                  </a:txBody>
                  <a:tcPr marL="5909" marR="5909" marT="5909" marB="0" anchor="ctr">
                    <a:solidFill>
                      <a:schemeClr val="accent1">
                        <a:lumMod val="75000"/>
                      </a:schemeClr>
                    </a:solidFill>
                  </a:tcPr>
                </a:tc>
                <a:tc>
                  <a:txBody>
                    <a:bodyPr/>
                    <a:lstStyle/>
                    <a:p>
                      <a:pPr marL="0" algn="ctr" defTabSz="914400" rtl="0" eaLnBrk="1" fontAlgn="ctr" latinLnBrk="0" hangingPunct="1"/>
                      <a:r>
                        <a:rPr lang="es-MX" sz="1000" b="1" u="none" strike="noStrike" kern="1200" dirty="0">
                          <a:solidFill>
                            <a:schemeClr val="bg1">
                              <a:lumMod val="95000"/>
                            </a:schemeClr>
                          </a:solidFill>
                          <a:effectLst/>
                          <a:latin typeface="Arial" pitchFamily="34" charset="0"/>
                          <a:ea typeface="+mn-ea"/>
                          <a:cs typeface="Arial" pitchFamily="34" charset="0"/>
                        </a:rPr>
                        <a:t>Trabajadores Asegurados Totales</a:t>
                      </a:r>
                    </a:p>
                  </a:txBody>
                  <a:tcPr marL="5909" marR="5909" marT="5909" marB="0" anchor="ctr">
                    <a:solidFill>
                      <a:schemeClr val="accent1">
                        <a:lumMod val="75000"/>
                      </a:schemeClr>
                    </a:solidFill>
                  </a:tcPr>
                </a:tc>
              </a:tr>
              <a:tr h="246374">
                <a:tc>
                  <a:txBody>
                    <a:bodyPr/>
                    <a:lstStyle/>
                    <a:p>
                      <a:pPr marL="0" algn="l"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abr-11</a:t>
                      </a:r>
                    </a:p>
                  </a:txBody>
                  <a:tcPr marL="5909" marR="5909" marT="5909" marB="0" anchor="ctr"/>
                </a:tc>
                <a:tc>
                  <a:txBody>
                    <a:bodyPr/>
                    <a:lstStyle/>
                    <a:p>
                      <a:pPr marL="0" algn="r" defTabSz="914400" rtl="0" eaLnBrk="1" fontAlgn="ctr" latinLnBrk="0" hangingPunct="1"/>
                      <a:r>
                        <a:rPr lang="es-MX" sz="1050" u="none" strike="noStrike" kern="1200" dirty="0">
                          <a:solidFill>
                            <a:schemeClr val="accent5">
                              <a:lumMod val="50000"/>
                            </a:schemeClr>
                          </a:solidFill>
                          <a:effectLst/>
                          <a:latin typeface="Arial" pitchFamily="34" charset="0"/>
                          <a:ea typeface="+mn-ea"/>
                          <a:cs typeface="Arial" pitchFamily="34" charset="0"/>
                        </a:rPr>
                        <a:t>177,302</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175,955</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18,824</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194,779</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1,347</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2,944</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4,291</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199,070</a:t>
                      </a:r>
                    </a:p>
                  </a:txBody>
                  <a:tcPr marL="5909" marR="5909" marT="5909" marB="0" anchor="ctr"/>
                </a:tc>
              </a:tr>
              <a:tr h="246374">
                <a:tc>
                  <a:txBody>
                    <a:bodyPr/>
                    <a:lstStyle/>
                    <a:p>
                      <a:pPr marL="0" algn="l"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may-11</a:t>
                      </a:r>
                    </a:p>
                  </a:txBody>
                  <a:tcPr marL="5909" marR="5909" marT="5909" marB="0" anchor="ctr"/>
                </a:tc>
                <a:tc>
                  <a:txBody>
                    <a:bodyPr/>
                    <a:lstStyle/>
                    <a:p>
                      <a:pPr marL="0" algn="r" defTabSz="914400" rtl="0" eaLnBrk="1" fontAlgn="ctr" latinLnBrk="0" hangingPunct="1"/>
                      <a:r>
                        <a:rPr lang="es-MX" sz="1050" u="none" strike="noStrike" kern="1200" dirty="0">
                          <a:solidFill>
                            <a:schemeClr val="accent5">
                              <a:lumMod val="50000"/>
                            </a:schemeClr>
                          </a:solidFill>
                          <a:effectLst/>
                          <a:latin typeface="Arial" pitchFamily="34" charset="0"/>
                          <a:ea typeface="+mn-ea"/>
                          <a:cs typeface="Arial" pitchFamily="34" charset="0"/>
                        </a:rPr>
                        <a:t>177,369</a:t>
                      </a:r>
                    </a:p>
                  </a:txBody>
                  <a:tcPr marL="5909" marR="5909" marT="5909" marB="0" anchor="b"/>
                </a:tc>
                <a:tc>
                  <a:txBody>
                    <a:bodyPr/>
                    <a:lstStyle/>
                    <a:p>
                      <a:pPr marL="0" algn="r" defTabSz="914400" rtl="0" eaLnBrk="1" fontAlgn="ctr" latinLnBrk="0" hangingPunct="1"/>
                      <a:r>
                        <a:rPr lang="es-MX" sz="1050" u="none" strike="noStrike" kern="1200" dirty="0">
                          <a:solidFill>
                            <a:schemeClr val="accent5">
                              <a:lumMod val="50000"/>
                            </a:schemeClr>
                          </a:solidFill>
                          <a:effectLst/>
                          <a:latin typeface="Arial" pitchFamily="34" charset="0"/>
                          <a:ea typeface="+mn-ea"/>
                          <a:cs typeface="Arial" pitchFamily="34" charset="0"/>
                        </a:rPr>
                        <a:t>176,071</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20,057</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196,128</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1,298</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1,686</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2,984</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199,112</a:t>
                      </a:r>
                    </a:p>
                  </a:txBody>
                  <a:tcPr marL="5909" marR="5909" marT="5909" marB="0" anchor="ctr"/>
                </a:tc>
              </a:tr>
              <a:tr h="246374">
                <a:tc>
                  <a:txBody>
                    <a:bodyPr/>
                    <a:lstStyle/>
                    <a:p>
                      <a:pPr marL="0" algn="l"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jun-11</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178,484</a:t>
                      </a:r>
                    </a:p>
                  </a:txBody>
                  <a:tcPr marL="5909" marR="5909" marT="5909" marB="0" anchor="b"/>
                </a:tc>
                <a:tc>
                  <a:txBody>
                    <a:bodyPr/>
                    <a:lstStyle/>
                    <a:p>
                      <a:pPr marL="0" algn="r" defTabSz="914400" rtl="0" eaLnBrk="1" fontAlgn="ctr" latinLnBrk="0" hangingPunct="1"/>
                      <a:r>
                        <a:rPr lang="es-MX" sz="1050" u="none" strike="noStrike" kern="1200" dirty="0">
                          <a:solidFill>
                            <a:schemeClr val="accent5">
                              <a:lumMod val="50000"/>
                            </a:schemeClr>
                          </a:solidFill>
                          <a:effectLst/>
                          <a:latin typeface="Arial" pitchFamily="34" charset="0"/>
                          <a:ea typeface="+mn-ea"/>
                          <a:cs typeface="Arial" pitchFamily="34" charset="0"/>
                        </a:rPr>
                        <a:t>177,184</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19,267</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196,451</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1,300</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1,725</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3,025</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199,476</a:t>
                      </a:r>
                    </a:p>
                  </a:txBody>
                  <a:tcPr marL="5909" marR="5909" marT="5909" marB="0" anchor="ctr"/>
                </a:tc>
              </a:tr>
              <a:tr h="246374">
                <a:tc>
                  <a:txBody>
                    <a:bodyPr/>
                    <a:lstStyle/>
                    <a:p>
                      <a:pPr marL="0" algn="l"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jul-11</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177,981</a:t>
                      </a:r>
                    </a:p>
                  </a:txBody>
                  <a:tcPr marL="5909" marR="5909" marT="5909" marB="0" anchor="b"/>
                </a:tc>
                <a:tc>
                  <a:txBody>
                    <a:bodyPr/>
                    <a:lstStyle/>
                    <a:p>
                      <a:pPr marL="0" algn="r" defTabSz="914400" rtl="0" eaLnBrk="1" fontAlgn="ctr" latinLnBrk="0" hangingPunct="1"/>
                      <a:r>
                        <a:rPr lang="es-MX" sz="1050" u="none" strike="noStrike" kern="1200" dirty="0">
                          <a:solidFill>
                            <a:schemeClr val="accent5">
                              <a:lumMod val="50000"/>
                            </a:schemeClr>
                          </a:solidFill>
                          <a:effectLst/>
                          <a:latin typeface="Arial" pitchFamily="34" charset="0"/>
                          <a:ea typeface="+mn-ea"/>
                          <a:cs typeface="Arial" pitchFamily="34" charset="0"/>
                        </a:rPr>
                        <a:t>176,671</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19,756</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196,427</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1,310</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1,696</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3,006</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199,433</a:t>
                      </a:r>
                    </a:p>
                  </a:txBody>
                  <a:tcPr marL="5909" marR="5909" marT="5909" marB="0" anchor="ctr"/>
                </a:tc>
              </a:tr>
              <a:tr h="246374">
                <a:tc>
                  <a:txBody>
                    <a:bodyPr/>
                    <a:lstStyle/>
                    <a:p>
                      <a:pPr marL="0" algn="l"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ago-11</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180,186</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178,870</a:t>
                      </a:r>
                    </a:p>
                  </a:txBody>
                  <a:tcPr marL="5909" marR="5909" marT="5909" marB="0" anchor="b"/>
                </a:tc>
                <a:tc>
                  <a:txBody>
                    <a:bodyPr/>
                    <a:lstStyle/>
                    <a:p>
                      <a:pPr marL="0" algn="r" defTabSz="914400" rtl="0" eaLnBrk="1" fontAlgn="ctr" latinLnBrk="0" hangingPunct="1"/>
                      <a:r>
                        <a:rPr lang="es-MX" sz="1050" u="none" strike="noStrike" kern="1200" dirty="0">
                          <a:solidFill>
                            <a:schemeClr val="accent5">
                              <a:lumMod val="50000"/>
                            </a:schemeClr>
                          </a:solidFill>
                          <a:effectLst/>
                          <a:latin typeface="Arial" pitchFamily="34" charset="0"/>
                          <a:ea typeface="+mn-ea"/>
                          <a:cs typeface="Arial" pitchFamily="34" charset="0"/>
                        </a:rPr>
                        <a:t>19,510</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198,380</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1,316</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1,814</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3,130</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201,510</a:t>
                      </a:r>
                    </a:p>
                  </a:txBody>
                  <a:tcPr marL="5909" marR="5909" marT="5909" marB="0" anchor="ctr"/>
                </a:tc>
              </a:tr>
              <a:tr h="246374">
                <a:tc>
                  <a:txBody>
                    <a:bodyPr/>
                    <a:lstStyle/>
                    <a:p>
                      <a:pPr marL="0" algn="l"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sep-11</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180,882</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179,565</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20,080</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199,645</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1,317</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1,824</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3,141</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202,786</a:t>
                      </a:r>
                    </a:p>
                  </a:txBody>
                  <a:tcPr marL="5909" marR="5909" marT="5909" marB="0" anchor="ctr"/>
                </a:tc>
              </a:tr>
              <a:tr h="246374">
                <a:tc>
                  <a:txBody>
                    <a:bodyPr/>
                    <a:lstStyle/>
                    <a:p>
                      <a:pPr marL="0" algn="l"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oct-11</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182,068</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180,743</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20,235</a:t>
                      </a:r>
                    </a:p>
                  </a:txBody>
                  <a:tcPr marL="5909" marR="5909" marT="5909" marB="0" anchor="b"/>
                </a:tc>
                <a:tc>
                  <a:txBody>
                    <a:bodyPr/>
                    <a:lstStyle/>
                    <a:p>
                      <a:pPr marL="0" algn="r" defTabSz="914400" rtl="0" eaLnBrk="1" fontAlgn="ctr" latinLnBrk="0" hangingPunct="1"/>
                      <a:r>
                        <a:rPr lang="es-MX" sz="1050" u="none" strike="noStrike" kern="1200" dirty="0">
                          <a:solidFill>
                            <a:schemeClr val="accent5">
                              <a:lumMod val="50000"/>
                            </a:schemeClr>
                          </a:solidFill>
                          <a:effectLst/>
                          <a:latin typeface="Arial" pitchFamily="34" charset="0"/>
                          <a:ea typeface="+mn-ea"/>
                          <a:cs typeface="Arial" pitchFamily="34" charset="0"/>
                        </a:rPr>
                        <a:t>200,978</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1,325</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1,880</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3,205</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204,183</a:t>
                      </a:r>
                    </a:p>
                  </a:txBody>
                  <a:tcPr marL="5909" marR="5909" marT="5909" marB="0" anchor="ctr"/>
                </a:tc>
              </a:tr>
              <a:tr h="246374">
                <a:tc>
                  <a:txBody>
                    <a:bodyPr/>
                    <a:lstStyle/>
                    <a:p>
                      <a:pPr marL="0" algn="l"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nov-11</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183,864</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182,538</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20,858</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203,396</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1,326</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2,563</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3,889</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207,285</a:t>
                      </a:r>
                    </a:p>
                  </a:txBody>
                  <a:tcPr marL="5909" marR="5909" marT="5909" marB="0" anchor="ctr"/>
                </a:tc>
              </a:tr>
              <a:tr h="246374">
                <a:tc>
                  <a:txBody>
                    <a:bodyPr/>
                    <a:lstStyle/>
                    <a:p>
                      <a:pPr marL="0" algn="l"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dic-11</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183,350</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181,230</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20,592</a:t>
                      </a:r>
                    </a:p>
                  </a:txBody>
                  <a:tcPr marL="5909" marR="5909" marT="5909" marB="0" anchor="b"/>
                </a:tc>
                <a:tc>
                  <a:txBody>
                    <a:bodyPr/>
                    <a:lstStyle/>
                    <a:p>
                      <a:pPr marL="0" algn="r" defTabSz="914400" rtl="0" eaLnBrk="1" fontAlgn="ctr" latinLnBrk="0" hangingPunct="1"/>
                      <a:r>
                        <a:rPr lang="es-MX" sz="1050" u="none" strike="noStrike" kern="1200" dirty="0">
                          <a:solidFill>
                            <a:schemeClr val="accent5">
                              <a:lumMod val="50000"/>
                            </a:schemeClr>
                          </a:solidFill>
                          <a:effectLst/>
                          <a:latin typeface="Arial" pitchFamily="34" charset="0"/>
                          <a:ea typeface="+mn-ea"/>
                          <a:cs typeface="Arial" pitchFamily="34" charset="0"/>
                        </a:rPr>
                        <a:t>201,822</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2,120</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3,235</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5,355</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207,177</a:t>
                      </a:r>
                    </a:p>
                  </a:txBody>
                  <a:tcPr marL="5909" marR="5909" marT="5909" marB="0" anchor="ctr"/>
                </a:tc>
              </a:tr>
              <a:tr h="246374">
                <a:tc>
                  <a:txBody>
                    <a:bodyPr/>
                    <a:lstStyle/>
                    <a:p>
                      <a:pPr marL="0" algn="l"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ene-12</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181,397</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179,240</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19,554</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198,794</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2,157</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3,406</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5,563</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204,357</a:t>
                      </a:r>
                    </a:p>
                  </a:txBody>
                  <a:tcPr marL="5909" marR="5909" marT="5909" marB="0" anchor="ctr"/>
                </a:tc>
              </a:tr>
              <a:tr h="246374">
                <a:tc>
                  <a:txBody>
                    <a:bodyPr/>
                    <a:lstStyle/>
                    <a:p>
                      <a:pPr marL="0" algn="l"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feb-12</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182,684</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180,517</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20,512</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201,029</a:t>
                      </a:r>
                    </a:p>
                  </a:txBody>
                  <a:tcPr marL="5909" marR="5909" marT="5909" marB="0" anchor="ctr"/>
                </a:tc>
                <a:tc>
                  <a:txBody>
                    <a:bodyPr/>
                    <a:lstStyle/>
                    <a:p>
                      <a:pPr marL="0" algn="r" defTabSz="914400" rtl="0" eaLnBrk="1" fontAlgn="ctr" latinLnBrk="0" hangingPunct="1"/>
                      <a:r>
                        <a:rPr lang="es-MX" sz="1050" u="none" strike="noStrike" kern="1200" dirty="0">
                          <a:solidFill>
                            <a:schemeClr val="accent5">
                              <a:lumMod val="50000"/>
                            </a:schemeClr>
                          </a:solidFill>
                          <a:effectLst/>
                          <a:latin typeface="Arial" pitchFamily="34" charset="0"/>
                          <a:ea typeface="+mn-ea"/>
                          <a:cs typeface="Arial" pitchFamily="34" charset="0"/>
                        </a:rPr>
                        <a:t>2,167</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3,773</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5,940</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206,969</a:t>
                      </a:r>
                    </a:p>
                  </a:txBody>
                  <a:tcPr marL="5909" marR="5909" marT="5909" marB="0" anchor="ctr"/>
                </a:tc>
              </a:tr>
              <a:tr h="246374">
                <a:tc>
                  <a:txBody>
                    <a:bodyPr/>
                    <a:lstStyle/>
                    <a:p>
                      <a:pPr marL="0" algn="l"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mar-12</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183,511</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181,331</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21,321</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202,652</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2,180</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3,488</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5,668</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208,320</a:t>
                      </a:r>
                    </a:p>
                  </a:txBody>
                  <a:tcPr marL="5909" marR="5909" marT="5909" marB="0" anchor="ctr"/>
                </a:tc>
              </a:tr>
              <a:tr h="246374">
                <a:tc>
                  <a:txBody>
                    <a:bodyPr/>
                    <a:lstStyle/>
                    <a:p>
                      <a:pPr marL="0" algn="l" defTabSz="914400" rtl="0" eaLnBrk="1" fontAlgn="ctr" latinLnBrk="0" hangingPunct="1"/>
                      <a:r>
                        <a:rPr lang="es-MX" sz="1050" u="none" strike="noStrike" kern="1200" dirty="0">
                          <a:solidFill>
                            <a:schemeClr val="accent5">
                              <a:lumMod val="50000"/>
                            </a:schemeClr>
                          </a:solidFill>
                          <a:effectLst/>
                          <a:latin typeface="Arial" pitchFamily="34" charset="0"/>
                          <a:ea typeface="+mn-ea"/>
                          <a:cs typeface="Arial" pitchFamily="34" charset="0"/>
                        </a:rPr>
                        <a:t>abr-12</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183,567</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181,395</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21,141</a:t>
                      </a:r>
                    </a:p>
                  </a:txBody>
                  <a:tcPr marL="5909" marR="5909" marT="5909" marB="0" anchor="b"/>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202,536</a:t>
                      </a:r>
                    </a:p>
                  </a:txBody>
                  <a:tcPr marL="5909" marR="5909" marT="5909" marB="0" anchor="ctr"/>
                </a:tc>
                <a:tc>
                  <a:txBody>
                    <a:bodyPr/>
                    <a:lstStyle/>
                    <a:p>
                      <a:pPr marL="0" algn="r" defTabSz="914400" rtl="0" eaLnBrk="1" fontAlgn="ctr" latinLnBrk="0" hangingPunct="1"/>
                      <a:r>
                        <a:rPr lang="es-MX" sz="1050" u="none" strike="noStrike" kern="1200">
                          <a:solidFill>
                            <a:schemeClr val="accent5">
                              <a:lumMod val="50000"/>
                            </a:schemeClr>
                          </a:solidFill>
                          <a:effectLst/>
                          <a:latin typeface="Arial" pitchFamily="34" charset="0"/>
                          <a:ea typeface="+mn-ea"/>
                          <a:cs typeface="Arial" pitchFamily="34" charset="0"/>
                        </a:rPr>
                        <a:t>2,172</a:t>
                      </a:r>
                    </a:p>
                  </a:txBody>
                  <a:tcPr marL="5909" marR="5909" marT="5909" marB="0" anchor="ctr"/>
                </a:tc>
                <a:tc>
                  <a:txBody>
                    <a:bodyPr/>
                    <a:lstStyle/>
                    <a:p>
                      <a:pPr marL="0" algn="r" defTabSz="914400" rtl="0" eaLnBrk="1" fontAlgn="ctr" latinLnBrk="0" hangingPunct="1"/>
                      <a:r>
                        <a:rPr lang="es-MX" sz="1050" u="none" strike="noStrike" kern="1200" dirty="0">
                          <a:solidFill>
                            <a:schemeClr val="accent5">
                              <a:lumMod val="50000"/>
                            </a:schemeClr>
                          </a:solidFill>
                          <a:effectLst/>
                          <a:latin typeface="Arial" pitchFamily="34" charset="0"/>
                          <a:ea typeface="+mn-ea"/>
                          <a:cs typeface="Arial" pitchFamily="34" charset="0"/>
                        </a:rPr>
                        <a:t>3,677</a:t>
                      </a:r>
                    </a:p>
                  </a:txBody>
                  <a:tcPr marL="5909" marR="5909" marT="5909" marB="0" anchor="b"/>
                </a:tc>
                <a:tc>
                  <a:txBody>
                    <a:bodyPr/>
                    <a:lstStyle/>
                    <a:p>
                      <a:pPr marL="0" algn="r" defTabSz="914400" rtl="0" eaLnBrk="1" fontAlgn="ctr" latinLnBrk="0" hangingPunct="1"/>
                      <a:r>
                        <a:rPr lang="es-MX" sz="1050" u="none" strike="noStrike" kern="1200" dirty="0">
                          <a:solidFill>
                            <a:schemeClr val="accent5">
                              <a:lumMod val="50000"/>
                            </a:schemeClr>
                          </a:solidFill>
                          <a:effectLst/>
                          <a:latin typeface="Arial" pitchFamily="34" charset="0"/>
                          <a:ea typeface="+mn-ea"/>
                          <a:cs typeface="Arial" pitchFamily="34" charset="0"/>
                        </a:rPr>
                        <a:t>5,849</a:t>
                      </a:r>
                    </a:p>
                  </a:txBody>
                  <a:tcPr marL="5909" marR="5909" marT="5909" marB="0" anchor="ctr"/>
                </a:tc>
                <a:tc>
                  <a:txBody>
                    <a:bodyPr/>
                    <a:lstStyle/>
                    <a:p>
                      <a:pPr marL="0" algn="r" defTabSz="914400" rtl="0" eaLnBrk="1" fontAlgn="ctr" latinLnBrk="0" hangingPunct="1"/>
                      <a:r>
                        <a:rPr lang="es-MX" sz="1050" u="none" strike="noStrike" kern="1200" dirty="0">
                          <a:solidFill>
                            <a:schemeClr val="accent5">
                              <a:lumMod val="50000"/>
                            </a:schemeClr>
                          </a:solidFill>
                          <a:effectLst/>
                          <a:latin typeface="Arial" pitchFamily="34" charset="0"/>
                          <a:ea typeface="+mn-ea"/>
                          <a:cs typeface="Arial" pitchFamily="34" charset="0"/>
                        </a:rPr>
                        <a:t>208,385</a:t>
                      </a:r>
                    </a:p>
                  </a:txBody>
                  <a:tcPr marL="5909" marR="5909" marT="5909" marB="0" anchor="ctr"/>
                </a:tc>
              </a:tr>
            </a:tbl>
          </a:graphicData>
        </a:graphic>
      </p:graphicFrame>
    </p:spTree>
  </p:cSld>
  <p:clrMapOvr>
    <a:masterClrMapping/>
  </p:clrMapOvr>
  <p:transition spd="slow">
    <p:zoom/>
    <p:sndAc>
      <p:stSnd>
        <p:snd r:embed="rId2" name="wind.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4049203" y="620688"/>
            <a:ext cx="918841" cy="276999"/>
          </a:xfrm>
          <a:prstGeom prst="rect">
            <a:avLst/>
          </a:prstGeom>
          <a:noFill/>
        </p:spPr>
        <p:txBody>
          <a:bodyPr wrap="none" rtlCol="0">
            <a:spAutoFit/>
          </a:bodyPr>
          <a:lstStyle/>
          <a:p>
            <a:r>
              <a:rPr lang="es-MX" sz="1200" b="1" dirty="0" smtClean="0"/>
              <a:t>Abril 2012</a:t>
            </a:r>
            <a:endParaRPr lang="es-MX" sz="1200" b="1" dirty="0"/>
          </a:p>
        </p:txBody>
      </p:sp>
      <p:sp>
        <p:nvSpPr>
          <p:cNvPr id="5" name="4 CuadroTexto"/>
          <p:cNvSpPr txBox="1"/>
          <p:nvPr/>
        </p:nvSpPr>
        <p:spPr>
          <a:xfrm>
            <a:off x="519057" y="6588141"/>
            <a:ext cx="4641014"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solidFill>
                  <a:schemeClr val="accent5">
                    <a:lumMod val="50000"/>
                  </a:schemeClr>
                </a:solidFill>
                <a:latin typeface="Arial" pitchFamily="34" charset="0"/>
                <a:cs typeface="Arial" pitchFamily="34" charset="0"/>
              </a:rPr>
              <a:t>Fuente:	IMSS</a:t>
            </a:r>
            <a:r>
              <a:rPr lang="es-ES" sz="700" dirty="0">
                <a:solidFill>
                  <a:schemeClr val="accent5">
                    <a:lumMod val="50000"/>
                  </a:schemeClr>
                </a:solidFill>
                <a:latin typeface="Arial" pitchFamily="34" charset="0"/>
                <a:cs typeface="Arial" pitchFamily="34" charset="0"/>
              </a:rPr>
              <a:t>.</a:t>
            </a:r>
            <a:r>
              <a:rPr lang="es-ES" sz="700" baseline="0" dirty="0">
                <a:solidFill>
                  <a:schemeClr val="accent5">
                    <a:lumMod val="50000"/>
                  </a:schemeClr>
                </a:solidFill>
                <a:latin typeface="Arial" pitchFamily="34" charset="0"/>
                <a:cs typeface="Arial" pitchFamily="34" charset="0"/>
              </a:rPr>
              <a:t> Instituto Mexicano del Seguro Social. http://www.imss.gob.mx/estadisticas/financieras/Cubo.htm</a:t>
            </a:r>
          </a:p>
        </p:txBody>
      </p:sp>
      <p:sp>
        <p:nvSpPr>
          <p:cNvPr id="7" name="6 CuadroTexto"/>
          <p:cNvSpPr txBox="1"/>
          <p:nvPr/>
        </p:nvSpPr>
        <p:spPr>
          <a:xfrm>
            <a:off x="1294468" y="-27384"/>
            <a:ext cx="6444716" cy="646331"/>
          </a:xfrm>
          <a:prstGeom prst="rect">
            <a:avLst/>
          </a:prstGeom>
          <a:noFill/>
        </p:spPr>
        <p:txBody>
          <a:bodyPr wrap="square" rtlCol="0">
            <a:spAutoFit/>
          </a:bodyPr>
          <a:lstStyle/>
          <a:p>
            <a:pPr algn="ctr"/>
            <a:r>
              <a:rPr lang="es-MX" dirty="0" smtClean="0">
                <a:solidFill>
                  <a:schemeClr val="bg1"/>
                </a:solidFill>
                <a:latin typeface="+mj-lt"/>
              </a:rPr>
              <a:t>Trabajadores permanentes y asegurados totales por entidad federativa</a:t>
            </a:r>
            <a:endParaRPr lang="es-MX" dirty="0">
              <a:solidFill>
                <a:schemeClr val="bg1"/>
              </a:solidFill>
              <a:latin typeface="+mj-lt"/>
            </a:endParaRPr>
          </a:p>
        </p:txBody>
      </p:sp>
      <p:graphicFrame>
        <p:nvGraphicFramePr>
          <p:cNvPr id="2" name="1 Tabla"/>
          <p:cNvGraphicFramePr>
            <a:graphicFrameLocks noGrp="1"/>
          </p:cNvGraphicFramePr>
          <p:nvPr>
            <p:extLst>
              <p:ext uri="{D42A27DB-BD31-4B8C-83A1-F6EECF244321}">
                <p14:modId xmlns:p14="http://schemas.microsoft.com/office/powerpoint/2010/main" val="1997089869"/>
              </p:ext>
            </p:extLst>
          </p:nvPr>
        </p:nvGraphicFramePr>
        <p:xfrm>
          <a:off x="2339752" y="911454"/>
          <a:ext cx="4572507" cy="4984726"/>
        </p:xfrm>
        <a:graphic>
          <a:graphicData uri="http://schemas.openxmlformats.org/drawingml/2006/table">
            <a:tbl>
              <a:tblPr>
                <a:tableStyleId>{5C22544A-7EE6-4342-B048-85BDC9FD1C3A}</a:tableStyleId>
              </a:tblPr>
              <a:tblGrid>
                <a:gridCol w="1584176"/>
                <a:gridCol w="1622143"/>
                <a:gridCol w="1366188"/>
              </a:tblGrid>
              <a:tr h="302762">
                <a:tc>
                  <a:txBody>
                    <a:bodyPr/>
                    <a:lstStyle/>
                    <a:p>
                      <a:pPr marL="0" algn="ctr" defTabSz="914400" rtl="0" eaLnBrk="1" fontAlgn="b" latinLnBrk="0" hangingPunct="1"/>
                      <a:r>
                        <a:rPr lang="es-MX" sz="1000" b="1" u="none" strike="noStrike" kern="1200" dirty="0">
                          <a:solidFill>
                            <a:schemeClr val="bg1"/>
                          </a:solidFill>
                          <a:effectLst/>
                          <a:latin typeface="Arial" pitchFamily="34" charset="0"/>
                          <a:ea typeface="+mn-ea"/>
                          <a:cs typeface="Arial" pitchFamily="34" charset="0"/>
                        </a:rPr>
                        <a:t>Entidades Federativas</a:t>
                      </a:r>
                    </a:p>
                  </a:txBody>
                  <a:tcPr marL="4519" marR="4519" marT="4519" marB="0" anchor="ctr">
                    <a:solidFill>
                      <a:schemeClr val="accent1">
                        <a:lumMod val="75000"/>
                      </a:schemeClr>
                    </a:solidFill>
                  </a:tcPr>
                </a:tc>
                <a:tc>
                  <a:txBody>
                    <a:bodyPr/>
                    <a:lstStyle/>
                    <a:p>
                      <a:pPr marL="0" algn="ctr" defTabSz="914400" rtl="0" eaLnBrk="1" fontAlgn="b" latinLnBrk="0" hangingPunct="1"/>
                      <a:r>
                        <a:rPr lang="es-MX" sz="1000" b="1" u="none" strike="noStrike" kern="1200" dirty="0">
                          <a:solidFill>
                            <a:schemeClr val="bg1"/>
                          </a:solidFill>
                          <a:effectLst/>
                          <a:latin typeface="Arial" pitchFamily="34" charset="0"/>
                          <a:ea typeface="+mn-ea"/>
                          <a:cs typeface="Arial" pitchFamily="34" charset="0"/>
                        </a:rPr>
                        <a:t>Trabajadores  Permanentes Totales</a:t>
                      </a:r>
                    </a:p>
                  </a:txBody>
                  <a:tcPr marL="4519" marR="4519" marT="4519" marB="0" anchor="ctr">
                    <a:solidFill>
                      <a:schemeClr val="accent1">
                        <a:lumMod val="75000"/>
                      </a:schemeClr>
                    </a:solidFill>
                  </a:tcPr>
                </a:tc>
                <a:tc>
                  <a:txBody>
                    <a:bodyPr/>
                    <a:lstStyle/>
                    <a:p>
                      <a:pPr marL="0" algn="ctr" defTabSz="914400" rtl="0" eaLnBrk="1" fontAlgn="b" latinLnBrk="0" hangingPunct="1"/>
                      <a:r>
                        <a:rPr lang="es-MX" sz="1000" b="1" u="none" strike="noStrike" kern="1200" dirty="0">
                          <a:solidFill>
                            <a:schemeClr val="bg1"/>
                          </a:solidFill>
                          <a:effectLst/>
                          <a:latin typeface="Arial" pitchFamily="34" charset="0"/>
                          <a:ea typeface="+mn-ea"/>
                          <a:cs typeface="Arial" pitchFamily="34" charset="0"/>
                        </a:rPr>
                        <a:t>Trabajadores Asegurados Totales </a:t>
                      </a:r>
                    </a:p>
                  </a:txBody>
                  <a:tcPr marL="4519" marR="4519" marT="4519" marB="0" anchor="ctr">
                    <a:solidFill>
                      <a:schemeClr val="accent1">
                        <a:lumMod val="75000"/>
                      </a:schemeClr>
                    </a:solidFill>
                  </a:tcPr>
                </a:tc>
              </a:tr>
              <a:tr h="112971">
                <a:tc>
                  <a:txBody>
                    <a:bodyPr/>
                    <a:lstStyle/>
                    <a:p>
                      <a:pPr marL="0" algn="l" defTabSz="914400" rtl="0" eaLnBrk="1" fontAlgn="b" latinLnBrk="0" hangingPunct="1"/>
                      <a:r>
                        <a:rPr lang="es-MX" sz="900" u="none" strike="noStrike" kern="1200" dirty="0">
                          <a:solidFill>
                            <a:schemeClr val="accent5">
                              <a:lumMod val="50000"/>
                            </a:schemeClr>
                          </a:solidFill>
                          <a:effectLst/>
                          <a:latin typeface="Arial" pitchFamily="34" charset="0"/>
                          <a:ea typeface="+mn-ea"/>
                          <a:cs typeface="Arial" pitchFamily="34" charset="0"/>
                        </a:rPr>
                        <a:t>Nacional</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13,491,961</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15,706,159</a:t>
                      </a:r>
                    </a:p>
                  </a:txBody>
                  <a:tcPr marL="4519" marR="4519" marT="4519" marB="0" anchor="b"/>
                </a:tc>
              </a:tr>
              <a:tr h="108452">
                <a:tc>
                  <a:txBody>
                    <a:bodyPr/>
                    <a:lstStyle/>
                    <a:p>
                      <a:pPr marL="0" algn="l" defTabSz="914400" rtl="0" eaLnBrk="1" fontAlgn="b" latinLnBrk="0" hangingPunct="1"/>
                      <a:r>
                        <a:rPr lang="es-MX" sz="900" u="none" strike="noStrike" kern="1200" dirty="0">
                          <a:solidFill>
                            <a:schemeClr val="accent5">
                              <a:lumMod val="50000"/>
                            </a:schemeClr>
                          </a:solidFill>
                          <a:effectLst/>
                          <a:latin typeface="Arial" pitchFamily="34" charset="0"/>
                          <a:ea typeface="+mn-ea"/>
                          <a:cs typeface="Arial" pitchFamily="34" charset="0"/>
                        </a:rPr>
                        <a:t>Aguascalientes</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197,971</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220,053</a:t>
                      </a:r>
                    </a:p>
                  </a:txBody>
                  <a:tcPr marL="4519" marR="4519" marT="4519" marB="0" anchor="b"/>
                </a:tc>
              </a:tr>
              <a:tr h="108452">
                <a:tc>
                  <a:txBody>
                    <a:bodyPr/>
                    <a:lstStyle/>
                    <a:p>
                      <a:pPr marL="0" algn="l"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Baja California</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608,293</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667,751</a:t>
                      </a:r>
                    </a:p>
                  </a:txBody>
                  <a:tcPr marL="4519" marR="4519" marT="4519" marB="0" anchor="b"/>
                </a:tc>
              </a:tr>
              <a:tr h="108452">
                <a:tc>
                  <a:txBody>
                    <a:bodyPr/>
                    <a:lstStyle/>
                    <a:p>
                      <a:pPr marL="0" algn="l"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Baja California Sur</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98,102</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123,652</a:t>
                      </a:r>
                    </a:p>
                  </a:txBody>
                  <a:tcPr marL="4519" marR="4519" marT="4519" marB="0" anchor="b"/>
                </a:tc>
              </a:tr>
              <a:tr h="108452">
                <a:tc>
                  <a:txBody>
                    <a:bodyPr/>
                    <a:lstStyle/>
                    <a:p>
                      <a:pPr marL="0" algn="l"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Campeche</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113,757</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141,914</a:t>
                      </a:r>
                    </a:p>
                  </a:txBody>
                  <a:tcPr marL="4519" marR="4519" marT="4519" marB="0" anchor="b"/>
                </a:tc>
              </a:tr>
              <a:tr h="108452">
                <a:tc>
                  <a:txBody>
                    <a:bodyPr/>
                    <a:lstStyle/>
                    <a:p>
                      <a:pPr marL="0" algn="l"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Chiapas</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183,567</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208,385</a:t>
                      </a:r>
                    </a:p>
                  </a:txBody>
                  <a:tcPr marL="4519" marR="4519" marT="4519" marB="0" anchor="b"/>
                </a:tc>
              </a:tr>
              <a:tr h="108452">
                <a:tc>
                  <a:txBody>
                    <a:bodyPr/>
                    <a:lstStyle/>
                    <a:p>
                      <a:pPr marL="0" algn="l" defTabSz="914400" rtl="0" eaLnBrk="1" fontAlgn="b" latinLnBrk="0" hangingPunct="1"/>
                      <a:r>
                        <a:rPr lang="es-MX" sz="900" u="none" strike="noStrike" kern="1200" dirty="0">
                          <a:solidFill>
                            <a:schemeClr val="accent5">
                              <a:lumMod val="50000"/>
                            </a:schemeClr>
                          </a:solidFill>
                          <a:effectLst/>
                          <a:latin typeface="Arial" pitchFamily="34" charset="0"/>
                          <a:ea typeface="+mn-ea"/>
                          <a:cs typeface="Arial" pitchFamily="34" charset="0"/>
                        </a:rPr>
                        <a:t>Chihuahua</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617,537</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676,486</a:t>
                      </a:r>
                    </a:p>
                  </a:txBody>
                  <a:tcPr marL="4519" marR="4519" marT="4519" marB="0" anchor="b"/>
                </a:tc>
              </a:tr>
              <a:tr h="108452">
                <a:tc>
                  <a:txBody>
                    <a:bodyPr/>
                    <a:lstStyle/>
                    <a:p>
                      <a:pPr marL="0" algn="l"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Coahuila</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532,268</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611,365</a:t>
                      </a:r>
                    </a:p>
                  </a:txBody>
                  <a:tcPr marL="4519" marR="4519" marT="4519" marB="0" anchor="b"/>
                </a:tc>
              </a:tr>
              <a:tr h="108452">
                <a:tc>
                  <a:txBody>
                    <a:bodyPr/>
                    <a:lstStyle/>
                    <a:p>
                      <a:pPr marL="0" algn="l" defTabSz="914400" rtl="0" eaLnBrk="1" fontAlgn="b" latinLnBrk="0" hangingPunct="1"/>
                      <a:r>
                        <a:rPr lang="es-MX" sz="900" u="none" strike="noStrike" kern="1200" dirty="0">
                          <a:solidFill>
                            <a:schemeClr val="accent5">
                              <a:lumMod val="50000"/>
                            </a:schemeClr>
                          </a:solidFill>
                          <a:effectLst/>
                          <a:latin typeface="Arial" pitchFamily="34" charset="0"/>
                          <a:ea typeface="+mn-ea"/>
                          <a:cs typeface="Arial" pitchFamily="34" charset="0"/>
                        </a:rPr>
                        <a:t>Colima</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90,064</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111,497</a:t>
                      </a:r>
                    </a:p>
                  </a:txBody>
                  <a:tcPr marL="4519" marR="4519" marT="4519" marB="0" anchor="b"/>
                </a:tc>
              </a:tr>
              <a:tr h="108452">
                <a:tc>
                  <a:txBody>
                    <a:bodyPr/>
                    <a:lstStyle/>
                    <a:p>
                      <a:pPr marL="0" algn="l"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Distrito Federal</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2,333,963</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2,689,806</a:t>
                      </a:r>
                    </a:p>
                  </a:txBody>
                  <a:tcPr marL="4519" marR="4519" marT="4519" marB="0" anchor="b"/>
                </a:tc>
              </a:tr>
              <a:tr h="108452">
                <a:tc>
                  <a:txBody>
                    <a:bodyPr/>
                    <a:lstStyle/>
                    <a:p>
                      <a:pPr marL="0" algn="l"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Durango</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175,865</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201,081</a:t>
                      </a:r>
                    </a:p>
                  </a:txBody>
                  <a:tcPr marL="4519" marR="4519" marT="4519" marB="0" anchor="b"/>
                </a:tc>
              </a:tr>
              <a:tr h="108452">
                <a:tc>
                  <a:txBody>
                    <a:bodyPr/>
                    <a:lstStyle/>
                    <a:p>
                      <a:pPr marL="0" algn="l"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Guanajuato</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591,685</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678,508</a:t>
                      </a:r>
                    </a:p>
                  </a:txBody>
                  <a:tcPr marL="4519" marR="4519" marT="4519" marB="0" anchor="b"/>
                </a:tc>
              </a:tr>
              <a:tr h="108452">
                <a:tc>
                  <a:txBody>
                    <a:bodyPr/>
                    <a:lstStyle/>
                    <a:p>
                      <a:pPr marL="0" algn="l"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Guerrero</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114,189</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142,142</a:t>
                      </a:r>
                    </a:p>
                  </a:txBody>
                  <a:tcPr marL="4519" marR="4519" marT="4519" marB="0" anchor="b"/>
                </a:tc>
              </a:tr>
              <a:tr h="108452">
                <a:tc>
                  <a:txBody>
                    <a:bodyPr/>
                    <a:lstStyle/>
                    <a:p>
                      <a:pPr marL="0" algn="l"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Hidalgo</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141,115</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182,083</a:t>
                      </a:r>
                    </a:p>
                  </a:txBody>
                  <a:tcPr marL="4519" marR="4519" marT="4519" marB="0" anchor="b"/>
                </a:tc>
              </a:tr>
              <a:tr h="108452">
                <a:tc>
                  <a:txBody>
                    <a:bodyPr/>
                    <a:lstStyle/>
                    <a:p>
                      <a:pPr marL="0" algn="l"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Jalisco</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1,170,194</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1,325,979</a:t>
                      </a:r>
                    </a:p>
                  </a:txBody>
                  <a:tcPr marL="4519" marR="4519" marT="4519" marB="0" anchor="b"/>
                </a:tc>
              </a:tr>
              <a:tr h="108452">
                <a:tc>
                  <a:txBody>
                    <a:bodyPr/>
                    <a:lstStyle/>
                    <a:p>
                      <a:pPr marL="0" algn="l"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Michoacán</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298,140</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349,527</a:t>
                      </a:r>
                    </a:p>
                  </a:txBody>
                  <a:tcPr marL="4519" marR="4519" marT="4519" marB="0" anchor="b"/>
                </a:tc>
              </a:tr>
              <a:tr h="108452">
                <a:tc>
                  <a:txBody>
                    <a:bodyPr/>
                    <a:lstStyle/>
                    <a:p>
                      <a:pPr marL="0" algn="l"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Morelos</a:t>
                      </a:r>
                    </a:p>
                  </a:txBody>
                  <a:tcPr marL="4519" marR="4519" marT="4519" marB="0" anchor="b"/>
                </a:tc>
                <a:tc>
                  <a:txBody>
                    <a:bodyPr/>
                    <a:lstStyle/>
                    <a:p>
                      <a:pPr marL="0" algn="r" defTabSz="914400" rtl="0" eaLnBrk="1" fontAlgn="b" latinLnBrk="0" hangingPunct="1"/>
                      <a:r>
                        <a:rPr lang="es-MX" sz="900" u="none" strike="noStrike" kern="1200" dirty="0">
                          <a:solidFill>
                            <a:schemeClr val="accent5">
                              <a:lumMod val="50000"/>
                            </a:schemeClr>
                          </a:solidFill>
                          <a:effectLst/>
                          <a:latin typeface="Arial" pitchFamily="34" charset="0"/>
                          <a:ea typeface="+mn-ea"/>
                          <a:cs typeface="Arial" pitchFamily="34" charset="0"/>
                        </a:rPr>
                        <a:t>162,004</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189,993</a:t>
                      </a:r>
                    </a:p>
                  </a:txBody>
                  <a:tcPr marL="4519" marR="4519" marT="4519" marB="0" anchor="b"/>
                </a:tc>
              </a:tr>
              <a:tr h="108452">
                <a:tc>
                  <a:txBody>
                    <a:bodyPr/>
                    <a:lstStyle/>
                    <a:p>
                      <a:pPr marL="0" algn="l"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México</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1,064,574</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1,294,083</a:t>
                      </a:r>
                    </a:p>
                  </a:txBody>
                  <a:tcPr marL="4519" marR="4519" marT="4519" marB="0" anchor="b"/>
                </a:tc>
              </a:tr>
              <a:tr h="108452">
                <a:tc>
                  <a:txBody>
                    <a:bodyPr/>
                    <a:lstStyle/>
                    <a:p>
                      <a:pPr marL="0" algn="l"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Nayarit</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93,877</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117,980</a:t>
                      </a:r>
                    </a:p>
                  </a:txBody>
                  <a:tcPr marL="4519" marR="4519" marT="4519" marB="0" anchor="b"/>
                </a:tc>
              </a:tr>
              <a:tr h="108452">
                <a:tc>
                  <a:txBody>
                    <a:bodyPr/>
                    <a:lstStyle/>
                    <a:p>
                      <a:pPr marL="0" algn="l"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Nuevo León</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1,114,565</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1,256,500</a:t>
                      </a:r>
                    </a:p>
                  </a:txBody>
                  <a:tcPr marL="4519" marR="4519" marT="4519" marB="0" anchor="b"/>
                </a:tc>
              </a:tr>
              <a:tr h="108452">
                <a:tc>
                  <a:txBody>
                    <a:bodyPr/>
                    <a:lstStyle/>
                    <a:p>
                      <a:pPr marL="0" algn="l"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Oaxaca</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148,049</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171,226</a:t>
                      </a:r>
                    </a:p>
                  </a:txBody>
                  <a:tcPr marL="4519" marR="4519" marT="4519" marB="0" anchor="b"/>
                </a:tc>
              </a:tr>
              <a:tr h="108452">
                <a:tc>
                  <a:txBody>
                    <a:bodyPr/>
                    <a:lstStyle/>
                    <a:p>
                      <a:pPr marL="0" algn="l"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Puebla</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404,504</a:t>
                      </a:r>
                    </a:p>
                  </a:txBody>
                  <a:tcPr marL="4519" marR="4519" marT="4519" marB="0" anchor="b"/>
                </a:tc>
                <a:tc>
                  <a:txBody>
                    <a:bodyPr/>
                    <a:lstStyle/>
                    <a:p>
                      <a:pPr marL="0" algn="r" defTabSz="914400" rtl="0" eaLnBrk="1" fontAlgn="b" latinLnBrk="0" hangingPunct="1"/>
                      <a:r>
                        <a:rPr lang="es-MX" sz="900" u="none" strike="noStrike" kern="1200" dirty="0">
                          <a:solidFill>
                            <a:schemeClr val="accent5">
                              <a:lumMod val="50000"/>
                            </a:schemeClr>
                          </a:solidFill>
                          <a:effectLst/>
                          <a:latin typeface="Arial" pitchFamily="34" charset="0"/>
                          <a:ea typeface="+mn-ea"/>
                          <a:cs typeface="Arial" pitchFamily="34" charset="0"/>
                        </a:rPr>
                        <a:t>476,259</a:t>
                      </a:r>
                    </a:p>
                  </a:txBody>
                  <a:tcPr marL="4519" marR="4519" marT="4519" marB="0" anchor="b"/>
                </a:tc>
              </a:tr>
              <a:tr h="108452">
                <a:tc>
                  <a:txBody>
                    <a:bodyPr/>
                    <a:lstStyle/>
                    <a:p>
                      <a:pPr marL="0" algn="l"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Querétaro</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310,220</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388,814</a:t>
                      </a:r>
                    </a:p>
                  </a:txBody>
                  <a:tcPr marL="4519" marR="4519" marT="4519" marB="0" anchor="b"/>
                </a:tc>
              </a:tr>
              <a:tr h="108452">
                <a:tc>
                  <a:txBody>
                    <a:bodyPr/>
                    <a:lstStyle/>
                    <a:p>
                      <a:pPr marL="0" algn="l"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Quintana Roo</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218,458</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275,269</a:t>
                      </a:r>
                    </a:p>
                  </a:txBody>
                  <a:tcPr marL="4519" marR="4519" marT="4519" marB="0" anchor="b"/>
                </a:tc>
              </a:tr>
              <a:tr h="108452">
                <a:tc>
                  <a:txBody>
                    <a:bodyPr/>
                    <a:lstStyle/>
                    <a:p>
                      <a:pPr marL="0" algn="l"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San Luis Potosí</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273,157</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323,982</a:t>
                      </a:r>
                    </a:p>
                  </a:txBody>
                  <a:tcPr marL="4519" marR="4519" marT="4519" marB="0" anchor="b"/>
                </a:tc>
              </a:tr>
              <a:tr h="108452">
                <a:tc>
                  <a:txBody>
                    <a:bodyPr/>
                    <a:lstStyle/>
                    <a:p>
                      <a:pPr marL="0" algn="l"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Sinaloa</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350,065</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423,262</a:t>
                      </a:r>
                    </a:p>
                  </a:txBody>
                  <a:tcPr marL="4519" marR="4519" marT="4519" marB="0" anchor="b"/>
                </a:tc>
              </a:tr>
              <a:tr h="108452">
                <a:tc>
                  <a:txBody>
                    <a:bodyPr/>
                    <a:lstStyle/>
                    <a:p>
                      <a:pPr marL="0" algn="l"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Sonora</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413,377</a:t>
                      </a:r>
                    </a:p>
                  </a:txBody>
                  <a:tcPr marL="4519" marR="4519" marT="4519" marB="0" anchor="b"/>
                </a:tc>
                <a:tc>
                  <a:txBody>
                    <a:bodyPr/>
                    <a:lstStyle/>
                    <a:p>
                      <a:pPr marL="0" algn="r" defTabSz="914400" rtl="0" eaLnBrk="1" fontAlgn="b" latinLnBrk="0" hangingPunct="1"/>
                      <a:r>
                        <a:rPr lang="es-MX" sz="900" u="none" strike="noStrike" kern="1200" dirty="0">
                          <a:solidFill>
                            <a:schemeClr val="accent5">
                              <a:lumMod val="50000"/>
                            </a:schemeClr>
                          </a:solidFill>
                          <a:effectLst/>
                          <a:latin typeface="Arial" pitchFamily="34" charset="0"/>
                          <a:ea typeface="+mn-ea"/>
                          <a:cs typeface="Arial" pitchFamily="34" charset="0"/>
                        </a:rPr>
                        <a:t>488,955</a:t>
                      </a:r>
                    </a:p>
                  </a:txBody>
                  <a:tcPr marL="4519" marR="4519" marT="4519" marB="0" anchor="b"/>
                </a:tc>
              </a:tr>
              <a:tr h="108452">
                <a:tc>
                  <a:txBody>
                    <a:bodyPr/>
                    <a:lstStyle/>
                    <a:p>
                      <a:pPr marL="0" algn="l"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Tabasco</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142,449</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177,852</a:t>
                      </a:r>
                    </a:p>
                  </a:txBody>
                  <a:tcPr marL="4519" marR="4519" marT="4519" marB="0" anchor="b"/>
                </a:tc>
              </a:tr>
              <a:tr h="108452">
                <a:tc>
                  <a:txBody>
                    <a:bodyPr/>
                    <a:lstStyle/>
                    <a:p>
                      <a:pPr marL="0" algn="l"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Tamaulipas</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496,984</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568,543</a:t>
                      </a:r>
                    </a:p>
                  </a:txBody>
                  <a:tcPr marL="4519" marR="4519" marT="4519" marB="0" anchor="b"/>
                </a:tc>
              </a:tr>
              <a:tr h="108452">
                <a:tc>
                  <a:txBody>
                    <a:bodyPr/>
                    <a:lstStyle/>
                    <a:p>
                      <a:pPr marL="0" algn="l"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Tlaxcala</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59,128</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73,693</a:t>
                      </a:r>
                    </a:p>
                  </a:txBody>
                  <a:tcPr marL="4519" marR="4519" marT="4519" marB="0" anchor="b"/>
                </a:tc>
              </a:tr>
              <a:tr h="108452">
                <a:tc>
                  <a:txBody>
                    <a:bodyPr/>
                    <a:lstStyle/>
                    <a:p>
                      <a:pPr marL="0" algn="l"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Veracruz</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590,600</a:t>
                      </a:r>
                    </a:p>
                  </a:txBody>
                  <a:tcPr marL="4519" marR="4519" marT="4519" marB="0" anchor="b"/>
                </a:tc>
                <a:tc>
                  <a:txBody>
                    <a:bodyPr/>
                    <a:lstStyle/>
                    <a:p>
                      <a:pPr marL="0" algn="r" defTabSz="914400" rtl="0" eaLnBrk="1" fontAlgn="b" latinLnBrk="0" hangingPunct="1"/>
                      <a:r>
                        <a:rPr lang="es-MX" sz="900" u="none" strike="noStrike" kern="1200" dirty="0">
                          <a:solidFill>
                            <a:schemeClr val="accent5">
                              <a:lumMod val="50000"/>
                            </a:schemeClr>
                          </a:solidFill>
                          <a:effectLst/>
                          <a:latin typeface="Arial" pitchFamily="34" charset="0"/>
                          <a:ea typeface="+mn-ea"/>
                          <a:cs typeface="Arial" pitchFamily="34" charset="0"/>
                        </a:rPr>
                        <a:t>715,854</a:t>
                      </a:r>
                    </a:p>
                  </a:txBody>
                  <a:tcPr marL="4519" marR="4519" marT="4519" marB="0" anchor="b"/>
                </a:tc>
              </a:tr>
              <a:tr h="108452">
                <a:tc>
                  <a:txBody>
                    <a:bodyPr/>
                    <a:lstStyle/>
                    <a:p>
                      <a:pPr marL="0" algn="l"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Yucatán</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265,830</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291,453</a:t>
                      </a:r>
                    </a:p>
                  </a:txBody>
                  <a:tcPr marL="4519" marR="4519" marT="4519" marB="0" anchor="b"/>
                </a:tc>
              </a:tr>
              <a:tr h="108452">
                <a:tc>
                  <a:txBody>
                    <a:bodyPr/>
                    <a:lstStyle/>
                    <a:p>
                      <a:pPr marL="0" algn="l" defTabSz="914400" rtl="0" eaLnBrk="1" fontAlgn="b" latinLnBrk="0" hangingPunct="1"/>
                      <a:r>
                        <a:rPr lang="es-MX" sz="900" u="none" strike="noStrike" kern="1200" dirty="0">
                          <a:solidFill>
                            <a:schemeClr val="accent5">
                              <a:lumMod val="50000"/>
                            </a:schemeClr>
                          </a:solidFill>
                          <a:effectLst/>
                          <a:latin typeface="Arial" pitchFamily="34" charset="0"/>
                          <a:ea typeface="+mn-ea"/>
                          <a:cs typeface="Arial" pitchFamily="34" charset="0"/>
                        </a:rPr>
                        <a:t>Zacatecas</a:t>
                      </a:r>
                    </a:p>
                  </a:txBody>
                  <a:tcPr marL="4519" marR="4519" marT="4519" marB="0" anchor="b"/>
                </a:tc>
                <a:tc>
                  <a:txBody>
                    <a:bodyPr/>
                    <a:lstStyle/>
                    <a:p>
                      <a:pPr marL="0" algn="r" defTabSz="914400" rtl="0" eaLnBrk="1" fontAlgn="b" latinLnBrk="0" hangingPunct="1"/>
                      <a:r>
                        <a:rPr lang="es-MX" sz="900" u="none" strike="noStrike" kern="1200">
                          <a:solidFill>
                            <a:schemeClr val="accent5">
                              <a:lumMod val="50000"/>
                            </a:schemeClr>
                          </a:solidFill>
                          <a:effectLst/>
                          <a:latin typeface="Arial" pitchFamily="34" charset="0"/>
                          <a:ea typeface="+mn-ea"/>
                          <a:cs typeface="Arial" pitchFamily="34" charset="0"/>
                        </a:rPr>
                        <a:t>117,410</a:t>
                      </a:r>
                    </a:p>
                  </a:txBody>
                  <a:tcPr marL="4519" marR="4519" marT="4519" marB="0" anchor="b"/>
                </a:tc>
                <a:tc>
                  <a:txBody>
                    <a:bodyPr/>
                    <a:lstStyle/>
                    <a:p>
                      <a:pPr marL="0" algn="r" defTabSz="914400" rtl="0" eaLnBrk="1" fontAlgn="b" latinLnBrk="0" hangingPunct="1"/>
                      <a:r>
                        <a:rPr lang="es-MX" sz="900" u="none" strike="noStrike" kern="1200" dirty="0">
                          <a:solidFill>
                            <a:schemeClr val="accent5">
                              <a:lumMod val="50000"/>
                            </a:schemeClr>
                          </a:solidFill>
                          <a:effectLst/>
                          <a:latin typeface="Arial" pitchFamily="34" charset="0"/>
                          <a:ea typeface="+mn-ea"/>
                          <a:cs typeface="Arial" pitchFamily="34" charset="0"/>
                        </a:rPr>
                        <a:t>142,212</a:t>
                      </a:r>
                    </a:p>
                  </a:txBody>
                  <a:tcPr marL="4519" marR="4519" marT="4519" marB="0" anchor="b"/>
                </a:tc>
              </a:tr>
            </a:tbl>
          </a:graphicData>
        </a:graphic>
      </p:graphicFrame>
    </p:spTree>
  </p:cSld>
  <p:clrMapOvr>
    <a:masterClrMapping/>
  </p:clrMapOvr>
  <p:transition spd="slow">
    <p:zoom/>
    <p:sndAc>
      <p:stSnd>
        <p:snd r:embed="rId2" name="wind.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23527" y="6449270"/>
            <a:ext cx="4641014"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solidFill>
                  <a:schemeClr val="accent5">
                    <a:lumMod val="50000"/>
                  </a:schemeClr>
                </a:solidFill>
                <a:latin typeface="Arial" pitchFamily="34" charset="0"/>
                <a:cs typeface="Arial" pitchFamily="34" charset="0"/>
              </a:rPr>
              <a:t>Fuente:	IMSS</a:t>
            </a:r>
            <a:r>
              <a:rPr lang="es-ES" sz="700" dirty="0">
                <a:solidFill>
                  <a:schemeClr val="accent5">
                    <a:lumMod val="50000"/>
                  </a:schemeClr>
                </a:solidFill>
                <a:latin typeface="Arial" pitchFamily="34" charset="0"/>
                <a:cs typeface="Arial" pitchFamily="34" charset="0"/>
              </a:rPr>
              <a:t>.</a:t>
            </a:r>
            <a:r>
              <a:rPr lang="es-ES" sz="700" baseline="0" dirty="0">
                <a:solidFill>
                  <a:schemeClr val="accent5">
                    <a:lumMod val="50000"/>
                  </a:schemeClr>
                </a:solidFill>
                <a:latin typeface="Arial" pitchFamily="34" charset="0"/>
                <a:cs typeface="Arial" pitchFamily="34" charset="0"/>
              </a:rPr>
              <a:t> Instituto Mexicano del Seguro Social. http://www.imss.gob.mx/estadisticas/financieras/Cubo.htm</a:t>
            </a:r>
          </a:p>
        </p:txBody>
      </p:sp>
      <p:sp>
        <p:nvSpPr>
          <p:cNvPr id="11" name="10 CuadroTexto"/>
          <p:cNvSpPr txBox="1"/>
          <p:nvPr/>
        </p:nvSpPr>
        <p:spPr>
          <a:xfrm>
            <a:off x="4049203" y="620688"/>
            <a:ext cx="918841" cy="276999"/>
          </a:xfrm>
          <a:prstGeom prst="rect">
            <a:avLst/>
          </a:prstGeom>
          <a:noFill/>
        </p:spPr>
        <p:txBody>
          <a:bodyPr wrap="none" rtlCol="0">
            <a:spAutoFit/>
          </a:bodyPr>
          <a:lstStyle/>
          <a:p>
            <a:r>
              <a:rPr lang="es-MX" sz="1200" b="1" dirty="0" smtClean="0">
                <a:solidFill>
                  <a:schemeClr val="accent5">
                    <a:lumMod val="50000"/>
                  </a:schemeClr>
                </a:solidFill>
              </a:rPr>
              <a:t>Abril 2012</a:t>
            </a:r>
            <a:endParaRPr lang="es-MX" sz="1200" b="1" dirty="0">
              <a:solidFill>
                <a:schemeClr val="accent5">
                  <a:lumMod val="50000"/>
                </a:schemeClr>
              </a:solidFill>
            </a:endParaRPr>
          </a:p>
        </p:txBody>
      </p:sp>
      <p:sp>
        <p:nvSpPr>
          <p:cNvPr id="6" name="5 CuadroTexto"/>
          <p:cNvSpPr txBox="1"/>
          <p:nvPr/>
        </p:nvSpPr>
        <p:spPr>
          <a:xfrm>
            <a:off x="1294468" y="-27384"/>
            <a:ext cx="6444716" cy="646331"/>
          </a:xfrm>
          <a:prstGeom prst="rect">
            <a:avLst/>
          </a:prstGeom>
          <a:noFill/>
        </p:spPr>
        <p:txBody>
          <a:bodyPr wrap="square" rtlCol="0">
            <a:spAutoFit/>
          </a:bodyPr>
          <a:lstStyle/>
          <a:p>
            <a:pPr algn="ctr"/>
            <a:r>
              <a:rPr lang="es-MX" dirty="0" smtClean="0">
                <a:solidFill>
                  <a:schemeClr val="bg1"/>
                </a:solidFill>
                <a:latin typeface="+mj-lt"/>
              </a:rPr>
              <a:t>Trabajadores permanentes según actividad económica por entidad federativa</a:t>
            </a:r>
            <a:endParaRPr lang="es-MX" dirty="0">
              <a:solidFill>
                <a:schemeClr val="bg1"/>
              </a:solidFill>
              <a:latin typeface="+mj-lt"/>
            </a:endParaRPr>
          </a:p>
        </p:txBody>
      </p:sp>
      <p:graphicFrame>
        <p:nvGraphicFramePr>
          <p:cNvPr id="3" name="2 Tabla"/>
          <p:cNvGraphicFramePr>
            <a:graphicFrameLocks noGrp="1"/>
          </p:cNvGraphicFramePr>
          <p:nvPr>
            <p:extLst>
              <p:ext uri="{D42A27DB-BD31-4B8C-83A1-F6EECF244321}">
                <p14:modId xmlns:p14="http://schemas.microsoft.com/office/powerpoint/2010/main" val="261544549"/>
              </p:ext>
            </p:extLst>
          </p:nvPr>
        </p:nvGraphicFramePr>
        <p:xfrm>
          <a:off x="323527" y="903747"/>
          <a:ext cx="8712968" cy="5225549"/>
        </p:xfrm>
        <a:graphic>
          <a:graphicData uri="http://schemas.openxmlformats.org/drawingml/2006/table">
            <a:tbl>
              <a:tblPr>
                <a:tableStyleId>{5C22544A-7EE6-4342-B048-85BDC9FD1C3A}</a:tableStyleId>
              </a:tblPr>
              <a:tblGrid>
                <a:gridCol w="1008113"/>
                <a:gridCol w="864096"/>
                <a:gridCol w="792088"/>
                <a:gridCol w="684076"/>
                <a:gridCol w="864096"/>
                <a:gridCol w="756084"/>
                <a:gridCol w="792088"/>
                <a:gridCol w="746858"/>
                <a:gridCol w="735156"/>
                <a:gridCol w="644396"/>
                <a:gridCol w="825917"/>
              </a:tblGrid>
              <a:tr h="657849">
                <a:tc>
                  <a:txBody>
                    <a:bodyPr/>
                    <a:lstStyle/>
                    <a:p>
                      <a:pPr marL="0" algn="l" defTabSz="914400" rtl="0" eaLnBrk="1" fontAlgn="ctr" latinLnBrk="0" hangingPunct="1"/>
                      <a:r>
                        <a:rPr lang="es-MX" sz="800" b="1" u="none" strike="noStrike" kern="1200" dirty="0">
                          <a:solidFill>
                            <a:schemeClr val="bg1"/>
                          </a:solidFill>
                          <a:effectLst/>
                          <a:latin typeface="Arial" pitchFamily="34" charset="0"/>
                          <a:ea typeface="+mn-ea"/>
                          <a:cs typeface="Arial" pitchFamily="34" charset="0"/>
                        </a:rPr>
                        <a:t>Entidad Federativa</a:t>
                      </a:r>
                    </a:p>
                  </a:txBody>
                  <a:tcPr marL="4041" marR="4041" marT="4041" marB="0" anchor="ctr">
                    <a:solidFill>
                      <a:schemeClr val="accent1">
                        <a:lumMod val="75000"/>
                      </a:schemeClr>
                    </a:solidFill>
                  </a:tcPr>
                </a:tc>
                <a:tc>
                  <a:txBody>
                    <a:bodyPr/>
                    <a:lstStyle/>
                    <a:p>
                      <a:pPr marL="0" algn="ctr" defTabSz="914400" rtl="0" eaLnBrk="1" fontAlgn="ctr" latinLnBrk="0" hangingPunct="1"/>
                      <a:r>
                        <a:rPr lang="es-MX" sz="800" b="1" u="none" strike="noStrike" kern="1200">
                          <a:solidFill>
                            <a:schemeClr val="bg1"/>
                          </a:solidFill>
                          <a:effectLst/>
                          <a:latin typeface="Arial" pitchFamily="34" charset="0"/>
                          <a:ea typeface="+mn-ea"/>
                          <a:cs typeface="Arial" pitchFamily="34" charset="0"/>
                        </a:rPr>
                        <a:t>Totales</a:t>
                      </a:r>
                    </a:p>
                  </a:txBody>
                  <a:tcPr marL="4041" marR="4041" marT="4041" marB="0" anchor="ctr">
                    <a:solidFill>
                      <a:schemeClr val="accent1">
                        <a:lumMod val="75000"/>
                      </a:schemeClr>
                    </a:solidFill>
                  </a:tcPr>
                </a:tc>
                <a:tc>
                  <a:txBody>
                    <a:bodyPr/>
                    <a:lstStyle/>
                    <a:p>
                      <a:pPr marL="0" algn="ctr" defTabSz="914400" rtl="0" eaLnBrk="1" fontAlgn="ctr" latinLnBrk="0" hangingPunct="1"/>
                      <a:r>
                        <a:rPr lang="es-MX" sz="800" b="1" u="none" strike="noStrike" kern="1200" dirty="0">
                          <a:solidFill>
                            <a:schemeClr val="bg1"/>
                          </a:solidFill>
                          <a:effectLst/>
                          <a:latin typeface="Arial" pitchFamily="34" charset="0"/>
                          <a:ea typeface="+mn-ea"/>
                          <a:cs typeface="Arial" pitchFamily="34" charset="0"/>
                        </a:rPr>
                        <a:t>Agricultura, ganadería, silvicultura, pesca y caza</a:t>
                      </a:r>
                    </a:p>
                  </a:txBody>
                  <a:tcPr marL="4041" marR="4041" marT="4041" marB="0" anchor="ctr">
                    <a:solidFill>
                      <a:schemeClr val="accent1">
                        <a:lumMod val="75000"/>
                      </a:schemeClr>
                    </a:solidFill>
                  </a:tcPr>
                </a:tc>
                <a:tc>
                  <a:txBody>
                    <a:bodyPr/>
                    <a:lstStyle/>
                    <a:p>
                      <a:pPr marL="0" algn="ctr" defTabSz="914400" rtl="0" eaLnBrk="1" fontAlgn="ctr" latinLnBrk="0" hangingPunct="1"/>
                      <a:r>
                        <a:rPr lang="es-MX" sz="800" b="1" u="none" strike="noStrike" kern="1200" dirty="0">
                          <a:solidFill>
                            <a:schemeClr val="bg1"/>
                          </a:solidFill>
                          <a:effectLst/>
                          <a:latin typeface="Arial" pitchFamily="34" charset="0"/>
                          <a:ea typeface="+mn-ea"/>
                          <a:cs typeface="Arial" pitchFamily="34" charset="0"/>
                        </a:rPr>
                        <a:t>Comercio</a:t>
                      </a:r>
                    </a:p>
                  </a:txBody>
                  <a:tcPr marL="4041" marR="4041" marT="4041" marB="0" anchor="ctr">
                    <a:solidFill>
                      <a:schemeClr val="accent1">
                        <a:lumMod val="75000"/>
                      </a:schemeClr>
                    </a:solidFill>
                  </a:tcPr>
                </a:tc>
                <a:tc>
                  <a:txBody>
                    <a:bodyPr/>
                    <a:lstStyle/>
                    <a:p>
                      <a:pPr marL="0" algn="ctr" defTabSz="914400" rtl="0" eaLnBrk="1" fontAlgn="ctr" latinLnBrk="0" hangingPunct="1"/>
                      <a:r>
                        <a:rPr lang="es-MX" sz="800" b="1" u="none" strike="noStrike" kern="1200" dirty="0">
                          <a:solidFill>
                            <a:schemeClr val="bg1"/>
                          </a:solidFill>
                          <a:effectLst/>
                          <a:latin typeface="Arial" pitchFamily="34" charset="0"/>
                          <a:ea typeface="+mn-ea"/>
                          <a:cs typeface="Arial" pitchFamily="34" charset="0"/>
                        </a:rPr>
                        <a:t>Industria eléctrica, captación y suministro de agua potable</a:t>
                      </a:r>
                    </a:p>
                  </a:txBody>
                  <a:tcPr marL="4041" marR="4041" marT="4041" marB="0" anchor="ctr">
                    <a:solidFill>
                      <a:schemeClr val="accent1">
                        <a:lumMod val="75000"/>
                      </a:schemeClr>
                    </a:solidFill>
                  </a:tcPr>
                </a:tc>
                <a:tc>
                  <a:txBody>
                    <a:bodyPr/>
                    <a:lstStyle/>
                    <a:p>
                      <a:pPr marL="0" algn="ctr" defTabSz="914400" rtl="0" eaLnBrk="1" fontAlgn="ctr" latinLnBrk="0" hangingPunct="1"/>
                      <a:r>
                        <a:rPr lang="es-MX" sz="800" b="1" u="none" strike="noStrike" kern="1200" dirty="0">
                          <a:solidFill>
                            <a:schemeClr val="bg1"/>
                          </a:solidFill>
                          <a:effectLst/>
                          <a:latin typeface="Arial" pitchFamily="34" charset="0"/>
                          <a:ea typeface="+mn-ea"/>
                          <a:cs typeface="Arial" pitchFamily="34" charset="0"/>
                        </a:rPr>
                        <a:t>Industria de la construcción</a:t>
                      </a:r>
                    </a:p>
                  </a:txBody>
                  <a:tcPr marL="4041" marR="4041" marT="4041" marB="0" anchor="ctr">
                    <a:solidFill>
                      <a:schemeClr val="accent1">
                        <a:lumMod val="75000"/>
                      </a:schemeClr>
                    </a:solidFill>
                  </a:tcPr>
                </a:tc>
                <a:tc>
                  <a:txBody>
                    <a:bodyPr/>
                    <a:lstStyle/>
                    <a:p>
                      <a:pPr marL="0" algn="ctr" defTabSz="914400" rtl="0" eaLnBrk="1" fontAlgn="ctr" latinLnBrk="0" hangingPunct="1"/>
                      <a:r>
                        <a:rPr lang="es-MX" sz="800" b="1" u="none" strike="noStrike" kern="1200">
                          <a:solidFill>
                            <a:schemeClr val="bg1"/>
                          </a:solidFill>
                          <a:effectLst/>
                          <a:latin typeface="Arial" pitchFamily="34" charset="0"/>
                          <a:ea typeface="+mn-ea"/>
                          <a:cs typeface="Arial" pitchFamily="34" charset="0"/>
                        </a:rPr>
                        <a:t>Industrias de la transformación</a:t>
                      </a:r>
                    </a:p>
                  </a:txBody>
                  <a:tcPr marL="4041" marR="4041" marT="4041" marB="0" anchor="ctr">
                    <a:solidFill>
                      <a:schemeClr val="accent1">
                        <a:lumMod val="75000"/>
                      </a:schemeClr>
                    </a:solidFill>
                  </a:tcPr>
                </a:tc>
                <a:tc>
                  <a:txBody>
                    <a:bodyPr/>
                    <a:lstStyle/>
                    <a:p>
                      <a:pPr marL="0" algn="ctr" defTabSz="914400" rtl="0" eaLnBrk="1" fontAlgn="ctr" latinLnBrk="0" hangingPunct="1"/>
                      <a:r>
                        <a:rPr lang="es-MX" sz="800" b="1" u="none" strike="noStrike" kern="1200" dirty="0">
                          <a:solidFill>
                            <a:schemeClr val="bg1"/>
                          </a:solidFill>
                          <a:effectLst/>
                          <a:latin typeface="Arial" pitchFamily="34" charset="0"/>
                          <a:ea typeface="+mn-ea"/>
                          <a:cs typeface="Arial" pitchFamily="34" charset="0"/>
                        </a:rPr>
                        <a:t>Industrias extractivas</a:t>
                      </a:r>
                    </a:p>
                  </a:txBody>
                  <a:tcPr marL="4041" marR="4041" marT="4041" marB="0" anchor="ctr">
                    <a:solidFill>
                      <a:schemeClr val="accent1">
                        <a:lumMod val="75000"/>
                      </a:schemeClr>
                    </a:solidFill>
                  </a:tcPr>
                </a:tc>
                <a:tc>
                  <a:txBody>
                    <a:bodyPr/>
                    <a:lstStyle/>
                    <a:p>
                      <a:pPr marL="0" algn="ctr" defTabSz="914400" rtl="0" eaLnBrk="1" fontAlgn="ctr" latinLnBrk="0" hangingPunct="1"/>
                      <a:r>
                        <a:rPr lang="es-MX" sz="800" b="1" u="none" strike="noStrike" kern="1200">
                          <a:solidFill>
                            <a:schemeClr val="bg1"/>
                          </a:solidFill>
                          <a:effectLst/>
                          <a:latin typeface="Arial" pitchFamily="34" charset="0"/>
                          <a:ea typeface="+mn-ea"/>
                          <a:cs typeface="Arial" pitchFamily="34" charset="0"/>
                        </a:rPr>
                        <a:t>Servicios para empresas, personas y el hogar</a:t>
                      </a:r>
                    </a:p>
                  </a:txBody>
                  <a:tcPr marL="4041" marR="4041" marT="4041" marB="0" anchor="ctr">
                    <a:solidFill>
                      <a:schemeClr val="accent1">
                        <a:lumMod val="75000"/>
                      </a:schemeClr>
                    </a:solidFill>
                  </a:tcPr>
                </a:tc>
                <a:tc>
                  <a:txBody>
                    <a:bodyPr/>
                    <a:lstStyle/>
                    <a:p>
                      <a:pPr marL="0" algn="ctr" defTabSz="914400" rtl="0" eaLnBrk="1" fontAlgn="ctr" latinLnBrk="0" hangingPunct="1"/>
                      <a:r>
                        <a:rPr lang="es-MX" sz="800" b="1" u="none" strike="noStrike" kern="1200" dirty="0">
                          <a:solidFill>
                            <a:schemeClr val="bg1"/>
                          </a:solidFill>
                          <a:effectLst/>
                          <a:latin typeface="Arial" pitchFamily="34" charset="0"/>
                          <a:ea typeface="+mn-ea"/>
                          <a:cs typeface="Arial" pitchFamily="34" charset="0"/>
                        </a:rPr>
                        <a:t>Servicios sociales y comunales</a:t>
                      </a:r>
                    </a:p>
                  </a:txBody>
                  <a:tcPr marL="4041" marR="4041" marT="4041" marB="0" anchor="ctr">
                    <a:solidFill>
                      <a:schemeClr val="accent1">
                        <a:lumMod val="75000"/>
                      </a:schemeClr>
                    </a:solidFill>
                  </a:tcPr>
                </a:tc>
                <a:tc>
                  <a:txBody>
                    <a:bodyPr/>
                    <a:lstStyle/>
                    <a:p>
                      <a:pPr marL="0" algn="ctr" defTabSz="914400" rtl="0" eaLnBrk="1" fontAlgn="ctr" latinLnBrk="0" hangingPunct="1"/>
                      <a:r>
                        <a:rPr lang="es-MX" sz="800" b="1" u="none" strike="noStrike" kern="1200" dirty="0">
                          <a:solidFill>
                            <a:schemeClr val="bg1"/>
                          </a:solidFill>
                          <a:effectLst/>
                          <a:latin typeface="Arial" pitchFamily="34" charset="0"/>
                          <a:ea typeface="+mn-ea"/>
                          <a:cs typeface="Arial" pitchFamily="34" charset="0"/>
                        </a:rPr>
                        <a:t>Transportes y comunicaciones</a:t>
                      </a:r>
                    </a:p>
                  </a:txBody>
                  <a:tcPr marL="4041" marR="4041" marT="4041" marB="0" anchor="ctr">
                    <a:solidFill>
                      <a:schemeClr val="accent1">
                        <a:lumMod val="75000"/>
                      </a:schemeClr>
                    </a:solidFill>
                  </a:tcPr>
                </a:tc>
              </a:tr>
              <a:tr h="264628">
                <a:tc>
                  <a:txBody>
                    <a:bodyPr/>
                    <a:lstStyle/>
                    <a:p>
                      <a:pPr marL="0" algn="l" defTabSz="914400" rtl="0" eaLnBrk="1" fontAlgn="b" latinLnBrk="0" hangingPunct="1"/>
                      <a:r>
                        <a:rPr lang="es-MX" sz="800" u="none" strike="noStrike" kern="1200" dirty="0">
                          <a:solidFill>
                            <a:schemeClr val="accent5">
                              <a:lumMod val="50000"/>
                            </a:schemeClr>
                          </a:solidFill>
                          <a:effectLst/>
                          <a:latin typeface="Arial" pitchFamily="34" charset="0"/>
                          <a:ea typeface="+mn-ea"/>
                          <a:cs typeface="Arial" pitchFamily="34" charset="0"/>
                        </a:rPr>
                        <a:t>Nacional</a:t>
                      </a:r>
                    </a:p>
                  </a:txBody>
                  <a:tcPr marL="4041" marR="4041" marT="4041" marB="0" anchor="ctr"/>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13,491,961 </a:t>
                      </a:r>
                    </a:p>
                  </a:txBody>
                  <a:tcPr marL="4041" marR="48489" marT="4041" marB="0" anchor="ctr"/>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356,780 </a:t>
                      </a:r>
                    </a:p>
                  </a:txBody>
                  <a:tcPr marL="4041" marR="48489" marT="4041" marB="0" anchor="ctr"/>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2,911,705 </a:t>
                      </a:r>
                    </a:p>
                  </a:txBody>
                  <a:tcPr marL="4041" marR="48489" marT="4041" marB="0" anchor="ctr"/>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105,790 </a:t>
                      </a:r>
                    </a:p>
                  </a:txBody>
                  <a:tcPr marL="4041" marR="48489" marT="4041" marB="0" anchor="ctr"/>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653,310 </a:t>
                      </a:r>
                    </a:p>
                  </a:txBody>
                  <a:tcPr marL="4041" marR="48489" marT="4041" marB="0" anchor="ctr"/>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3,544,862 </a:t>
                      </a:r>
                    </a:p>
                  </a:txBody>
                  <a:tcPr marL="4041" marR="48489" marT="4041" marB="0" anchor="ctr"/>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103,992 </a:t>
                      </a:r>
                    </a:p>
                  </a:txBody>
                  <a:tcPr marL="4041" marR="48489" marT="4041" marB="0" anchor="ctr"/>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3,316,892 </a:t>
                      </a:r>
                    </a:p>
                  </a:txBody>
                  <a:tcPr marL="4041" marR="48489" marT="4041" marB="0" anchor="ctr"/>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1,751,571 </a:t>
                      </a:r>
                    </a:p>
                  </a:txBody>
                  <a:tcPr marL="4041" marR="48489" marT="4041" marB="0" anchor="ctr"/>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747,059 </a:t>
                      </a:r>
                    </a:p>
                  </a:txBody>
                  <a:tcPr marL="4041" marR="48489" marT="4041" marB="0" anchor="ctr"/>
                </a:tc>
              </a:tr>
              <a:tr h="134471">
                <a:tc>
                  <a:txBody>
                    <a:bodyPr/>
                    <a:lstStyle/>
                    <a:p>
                      <a:pPr marL="0" algn="l" defTabSz="914400" rtl="0" eaLnBrk="1" fontAlgn="b" latinLnBrk="0" hangingPunct="1"/>
                      <a:r>
                        <a:rPr lang="es-MX" sz="800" u="none" strike="noStrike" kern="1200" dirty="0">
                          <a:solidFill>
                            <a:schemeClr val="accent5">
                              <a:lumMod val="50000"/>
                            </a:schemeClr>
                          </a:solidFill>
                          <a:effectLst/>
                          <a:latin typeface="Arial" pitchFamily="34" charset="0"/>
                          <a:ea typeface="+mn-ea"/>
                          <a:cs typeface="Arial" pitchFamily="34" charset="0"/>
                        </a:rPr>
                        <a:t>Aguascalientes</a:t>
                      </a:r>
                    </a:p>
                  </a:txBody>
                  <a:tcPr marL="4041" marR="4041"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197,971 </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4,668</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32,037</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767</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7,658</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68,511</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675</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30,949</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40,833</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11,873</a:t>
                      </a:r>
                    </a:p>
                  </a:txBody>
                  <a:tcPr marL="4041" marR="48489" marT="4041" marB="0" anchor="b"/>
                </a:tc>
              </a:tr>
              <a:tr h="134471">
                <a:tc>
                  <a:txBody>
                    <a:bodyPr/>
                    <a:lstStyle/>
                    <a:p>
                      <a:pPr marL="0" algn="l" defTabSz="914400" rtl="0" eaLnBrk="1" fontAlgn="b" latinLnBrk="0" hangingPunct="1"/>
                      <a:r>
                        <a:rPr lang="es-MX" sz="800" u="none" strike="noStrike" kern="1200" dirty="0">
                          <a:solidFill>
                            <a:schemeClr val="accent5">
                              <a:lumMod val="50000"/>
                            </a:schemeClr>
                          </a:solidFill>
                          <a:effectLst/>
                          <a:latin typeface="Arial" pitchFamily="34" charset="0"/>
                          <a:ea typeface="+mn-ea"/>
                          <a:cs typeface="Arial" pitchFamily="34" charset="0"/>
                        </a:rPr>
                        <a:t>Baja California</a:t>
                      </a:r>
                    </a:p>
                  </a:txBody>
                  <a:tcPr marL="4041" marR="4041"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608,293 </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9,047</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109,399</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3,812</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20,604</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279,454</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366</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115,917</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46,690</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23,004</a:t>
                      </a:r>
                    </a:p>
                  </a:txBody>
                  <a:tcPr marL="4041" marR="48489" marT="4041" marB="0" anchor="b"/>
                </a:tc>
              </a:tr>
              <a:tr h="134471">
                <a:tc>
                  <a:txBody>
                    <a:bodyPr/>
                    <a:lstStyle/>
                    <a:p>
                      <a:pPr marL="0" algn="l"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Baja California Sur</a:t>
                      </a:r>
                    </a:p>
                  </a:txBody>
                  <a:tcPr marL="4041" marR="4041"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98,102 </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7,252</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24,416</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826</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6,495</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5,661</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2,168</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38,930</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7,606</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4,748</a:t>
                      </a:r>
                    </a:p>
                  </a:txBody>
                  <a:tcPr marL="4041" marR="48489" marT="4041" marB="0" anchor="b"/>
                </a:tc>
              </a:tr>
              <a:tr h="134471">
                <a:tc>
                  <a:txBody>
                    <a:bodyPr/>
                    <a:lstStyle/>
                    <a:p>
                      <a:pPr marL="0" algn="l"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Campeche</a:t>
                      </a:r>
                    </a:p>
                  </a:txBody>
                  <a:tcPr marL="4041" marR="4041"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113,757 </a:t>
                      </a:r>
                    </a:p>
                  </a:txBody>
                  <a:tcPr marL="4041" marR="48489" marT="4041" marB="0" anchor="b"/>
                </a:tc>
                <a:tc>
                  <a:txBody>
                    <a:bodyPr/>
                    <a:lstStyle/>
                    <a:p>
                      <a:pPr marL="0" algn="r" defTabSz="914400" rtl="0" eaLnBrk="1" fontAlgn="b" latinLnBrk="0" hangingPunct="1"/>
                      <a:r>
                        <a:rPr lang="es-MX" sz="800" u="none" strike="noStrike" kern="1200" dirty="0">
                          <a:solidFill>
                            <a:schemeClr val="accent5">
                              <a:lumMod val="50000"/>
                            </a:schemeClr>
                          </a:solidFill>
                          <a:effectLst/>
                          <a:latin typeface="Arial" pitchFamily="34" charset="0"/>
                          <a:ea typeface="+mn-ea"/>
                          <a:cs typeface="Arial" pitchFamily="34" charset="0"/>
                        </a:rPr>
                        <a:t>2,482</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17,223</a:t>
                      </a:r>
                    </a:p>
                  </a:txBody>
                  <a:tcPr marL="4041" marR="48489" marT="4041" marB="0" anchor="b"/>
                </a:tc>
                <a:tc>
                  <a:txBody>
                    <a:bodyPr/>
                    <a:lstStyle/>
                    <a:p>
                      <a:pPr marL="0" algn="r" defTabSz="914400" rtl="0" eaLnBrk="1" fontAlgn="b" latinLnBrk="0" hangingPunct="1"/>
                      <a:r>
                        <a:rPr lang="es-MX" sz="800" u="none" strike="noStrike" kern="1200" dirty="0">
                          <a:solidFill>
                            <a:schemeClr val="accent5">
                              <a:lumMod val="50000"/>
                            </a:schemeClr>
                          </a:solidFill>
                          <a:effectLst/>
                          <a:latin typeface="Arial" pitchFamily="34" charset="0"/>
                          <a:ea typeface="+mn-ea"/>
                          <a:cs typeface="Arial" pitchFamily="34" charset="0"/>
                        </a:rPr>
                        <a:t>981</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10,763</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10,745</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1,789</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30,930</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20,296</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18,548</a:t>
                      </a:r>
                    </a:p>
                  </a:txBody>
                  <a:tcPr marL="4041" marR="48489" marT="4041" marB="0" anchor="b"/>
                </a:tc>
              </a:tr>
              <a:tr h="134471">
                <a:tc>
                  <a:txBody>
                    <a:bodyPr/>
                    <a:lstStyle/>
                    <a:p>
                      <a:pPr marL="0" algn="l" defTabSz="914400" rtl="0" eaLnBrk="1" fontAlgn="b" latinLnBrk="0" hangingPunct="1"/>
                      <a:r>
                        <a:rPr lang="es-MX" sz="800" u="none" strike="noStrike" kern="1200" dirty="0">
                          <a:solidFill>
                            <a:schemeClr val="bg1"/>
                          </a:solidFill>
                          <a:effectLst/>
                          <a:latin typeface="Arial" pitchFamily="34" charset="0"/>
                          <a:ea typeface="+mn-ea"/>
                          <a:cs typeface="Arial" pitchFamily="34" charset="0"/>
                        </a:rPr>
                        <a:t>Chiapas</a:t>
                      </a:r>
                    </a:p>
                  </a:txBody>
                  <a:tcPr marL="4041" marR="4041" marT="4041" marB="0" anchor="b">
                    <a:solidFill>
                      <a:schemeClr val="accent1">
                        <a:lumMod val="75000"/>
                      </a:schemeClr>
                    </a:solidFill>
                  </a:tcPr>
                </a:tc>
                <a:tc>
                  <a:txBody>
                    <a:bodyPr/>
                    <a:lstStyle/>
                    <a:p>
                      <a:pPr marL="0" algn="r" defTabSz="914400" rtl="0" eaLnBrk="1" fontAlgn="b" latinLnBrk="0" hangingPunct="1"/>
                      <a:r>
                        <a:rPr lang="es-MX" sz="800" u="none" strike="noStrike" kern="1200" dirty="0">
                          <a:solidFill>
                            <a:schemeClr val="bg1"/>
                          </a:solidFill>
                          <a:effectLst/>
                          <a:latin typeface="Arial" pitchFamily="34" charset="0"/>
                          <a:ea typeface="+mn-ea"/>
                          <a:cs typeface="Arial" pitchFamily="34" charset="0"/>
                        </a:rPr>
                        <a:t>           183,567 </a:t>
                      </a:r>
                    </a:p>
                  </a:txBody>
                  <a:tcPr marL="4041" marR="48489" marT="4041" marB="0" anchor="b">
                    <a:solidFill>
                      <a:schemeClr val="accent1">
                        <a:lumMod val="75000"/>
                      </a:schemeClr>
                    </a:solidFill>
                  </a:tcPr>
                </a:tc>
                <a:tc>
                  <a:txBody>
                    <a:bodyPr/>
                    <a:lstStyle/>
                    <a:p>
                      <a:pPr marL="0" algn="r" defTabSz="914400" rtl="0" eaLnBrk="1" fontAlgn="b" latinLnBrk="0" hangingPunct="1"/>
                      <a:r>
                        <a:rPr lang="es-MX" sz="800" u="none" strike="noStrike" kern="1200" dirty="0">
                          <a:solidFill>
                            <a:schemeClr val="bg1"/>
                          </a:solidFill>
                          <a:effectLst/>
                          <a:latin typeface="Arial" pitchFamily="34" charset="0"/>
                          <a:ea typeface="+mn-ea"/>
                          <a:cs typeface="Arial" pitchFamily="34" charset="0"/>
                        </a:rPr>
                        <a:t>11,011</a:t>
                      </a:r>
                    </a:p>
                  </a:txBody>
                  <a:tcPr marL="4041" marR="48489" marT="4041" marB="0" anchor="b">
                    <a:solidFill>
                      <a:schemeClr val="accent1">
                        <a:lumMod val="75000"/>
                      </a:schemeClr>
                    </a:solidFill>
                  </a:tcPr>
                </a:tc>
                <a:tc>
                  <a:txBody>
                    <a:bodyPr/>
                    <a:lstStyle/>
                    <a:p>
                      <a:pPr marL="0" algn="r" defTabSz="914400" rtl="0" eaLnBrk="1" fontAlgn="b" latinLnBrk="0" hangingPunct="1"/>
                      <a:r>
                        <a:rPr lang="es-MX" sz="800" u="none" strike="noStrike" kern="1200">
                          <a:solidFill>
                            <a:schemeClr val="bg1"/>
                          </a:solidFill>
                          <a:effectLst/>
                          <a:latin typeface="Arial" pitchFamily="34" charset="0"/>
                          <a:ea typeface="+mn-ea"/>
                          <a:cs typeface="Arial" pitchFamily="34" charset="0"/>
                        </a:rPr>
                        <a:t>49,450</a:t>
                      </a:r>
                    </a:p>
                  </a:txBody>
                  <a:tcPr marL="4041" marR="48489" marT="4041" marB="0" anchor="b">
                    <a:solidFill>
                      <a:schemeClr val="accent1">
                        <a:lumMod val="75000"/>
                      </a:schemeClr>
                    </a:solidFill>
                  </a:tcPr>
                </a:tc>
                <a:tc>
                  <a:txBody>
                    <a:bodyPr/>
                    <a:lstStyle/>
                    <a:p>
                      <a:pPr marL="0" algn="r" defTabSz="914400" rtl="0" eaLnBrk="1" fontAlgn="b" latinLnBrk="0" hangingPunct="1"/>
                      <a:r>
                        <a:rPr lang="es-MX" sz="800" u="none" strike="noStrike" kern="1200" dirty="0">
                          <a:solidFill>
                            <a:schemeClr val="bg1"/>
                          </a:solidFill>
                          <a:effectLst/>
                          <a:latin typeface="Arial" pitchFamily="34" charset="0"/>
                          <a:ea typeface="+mn-ea"/>
                          <a:cs typeface="Arial" pitchFamily="34" charset="0"/>
                        </a:rPr>
                        <a:t>1,942</a:t>
                      </a:r>
                    </a:p>
                  </a:txBody>
                  <a:tcPr marL="4041" marR="48489" marT="4041" marB="0" anchor="b">
                    <a:solidFill>
                      <a:schemeClr val="accent1">
                        <a:lumMod val="75000"/>
                      </a:schemeClr>
                    </a:solidFill>
                  </a:tcPr>
                </a:tc>
                <a:tc>
                  <a:txBody>
                    <a:bodyPr/>
                    <a:lstStyle/>
                    <a:p>
                      <a:pPr marL="0" algn="r" defTabSz="914400" rtl="0" eaLnBrk="1" fontAlgn="b" latinLnBrk="0" hangingPunct="1"/>
                      <a:r>
                        <a:rPr lang="es-MX" sz="800" u="none" strike="noStrike" kern="1200">
                          <a:solidFill>
                            <a:schemeClr val="bg1"/>
                          </a:solidFill>
                          <a:effectLst/>
                          <a:latin typeface="Arial" pitchFamily="34" charset="0"/>
                          <a:ea typeface="+mn-ea"/>
                          <a:cs typeface="Arial" pitchFamily="34" charset="0"/>
                        </a:rPr>
                        <a:t>8,250</a:t>
                      </a:r>
                    </a:p>
                  </a:txBody>
                  <a:tcPr marL="4041" marR="48489" marT="4041" marB="0" anchor="b">
                    <a:solidFill>
                      <a:schemeClr val="accent1">
                        <a:lumMod val="75000"/>
                      </a:schemeClr>
                    </a:solidFill>
                  </a:tcPr>
                </a:tc>
                <a:tc>
                  <a:txBody>
                    <a:bodyPr/>
                    <a:lstStyle/>
                    <a:p>
                      <a:pPr marL="0" algn="r" defTabSz="914400" rtl="0" eaLnBrk="1" fontAlgn="b" latinLnBrk="0" hangingPunct="1"/>
                      <a:r>
                        <a:rPr lang="es-MX" sz="800" u="none" strike="noStrike" kern="1200">
                          <a:solidFill>
                            <a:schemeClr val="bg1"/>
                          </a:solidFill>
                          <a:effectLst/>
                          <a:latin typeface="Arial" pitchFamily="34" charset="0"/>
                          <a:ea typeface="+mn-ea"/>
                          <a:cs typeface="Arial" pitchFamily="34" charset="0"/>
                        </a:rPr>
                        <a:t>14,713</a:t>
                      </a:r>
                    </a:p>
                  </a:txBody>
                  <a:tcPr marL="4041" marR="48489" marT="4041" marB="0" anchor="b">
                    <a:solidFill>
                      <a:schemeClr val="accent1">
                        <a:lumMod val="75000"/>
                      </a:schemeClr>
                    </a:solidFill>
                  </a:tcPr>
                </a:tc>
                <a:tc>
                  <a:txBody>
                    <a:bodyPr/>
                    <a:lstStyle/>
                    <a:p>
                      <a:pPr marL="0" algn="r" defTabSz="914400" rtl="0" eaLnBrk="1" fontAlgn="b" latinLnBrk="0" hangingPunct="1"/>
                      <a:r>
                        <a:rPr lang="es-MX" sz="800" u="none" strike="noStrike" kern="1200" dirty="0">
                          <a:solidFill>
                            <a:schemeClr val="bg1"/>
                          </a:solidFill>
                          <a:effectLst/>
                          <a:latin typeface="Arial" pitchFamily="34" charset="0"/>
                          <a:ea typeface="+mn-ea"/>
                          <a:cs typeface="Arial" pitchFamily="34" charset="0"/>
                        </a:rPr>
                        <a:t>1,087</a:t>
                      </a:r>
                    </a:p>
                  </a:txBody>
                  <a:tcPr marL="4041" marR="48489" marT="4041" marB="0" anchor="b">
                    <a:solidFill>
                      <a:schemeClr val="accent1">
                        <a:lumMod val="75000"/>
                      </a:schemeClr>
                    </a:solidFill>
                  </a:tcPr>
                </a:tc>
                <a:tc>
                  <a:txBody>
                    <a:bodyPr/>
                    <a:lstStyle/>
                    <a:p>
                      <a:pPr marL="0" algn="r" defTabSz="914400" rtl="0" eaLnBrk="1" fontAlgn="b" latinLnBrk="0" hangingPunct="1"/>
                      <a:r>
                        <a:rPr lang="es-MX" sz="800" u="none" strike="noStrike" kern="1200" dirty="0">
                          <a:solidFill>
                            <a:schemeClr val="bg1"/>
                          </a:solidFill>
                          <a:effectLst/>
                          <a:latin typeface="Arial" pitchFamily="34" charset="0"/>
                          <a:ea typeface="+mn-ea"/>
                          <a:cs typeface="Arial" pitchFamily="34" charset="0"/>
                        </a:rPr>
                        <a:t>36,437</a:t>
                      </a:r>
                    </a:p>
                  </a:txBody>
                  <a:tcPr marL="4041" marR="48489" marT="4041" marB="0" anchor="b">
                    <a:solidFill>
                      <a:schemeClr val="accent1">
                        <a:lumMod val="75000"/>
                      </a:schemeClr>
                    </a:solidFill>
                  </a:tcPr>
                </a:tc>
                <a:tc>
                  <a:txBody>
                    <a:bodyPr/>
                    <a:lstStyle/>
                    <a:p>
                      <a:pPr marL="0" algn="r" defTabSz="914400" rtl="0" eaLnBrk="1" fontAlgn="b" latinLnBrk="0" hangingPunct="1"/>
                      <a:r>
                        <a:rPr lang="es-MX" sz="800" u="none" strike="noStrike" kern="1200">
                          <a:solidFill>
                            <a:schemeClr val="bg1"/>
                          </a:solidFill>
                          <a:effectLst/>
                          <a:latin typeface="Arial" pitchFamily="34" charset="0"/>
                          <a:ea typeface="+mn-ea"/>
                          <a:cs typeface="Arial" pitchFamily="34" charset="0"/>
                        </a:rPr>
                        <a:t>54,462</a:t>
                      </a:r>
                    </a:p>
                  </a:txBody>
                  <a:tcPr marL="4041" marR="48489" marT="4041" marB="0" anchor="b">
                    <a:solidFill>
                      <a:schemeClr val="accent1">
                        <a:lumMod val="75000"/>
                      </a:schemeClr>
                    </a:solidFill>
                  </a:tcPr>
                </a:tc>
                <a:tc>
                  <a:txBody>
                    <a:bodyPr/>
                    <a:lstStyle/>
                    <a:p>
                      <a:pPr marL="0" algn="r" defTabSz="914400" rtl="0" eaLnBrk="1" fontAlgn="b" latinLnBrk="0" hangingPunct="1"/>
                      <a:r>
                        <a:rPr lang="es-MX" sz="800" u="none" strike="noStrike" kern="1200" dirty="0">
                          <a:solidFill>
                            <a:schemeClr val="bg1"/>
                          </a:solidFill>
                          <a:effectLst/>
                          <a:latin typeface="Arial" pitchFamily="34" charset="0"/>
                          <a:ea typeface="+mn-ea"/>
                          <a:cs typeface="Arial" pitchFamily="34" charset="0"/>
                        </a:rPr>
                        <a:t>6,215</a:t>
                      </a:r>
                    </a:p>
                  </a:txBody>
                  <a:tcPr marL="4041" marR="48489" marT="4041" marB="0" anchor="b">
                    <a:solidFill>
                      <a:schemeClr val="accent1">
                        <a:lumMod val="75000"/>
                      </a:schemeClr>
                    </a:solidFill>
                  </a:tcPr>
                </a:tc>
              </a:tr>
              <a:tr h="134471">
                <a:tc>
                  <a:txBody>
                    <a:bodyPr/>
                    <a:lstStyle/>
                    <a:p>
                      <a:pPr marL="0" algn="l"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Chihuahua</a:t>
                      </a:r>
                    </a:p>
                  </a:txBody>
                  <a:tcPr marL="4041" marR="4041"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617,537 </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13,202</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102,954</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3,768</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20,518</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298,484</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9,769</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97,994</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46,828</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24,020</a:t>
                      </a:r>
                    </a:p>
                  </a:txBody>
                  <a:tcPr marL="4041" marR="48489" marT="4041" marB="0" anchor="b"/>
                </a:tc>
              </a:tr>
              <a:tr h="134471">
                <a:tc>
                  <a:txBody>
                    <a:bodyPr/>
                    <a:lstStyle/>
                    <a:p>
                      <a:pPr marL="0" algn="l"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Coahuila</a:t>
                      </a:r>
                    </a:p>
                  </a:txBody>
                  <a:tcPr marL="4041" marR="4041"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532,268 </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14,254</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89,482</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4,605</a:t>
                      </a:r>
                    </a:p>
                  </a:txBody>
                  <a:tcPr marL="4041" marR="48489" marT="4041" marB="0" anchor="b"/>
                </a:tc>
                <a:tc>
                  <a:txBody>
                    <a:bodyPr/>
                    <a:lstStyle/>
                    <a:p>
                      <a:pPr marL="0" algn="r" defTabSz="914400" rtl="0" eaLnBrk="1" fontAlgn="b" latinLnBrk="0" hangingPunct="1"/>
                      <a:r>
                        <a:rPr lang="es-MX" sz="800" u="none" strike="noStrike" kern="1200" dirty="0">
                          <a:solidFill>
                            <a:schemeClr val="accent5">
                              <a:lumMod val="50000"/>
                            </a:schemeClr>
                          </a:solidFill>
                          <a:effectLst/>
                          <a:latin typeface="Arial" pitchFamily="34" charset="0"/>
                          <a:ea typeface="+mn-ea"/>
                          <a:cs typeface="Arial" pitchFamily="34" charset="0"/>
                        </a:rPr>
                        <a:t>30,382</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231,741</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14,544</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78,742</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44,191</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24,327</a:t>
                      </a:r>
                    </a:p>
                  </a:txBody>
                  <a:tcPr marL="4041" marR="48489" marT="4041" marB="0" anchor="b"/>
                </a:tc>
              </a:tr>
              <a:tr h="134471">
                <a:tc>
                  <a:txBody>
                    <a:bodyPr/>
                    <a:lstStyle/>
                    <a:p>
                      <a:pPr marL="0" algn="l"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Colima</a:t>
                      </a:r>
                    </a:p>
                  </a:txBody>
                  <a:tcPr marL="4041" marR="4041"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90,064 </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4,830</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17,735</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1,545</a:t>
                      </a:r>
                    </a:p>
                  </a:txBody>
                  <a:tcPr marL="4041" marR="48489" marT="4041" marB="0" anchor="b"/>
                </a:tc>
                <a:tc>
                  <a:txBody>
                    <a:bodyPr/>
                    <a:lstStyle/>
                    <a:p>
                      <a:pPr marL="0" algn="r" defTabSz="914400" rtl="0" eaLnBrk="1" fontAlgn="b" latinLnBrk="0" hangingPunct="1"/>
                      <a:r>
                        <a:rPr lang="es-MX" sz="800" u="none" strike="noStrike" kern="1200" dirty="0">
                          <a:solidFill>
                            <a:schemeClr val="accent5">
                              <a:lumMod val="50000"/>
                            </a:schemeClr>
                          </a:solidFill>
                          <a:effectLst/>
                          <a:latin typeface="Arial" pitchFamily="34" charset="0"/>
                          <a:ea typeface="+mn-ea"/>
                          <a:cs typeface="Arial" pitchFamily="34" charset="0"/>
                        </a:rPr>
                        <a:t>5,002</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9,550</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1,972</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17,874</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23,477</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8,079</a:t>
                      </a:r>
                    </a:p>
                  </a:txBody>
                  <a:tcPr marL="4041" marR="48489" marT="4041" marB="0" anchor="b"/>
                </a:tc>
              </a:tr>
              <a:tr h="134471">
                <a:tc>
                  <a:txBody>
                    <a:bodyPr/>
                    <a:lstStyle/>
                    <a:p>
                      <a:pPr marL="0" algn="l"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Distrito Federal</a:t>
                      </a:r>
                    </a:p>
                  </a:txBody>
                  <a:tcPr marL="4041" marR="4041"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2,333,963 </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2,908</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512,035</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7,967</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81,655</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315,477</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1,099</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1,047,052</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227,952</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137,818</a:t>
                      </a:r>
                    </a:p>
                  </a:txBody>
                  <a:tcPr marL="4041" marR="48489" marT="4041" marB="0" anchor="b"/>
                </a:tc>
              </a:tr>
              <a:tr h="134471">
                <a:tc>
                  <a:txBody>
                    <a:bodyPr/>
                    <a:lstStyle/>
                    <a:p>
                      <a:pPr marL="0" algn="l"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Durango</a:t>
                      </a:r>
                    </a:p>
                  </a:txBody>
                  <a:tcPr marL="4041" marR="4041"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175,865 </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13,200</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34,739</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2,337</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9,851</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57,080</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7,540</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24,291</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17,639</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9,188</a:t>
                      </a:r>
                    </a:p>
                  </a:txBody>
                  <a:tcPr marL="4041" marR="48489" marT="4041" marB="0" anchor="b"/>
                </a:tc>
              </a:tr>
              <a:tr h="134471">
                <a:tc>
                  <a:txBody>
                    <a:bodyPr/>
                    <a:lstStyle/>
                    <a:p>
                      <a:pPr marL="0" algn="l"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Guanajuato</a:t>
                      </a:r>
                    </a:p>
                  </a:txBody>
                  <a:tcPr marL="4041" marR="4041"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591,685 </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14,850</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113,681</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6,332</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28,599</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223,329</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3,021</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103,163</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67,089</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31,621</a:t>
                      </a:r>
                    </a:p>
                  </a:txBody>
                  <a:tcPr marL="4041" marR="48489" marT="4041" marB="0" anchor="b"/>
                </a:tc>
              </a:tr>
              <a:tr h="134471">
                <a:tc>
                  <a:txBody>
                    <a:bodyPr/>
                    <a:lstStyle/>
                    <a:p>
                      <a:pPr marL="0" algn="l" defTabSz="914400" rtl="0" eaLnBrk="1" fontAlgn="b" latinLnBrk="0" hangingPunct="1"/>
                      <a:r>
                        <a:rPr lang="es-MX" sz="800" u="none" strike="noStrike" kern="1200" dirty="0">
                          <a:solidFill>
                            <a:schemeClr val="accent5">
                              <a:lumMod val="50000"/>
                            </a:schemeClr>
                          </a:solidFill>
                          <a:effectLst/>
                          <a:latin typeface="Arial" pitchFamily="34" charset="0"/>
                          <a:ea typeface="+mn-ea"/>
                          <a:cs typeface="Arial" pitchFamily="34" charset="0"/>
                        </a:rPr>
                        <a:t>Guerrero</a:t>
                      </a:r>
                    </a:p>
                  </a:txBody>
                  <a:tcPr marL="4041" marR="4041"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114,189 </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467</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37,614</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1,917</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5,034</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8,957</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2,010</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40,621</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12,690</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4,879</a:t>
                      </a:r>
                    </a:p>
                  </a:txBody>
                  <a:tcPr marL="4041" marR="48489" marT="4041" marB="0" anchor="b"/>
                </a:tc>
              </a:tr>
              <a:tr h="134471">
                <a:tc>
                  <a:txBody>
                    <a:bodyPr/>
                    <a:lstStyle/>
                    <a:p>
                      <a:pPr marL="0" algn="l"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Hidalgo</a:t>
                      </a:r>
                    </a:p>
                  </a:txBody>
                  <a:tcPr marL="4041" marR="4041"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141,115 </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1,542</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32,503</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1,511</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7,910</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44,314</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3,181</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20,737</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19,961</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9,456</a:t>
                      </a:r>
                    </a:p>
                  </a:txBody>
                  <a:tcPr marL="4041" marR="48489" marT="4041" marB="0" anchor="b"/>
                </a:tc>
              </a:tr>
              <a:tr h="134471">
                <a:tc>
                  <a:txBody>
                    <a:bodyPr/>
                    <a:lstStyle/>
                    <a:p>
                      <a:pPr marL="0" algn="l"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Jalisco</a:t>
                      </a:r>
                    </a:p>
                  </a:txBody>
                  <a:tcPr marL="4041" marR="4041"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1,170,194 </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48,019</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236,233</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7,376</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56,644</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291,372</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2,601</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242,687</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230,367</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54,895</a:t>
                      </a:r>
                    </a:p>
                  </a:txBody>
                  <a:tcPr marL="4041" marR="48489" marT="4041" marB="0" anchor="b"/>
                </a:tc>
              </a:tr>
              <a:tr h="134471">
                <a:tc>
                  <a:txBody>
                    <a:bodyPr/>
                    <a:lstStyle/>
                    <a:p>
                      <a:pPr marL="0" algn="l"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Michoacán</a:t>
                      </a:r>
                    </a:p>
                  </a:txBody>
                  <a:tcPr marL="4041" marR="4041"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298,140 </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16,966</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77,626</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4,194</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12,852</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45,117</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1,423</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63,910</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65,087</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10,965</a:t>
                      </a:r>
                    </a:p>
                  </a:txBody>
                  <a:tcPr marL="4041" marR="48489" marT="4041" marB="0" anchor="b"/>
                </a:tc>
              </a:tr>
              <a:tr h="134471">
                <a:tc>
                  <a:txBody>
                    <a:bodyPr/>
                    <a:lstStyle/>
                    <a:p>
                      <a:pPr marL="0" algn="l"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Morelos</a:t>
                      </a:r>
                    </a:p>
                  </a:txBody>
                  <a:tcPr marL="4041" marR="4041"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162,004 </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9,669</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34,032</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2,516</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6,121</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31,944</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189</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32,894</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39,842</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4,797</a:t>
                      </a:r>
                    </a:p>
                  </a:txBody>
                  <a:tcPr marL="4041" marR="48489" marT="4041" marB="0" anchor="b"/>
                </a:tc>
              </a:tr>
              <a:tr h="134471">
                <a:tc>
                  <a:txBody>
                    <a:bodyPr/>
                    <a:lstStyle/>
                    <a:p>
                      <a:pPr marL="0" algn="l"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México</a:t>
                      </a:r>
                    </a:p>
                  </a:txBody>
                  <a:tcPr marL="4041" marR="4041"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1,064,574 </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4,230</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292,355</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1,650</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44,875</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365,624</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2,210</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192,759</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91,750</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69,121</a:t>
                      </a:r>
                    </a:p>
                  </a:txBody>
                  <a:tcPr marL="4041" marR="48489" marT="4041" marB="0" anchor="b"/>
                </a:tc>
              </a:tr>
              <a:tr h="134471">
                <a:tc>
                  <a:txBody>
                    <a:bodyPr/>
                    <a:lstStyle/>
                    <a:p>
                      <a:pPr marL="0" algn="l"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Nayarit</a:t>
                      </a:r>
                    </a:p>
                  </a:txBody>
                  <a:tcPr marL="4041" marR="4041"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93,877 </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9,246</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22,376</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1,379</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5,918</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8,242</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445</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25,000</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15,938</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5,333</a:t>
                      </a:r>
                    </a:p>
                  </a:txBody>
                  <a:tcPr marL="4041" marR="48489" marT="4041" marB="0" anchor="b"/>
                </a:tc>
              </a:tr>
              <a:tr h="134471">
                <a:tc>
                  <a:txBody>
                    <a:bodyPr/>
                    <a:lstStyle/>
                    <a:p>
                      <a:pPr marL="0" algn="l"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Nuevo León</a:t>
                      </a:r>
                    </a:p>
                  </a:txBody>
                  <a:tcPr marL="4041" marR="4041"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1,114,565 </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8,093</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225,464</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8,227</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78,960</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351,986</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3,094</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284,216</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75,408</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79,117</a:t>
                      </a:r>
                    </a:p>
                  </a:txBody>
                  <a:tcPr marL="4041" marR="48489" marT="4041" marB="0" anchor="b"/>
                </a:tc>
              </a:tr>
              <a:tr h="134471">
                <a:tc>
                  <a:txBody>
                    <a:bodyPr/>
                    <a:lstStyle/>
                    <a:p>
                      <a:pPr marL="0" algn="l"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Oaxaca</a:t>
                      </a:r>
                    </a:p>
                  </a:txBody>
                  <a:tcPr marL="4041" marR="4041"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148,049 </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3,185</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36,197</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1,318</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7,116</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11,208</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1,019</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31,605</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50,455</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5,946</a:t>
                      </a:r>
                    </a:p>
                  </a:txBody>
                  <a:tcPr marL="4041" marR="48489" marT="4041" marB="0" anchor="b"/>
                </a:tc>
              </a:tr>
              <a:tr h="134471">
                <a:tc>
                  <a:txBody>
                    <a:bodyPr/>
                    <a:lstStyle/>
                    <a:p>
                      <a:pPr marL="0" algn="l"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Puebla</a:t>
                      </a:r>
                    </a:p>
                  </a:txBody>
                  <a:tcPr marL="4041" marR="4041"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404,504 </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16,045</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92,979</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3,482</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18,107</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120,406</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1,404</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90,126</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43,881</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18,074</a:t>
                      </a:r>
                    </a:p>
                  </a:txBody>
                  <a:tcPr marL="4041" marR="48489" marT="4041" marB="0" anchor="b"/>
                </a:tc>
              </a:tr>
              <a:tr h="134471">
                <a:tc>
                  <a:txBody>
                    <a:bodyPr/>
                    <a:lstStyle/>
                    <a:p>
                      <a:pPr marL="0" algn="l"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Querétaro</a:t>
                      </a:r>
                    </a:p>
                  </a:txBody>
                  <a:tcPr marL="4041" marR="4041"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310,220 </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6,649</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49,533</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2,110</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14,088</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109,423</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1,154</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68,072</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41,911</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17,280</a:t>
                      </a:r>
                    </a:p>
                  </a:txBody>
                  <a:tcPr marL="4041" marR="48489" marT="4041" marB="0" anchor="b"/>
                </a:tc>
              </a:tr>
              <a:tr h="134471">
                <a:tc>
                  <a:txBody>
                    <a:bodyPr/>
                    <a:lstStyle/>
                    <a:p>
                      <a:pPr marL="0" algn="l"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Quintana Roo</a:t>
                      </a:r>
                    </a:p>
                  </a:txBody>
                  <a:tcPr marL="4041" marR="4041"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218,458 </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3,862</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50,330</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2,171</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9,317</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6,404</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381</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112,162</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20,724</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13,107</a:t>
                      </a:r>
                    </a:p>
                  </a:txBody>
                  <a:tcPr marL="4041" marR="48489" marT="4041" marB="0" anchor="b"/>
                </a:tc>
              </a:tr>
              <a:tr h="134471">
                <a:tc>
                  <a:txBody>
                    <a:bodyPr/>
                    <a:lstStyle/>
                    <a:p>
                      <a:pPr marL="0" algn="l"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San Luis Potosí</a:t>
                      </a:r>
                    </a:p>
                  </a:txBody>
                  <a:tcPr marL="4041" marR="4041"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273,157 </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11,636</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47,281</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1,679</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11,952</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94,030</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3,649</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42,088</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47,680</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13,162</a:t>
                      </a:r>
                    </a:p>
                  </a:txBody>
                  <a:tcPr marL="4041" marR="48489" marT="4041" marB="0" anchor="b"/>
                </a:tc>
              </a:tr>
              <a:tr h="134471">
                <a:tc>
                  <a:txBody>
                    <a:bodyPr/>
                    <a:lstStyle/>
                    <a:p>
                      <a:pPr marL="0" algn="l"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Sinaloa</a:t>
                      </a:r>
                    </a:p>
                  </a:txBody>
                  <a:tcPr marL="4041" marR="4041"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350,065 </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24,725</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104,235</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4,993</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23,743</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46,213</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1,419</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75,984</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53,893</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14,860</a:t>
                      </a:r>
                    </a:p>
                  </a:txBody>
                  <a:tcPr marL="4041" marR="48489" marT="4041" marB="0" anchor="b"/>
                </a:tc>
              </a:tr>
              <a:tr h="134471">
                <a:tc>
                  <a:txBody>
                    <a:bodyPr/>
                    <a:lstStyle/>
                    <a:p>
                      <a:pPr marL="0" algn="l"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Sonora</a:t>
                      </a:r>
                    </a:p>
                  </a:txBody>
                  <a:tcPr marL="4041" marR="4041"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413,377 </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25,998</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88,017</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3,824</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23,911</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132,153</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11,176</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79,341</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29,274</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19,683</a:t>
                      </a:r>
                    </a:p>
                  </a:txBody>
                  <a:tcPr marL="4041" marR="48489" marT="4041" marB="0" anchor="b"/>
                </a:tc>
              </a:tr>
              <a:tr h="134471">
                <a:tc>
                  <a:txBody>
                    <a:bodyPr/>
                    <a:lstStyle/>
                    <a:p>
                      <a:pPr marL="0" algn="l"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Tabasco</a:t>
                      </a:r>
                    </a:p>
                  </a:txBody>
                  <a:tcPr marL="4041" marR="4041"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142,449 </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4,436</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47,110</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715</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18,974</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11,377</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5,414</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33,142</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12,529</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8,752</a:t>
                      </a:r>
                    </a:p>
                  </a:txBody>
                  <a:tcPr marL="4041" marR="48489" marT="4041" marB="0" anchor="b"/>
                </a:tc>
              </a:tr>
              <a:tr h="134471">
                <a:tc>
                  <a:txBody>
                    <a:bodyPr/>
                    <a:lstStyle/>
                    <a:p>
                      <a:pPr marL="0" algn="l"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Tamaulipas</a:t>
                      </a:r>
                    </a:p>
                  </a:txBody>
                  <a:tcPr marL="4041" marR="4041"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496,984 </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11,205</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98,303</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7,243</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23,609</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193,136</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3,814</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79,597</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42,013</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38,064</a:t>
                      </a:r>
                    </a:p>
                  </a:txBody>
                  <a:tcPr marL="4041" marR="48489" marT="4041" marB="0" anchor="b"/>
                </a:tc>
              </a:tr>
              <a:tr h="134471">
                <a:tc>
                  <a:txBody>
                    <a:bodyPr/>
                    <a:lstStyle/>
                    <a:p>
                      <a:pPr marL="0" algn="l"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Tlaxcala</a:t>
                      </a:r>
                    </a:p>
                  </a:txBody>
                  <a:tcPr marL="4041" marR="4041"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59,128 </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250</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11,393</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361</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2,149</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28,697</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138</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6,202</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7,475</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2,463</a:t>
                      </a:r>
                    </a:p>
                  </a:txBody>
                  <a:tcPr marL="4041" marR="48489" marT="4041" marB="0" anchor="b"/>
                </a:tc>
              </a:tr>
              <a:tr h="134471">
                <a:tc>
                  <a:txBody>
                    <a:bodyPr/>
                    <a:lstStyle/>
                    <a:p>
                      <a:pPr marL="0" algn="l"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Veracruz</a:t>
                      </a:r>
                    </a:p>
                  </a:txBody>
                  <a:tcPr marL="4041" marR="4041"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590,600 </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44,131</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139,199</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10,579</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33,093</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61,808</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7,045</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109,932</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144,620</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40,193</a:t>
                      </a:r>
                    </a:p>
                  </a:txBody>
                  <a:tcPr marL="4041" marR="48489" marT="4041" marB="0" anchor="b"/>
                </a:tc>
              </a:tr>
              <a:tr h="134471">
                <a:tc>
                  <a:txBody>
                    <a:bodyPr/>
                    <a:lstStyle/>
                    <a:p>
                      <a:pPr marL="0" algn="l"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Yucatán</a:t>
                      </a:r>
                    </a:p>
                  </a:txBody>
                  <a:tcPr marL="4041" marR="4041"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265,830 </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6,790</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63,475</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2,923</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12,006</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47,670</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1,448</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50,556</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67,233</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13,729</a:t>
                      </a:r>
                    </a:p>
                  </a:txBody>
                  <a:tcPr marL="4041" marR="48489" marT="4041" marB="0" anchor="b"/>
                </a:tc>
              </a:tr>
              <a:tr h="134471">
                <a:tc>
                  <a:txBody>
                    <a:bodyPr/>
                    <a:lstStyle/>
                    <a:p>
                      <a:pPr marL="0" algn="l" defTabSz="914400" rtl="0" eaLnBrk="1" fontAlgn="b" latinLnBrk="0" hangingPunct="1"/>
                      <a:r>
                        <a:rPr lang="es-MX" sz="800" u="none" strike="noStrike" kern="1200" dirty="0">
                          <a:solidFill>
                            <a:schemeClr val="accent5">
                              <a:lumMod val="50000"/>
                            </a:schemeClr>
                          </a:solidFill>
                          <a:effectLst/>
                          <a:latin typeface="Arial" pitchFamily="34" charset="0"/>
                          <a:ea typeface="+mn-ea"/>
                          <a:cs typeface="Arial" pitchFamily="34" charset="0"/>
                        </a:rPr>
                        <a:t>Zacatecas</a:t>
                      </a:r>
                    </a:p>
                  </a:txBody>
                  <a:tcPr marL="4041" marR="4041"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           117,410 </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1,932</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22,299</a:t>
                      </a:r>
                    </a:p>
                  </a:txBody>
                  <a:tcPr marL="4041" marR="48489" marT="4041" marB="0" anchor="b"/>
                </a:tc>
                <a:tc>
                  <a:txBody>
                    <a:bodyPr/>
                    <a:lstStyle/>
                    <a:p>
                      <a:pPr marL="0" algn="r" defTabSz="914400" rtl="0" eaLnBrk="1" fontAlgn="b" latinLnBrk="0" hangingPunct="1"/>
                      <a:r>
                        <a:rPr lang="es-MX" sz="800" u="none" strike="noStrike" kern="1200" dirty="0">
                          <a:solidFill>
                            <a:schemeClr val="accent5">
                              <a:lumMod val="50000"/>
                            </a:schemeClr>
                          </a:solidFill>
                          <a:effectLst/>
                          <a:latin typeface="Arial" pitchFamily="34" charset="0"/>
                          <a:ea typeface="+mn-ea"/>
                          <a:cs typeface="Arial" pitchFamily="34" charset="0"/>
                        </a:rPr>
                        <a:t>740</a:t>
                      </a:r>
                    </a:p>
                  </a:txBody>
                  <a:tcPr marL="4041" marR="48489" marT="4041" marB="0" anchor="b"/>
                </a:tc>
                <a:tc>
                  <a:txBody>
                    <a:bodyPr/>
                    <a:lstStyle/>
                    <a:p>
                      <a:pPr marL="0" algn="r" defTabSz="914400" rtl="0" eaLnBrk="1" fontAlgn="b" latinLnBrk="0" hangingPunct="1"/>
                      <a:r>
                        <a:rPr lang="es-MX" sz="800" u="none" strike="noStrike" kern="1200" dirty="0">
                          <a:solidFill>
                            <a:schemeClr val="accent5">
                              <a:lumMod val="50000"/>
                            </a:schemeClr>
                          </a:solidFill>
                          <a:effectLst/>
                          <a:latin typeface="Arial" pitchFamily="34" charset="0"/>
                          <a:ea typeface="+mn-ea"/>
                          <a:cs typeface="Arial" pitchFamily="34" charset="0"/>
                        </a:rPr>
                        <a:t>7,154</a:t>
                      </a:r>
                    </a:p>
                  </a:txBody>
                  <a:tcPr marL="4041" marR="48489" marT="4041" marB="0" anchor="b"/>
                </a:tc>
                <a:tc>
                  <a:txBody>
                    <a:bodyPr/>
                    <a:lstStyle/>
                    <a:p>
                      <a:pPr marL="0" algn="r" defTabSz="914400" rtl="0" eaLnBrk="1" fontAlgn="b" latinLnBrk="0" hangingPunct="1"/>
                      <a:r>
                        <a:rPr lang="es-MX" sz="800" u="none" strike="noStrike" kern="1200" dirty="0">
                          <a:solidFill>
                            <a:schemeClr val="accent5">
                              <a:lumMod val="50000"/>
                            </a:schemeClr>
                          </a:solidFill>
                          <a:effectLst/>
                          <a:latin typeface="Arial" pitchFamily="34" charset="0"/>
                          <a:ea typeface="+mn-ea"/>
                          <a:cs typeface="Arial" pitchFamily="34" charset="0"/>
                        </a:rPr>
                        <a:t>20,036</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6,748</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12,982</a:t>
                      </a:r>
                    </a:p>
                  </a:txBody>
                  <a:tcPr marL="4041" marR="48489" marT="4041" marB="0" anchor="b"/>
                </a:tc>
                <a:tc>
                  <a:txBody>
                    <a:bodyPr/>
                    <a:lstStyle/>
                    <a:p>
                      <a:pPr marL="0" algn="r" defTabSz="914400" rtl="0" eaLnBrk="1" fontAlgn="b" latinLnBrk="0" hangingPunct="1"/>
                      <a:r>
                        <a:rPr lang="es-MX" sz="800" u="none" strike="noStrike" kern="1200">
                          <a:solidFill>
                            <a:schemeClr val="accent5">
                              <a:lumMod val="50000"/>
                            </a:schemeClr>
                          </a:solidFill>
                          <a:effectLst/>
                          <a:latin typeface="Arial" pitchFamily="34" charset="0"/>
                          <a:ea typeface="+mn-ea"/>
                          <a:cs typeface="Arial" pitchFamily="34" charset="0"/>
                        </a:rPr>
                        <a:t>41,777</a:t>
                      </a:r>
                    </a:p>
                  </a:txBody>
                  <a:tcPr marL="4041" marR="48489" marT="4041" marB="0" anchor="b"/>
                </a:tc>
                <a:tc>
                  <a:txBody>
                    <a:bodyPr/>
                    <a:lstStyle/>
                    <a:p>
                      <a:pPr marL="0" algn="r" defTabSz="914400" rtl="0" eaLnBrk="1" fontAlgn="b" latinLnBrk="0" hangingPunct="1"/>
                      <a:r>
                        <a:rPr lang="es-MX" sz="800" u="none" strike="noStrike" kern="1200" dirty="0">
                          <a:solidFill>
                            <a:schemeClr val="accent5">
                              <a:lumMod val="50000"/>
                            </a:schemeClr>
                          </a:solidFill>
                          <a:effectLst/>
                          <a:latin typeface="Arial" pitchFamily="34" charset="0"/>
                          <a:ea typeface="+mn-ea"/>
                          <a:cs typeface="Arial" pitchFamily="34" charset="0"/>
                        </a:rPr>
                        <a:t>3,742</a:t>
                      </a:r>
                    </a:p>
                  </a:txBody>
                  <a:tcPr marL="4041" marR="48489" marT="4041" marB="0" anchor="b"/>
                </a:tc>
              </a:tr>
            </a:tbl>
          </a:graphicData>
        </a:graphic>
      </p:graphicFrame>
    </p:spTree>
  </p:cSld>
  <p:clrMapOvr>
    <a:masterClrMapping/>
  </p:clrMapOvr>
  <p:transition spd="slow">
    <p:zoom/>
    <p:sndAc>
      <p:stSnd>
        <p:snd r:embed="rId2" name="wind.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19057" y="6588141"/>
            <a:ext cx="4641014"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solidFill>
                  <a:schemeClr val="accent5">
                    <a:lumMod val="50000"/>
                  </a:schemeClr>
                </a:solidFill>
                <a:latin typeface="Arial" pitchFamily="34" charset="0"/>
                <a:cs typeface="Arial" pitchFamily="34" charset="0"/>
              </a:rPr>
              <a:t>Fuente:	IMSS</a:t>
            </a:r>
            <a:r>
              <a:rPr lang="es-ES" sz="700" dirty="0">
                <a:solidFill>
                  <a:schemeClr val="accent5">
                    <a:lumMod val="50000"/>
                  </a:schemeClr>
                </a:solidFill>
                <a:latin typeface="Arial" pitchFamily="34" charset="0"/>
                <a:cs typeface="Arial" pitchFamily="34" charset="0"/>
              </a:rPr>
              <a:t>.</a:t>
            </a:r>
            <a:r>
              <a:rPr lang="es-ES" sz="700" baseline="0" dirty="0">
                <a:solidFill>
                  <a:schemeClr val="accent5">
                    <a:lumMod val="50000"/>
                  </a:schemeClr>
                </a:solidFill>
                <a:latin typeface="Arial" pitchFamily="34" charset="0"/>
                <a:cs typeface="Arial" pitchFamily="34" charset="0"/>
              </a:rPr>
              <a:t> Instituto Mexicano del Seguro Social. http://www.imss.gob.mx/estadisticas/financieras/Cubo.htm</a:t>
            </a:r>
          </a:p>
        </p:txBody>
      </p:sp>
      <p:sp>
        <p:nvSpPr>
          <p:cNvPr id="9" name="8 CuadroTexto"/>
          <p:cNvSpPr txBox="1"/>
          <p:nvPr/>
        </p:nvSpPr>
        <p:spPr>
          <a:xfrm>
            <a:off x="4121211" y="656692"/>
            <a:ext cx="918841" cy="276999"/>
          </a:xfrm>
          <a:prstGeom prst="rect">
            <a:avLst/>
          </a:prstGeom>
          <a:noFill/>
        </p:spPr>
        <p:txBody>
          <a:bodyPr wrap="none" rtlCol="0">
            <a:spAutoFit/>
          </a:bodyPr>
          <a:lstStyle/>
          <a:p>
            <a:r>
              <a:rPr lang="es-MX" sz="1200" b="1" dirty="0" smtClean="0">
                <a:solidFill>
                  <a:schemeClr val="accent5">
                    <a:lumMod val="50000"/>
                  </a:schemeClr>
                </a:solidFill>
              </a:rPr>
              <a:t>Abril 2012</a:t>
            </a:r>
            <a:endParaRPr lang="es-MX" sz="1200" b="1" dirty="0">
              <a:solidFill>
                <a:schemeClr val="accent5">
                  <a:lumMod val="50000"/>
                </a:schemeClr>
              </a:solidFill>
            </a:endParaRPr>
          </a:p>
        </p:txBody>
      </p:sp>
      <p:sp>
        <p:nvSpPr>
          <p:cNvPr id="6" name="5 CuadroTexto"/>
          <p:cNvSpPr txBox="1"/>
          <p:nvPr/>
        </p:nvSpPr>
        <p:spPr>
          <a:xfrm>
            <a:off x="1294468" y="-27384"/>
            <a:ext cx="6444716" cy="646331"/>
          </a:xfrm>
          <a:prstGeom prst="rect">
            <a:avLst/>
          </a:prstGeom>
          <a:noFill/>
        </p:spPr>
        <p:txBody>
          <a:bodyPr wrap="square" rtlCol="0">
            <a:spAutoFit/>
          </a:bodyPr>
          <a:lstStyle/>
          <a:p>
            <a:pPr algn="ctr"/>
            <a:r>
              <a:rPr lang="es-MX" dirty="0" smtClean="0">
                <a:solidFill>
                  <a:schemeClr val="bg1"/>
                </a:solidFill>
                <a:latin typeface="+mj-lt"/>
              </a:rPr>
              <a:t>Trabajadores eventuales urbanos según actividad económica por entidad federativa</a:t>
            </a:r>
            <a:endParaRPr lang="es-MX" dirty="0">
              <a:solidFill>
                <a:schemeClr val="bg1"/>
              </a:solidFill>
              <a:latin typeface="+mj-lt"/>
            </a:endParaRPr>
          </a:p>
        </p:txBody>
      </p:sp>
      <p:graphicFrame>
        <p:nvGraphicFramePr>
          <p:cNvPr id="4" name="3 Tabla"/>
          <p:cNvGraphicFramePr>
            <a:graphicFrameLocks noGrp="1"/>
          </p:cNvGraphicFramePr>
          <p:nvPr>
            <p:extLst>
              <p:ext uri="{D42A27DB-BD31-4B8C-83A1-F6EECF244321}">
                <p14:modId xmlns:p14="http://schemas.microsoft.com/office/powerpoint/2010/main" val="2646784380"/>
              </p:ext>
            </p:extLst>
          </p:nvPr>
        </p:nvGraphicFramePr>
        <p:xfrm>
          <a:off x="359532" y="1016732"/>
          <a:ext cx="8604955" cy="5148568"/>
        </p:xfrm>
        <a:graphic>
          <a:graphicData uri="http://schemas.openxmlformats.org/drawingml/2006/table">
            <a:tbl>
              <a:tblPr>
                <a:tableStyleId>{5C22544A-7EE6-4342-B048-85BDC9FD1C3A}</a:tableStyleId>
              </a:tblPr>
              <a:tblGrid>
                <a:gridCol w="972108"/>
                <a:gridCol w="828092"/>
                <a:gridCol w="756084"/>
                <a:gridCol w="711185"/>
                <a:gridCol w="807584"/>
                <a:gridCol w="714759"/>
                <a:gridCol w="835433"/>
                <a:gridCol w="603368"/>
                <a:gridCol w="770455"/>
                <a:gridCol w="751889"/>
                <a:gridCol w="853998"/>
              </a:tblGrid>
              <a:tr h="648158">
                <a:tc>
                  <a:txBody>
                    <a:bodyPr/>
                    <a:lstStyle/>
                    <a:p>
                      <a:pPr algn="l" fontAlgn="ctr"/>
                      <a:r>
                        <a:rPr lang="es-MX" sz="800" u="none" strike="noStrike" dirty="0">
                          <a:solidFill>
                            <a:schemeClr val="bg1"/>
                          </a:solidFill>
                          <a:effectLst/>
                          <a:latin typeface="Arial" pitchFamily="34" charset="0"/>
                          <a:cs typeface="Arial" pitchFamily="34" charset="0"/>
                        </a:rPr>
                        <a:t>Entidad Federativa</a:t>
                      </a:r>
                      <a:endParaRPr lang="es-MX" sz="800" b="0" i="0" u="none" strike="noStrike" dirty="0">
                        <a:solidFill>
                          <a:schemeClr val="bg1"/>
                        </a:solidFill>
                        <a:effectLst/>
                        <a:latin typeface="Arial" pitchFamily="34" charset="0"/>
                        <a:cs typeface="Arial" pitchFamily="34" charset="0"/>
                      </a:endParaRPr>
                    </a:p>
                  </a:txBody>
                  <a:tcPr marL="4041" marR="4041" marT="4041" marB="0" anchor="ctr">
                    <a:solidFill>
                      <a:schemeClr val="accent1">
                        <a:lumMod val="75000"/>
                      </a:schemeClr>
                    </a:solidFill>
                  </a:tcPr>
                </a:tc>
                <a:tc>
                  <a:txBody>
                    <a:bodyPr/>
                    <a:lstStyle/>
                    <a:p>
                      <a:pPr algn="r" fontAlgn="ctr"/>
                      <a:r>
                        <a:rPr lang="es-MX" sz="800" u="none" strike="noStrike">
                          <a:solidFill>
                            <a:schemeClr val="bg1"/>
                          </a:solidFill>
                          <a:effectLst/>
                          <a:latin typeface="Arial" pitchFamily="34" charset="0"/>
                          <a:cs typeface="Arial" pitchFamily="34" charset="0"/>
                        </a:rPr>
                        <a:t>Totales</a:t>
                      </a:r>
                      <a:endParaRPr lang="es-MX" sz="800" b="1" i="0" u="none" strike="noStrike">
                        <a:solidFill>
                          <a:schemeClr val="bg1"/>
                        </a:solidFill>
                        <a:effectLst/>
                        <a:latin typeface="Arial" pitchFamily="34" charset="0"/>
                        <a:cs typeface="Arial" pitchFamily="34" charset="0"/>
                      </a:endParaRPr>
                    </a:p>
                  </a:txBody>
                  <a:tcPr marL="4041" marR="48489" marT="4041" marB="0" anchor="ctr">
                    <a:solidFill>
                      <a:schemeClr val="accent1">
                        <a:lumMod val="75000"/>
                      </a:schemeClr>
                    </a:solidFill>
                  </a:tcPr>
                </a:tc>
                <a:tc>
                  <a:txBody>
                    <a:bodyPr/>
                    <a:lstStyle/>
                    <a:p>
                      <a:pPr algn="r" fontAlgn="ctr"/>
                      <a:r>
                        <a:rPr lang="es-MX" sz="800" u="none" strike="noStrike">
                          <a:solidFill>
                            <a:schemeClr val="bg1"/>
                          </a:solidFill>
                          <a:effectLst/>
                          <a:latin typeface="Arial" pitchFamily="34" charset="0"/>
                          <a:cs typeface="Arial" pitchFamily="34" charset="0"/>
                        </a:rPr>
                        <a:t>Agricultura, ganadería, silvicultura, pesca y caza</a:t>
                      </a:r>
                      <a:endParaRPr lang="es-MX" sz="800" b="0" i="0" u="none" strike="noStrike">
                        <a:solidFill>
                          <a:schemeClr val="bg1"/>
                        </a:solidFill>
                        <a:effectLst/>
                        <a:latin typeface="Arial" pitchFamily="34" charset="0"/>
                        <a:cs typeface="Arial" pitchFamily="34" charset="0"/>
                      </a:endParaRPr>
                    </a:p>
                  </a:txBody>
                  <a:tcPr marL="4041" marR="48489" marT="4041" marB="0" anchor="ctr">
                    <a:solidFill>
                      <a:schemeClr val="accent1">
                        <a:lumMod val="75000"/>
                      </a:schemeClr>
                    </a:solidFill>
                  </a:tcPr>
                </a:tc>
                <a:tc>
                  <a:txBody>
                    <a:bodyPr/>
                    <a:lstStyle/>
                    <a:p>
                      <a:pPr algn="r" fontAlgn="ctr"/>
                      <a:r>
                        <a:rPr lang="es-MX" sz="800" u="none" strike="noStrike">
                          <a:solidFill>
                            <a:schemeClr val="bg1"/>
                          </a:solidFill>
                          <a:effectLst/>
                          <a:latin typeface="Arial" pitchFamily="34" charset="0"/>
                          <a:cs typeface="Arial" pitchFamily="34" charset="0"/>
                        </a:rPr>
                        <a:t>Comercio</a:t>
                      </a:r>
                      <a:endParaRPr lang="es-MX" sz="800" b="0" i="0" u="none" strike="noStrike">
                        <a:solidFill>
                          <a:schemeClr val="bg1"/>
                        </a:solidFill>
                        <a:effectLst/>
                        <a:latin typeface="Arial" pitchFamily="34" charset="0"/>
                        <a:cs typeface="Arial" pitchFamily="34" charset="0"/>
                      </a:endParaRPr>
                    </a:p>
                  </a:txBody>
                  <a:tcPr marL="4041" marR="48489" marT="4041" marB="0" anchor="ctr">
                    <a:solidFill>
                      <a:schemeClr val="accent1">
                        <a:lumMod val="75000"/>
                      </a:schemeClr>
                    </a:solidFill>
                  </a:tcPr>
                </a:tc>
                <a:tc>
                  <a:txBody>
                    <a:bodyPr/>
                    <a:lstStyle/>
                    <a:p>
                      <a:pPr algn="r" fontAlgn="ctr"/>
                      <a:r>
                        <a:rPr lang="es-MX" sz="800" u="none" strike="noStrike" dirty="0">
                          <a:solidFill>
                            <a:schemeClr val="bg1"/>
                          </a:solidFill>
                          <a:effectLst/>
                          <a:latin typeface="Arial" pitchFamily="34" charset="0"/>
                          <a:cs typeface="Arial" pitchFamily="34" charset="0"/>
                        </a:rPr>
                        <a:t>Industria eléctrica, captación y suministro de agua potable</a:t>
                      </a:r>
                      <a:endParaRPr lang="es-MX" sz="800" b="0" i="0" u="none" strike="noStrike" dirty="0">
                        <a:solidFill>
                          <a:schemeClr val="bg1"/>
                        </a:solidFill>
                        <a:effectLst/>
                        <a:latin typeface="Arial" pitchFamily="34" charset="0"/>
                        <a:cs typeface="Arial" pitchFamily="34" charset="0"/>
                      </a:endParaRPr>
                    </a:p>
                  </a:txBody>
                  <a:tcPr marL="4041" marR="48489" marT="4041" marB="0" anchor="ctr">
                    <a:solidFill>
                      <a:schemeClr val="accent1">
                        <a:lumMod val="75000"/>
                      </a:schemeClr>
                    </a:solidFill>
                  </a:tcPr>
                </a:tc>
                <a:tc>
                  <a:txBody>
                    <a:bodyPr/>
                    <a:lstStyle/>
                    <a:p>
                      <a:pPr algn="r" fontAlgn="ctr"/>
                      <a:r>
                        <a:rPr lang="es-MX" sz="800" u="none" strike="noStrike" dirty="0">
                          <a:solidFill>
                            <a:schemeClr val="bg1"/>
                          </a:solidFill>
                          <a:effectLst/>
                          <a:latin typeface="Arial" pitchFamily="34" charset="0"/>
                          <a:cs typeface="Arial" pitchFamily="34" charset="0"/>
                        </a:rPr>
                        <a:t>Industria de la construcción</a:t>
                      </a:r>
                      <a:endParaRPr lang="es-MX" sz="800" b="0" i="0" u="none" strike="noStrike" dirty="0">
                        <a:solidFill>
                          <a:schemeClr val="bg1"/>
                        </a:solidFill>
                        <a:effectLst/>
                        <a:latin typeface="Arial" pitchFamily="34" charset="0"/>
                        <a:cs typeface="Arial" pitchFamily="34" charset="0"/>
                      </a:endParaRPr>
                    </a:p>
                  </a:txBody>
                  <a:tcPr marL="4041" marR="48489" marT="4041" marB="0" anchor="ctr">
                    <a:solidFill>
                      <a:schemeClr val="accent1">
                        <a:lumMod val="75000"/>
                      </a:schemeClr>
                    </a:solidFill>
                  </a:tcPr>
                </a:tc>
                <a:tc>
                  <a:txBody>
                    <a:bodyPr/>
                    <a:lstStyle/>
                    <a:p>
                      <a:pPr algn="r" fontAlgn="ctr"/>
                      <a:r>
                        <a:rPr lang="es-MX" sz="800" u="none" strike="noStrike">
                          <a:solidFill>
                            <a:schemeClr val="bg1"/>
                          </a:solidFill>
                          <a:effectLst/>
                          <a:latin typeface="Arial" pitchFamily="34" charset="0"/>
                          <a:cs typeface="Arial" pitchFamily="34" charset="0"/>
                        </a:rPr>
                        <a:t>Industrias de la transformación</a:t>
                      </a:r>
                      <a:endParaRPr lang="es-MX" sz="800" b="0" i="0" u="none" strike="noStrike">
                        <a:solidFill>
                          <a:schemeClr val="bg1"/>
                        </a:solidFill>
                        <a:effectLst/>
                        <a:latin typeface="Arial" pitchFamily="34" charset="0"/>
                        <a:cs typeface="Arial" pitchFamily="34" charset="0"/>
                      </a:endParaRPr>
                    </a:p>
                  </a:txBody>
                  <a:tcPr marL="4041" marR="48489" marT="4041" marB="0" anchor="ctr">
                    <a:solidFill>
                      <a:schemeClr val="accent1">
                        <a:lumMod val="75000"/>
                      </a:schemeClr>
                    </a:solidFill>
                  </a:tcPr>
                </a:tc>
                <a:tc>
                  <a:txBody>
                    <a:bodyPr/>
                    <a:lstStyle/>
                    <a:p>
                      <a:pPr algn="r" fontAlgn="ctr"/>
                      <a:r>
                        <a:rPr lang="es-MX" sz="800" u="none" strike="noStrike">
                          <a:solidFill>
                            <a:schemeClr val="bg1"/>
                          </a:solidFill>
                          <a:effectLst/>
                          <a:latin typeface="Arial" pitchFamily="34" charset="0"/>
                          <a:cs typeface="Arial" pitchFamily="34" charset="0"/>
                        </a:rPr>
                        <a:t>Industrias extractivas</a:t>
                      </a:r>
                      <a:endParaRPr lang="es-MX" sz="800" b="0" i="0" u="none" strike="noStrike">
                        <a:solidFill>
                          <a:schemeClr val="bg1"/>
                        </a:solidFill>
                        <a:effectLst/>
                        <a:latin typeface="Arial" pitchFamily="34" charset="0"/>
                        <a:cs typeface="Arial" pitchFamily="34" charset="0"/>
                      </a:endParaRPr>
                    </a:p>
                  </a:txBody>
                  <a:tcPr marL="4041" marR="48489" marT="4041" marB="0" anchor="ctr">
                    <a:solidFill>
                      <a:schemeClr val="accent1">
                        <a:lumMod val="75000"/>
                      </a:schemeClr>
                    </a:solidFill>
                  </a:tcPr>
                </a:tc>
                <a:tc>
                  <a:txBody>
                    <a:bodyPr/>
                    <a:lstStyle/>
                    <a:p>
                      <a:pPr algn="r" fontAlgn="ctr"/>
                      <a:r>
                        <a:rPr lang="es-MX" sz="800" u="none" strike="noStrike" dirty="0">
                          <a:solidFill>
                            <a:schemeClr val="bg1"/>
                          </a:solidFill>
                          <a:effectLst/>
                          <a:latin typeface="Arial" pitchFamily="34" charset="0"/>
                          <a:cs typeface="Arial" pitchFamily="34" charset="0"/>
                        </a:rPr>
                        <a:t>Servicios para empresas, personas y el hogar</a:t>
                      </a:r>
                      <a:endParaRPr lang="es-MX" sz="800" b="0" i="0" u="none" strike="noStrike" dirty="0">
                        <a:solidFill>
                          <a:schemeClr val="bg1"/>
                        </a:solidFill>
                        <a:effectLst/>
                        <a:latin typeface="Arial" pitchFamily="34" charset="0"/>
                        <a:cs typeface="Arial" pitchFamily="34" charset="0"/>
                      </a:endParaRPr>
                    </a:p>
                  </a:txBody>
                  <a:tcPr marL="4041" marR="48489" marT="4041" marB="0" anchor="ctr">
                    <a:solidFill>
                      <a:schemeClr val="accent1">
                        <a:lumMod val="75000"/>
                      </a:schemeClr>
                    </a:solidFill>
                  </a:tcPr>
                </a:tc>
                <a:tc>
                  <a:txBody>
                    <a:bodyPr/>
                    <a:lstStyle/>
                    <a:p>
                      <a:pPr algn="r" fontAlgn="ctr"/>
                      <a:r>
                        <a:rPr lang="es-MX" sz="800" u="none" strike="noStrike" dirty="0">
                          <a:solidFill>
                            <a:schemeClr val="bg1"/>
                          </a:solidFill>
                          <a:effectLst/>
                          <a:latin typeface="Arial" pitchFamily="34" charset="0"/>
                          <a:cs typeface="Arial" pitchFamily="34" charset="0"/>
                        </a:rPr>
                        <a:t>Servicios sociales y comunales</a:t>
                      </a:r>
                      <a:endParaRPr lang="es-MX" sz="800" b="0" i="0" u="none" strike="noStrike" dirty="0">
                        <a:solidFill>
                          <a:schemeClr val="bg1"/>
                        </a:solidFill>
                        <a:effectLst/>
                        <a:latin typeface="Arial" pitchFamily="34" charset="0"/>
                        <a:cs typeface="Arial" pitchFamily="34" charset="0"/>
                      </a:endParaRPr>
                    </a:p>
                  </a:txBody>
                  <a:tcPr marL="4041" marR="48489" marT="4041" marB="0" anchor="ctr">
                    <a:solidFill>
                      <a:schemeClr val="accent1">
                        <a:lumMod val="75000"/>
                      </a:schemeClr>
                    </a:solidFill>
                  </a:tcPr>
                </a:tc>
                <a:tc>
                  <a:txBody>
                    <a:bodyPr/>
                    <a:lstStyle/>
                    <a:p>
                      <a:pPr algn="r" fontAlgn="ctr"/>
                      <a:r>
                        <a:rPr lang="es-MX" sz="800" u="none" strike="noStrike" dirty="0">
                          <a:solidFill>
                            <a:schemeClr val="bg1"/>
                          </a:solidFill>
                          <a:effectLst/>
                          <a:latin typeface="Arial" pitchFamily="34" charset="0"/>
                          <a:cs typeface="Arial" pitchFamily="34" charset="0"/>
                        </a:rPr>
                        <a:t>Transportes y comunicaciones</a:t>
                      </a:r>
                      <a:endParaRPr lang="es-MX" sz="800" b="0" i="0" u="none" strike="noStrike" dirty="0">
                        <a:solidFill>
                          <a:schemeClr val="bg1"/>
                        </a:solidFill>
                        <a:effectLst/>
                        <a:latin typeface="Arial" pitchFamily="34" charset="0"/>
                        <a:cs typeface="Arial" pitchFamily="34" charset="0"/>
                      </a:endParaRPr>
                    </a:p>
                  </a:txBody>
                  <a:tcPr marL="4041" marR="48489" marT="4041" marB="0" anchor="ctr">
                    <a:solidFill>
                      <a:schemeClr val="accent1">
                        <a:lumMod val="75000"/>
                      </a:schemeClr>
                    </a:solidFill>
                  </a:tcPr>
                </a:tc>
              </a:tr>
              <a:tr h="260730">
                <a:tc>
                  <a:txBody>
                    <a:bodyPr/>
                    <a:lstStyle/>
                    <a:p>
                      <a:pPr algn="l" fontAlgn="ctr"/>
                      <a:r>
                        <a:rPr lang="es-MX" sz="800" u="none" strike="noStrike">
                          <a:effectLst/>
                          <a:latin typeface="Arial" pitchFamily="34" charset="0"/>
                          <a:cs typeface="Arial" pitchFamily="34" charset="0"/>
                        </a:rPr>
                        <a:t>Nacional</a:t>
                      </a:r>
                      <a:endParaRPr lang="es-MX" sz="800" b="0" i="0" u="none" strike="noStrike">
                        <a:solidFill>
                          <a:srgbClr val="000000"/>
                        </a:solidFill>
                        <a:effectLst/>
                        <a:latin typeface="Arial" pitchFamily="34" charset="0"/>
                        <a:cs typeface="Arial" pitchFamily="34" charset="0"/>
                      </a:endParaRPr>
                    </a:p>
                  </a:txBody>
                  <a:tcPr marL="4041" marR="4041" marT="4041" marB="0" anchor="ctr"/>
                </a:tc>
                <a:tc>
                  <a:txBody>
                    <a:bodyPr/>
                    <a:lstStyle/>
                    <a:p>
                      <a:pPr algn="r" fontAlgn="ctr"/>
                      <a:r>
                        <a:rPr lang="es-MX" sz="800" u="none" strike="noStrike">
                          <a:effectLst/>
                          <a:latin typeface="Arial" pitchFamily="34" charset="0"/>
                          <a:cs typeface="Arial" pitchFamily="34" charset="0"/>
                        </a:rPr>
                        <a:t>        2,053,914 </a:t>
                      </a:r>
                      <a:endParaRPr lang="es-MX" sz="800" b="1" i="0" u="none" strike="noStrike">
                        <a:solidFill>
                          <a:srgbClr val="000000"/>
                        </a:solidFill>
                        <a:effectLst/>
                        <a:latin typeface="Arial" pitchFamily="34" charset="0"/>
                        <a:cs typeface="Arial" pitchFamily="34" charset="0"/>
                      </a:endParaRPr>
                    </a:p>
                  </a:txBody>
                  <a:tcPr marL="4041" marR="48489" marT="4041" marB="0" anchor="ctr"/>
                </a:tc>
                <a:tc>
                  <a:txBody>
                    <a:bodyPr/>
                    <a:lstStyle/>
                    <a:p>
                      <a:pPr algn="r" fontAlgn="ctr"/>
                      <a:r>
                        <a:rPr lang="es-MX" sz="800" u="none" strike="noStrike">
                          <a:effectLst/>
                          <a:latin typeface="Arial" pitchFamily="34" charset="0"/>
                          <a:cs typeface="Arial" pitchFamily="34" charset="0"/>
                        </a:rPr>
                        <a:t>            15,736 </a:t>
                      </a:r>
                      <a:endParaRPr lang="es-MX" sz="800" b="1" i="0" u="none" strike="noStrike">
                        <a:solidFill>
                          <a:srgbClr val="000000"/>
                        </a:solidFill>
                        <a:effectLst/>
                        <a:latin typeface="Arial" pitchFamily="34" charset="0"/>
                        <a:cs typeface="Arial" pitchFamily="34" charset="0"/>
                      </a:endParaRPr>
                    </a:p>
                  </a:txBody>
                  <a:tcPr marL="4041" marR="48489" marT="4041" marB="0" anchor="ctr"/>
                </a:tc>
                <a:tc>
                  <a:txBody>
                    <a:bodyPr/>
                    <a:lstStyle/>
                    <a:p>
                      <a:pPr algn="r" fontAlgn="ctr"/>
                      <a:r>
                        <a:rPr lang="es-MX" sz="800" u="none" strike="noStrike">
                          <a:effectLst/>
                          <a:latin typeface="Arial" pitchFamily="34" charset="0"/>
                          <a:cs typeface="Arial" pitchFamily="34" charset="0"/>
                        </a:rPr>
                        <a:t>      267,646 </a:t>
                      </a:r>
                      <a:endParaRPr lang="es-MX" sz="800" b="1" i="0" u="none" strike="noStrike">
                        <a:solidFill>
                          <a:srgbClr val="000000"/>
                        </a:solidFill>
                        <a:effectLst/>
                        <a:latin typeface="Arial" pitchFamily="34" charset="0"/>
                        <a:cs typeface="Arial" pitchFamily="34" charset="0"/>
                      </a:endParaRPr>
                    </a:p>
                  </a:txBody>
                  <a:tcPr marL="4041" marR="48489" marT="4041" marB="0" anchor="ctr"/>
                </a:tc>
                <a:tc>
                  <a:txBody>
                    <a:bodyPr/>
                    <a:lstStyle/>
                    <a:p>
                      <a:pPr algn="r" fontAlgn="ctr"/>
                      <a:r>
                        <a:rPr lang="es-MX" sz="800" u="none" strike="noStrike">
                          <a:effectLst/>
                          <a:latin typeface="Arial" pitchFamily="34" charset="0"/>
                          <a:cs typeface="Arial" pitchFamily="34" charset="0"/>
                        </a:rPr>
                        <a:t>                  42,160 </a:t>
                      </a:r>
                      <a:endParaRPr lang="es-MX" sz="800" b="1" i="0" u="none" strike="noStrike">
                        <a:solidFill>
                          <a:srgbClr val="000000"/>
                        </a:solidFill>
                        <a:effectLst/>
                        <a:latin typeface="Arial" pitchFamily="34" charset="0"/>
                        <a:cs typeface="Arial" pitchFamily="34" charset="0"/>
                      </a:endParaRPr>
                    </a:p>
                  </a:txBody>
                  <a:tcPr marL="4041" marR="48489" marT="4041" marB="0" anchor="ctr"/>
                </a:tc>
                <a:tc>
                  <a:txBody>
                    <a:bodyPr/>
                    <a:lstStyle/>
                    <a:p>
                      <a:pPr algn="r" fontAlgn="ctr"/>
                      <a:r>
                        <a:rPr lang="es-MX" sz="800" u="none" strike="noStrike">
                          <a:effectLst/>
                          <a:latin typeface="Arial" pitchFamily="34" charset="0"/>
                          <a:cs typeface="Arial" pitchFamily="34" charset="0"/>
                        </a:rPr>
                        <a:t>           585,381 </a:t>
                      </a:r>
                      <a:endParaRPr lang="es-MX" sz="800" b="1" i="0" u="none" strike="noStrike">
                        <a:solidFill>
                          <a:srgbClr val="000000"/>
                        </a:solidFill>
                        <a:effectLst/>
                        <a:latin typeface="Arial" pitchFamily="34" charset="0"/>
                        <a:cs typeface="Arial" pitchFamily="34" charset="0"/>
                      </a:endParaRPr>
                    </a:p>
                  </a:txBody>
                  <a:tcPr marL="4041" marR="48489" marT="4041" marB="0" anchor="ctr"/>
                </a:tc>
                <a:tc>
                  <a:txBody>
                    <a:bodyPr/>
                    <a:lstStyle/>
                    <a:p>
                      <a:pPr algn="r" fontAlgn="ctr"/>
                      <a:r>
                        <a:rPr lang="es-MX" sz="800" u="none" strike="noStrike">
                          <a:effectLst/>
                          <a:latin typeface="Arial" pitchFamily="34" charset="0"/>
                          <a:cs typeface="Arial" pitchFamily="34" charset="0"/>
                        </a:rPr>
                        <a:t>                 545,557 </a:t>
                      </a:r>
                      <a:endParaRPr lang="es-MX" sz="800" b="1" i="0" u="none" strike="noStrike">
                        <a:solidFill>
                          <a:srgbClr val="000000"/>
                        </a:solidFill>
                        <a:effectLst/>
                        <a:latin typeface="Arial" pitchFamily="34" charset="0"/>
                        <a:cs typeface="Arial" pitchFamily="34" charset="0"/>
                      </a:endParaRPr>
                    </a:p>
                  </a:txBody>
                  <a:tcPr marL="4041" marR="48489" marT="4041" marB="0" anchor="ctr"/>
                </a:tc>
                <a:tc>
                  <a:txBody>
                    <a:bodyPr/>
                    <a:lstStyle/>
                    <a:p>
                      <a:pPr algn="r" fontAlgn="ctr"/>
                      <a:r>
                        <a:rPr lang="es-MX" sz="800" u="none" strike="noStrike">
                          <a:effectLst/>
                          <a:latin typeface="Arial" pitchFamily="34" charset="0"/>
                          <a:cs typeface="Arial" pitchFamily="34" charset="0"/>
                        </a:rPr>
                        <a:t>         22,473 </a:t>
                      </a:r>
                      <a:endParaRPr lang="es-MX" sz="800" b="1" i="0" u="none" strike="noStrike">
                        <a:solidFill>
                          <a:srgbClr val="000000"/>
                        </a:solidFill>
                        <a:effectLst/>
                        <a:latin typeface="Arial" pitchFamily="34" charset="0"/>
                        <a:cs typeface="Arial" pitchFamily="34" charset="0"/>
                      </a:endParaRPr>
                    </a:p>
                  </a:txBody>
                  <a:tcPr marL="4041" marR="48489" marT="4041" marB="0" anchor="ctr"/>
                </a:tc>
                <a:tc>
                  <a:txBody>
                    <a:bodyPr/>
                    <a:lstStyle/>
                    <a:p>
                      <a:pPr algn="r" fontAlgn="ctr"/>
                      <a:r>
                        <a:rPr lang="es-MX" sz="800" u="none" strike="noStrike">
                          <a:effectLst/>
                          <a:latin typeface="Arial" pitchFamily="34" charset="0"/>
                          <a:cs typeface="Arial" pitchFamily="34" charset="0"/>
                        </a:rPr>
                        <a:t>              358,563 </a:t>
                      </a:r>
                      <a:endParaRPr lang="es-MX" sz="800" b="1" i="0" u="none" strike="noStrike">
                        <a:solidFill>
                          <a:srgbClr val="000000"/>
                        </a:solidFill>
                        <a:effectLst/>
                        <a:latin typeface="Arial" pitchFamily="34" charset="0"/>
                        <a:cs typeface="Arial" pitchFamily="34" charset="0"/>
                      </a:endParaRPr>
                    </a:p>
                  </a:txBody>
                  <a:tcPr marL="4041" marR="48489" marT="4041" marB="0" anchor="ctr"/>
                </a:tc>
                <a:tc>
                  <a:txBody>
                    <a:bodyPr/>
                    <a:lstStyle/>
                    <a:p>
                      <a:pPr algn="r" fontAlgn="ctr"/>
                      <a:r>
                        <a:rPr lang="es-MX" sz="800" u="none" strike="noStrike">
                          <a:effectLst/>
                          <a:latin typeface="Arial" pitchFamily="34" charset="0"/>
                          <a:cs typeface="Arial" pitchFamily="34" charset="0"/>
                        </a:rPr>
                        <a:t>             134,379 </a:t>
                      </a:r>
                      <a:endParaRPr lang="es-MX" sz="800" b="1" i="0" u="none" strike="noStrike">
                        <a:solidFill>
                          <a:srgbClr val="000000"/>
                        </a:solidFill>
                        <a:effectLst/>
                        <a:latin typeface="Arial" pitchFamily="34" charset="0"/>
                        <a:cs typeface="Arial" pitchFamily="34" charset="0"/>
                      </a:endParaRPr>
                    </a:p>
                  </a:txBody>
                  <a:tcPr marL="4041" marR="48489" marT="4041" marB="0" anchor="ctr"/>
                </a:tc>
                <a:tc>
                  <a:txBody>
                    <a:bodyPr/>
                    <a:lstStyle/>
                    <a:p>
                      <a:pPr algn="r" fontAlgn="ctr"/>
                      <a:r>
                        <a:rPr lang="es-MX" sz="800" u="none" strike="noStrike">
                          <a:effectLst/>
                          <a:latin typeface="Arial" pitchFamily="34" charset="0"/>
                          <a:cs typeface="Arial" pitchFamily="34" charset="0"/>
                        </a:rPr>
                        <a:t>                    82,019 </a:t>
                      </a:r>
                      <a:endParaRPr lang="es-MX" sz="800" b="1" i="0" u="none" strike="noStrike">
                        <a:solidFill>
                          <a:srgbClr val="000000"/>
                        </a:solidFill>
                        <a:effectLst/>
                        <a:latin typeface="Arial" pitchFamily="34" charset="0"/>
                        <a:cs typeface="Arial" pitchFamily="34" charset="0"/>
                      </a:endParaRPr>
                    </a:p>
                  </a:txBody>
                  <a:tcPr marL="4041" marR="48489" marT="4041" marB="0" anchor="ctr"/>
                </a:tc>
              </a:tr>
              <a:tr h="132490">
                <a:tc>
                  <a:txBody>
                    <a:bodyPr/>
                    <a:lstStyle/>
                    <a:p>
                      <a:pPr algn="l" fontAlgn="b"/>
                      <a:r>
                        <a:rPr lang="es-MX" sz="800" u="none" strike="noStrike">
                          <a:effectLst/>
                          <a:latin typeface="Arial" pitchFamily="34" charset="0"/>
                          <a:cs typeface="Arial" pitchFamily="34" charset="0"/>
                        </a:rPr>
                        <a:t>Aguascalientes</a:t>
                      </a:r>
                      <a:endParaRPr lang="es-MX" sz="800" b="0" i="0" u="none" strike="noStrike">
                        <a:solidFill>
                          <a:srgbClr val="000000"/>
                        </a:solidFill>
                        <a:effectLst/>
                        <a:latin typeface="Arial" pitchFamily="34" charset="0"/>
                        <a:cs typeface="Arial" pitchFamily="34" charset="0"/>
                      </a:endParaRPr>
                    </a:p>
                  </a:txBody>
                  <a:tcPr marL="4041" marR="4041" marT="4041" marB="0" anchor="b"/>
                </a:tc>
                <a:tc>
                  <a:txBody>
                    <a:bodyPr/>
                    <a:lstStyle/>
                    <a:p>
                      <a:pPr algn="r" fontAlgn="b"/>
                      <a:r>
                        <a:rPr lang="es-MX" sz="800" u="none" strike="noStrike">
                          <a:effectLst/>
                          <a:latin typeface="Arial" pitchFamily="34" charset="0"/>
                          <a:cs typeface="Arial" pitchFamily="34" charset="0"/>
                        </a:rPr>
                        <a:t>              21,133 </a:t>
                      </a:r>
                      <a:endParaRPr lang="es-MX" sz="800" b="1"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76</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2,602</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170</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7,688</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5,235</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464</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2,205</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1,914</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779</a:t>
                      </a:r>
                      <a:endParaRPr lang="es-MX" sz="800" b="0" i="0" u="none" strike="noStrike">
                        <a:solidFill>
                          <a:srgbClr val="000000"/>
                        </a:solidFill>
                        <a:effectLst/>
                        <a:latin typeface="Arial" pitchFamily="34" charset="0"/>
                        <a:cs typeface="Arial" pitchFamily="34" charset="0"/>
                      </a:endParaRPr>
                    </a:p>
                  </a:txBody>
                  <a:tcPr marL="4041" marR="48489" marT="4041" marB="0" anchor="b"/>
                </a:tc>
              </a:tr>
              <a:tr h="132490">
                <a:tc>
                  <a:txBody>
                    <a:bodyPr/>
                    <a:lstStyle/>
                    <a:p>
                      <a:pPr algn="l" fontAlgn="b"/>
                      <a:r>
                        <a:rPr lang="es-MX" sz="800" u="none" strike="noStrike">
                          <a:effectLst/>
                          <a:latin typeface="Arial" pitchFamily="34" charset="0"/>
                          <a:cs typeface="Arial" pitchFamily="34" charset="0"/>
                        </a:rPr>
                        <a:t>Baja California</a:t>
                      </a:r>
                      <a:endParaRPr lang="es-MX" sz="800" b="0" i="0" u="none" strike="noStrike">
                        <a:solidFill>
                          <a:srgbClr val="000000"/>
                        </a:solidFill>
                        <a:effectLst/>
                        <a:latin typeface="Arial" pitchFamily="34" charset="0"/>
                        <a:cs typeface="Arial" pitchFamily="34" charset="0"/>
                      </a:endParaRPr>
                    </a:p>
                  </a:txBody>
                  <a:tcPr marL="4041" marR="4041" marT="4041" marB="0" anchor="b"/>
                </a:tc>
                <a:tc>
                  <a:txBody>
                    <a:bodyPr/>
                    <a:lstStyle/>
                    <a:p>
                      <a:pPr algn="r" fontAlgn="b"/>
                      <a:r>
                        <a:rPr lang="es-MX" sz="800" u="none" strike="noStrike">
                          <a:effectLst/>
                          <a:latin typeface="Arial" pitchFamily="34" charset="0"/>
                          <a:cs typeface="Arial" pitchFamily="34" charset="0"/>
                        </a:rPr>
                        <a:t>              45,583 </a:t>
                      </a:r>
                      <a:endParaRPr lang="es-MX" sz="800" b="1"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1,751</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5,486</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1,415</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13,348</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9,637</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623</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5,383</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6,521</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1,419</a:t>
                      </a:r>
                      <a:endParaRPr lang="es-MX" sz="800" b="0" i="0" u="none" strike="noStrike">
                        <a:solidFill>
                          <a:srgbClr val="000000"/>
                        </a:solidFill>
                        <a:effectLst/>
                        <a:latin typeface="Arial" pitchFamily="34" charset="0"/>
                        <a:cs typeface="Arial" pitchFamily="34" charset="0"/>
                      </a:endParaRPr>
                    </a:p>
                  </a:txBody>
                  <a:tcPr marL="4041" marR="48489" marT="4041" marB="0" anchor="b"/>
                </a:tc>
              </a:tr>
              <a:tr h="132490">
                <a:tc>
                  <a:txBody>
                    <a:bodyPr/>
                    <a:lstStyle/>
                    <a:p>
                      <a:pPr algn="l" fontAlgn="b"/>
                      <a:r>
                        <a:rPr lang="es-MX" sz="800" u="none" strike="noStrike">
                          <a:effectLst/>
                          <a:latin typeface="Arial" pitchFamily="34" charset="0"/>
                          <a:cs typeface="Arial" pitchFamily="34" charset="0"/>
                        </a:rPr>
                        <a:t>Baja California Sur</a:t>
                      </a:r>
                      <a:endParaRPr lang="es-MX" sz="800" b="0" i="0" u="none" strike="noStrike">
                        <a:solidFill>
                          <a:srgbClr val="000000"/>
                        </a:solidFill>
                        <a:effectLst/>
                        <a:latin typeface="Arial" pitchFamily="34" charset="0"/>
                        <a:cs typeface="Arial" pitchFamily="34" charset="0"/>
                      </a:endParaRPr>
                    </a:p>
                  </a:txBody>
                  <a:tcPr marL="4041" marR="4041" marT="4041" marB="0" anchor="b"/>
                </a:tc>
                <a:tc>
                  <a:txBody>
                    <a:bodyPr/>
                    <a:lstStyle/>
                    <a:p>
                      <a:pPr algn="r" fontAlgn="b"/>
                      <a:r>
                        <a:rPr lang="es-MX" sz="800" u="none" strike="noStrike">
                          <a:effectLst/>
                          <a:latin typeface="Arial" pitchFamily="34" charset="0"/>
                          <a:cs typeface="Arial" pitchFamily="34" charset="0"/>
                        </a:rPr>
                        <a:t>              22,164 </a:t>
                      </a:r>
                      <a:endParaRPr lang="es-MX" sz="800" b="1"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636</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2,390</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713</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7,830</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1,273</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1,076</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6,539</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956</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751</a:t>
                      </a:r>
                      <a:endParaRPr lang="es-MX" sz="800" b="0" i="0" u="none" strike="noStrike">
                        <a:solidFill>
                          <a:srgbClr val="000000"/>
                        </a:solidFill>
                        <a:effectLst/>
                        <a:latin typeface="Arial" pitchFamily="34" charset="0"/>
                        <a:cs typeface="Arial" pitchFamily="34" charset="0"/>
                      </a:endParaRPr>
                    </a:p>
                  </a:txBody>
                  <a:tcPr marL="4041" marR="48489" marT="4041" marB="0" anchor="b"/>
                </a:tc>
              </a:tr>
              <a:tr h="132490">
                <a:tc>
                  <a:txBody>
                    <a:bodyPr/>
                    <a:lstStyle/>
                    <a:p>
                      <a:pPr algn="l" fontAlgn="b"/>
                      <a:r>
                        <a:rPr lang="es-MX" sz="800" u="none" strike="noStrike">
                          <a:effectLst/>
                          <a:latin typeface="Arial" pitchFamily="34" charset="0"/>
                          <a:cs typeface="Arial" pitchFamily="34" charset="0"/>
                        </a:rPr>
                        <a:t>Campeche</a:t>
                      </a:r>
                      <a:endParaRPr lang="es-MX" sz="800" b="0" i="0" u="none" strike="noStrike">
                        <a:solidFill>
                          <a:srgbClr val="000000"/>
                        </a:solidFill>
                        <a:effectLst/>
                        <a:latin typeface="Arial" pitchFamily="34" charset="0"/>
                        <a:cs typeface="Arial" pitchFamily="34" charset="0"/>
                      </a:endParaRPr>
                    </a:p>
                  </a:txBody>
                  <a:tcPr marL="4041" marR="4041" marT="4041" marB="0" anchor="b"/>
                </a:tc>
                <a:tc>
                  <a:txBody>
                    <a:bodyPr/>
                    <a:lstStyle/>
                    <a:p>
                      <a:pPr algn="r" fontAlgn="b"/>
                      <a:r>
                        <a:rPr lang="es-MX" sz="800" u="none" strike="noStrike">
                          <a:effectLst/>
                          <a:latin typeface="Arial" pitchFamily="34" charset="0"/>
                          <a:cs typeface="Arial" pitchFamily="34" charset="0"/>
                        </a:rPr>
                        <a:t>              27,320 </a:t>
                      </a:r>
                      <a:endParaRPr lang="es-MX" sz="800" b="1"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32</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1,684</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255</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15,490</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1,820</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43</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2,654</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1,744</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3,598</a:t>
                      </a:r>
                      <a:endParaRPr lang="es-MX" sz="800" b="0" i="0" u="none" strike="noStrike">
                        <a:solidFill>
                          <a:srgbClr val="000000"/>
                        </a:solidFill>
                        <a:effectLst/>
                        <a:latin typeface="Arial" pitchFamily="34" charset="0"/>
                        <a:cs typeface="Arial" pitchFamily="34" charset="0"/>
                      </a:endParaRPr>
                    </a:p>
                  </a:txBody>
                  <a:tcPr marL="4041" marR="48489" marT="4041" marB="0" anchor="b"/>
                </a:tc>
              </a:tr>
              <a:tr h="132490">
                <a:tc>
                  <a:txBody>
                    <a:bodyPr/>
                    <a:lstStyle/>
                    <a:p>
                      <a:pPr algn="l" fontAlgn="b"/>
                      <a:r>
                        <a:rPr lang="es-MX" sz="800" u="none" strike="noStrike" dirty="0">
                          <a:solidFill>
                            <a:schemeClr val="bg1"/>
                          </a:solidFill>
                          <a:effectLst/>
                          <a:latin typeface="Arial" pitchFamily="34" charset="0"/>
                          <a:cs typeface="Arial" pitchFamily="34" charset="0"/>
                        </a:rPr>
                        <a:t>Chiapas</a:t>
                      </a:r>
                      <a:endParaRPr lang="es-MX" sz="800" b="0" i="0" u="none" strike="noStrike" dirty="0">
                        <a:solidFill>
                          <a:schemeClr val="bg1"/>
                        </a:solidFill>
                        <a:effectLst/>
                        <a:latin typeface="Arial" pitchFamily="34" charset="0"/>
                        <a:cs typeface="Arial" pitchFamily="34" charset="0"/>
                      </a:endParaRPr>
                    </a:p>
                  </a:txBody>
                  <a:tcPr marL="4041" marR="4041" marT="4041" marB="0" anchor="b">
                    <a:solidFill>
                      <a:schemeClr val="accent1">
                        <a:lumMod val="75000"/>
                      </a:schemeClr>
                    </a:solidFill>
                  </a:tcPr>
                </a:tc>
                <a:tc>
                  <a:txBody>
                    <a:bodyPr/>
                    <a:lstStyle/>
                    <a:p>
                      <a:pPr algn="r" fontAlgn="b"/>
                      <a:r>
                        <a:rPr lang="es-MX" sz="800" u="none" strike="noStrike" dirty="0">
                          <a:solidFill>
                            <a:schemeClr val="bg1"/>
                          </a:solidFill>
                          <a:effectLst/>
                          <a:latin typeface="Arial" pitchFamily="34" charset="0"/>
                          <a:cs typeface="Arial" pitchFamily="34" charset="0"/>
                        </a:rPr>
                        <a:t>              21,141 </a:t>
                      </a:r>
                      <a:endParaRPr lang="es-MX" sz="800" b="1" i="0" u="none" strike="noStrike" dirty="0">
                        <a:solidFill>
                          <a:schemeClr val="bg1"/>
                        </a:solidFill>
                        <a:effectLst/>
                        <a:latin typeface="Arial" pitchFamily="34" charset="0"/>
                        <a:cs typeface="Arial" pitchFamily="34" charset="0"/>
                      </a:endParaRPr>
                    </a:p>
                  </a:txBody>
                  <a:tcPr marL="4041" marR="48489" marT="4041" marB="0" anchor="b">
                    <a:solidFill>
                      <a:schemeClr val="accent1">
                        <a:lumMod val="75000"/>
                      </a:schemeClr>
                    </a:solidFill>
                  </a:tcPr>
                </a:tc>
                <a:tc>
                  <a:txBody>
                    <a:bodyPr/>
                    <a:lstStyle/>
                    <a:p>
                      <a:pPr algn="r" fontAlgn="b"/>
                      <a:r>
                        <a:rPr lang="es-MX" sz="800" u="none" strike="noStrike">
                          <a:solidFill>
                            <a:schemeClr val="bg1"/>
                          </a:solidFill>
                          <a:effectLst/>
                          <a:latin typeface="Arial" pitchFamily="34" charset="0"/>
                          <a:cs typeface="Arial" pitchFamily="34" charset="0"/>
                        </a:rPr>
                        <a:t>352</a:t>
                      </a:r>
                      <a:endParaRPr lang="es-MX" sz="800" b="0" i="0" u="none" strike="noStrike">
                        <a:solidFill>
                          <a:schemeClr val="bg1"/>
                        </a:solidFill>
                        <a:effectLst/>
                        <a:latin typeface="Arial" pitchFamily="34" charset="0"/>
                        <a:cs typeface="Arial" pitchFamily="34" charset="0"/>
                      </a:endParaRPr>
                    </a:p>
                  </a:txBody>
                  <a:tcPr marL="4041" marR="48489" marT="4041" marB="0" anchor="b">
                    <a:solidFill>
                      <a:schemeClr val="accent1">
                        <a:lumMod val="75000"/>
                      </a:schemeClr>
                    </a:solidFill>
                  </a:tcPr>
                </a:tc>
                <a:tc>
                  <a:txBody>
                    <a:bodyPr/>
                    <a:lstStyle/>
                    <a:p>
                      <a:pPr algn="r" fontAlgn="b"/>
                      <a:r>
                        <a:rPr lang="es-MX" sz="800" u="none" strike="noStrike" dirty="0">
                          <a:solidFill>
                            <a:schemeClr val="bg1"/>
                          </a:solidFill>
                          <a:effectLst/>
                          <a:latin typeface="Arial" pitchFamily="34" charset="0"/>
                          <a:cs typeface="Arial" pitchFamily="34" charset="0"/>
                        </a:rPr>
                        <a:t>4,241</a:t>
                      </a:r>
                      <a:endParaRPr lang="es-MX" sz="800" b="0" i="0" u="none" strike="noStrike" dirty="0">
                        <a:solidFill>
                          <a:schemeClr val="bg1"/>
                        </a:solidFill>
                        <a:effectLst/>
                        <a:latin typeface="Arial" pitchFamily="34" charset="0"/>
                        <a:cs typeface="Arial" pitchFamily="34" charset="0"/>
                      </a:endParaRPr>
                    </a:p>
                  </a:txBody>
                  <a:tcPr marL="4041" marR="48489" marT="4041" marB="0" anchor="b">
                    <a:solidFill>
                      <a:schemeClr val="accent1">
                        <a:lumMod val="75000"/>
                      </a:schemeClr>
                    </a:solidFill>
                  </a:tcPr>
                </a:tc>
                <a:tc>
                  <a:txBody>
                    <a:bodyPr/>
                    <a:lstStyle/>
                    <a:p>
                      <a:pPr algn="r" fontAlgn="b"/>
                      <a:r>
                        <a:rPr lang="es-MX" sz="800" u="none" strike="noStrike" dirty="0">
                          <a:solidFill>
                            <a:schemeClr val="bg1"/>
                          </a:solidFill>
                          <a:effectLst/>
                          <a:latin typeface="Arial" pitchFamily="34" charset="0"/>
                          <a:cs typeface="Arial" pitchFamily="34" charset="0"/>
                        </a:rPr>
                        <a:t>1,252</a:t>
                      </a:r>
                      <a:endParaRPr lang="es-MX" sz="800" b="0" i="0" u="none" strike="noStrike" dirty="0">
                        <a:solidFill>
                          <a:schemeClr val="bg1"/>
                        </a:solidFill>
                        <a:effectLst/>
                        <a:latin typeface="Arial" pitchFamily="34" charset="0"/>
                        <a:cs typeface="Arial" pitchFamily="34" charset="0"/>
                      </a:endParaRPr>
                    </a:p>
                  </a:txBody>
                  <a:tcPr marL="4041" marR="48489" marT="4041" marB="0" anchor="b">
                    <a:solidFill>
                      <a:schemeClr val="accent1">
                        <a:lumMod val="75000"/>
                      </a:schemeClr>
                    </a:solidFill>
                  </a:tcPr>
                </a:tc>
                <a:tc>
                  <a:txBody>
                    <a:bodyPr/>
                    <a:lstStyle/>
                    <a:p>
                      <a:pPr algn="r" fontAlgn="b"/>
                      <a:r>
                        <a:rPr lang="es-MX" sz="800" u="none" strike="noStrike">
                          <a:solidFill>
                            <a:schemeClr val="bg1"/>
                          </a:solidFill>
                          <a:effectLst/>
                          <a:latin typeface="Arial" pitchFamily="34" charset="0"/>
                          <a:cs typeface="Arial" pitchFamily="34" charset="0"/>
                        </a:rPr>
                        <a:t>8,797</a:t>
                      </a:r>
                      <a:endParaRPr lang="es-MX" sz="800" b="0" i="0" u="none" strike="noStrike">
                        <a:solidFill>
                          <a:schemeClr val="bg1"/>
                        </a:solidFill>
                        <a:effectLst/>
                        <a:latin typeface="Arial" pitchFamily="34" charset="0"/>
                        <a:cs typeface="Arial" pitchFamily="34" charset="0"/>
                      </a:endParaRPr>
                    </a:p>
                  </a:txBody>
                  <a:tcPr marL="4041" marR="48489" marT="4041" marB="0" anchor="b">
                    <a:solidFill>
                      <a:schemeClr val="accent1">
                        <a:lumMod val="75000"/>
                      </a:schemeClr>
                    </a:solidFill>
                  </a:tcPr>
                </a:tc>
                <a:tc>
                  <a:txBody>
                    <a:bodyPr/>
                    <a:lstStyle/>
                    <a:p>
                      <a:pPr algn="r" fontAlgn="b"/>
                      <a:r>
                        <a:rPr lang="es-MX" sz="800" u="none" strike="noStrike" dirty="0">
                          <a:solidFill>
                            <a:schemeClr val="bg1"/>
                          </a:solidFill>
                          <a:effectLst/>
                          <a:latin typeface="Arial" pitchFamily="34" charset="0"/>
                          <a:cs typeface="Arial" pitchFamily="34" charset="0"/>
                        </a:rPr>
                        <a:t>2,597</a:t>
                      </a:r>
                      <a:endParaRPr lang="es-MX" sz="800" b="0" i="0" u="none" strike="noStrike" dirty="0">
                        <a:solidFill>
                          <a:schemeClr val="bg1"/>
                        </a:solidFill>
                        <a:effectLst/>
                        <a:latin typeface="Arial" pitchFamily="34" charset="0"/>
                        <a:cs typeface="Arial" pitchFamily="34" charset="0"/>
                      </a:endParaRPr>
                    </a:p>
                  </a:txBody>
                  <a:tcPr marL="4041" marR="48489" marT="4041" marB="0" anchor="b">
                    <a:solidFill>
                      <a:schemeClr val="accent1">
                        <a:lumMod val="75000"/>
                      </a:schemeClr>
                    </a:solidFill>
                  </a:tcPr>
                </a:tc>
                <a:tc>
                  <a:txBody>
                    <a:bodyPr/>
                    <a:lstStyle/>
                    <a:p>
                      <a:pPr algn="r" fontAlgn="b"/>
                      <a:r>
                        <a:rPr lang="es-MX" sz="800" u="none" strike="noStrike">
                          <a:solidFill>
                            <a:schemeClr val="bg1"/>
                          </a:solidFill>
                          <a:effectLst/>
                          <a:latin typeface="Arial" pitchFamily="34" charset="0"/>
                          <a:cs typeface="Arial" pitchFamily="34" charset="0"/>
                        </a:rPr>
                        <a:t>15</a:t>
                      </a:r>
                      <a:endParaRPr lang="es-MX" sz="800" b="0" i="0" u="none" strike="noStrike">
                        <a:solidFill>
                          <a:schemeClr val="bg1"/>
                        </a:solidFill>
                        <a:effectLst/>
                        <a:latin typeface="Arial" pitchFamily="34" charset="0"/>
                        <a:cs typeface="Arial" pitchFamily="34" charset="0"/>
                      </a:endParaRPr>
                    </a:p>
                  </a:txBody>
                  <a:tcPr marL="4041" marR="48489" marT="4041" marB="0" anchor="b">
                    <a:solidFill>
                      <a:schemeClr val="accent1">
                        <a:lumMod val="75000"/>
                      </a:schemeClr>
                    </a:solidFill>
                  </a:tcPr>
                </a:tc>
                <a:tc>
                  <a:txBody>
                    <a:bodyPr/>
                    <a:lstStyle/>
                    <a:p>
                      <a:pPr algn="r" fontAlgn="b"/>
                      <a:r>
                        <a:rPr lang="es-MX" sz="800" u="none" strike="noStrike" dirty="0">
                          <a:solidFill>
                            <a:schemeClr val="bg1"/>
                          </a:solidFill>
                          <a:effectLst/>
                          <a:latin typeface="Arial" pitchFamily="34" charset="0"/>
                          <a:cs typeface="Arial" pitchFamily="34" charset="0"/>
                        </a:rPr>
                        <a:t>1,343</a:t>
                      </a:r>
                      <a:endParaRPr lang="es-MX" sz="800" b="0" i="0" u="none" strike="noStrike" dirty="0">
                        <a:solidFill>
                          <a:schemeClr val="bg1"/>
                        </a:solidFill>
                        <a:effectLst/>
                        <a:latin typeface="Arial" pitchFamily="34" charset="0"/>
                        <a:cs typeface="Arial" pitchFamily="34" charset="0"/>
                      </a:endParaRPr>
                    </a:p>
                  </a:txBody>
                  <a:tcPr marL="4041" marR="48489" marT="4041" marB="0" anchor="b">
                    <a:solidFill>
                      <a:schemeClr val="accent1">
                        <a:lumMod val="75000"/>
                      </a:schemeClr>
                    </a:solidFill>
                  </a:tcPr>
                </a:tc>
                <a:tc>
                  <a:txBody>
                    <a:bodyPr/>
                    <a:lstStyle/>
                    <a:p>
                      <a:pPr algn="r" fontAlgn="b"/>
                      <a:r>
                        <a:rPr lang="es-MX" sz="800" u="none" strike="noStrike">
                          <a:solidFill>
                            <a:schemeClr val="bg1"/>
                          </a:solidFill>
                          <a:effectLst/>
                          <a:latin typeface="Arial" pitchFamily="34" charset="0"/>
                          <a:cs typeface="Arial" pitchFamily="34" charset="0"/>
                        </a:rPr>
                        <a:t>2,128</a:t>
                      </a:r>
                      <a:endParaRPr lang="es-MX" sz="800" b="0" i="0" u="none" strike="noStrike">
                        <a:solidFill>
                          <a:schemeClr val="bg1"/>
                        </a:solidFill>
                        <a:effectLst/>
                        <a:latin typeface="Arial" pitchFamily="34" charset="0"/>
                        <a:cs typeface="Arial" pitchFamily="34" charset="0"/>
                      </a:endParaRPr>
                    </a:p>
                  </a:txBody>
                  <a:tcPr marL="4041" marR="48489" marT="4041" marB="0" anchor="b">
                    <a:solidFill>
                      <a:schemeClr val="accent1">
                        <a:lumMod val="75000"/>
                      </a:schemeClr>
                    </a:solidFill>
                  </a:tcPr>
                </a:tc>
                <a:tc>
                  <a:txBody>
                    <a:bodyPr/>
                    <a:lstStyle/>
                    <a:p>
                      <a:pPr algn="r" fontAlgn="b"/>
                      <a:r>
                        <a:rPr lang="es-MX" sz="800" u="none" strike="noStrike" dirty="0">
                          <a:solidFill>
                            <a:schemeClr val="bg1"/>
                          </a:solidFill>
                          <a:effectLst/>
                          <a:latin typeface="Arial" pitchFamily="34" charset="0"/>
                          <a:cs typeface="Arial" pitchFamily="34" charset="0"/>
                        </a:rPr>
                        <a:t>416</a:t>
                      </a:r>
                      <a:endParaRPr lang="es-MX" sz="800" b="0" i="0" u="none" strike="noStrike" dirty="0">
                        <a:solidFill>
                          <a:schemeClr val="bg1"/>
                        </a:solidFill>
                        <a:effectLst/>
                        <a:latin typeface="Arial" pitchFamily="34" charset="0"/>
                        <a:cs typeface="Arial" pitchFamily="34" charset="0"/>
                      </a:endParaRPr>
                    </a:p>
                  </a:txBody>
                  <a:tcPr marL="4041" marR="48489" marT="4041" marB="0" anchor="b">
                    <a:solidFill>
                      <a:schemeClr val="accent1">
                        <a:lumMod val="75000"/>
                      </a:schemeClr>
                    </a:solidFill>
                  </a:tcPr>
                </a:tc>
              </a:tr>
              <a:tr h="132490">
                <a:tc>
                  <a:txBody>
                    <a:bodyPr/>
                    <a:lstStyle/>
                    <a:p>
                      <a:pPr algn="l" fontAlgn="b"/>
                      <a:r>
                        <a:rPr lang="es-MX" sz="800" u="none" strike="noStrike">
                          <a:effectLst/>
                          <a:latin typeface="Arial" pitchFamily="34" charset="0"/>
                          <a:cs typeface="Arial" pitchFamily="34" charset="0"/>
                        </a:rPr>
                        <a:t>Chihuahua</a:t>
                      </a:r>
                      <a:endParaRPr lang="es-MX" sz="800" b="0" i="0" u="none" strike="noStrike">
                        <a:solidFill>
                          <a:srgbClr val="000000"/>
                        </a:solidFill>
                        <a:effectLst/>
                        <a:latin typeface="Arial" pitchFamily="34" charset="0"/>
                        <a:cs typeface="Arial" pitchFamily="34" charset="0"/>
                      </a:endParaRPr>
                    </a:p>
                  </a:txBody>
                  <a:tcPr marL="4041" marR="4041" marT="4041" marB="0" anchor="b"/>
                </a:tc>
                <a:tc>
                  <a:txBody>
                    <a:bodyPr/>
                    <a:lstStyle/>
                    <a:p>
                      <a:pPr algn="r" fontAlgn="b"/>
                      <a:r>
                        <a:rPr lang="es-MX" sz="800" u="none" strike="noStrike">
                          <a:effectLst/>
                          <a:latin typeface="Arial" pitchFamily="34" charset="0"/>
                          <a:cs typeface="Arial" pitchFamily="34" charset="0"/>
                        </a:rPr>
                        <a:t>              56,426 </a:t>
                      </a:r>
                      <a:endParaRPr lang="es-MX" sz="800" b="1"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225</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5,458</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795</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11,618</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25,892</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1,127</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6,791</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3,026</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dirty="0">
                          <a:effectLst/>
                          <a:latin typeface="Arial" pitchFamily="34" charset="0"/>
                          <a:cs typeface="Arial" pitchFamily="34" charset="0"/>
                        </a:rPr>
                        <a:t>1,494</a:t>
                      </a:r>
                      <a:endParaRPr lang="es-MX" sz="800" b="0" i="0" u="none" strike="noStrike" dirty="0">
                        <a:solidFill>
                          <a:srgbClr val="000000"/>
                        </a:solidFill>
                        <a:effectLst/>
                        <a:latin typeface="Arial" pitchFamily="34" charset="0"/>
                        <a:cs typeface="Arial" pitchFamily="34" charset="0"/>
                      </a:endParaRPr>
                    </a:p>
                  </a:txBody>
                  <a:tcPr marL="4041" marR="48489" marT="4041" marB="0" anchor="b"/>
                </a:tc>
              </a:tr>
              <a:tr h="132490">
                <a:tc>
                  <a:txBody>
                    <a:bodyPr/>
                    <a:lstStyle/>
                    <a:p>
                      <a:pPr algn="l" fontAlgn="b"/>
                      <a:r>
                        <a:rPr lang="es-MX" sz="800" u="none" strike="noStrike">
                          <a:effectLst/>
                          <a:latin typeface="Arial" pitchFamily="34" charset="0"/>
                          <a:cs typeface="Arial" pitchFamily="34" charset="0"/>
                        </a:rPr>
                        <a:t>Coahuila</a:t>
                      </a:r>
                      <a:endParaRPr lang="es-MX" sz="800" b="0" i="0" u="none" strike="noStrike">
                        <a:solidFill>
                          <a:srgbClr val="000000"/>
                        </a:solidFill>
                        <a:effectLst/>
                        <a:latin typeface="Arial" pitchFamily="34" charset="0"/>
                        <a:cs typeface="Arial" pitchFamily="34" charset="0"/>
                      </a:endParaRPr>
                    </a:p>
                  </a:txBody>
                  <a:tcPr marL="4041" marR="4041" marT="4041" marB="0" anchor="b"/>
                </a:tc>
                <a:tc>
                  <a:txBody>
                    <a:bodyPr/>
                    <a:lstStyle/>
                    <a:p>
                      <a:pPr algn="r" fontAlgn="b"/>
                      <a:r>
                        <a:rPr lang="es-MX" sz="800" u="none" strike="noStrike">
                          <a:effectLst/>
                          <a:latin typeface="Arial" pitchFamily="34" charset="0"/>
                          <a:cs typeface="Arial" pitchFamily="34" charset="0"/>
                        </a:rPr>
                        <a:t>              75,778 </a:t>
                      </a:r>
                      <a:endParaRPr lang="es-MX" sz="800" b="1"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240</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6,299</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1,196</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18,759</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29,751</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3,993</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8,305</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5,464</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1,771</a:t>
                      </a:r>
                      <a:endParaRPr lang="es-MX" sz="800" b="0" i="0" u="none" strike="noStrike">
                        <a:solidFill>
                          <a:srgbClr val="000000"/>
                        </a:solidFill>
                        <a:effectLst/>
                        <a:latin typeface="Arial" pitchFamily="34" charset="0"/>
                        <a:cs typeface="Arial" pitchFamily="34" charset="0"/>
                      </a:endParaRPr>
                    </a:p>
                  </a:txBody>
                  <a:tcPr marL="4041" marR="48489" marT="4041" marB="0" anchor="b"/>
                </a:tc>
              </a:tr>
              <a:tr h="132490">
                <a:tc>
                  <a:txBody>
                    <a:bodyPr/>
                    <a:lstStyle/>
                    <a:p>
                      <a:pPr algn="l" fontAlgn="b"/>
                      <a:r>
                        <a:rPr lang="es-MX" sz="800" u="none" strike="noStrike">
                          <a:effectLst/>
                          <a:latin typeface="Arial" pitchFamily="34" charset="0"/>
                          <a:cs typeface="Arial" pitchFamily="34" charset="0"/>
                        </a:rPr>
                        <a:t>Colima</a:t>
                      </a:r>
                      <a:endParaRPr lang="es-MX" sz="800" b="0" i="0" u="none" strike="noStrike">
                        <a:solidFill>
                          <a:srgbClr val="000000"/>
                        </a:solidFill>
                        <a:effectLst/>
                        <a:latin typeface="Arial" pitchFamily="34" charset="0"/>
                        <a:cs typeface="Arial" pitchFamily="34" charset="0"/>
                      </a:endParaRPr>
                    </a:p>
                  </a:txBody>
                  <a:tcPr marL="4041" marR="4041" marT="4041" marB="0" anchor="b"/>
                </a:tc>
                <a:tc>
                  <a:txBody>
                    <a:bodyPr/>
                    <a:lstStyle/>
                    <a:p>
                      <a:pPr algn="r" fontAlgn="b"/>
                      <a:r>
                        <a:rPr lang="es-MX" sz="800" u="none" strike="noStrike">
                          <a:effectLst/>
                          <a:latin typeface="Arial" pitchFamily="34" charset="0"/>
                          <a:cs typeface="Arial" pitchFamily="34" charset="0"/>
                        </a:rPr>
                        <a:t>              19,273 </a:t>
                      </a:r>
                      <a:endParaRPr lang="es-MX" sz="800" b="1"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198</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1,815</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345</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7,569</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2,155</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580</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2,450</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1,383</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2,778</a:t>
                      </a:r>
                      <a:endParaRPr lang="es-MX" sz="800" b="0" i="0" u="none" strike="noStrike">
                        <a:solidFill>
                          <a:srgbClr val="000000"/>
                        </a:solidFill>
                        <a:effectLst/>
                        <a:latin typeface="Arial" pitchFamily="34" charset="0"/>
                        <a:cs typeface="Arial" pitchFamily="34" charset="0"/>
                      </a:endParaRPr>
                    </a:p>
                  </a:txBody>
                  <a:tcPr marL="4041" marR="48489" marT="4041" marB="0" anchor="b"/>
                </a:tc>
              </a:tr>
              <a:tr h="132490">
                <a:tc>
                  <a:txBody>
                    <a:bodyPr/>
                    <a:lstStyle/>
                    <a:p>
                      <a:pPr algn="l" fontAlgn="b"/>
                      <a:r>
                        <a:rPr lang="es-MX" sz="800" u="none" strike="noStrike">
                          <a:effectLst/>
                          <a:latin typeface="Arial" pitchFamily="34" charset="0"/>
                          <a:cs typeface="Arial" pitchFamily="34" charset="0"/>
                        </a:rPr>
                        <a:t>Distrito Federal</a:t>
                      </a:r>
                      <a:endParaRPr lang="es-MX" sz="800" b="0" i="0" u="none" strike="noStrike">
                        <a:solidFill>
                          <a:srgbClr val="000000"/>
                        </a:solidFill>
                        <a:effectLst/>
                        <a:latin typeface="Arial" pitchFamily="34" charset="0"/>
                        <a:cs typeface="Arial" pitchFamily="34" charset="0"/>
                      </a:endParaRPr>
                    </a:p>
                  </a:txBody>
                  <a:tcPr marL="4041" marR="4041" marT="4041" marB="0" anchor="b"/>
                </a:tc>
                <a:tc>
                  <a:txBody>
                    <a:bodyPr/>
                    <a:lstStyle/>
                    <a:p>
                      <a:pPr algn="r" fontAlgn="b"/>
                      <a:r>
                        <a:rPr lang="es-MX" sz="800" u="none" strike="noStrike">
                          <a:effectLst/>
                          <a:latin typeface="Arial" pitchFamily="34" charset="0"/>
                          <a:cs typeface="Arial" pitchFamily="34" charset="0"/>
                        </a:rPr>
                        <a:t>            355,843 </a:t>
                      </a:r>
                      <a:endParaRPr lang="es-MX" sz="800" b="1"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1,248</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70,698</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6,892</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74,884</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51,375</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305</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111,384</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22,078</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16,979</a:t>
                      </a:r>
                      <a:endParaRPr lang="es-MX" sz="800" b="0" i="0" u="none" strike="noStrike">
                        <a:solidFill>
                          <a:srgbClr val="000000"/>
                        </a:solidFill>
                        <a:effectLst/>
                        <a:latin typeface="Arial" pitchFamily="34" charset="0"/>
                        <a:cs typeface="Arial" pitchFamily="34" charset="0"/>
                      </a:endParaRPr>
                    </a:p>
                  </a:txBody>
                  <a:tcPr marL="4041" marR="48489" marT="4041" marB="0" anchor="b"/>
                </a:tc>
              </a:tr>
              <a:tr h="132490">
                <a:tc>
                  <a:txBody>
                    <a:bodyPr/>
                    <a:lstStyle/>
                    <a:p>
                      <a:pPr algn="l" fontAlgn="b"/>
                      <a:r>
                        <a:rPr lang="es-MX" sz="800" u="none" strike="noStrike">
                          <a:effectLst/>
                          <a:latin typeface="Arial" pitchFamily="34" charset="0"/>
                          <a:cs typeface="Arial" pitchFamily="34" charset="0"/>
                        </a:rPr>
                        <a:t>Durango</a:t>
                      </a:r>
                      <a:endParaRPr lang="es-MX" sz="800" b="0" i="0" u="none" strike="noStrike">
                        <a:solidFill>
                          <a:srgbClr val="000000"/>
                        </a:solidFill>
                        <a:effectLst/>
                        <a:latin typeface="Arial" pitchFamily="34" charset="0"/>
                        <a:cs typeface="Arial" pitchFamily="34" charset="0"/>
                      </a:endParaRPr>
                    </a:p>
                  </a:txBody>
                  <a:tcPr marL="4041" marR="4041" marT="4041" marB="0" anchor="b"/>
                </a:tc>
                <a:tc>
                  <a:txBody>
                    <a:bodyPr/>
                    <a:lstStyle/>
                    <a:p>
                      <a:pPr algn="r" fontAlgn="b"/>
                      <a:r>
                        <a:rPr lang="es-MX" sz="800" u="none" strike="noStrike">
                          <a:effectLst/>
                          <a:latin typeface="Arial" pitchFamily="34" charset="0"/>
                          <a:cs typeface="Arial" pitchFamily="34" charset="0"/>
                        </a:rPr>
                        <a:t>              24,607 </a:t>
                      </a:r>
                      <a:endParaRPr lang="es-MX" sz="800" b="1"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457</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1,520</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925</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9,130</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7,393</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1,652</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1,811</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1,484</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235</a:t>
                      </a:r>
                      <a:endParaRPr lang="es-MX" sz="800" b="0" i="0" u="none" strike="noStrike">
                        <a:solidFill>
                          <a:srgbClr val="000000"/>
                        </a:solidFill>
                        <a:effectLst/>
                        <a:latin typeface="Arial" pitchFamily="34" charset="0"/>
                        <a:cs typeface="Arial" pitchFamily="34" charset="0"/>
                      </a:endParaRPr>
                    </a:p>
                  </a:txBody>
                  <a:tcPr marL="4041" marR="48489" marT="4041" marB="0" anchor="b"/>
                </a:tc>
              </a:tr>
              <a:tr h="132490">
                <a:tc>
                  <a:txBody>
                    <a:bodyPr/>
                    <a:lstStyle/>
                    <a:p>
                      <a:pPr algn="l" fontAlgn="b"/>
                      <a:r>
                        <a:rPr lang="es-MX" sz="800" u="none" strike="noStrike">
                          <a:effectLst/>
                          <a:latin typeface="Arial" pitchFamily="34" charset="0"/>
                          <a:cs typeface="Arial" pitchFamily="34" charset="0"/>
                        </a:rPr>
                        <a:t>Guanajuato</a:t>
                      </a:r>
                      <a:endParaRPr lang="es-MX" sz="800" b="0" i="0" u="none" strike="noStrike">
                        <a:solidFill>
                          <a:srgbClr val="000000"/>
                        </a:solidFill>
                        <a:effectLst/>
                        <a:latin typeface="Arial" pitchFamily="34" charset="0"/>
                        <a:cs typeface="Arial" pitchFamily="34" charset="0"/>
                      </a:endParaRPr>
                    </a:p>
                  </a:txBody>
                  <a:tcPr marL="4041" marR="4041" marT="4041" marB="0" anchor="b"/>
                </a:tc>
                <a:tc>
                  <a:txBody>
                    <a:bodyPr/>
                    <a:lstStyle/>
                    <a:p>
                      <a:pPr algn="r" fontAlgn="b"/>
                      <a:r>
                        <a:rPr lang="es-MX" sz="800" u="none" strike="noStrike">
                          <a:effectLst/>
                          <a:latin typeface="Arial" pitchFamily="34" charset="0"/>
                          <a:cs typeface="Arial" pitchFamily="34" charset="0"/>
                        </a:rPr>
                        <a:t>              82,092 </a:t>
                      </a:r>
                      <a:endParaRPr lang="es-MX" sz="800" b="1"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125</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7,165</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1,468</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28,216</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30,964</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724</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6,537</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4,369</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2,524</a:t>
                      </a:r>
                      <a:endParaRPr lang="es-MX" sz="800" b="0" i="0" u="none" strike="noStrike">
                        <a:solidFill>
                          <a:srgbClr val="000000"/>
                        </a:solidFill>
                        <a:effectLst/>
                        <a:latin typeface="Arial" pitchFamily="34" charset="0"/>
                        <a:cs typeface="Arial" pitchFamily="34" charset="0"/>
                      </a:endParaRPr>
                    </a:p>
                  </a:txBody>
                  <a:tcPr marL="4041" marR="48489" marT="4041" marB="0" anchor="b"/>
                </a:tc>
              </a:tr>
              <a:tr h="132490">
                <a:tc>
                  <a:txBody>
                    <a:bodyPr/>
                    <a:lstStyle/>
                    <a:p>
                      <a:pPr algn="l" fontAlgn="b"/>
                      <a:r>
                        <a:rPr lang="es-MX" sz="800" u="none" strike="noStrike">
                          <a:effectLst/>
                          <a:latin typeface="Arial" pitchFamily="34" charset="0"/>
                          <a:cs typeface="Arial" pitchFamily="34" charset="0"/>
                        </a:rPr>
                        <a:t>Guerrero</a:t>
                      </a:r>
                      <a:endParaRPr lang="es-MX" sz="800" b="0" i="0" u="none" strike="noStrike">
                        <a:solidFill>
                          <a:srgbClr val="000000"/>
                        </a:solidFill>
                        <a:effectLst/>
                        <a:latin typeface="Arial" pitchFamily="34" charset="0"/>
                        <a:cs typeface="Arial" pitchFamily="34" charset="0"/>
                      </a:endParaRPr>
                    </a:p>
                  </a:txBody>
                  <a:tcPr marL="4041" marR="4041" marT="4041" marB="0" anchor="b"/>
                </a:tc>
                <a:tc>
                  <a:txBody>
                    <a:bodyPr/>
                    <a:lstStyle/>
                    <a:p>
                      <a:pPr algn="r" fontAlgn="b"/>
                      <a:r>
                        <a:rPr lang="es-MX" sz="800" u="none" strike="noStrike">
                          <a:effectLst/>
                          <a:latin typeface="Arial" pitchFamily="34" charset="0"/>
                          <a:cs typeface="Arial" pitchFamily="34" charset="0"/>
                        </a:rPr>
                        <a:t>              27,067 </a:t>
                      </a:r>
                      <a:endParaRPr lang="es-MX" sz="800" b="1"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66</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4,467</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1,545</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7,275</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1,957</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150</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9,953</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1,161</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493</a:t>
                      </a:r>
                      <a:endParaRPr lang="es-MX" sz="800" b="0" i="0" u="none" strike="noStrike">
                        <a:solidFill>
                          <a:srgbClr val="000000"/>
                        </a:solidFill>
                        <a:effectLst/>
                        <a:latin typeface="Arial" pitchFamily="34" charset="0"/>
                        <a:cs typeface="Arial" pitchFamily="34" charset="0"/>
                      </a:endParaRPr>
                    </a:p>
                  </a:txBody>
                  <a:tcPr marL="4041" marR="48489" marT="4041" marB="0" anchor="b"/>
                </a:tc>
              </a:tr>
              <a:tr h="132490">
                <a:tc>
                  <a:txBody>
                    <a:bodyPr/>
                    <a:lstStyle/>
                    <a:p>
                      <a:pPr algn="l" fontAlgn="b"/>
                      <a:r>
                        <a:rPr lang="es-MX" sz="800" u="none" strike="noStrike">
                          <a:effectLst/>
                          <a:latin typeface="Arial" pitchFamily="34" charset="0"/>
                          <a:cs typeface="Arial" pitchFamily="34" charset="0"/>
                        </a:rPr>
                        <a:t>Hidalgo</a:t>
                      </a:r>
                      <a:endParaRPr lang="es-MX" sz="800" b="0" i="0" u="none" strike="noStrike">
                        <a:solidFill>
                          <a:srgbClr val="000000"/>
                        </a:solidFill>
                        <a:effectLst/>
                        <a:latin typeface="Arial" pitchFamily="34" charset="0"/>
                        <a:cs typeface="Arial" pitchFamily="34" charset="0"/>
                      </a:endParaRPr>
                    </a:p>
                  </a:txBody>
                  <a:tcPr marL="4041" marR="4041" marT="4041" marB="0" anchor="b"/>
                </a:tc>
                <a:tc>
                  <a:txBody>
                    <a:bodyPr/>
                    <a:lstStyle/>
                    <a:p>
                      <a:pPr algn="r" fontAlgn="b"/>
                      <a:r>
                        <a:rPr lang="es-MX" sz="800" u="none" strike="noStrike">
                          <a:effectLst/>
                          <a:latin typeface="Arial" pitchFamily="34" charset="0"/>
                          <a:cs typeface="Arial" pitchFamily="34" charset="0"/>
                        </a:rPr>
                        <a:t>              40,637 </a:t>
                      </a:r>
                      <a:endParaRPr lang="es-MX" sz="800" b="1"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9</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2,913</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992</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14,093</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16,053</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312</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3,690</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1,782</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793</a:t>
                      </a:r>
                      <a:endParaRPr lang="es-MX" sz="800" b="0" i="0" u="none" strike="noStrike">
                        <a:solidFill>
                          <a:srgbClr val="000000"/>
                        </a:solidFill>
                        <a:effectLst/>
                        <a:latin typeface="Arial" pitchFamily="34" charset="0"/>
                        <a:cs typeface="Arial" pitchFamily="34" charset="0"/>
                      </a:endParaRPr>
                    </a:p>
                  </a:txBody>
                  <a:tcPr marL="4041" marR="48489" marT="4041" marB="0" anchor="b"/>
                </a:tc>
              </a:tr>
              <a:tr h="132490">
                <a:tc>
                  <a:txBody>
                    <a:bodyPr/>
                    <a:lstStyle/>
                    <a:p>
                      <a:pPr algn="l" fontAlgn="b"/>
                      <a:r>
                        <a:rPr lang="es-MX" sz="800" u="none" strike="noStrike">
                          <a:effectLst/>
                          <a:latin typeface="Arial" pitchFamily="34" charset="0"/>
                          <a:cs typeface="Arial" pitchFamily="34" charset="0"/>
                        </a:rPr>
                        <a:t>Jalisco</a:t>
                      </a:r>
                      <a:endParaRPr lang="es-MX" sz="800" b="0" i="0" u="none" strike="noStrike">
                        <a:solidFill>
                          <a:srgbClr val="000000"/>
                        </a:solidFill>
                        <a:effectLst/>
                        <a:latin typeface="Arial" pitchFamily="34" charset="0"/>
                        <a:cs typeface="Arial" pitchFamily="34" charset="0"/>
                      </a:endParaRPr>
                    </a:p>
                  </a:txBody>
                  <a:tcPr marL="4041" marR="4041" marT="4041" marB="0" anchor="b"/>
                </a:tc>
                <a:tc>
                  <a:txBody>
                    <a:bodyPr/>
                    <a:lstStyle/>
                    <a:p>
                      <a:pPr algn="r" fontAlgn="b"/>
                      <a:r>
                        <a:rPr lang="es-MX" sz="800" u="none" strike="noStrike">
                          <a:effectLst/>
                          <a:latin typeface="Arial" pitchFamily="34" charset="0"/>
                          <a:cs typeface="Arial" pitchFamily="34" charset="0"/>
                        </a:rPr>
                        <a:t>            140,422 </a:t>
                      </a:r>
                      <a:endParaRPr lang="es-MX" sz="800" b="1"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1,039</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19,584</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1,833</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39,161</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41,994</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403</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23,327</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8,601</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4,480</a:t>
                      </a:r>
                      <a:endParaRPr lang="es-MX" sz="800" b="0" i="0" u="none" strike="noStrike">
                        <a:solidFill>
                          <a:srgbClr val="000000"/>
                        </a:solidFill>
                        <a:effectLst/>
                        <a:latin typeface="Arial" pitchFamily="34" charset="0"/>
                        <a:cs typeface="Arial" pitchFamily="34" charset="0"/>
                      </a:endParaRPr>
                    </a:p>
                  </a:txBody>
                  <a:tcPr marL="4041" marR="48489" marT="4041" marB="0" anchor="b"/>
                </a:tc>
              </a:tr>
              <a:tr h="132490">
                <a:tc>
                  <a:txBody>
                    <a:bodyPr/>
                    <a:lstStyle/>
                    <a:p>
                      <a:pPr algn="l" fontAlgn="b"/>
                      <a:r>
                        <a:rPr lang="es-MX" sz="800" u="none" strike="noStrike">
                          <a:effectLst/>
                          <a:latin typeface="Arial" pitchFamily="34" charset="0"/>
                          <a:cs typeface="Arial" pitchFamily="34" charset="0"/>
                        </a:rPr>
                        <a:t>Michoacán</a:t>
                      </a:r>
                      <a:endParaRPr lang="es-MX" sz="800" b="0" i="0" u="none" strike="noStrike">
                        <a:solidFill>
                          <a:srgbClr val="000000"/>
                        </a:solidFill>
                        <a:effectLst/>
                        <a:latin typeface="Arial" pitchFamily="34" charset="0"/>
                        <a:cs typeface="Arial" pitchFamily="34" charset="0"/>
                      </a:endParaRPr>
                    </a:p>
                  </a:txBody>
                  <a:tcPr marL="4041" marR="4041" marT="4041" marB="0" anchor="b"/>
                </a:tc>
                <a:tc>
                  <a:txBody>
                    <a:bodyPr/>
                    <a:lstStyle/>
                    <a:p>
                      <a:pPr algn="r" fontAlgn="b"/>
                      <a:r>
                        <a:rPr lang="es-MX" sz="800" u="none" strike="noStrike">
                          <a:effectLst/>
                          <a:latin typeface="Arial" pitchFamily="34" charset="0"/>
                          <a:cs typeface="Arial" pitchFamily="34" charset="0"/>
                        </a:rPr>
                        <a:t>              42,677 </a:t>
                      </a:r>
                      <a:endParaRPr lang="es-MX" sz="800" b="1"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175</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5,717</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1,187</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14,335</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8,336</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414</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5,774</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4,851</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1,888</a:t>
                      </a:r>
                      <a:endParaRPr lang="es-MX" sz="800" b="0" i="0" u="none" strike="noStrike">
                        <a:solidFill>
                          <a:srgbClr val="000000"/>
                        </a:solidFill>
                        <a:effectLst/>
                        <a:latin typeface="Arial" pitchFamily="34" charset="0"/>
                        <a:cs typeface="Arial" pitchFamily="34" charset="0"/>
                      </a:endParaRPr>
                    </a:p>
                  </a:txBody>
                  <a:tcPr marL="4041" marR="48489" marT="4041" marB="0" anchor="b"/>
                </a:tc>
              </a:tr>
              <a:tr h="132490">
                <a:tc>
                  <a:txBody>
                    <a:bodyPr/>
                    <a:lstStyle/>
                    <a:p>
                      <a:pPr algn="l" fontAlgn="b"/>
                      <a:r>
                        <a:rPr lang="es-MX" sz="800" u="none" strike="noStrike">
                          <a:effectLst/>
                          <a:latin typeface="Arial" pitchFamily="34" charset="0"/>
                          <a:cs typeface="Arial" pitchFamily="34" charset="0"/>
                        </a:rPr>
                        <a:t>Morelos</a:t>
                      </a:r>
                      <a:endParaRPr lang="es-MX" sz="800" b="0" i="0" u="none" strike="noStrike">
                        <a:solidFill>
                          <a:srgbClr val="000000"/>
                        </a:solidFill>
                        <a:effectLst/>
                        <a:latin typeface="Arial" pitchFamily="34" charset="0"/>
                        <a:cs typeface="Arial" pitchFamily="34" charset="0"/>
                      </a:endParaRPr>
                    </a:p>
                  </a:txBody>
                  <a:tcPr marL="4041" marR="4041" marT="4041" marB="0" anchor="b"/>
                </a:tc>
                <a:tc>
                  <a:txBody>
                    <a:bodyPr/>
                    <a:lstStyle/>
                    <a:p>
                      <a:pPr algn="r" fontAlgn="b"/>
                      <a:r>
                        <a:rPr lang="es-MX" sz="800" u="none" strike="noStrike">
                          <a:effectLst/>
                          <a:latin typeface="Arial" pitchFamily="34" charset="0"/>
                          <a:cs typeface="Arial" pitchFamily="34" charset="0"/>
                        </a:rPr>
                        <a:t>              24,758 </a:t>
                      </a:r>
                      <a:endParaRPr lang="es-MX" sz="800" b="1"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120</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2,511</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921</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8,212</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7,771</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16</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2,002</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2,466</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739</a:t>
                      </a:r>
                      <a:endParaRPr lang="es-MX" sz="800" b="0" i="0" u="none" strike="noStrike">
                        <a:solidFill>
                          <a:srgbClr val="000000"/>
                        </a:solidFill>
                        <a:effectLst/>
                        <a:latin typeface="Arial" pitchFamily="34" charset="0"/>
                        <a:cs typeface="Arial" pitchFamily="34" charset="0"/>
                      </a:endParaRPr>
                    </a:p>
                  </a:txBody>
                  <a:tcPr marL="4041" marR="48489" marT="4041" marB="0" anchor="b"/>
                </a:tc>
              </a:tr>
              <a:tr h="132490">
                <a:tc>
                  <a:txBody>
                    <a:bodyPr/>
                    <a:lstStyle/>
                    <a:p>
                      <a:pPr algn="l" fontAlgn="b"/>
                      <a:r>
                        <a:rPr lang="es-MX" sz="800" u="none" strike="noStrike">
                          <a:effectLst/>
                          <a:latin typeface="Arial" pitchFamily="34" charset="0"/>
                          <a:cs typeface="Arial" pitchFamily="34" charset="0"/>
                        </a:rPr>
                        <a:t>México</a:t>
                      </a:r>
                      <a:endParaRPr lang="es-MX" sz="800" b="0" i="0" u="none" strike="noStrike">
                        <a:solidFill>
                          <a:srgbClr val="000000"/>
                        </a:solidFill>
                        <a:effectLst/>
                        <a:latin typeface="Arial" pitchFamily="34" charset="0"/>
                        <a:cs typeface="Arial" pitchFamily="34" charset="0"/>
                      </a:endParaRPr>
                    </a:p>
                  </a:txBody>
                  <a:tcPr marL="4041" marR="4041" marT="4041" marB="0" anchor="b"/>
                </a:tc>
                <a:tc>
                  <a:txBody>
                    <a:bodyPr/>
                    <a:lstStyle/>
                    <a:p>
                      <a:pPr algn="r" fontAlgn="b"/>
                      <a:r>
                        <a:rPr lang="es-MX" sz="800" u="none" strike="noStrike">
                          <a:effectLst/>
                          <a:latin typeface="Arial" pitchFamily="34" charset="0"/>
                          <a:cs typeface="Arial" pitchFamily="34" charset="0"/>
                        </a:rPr>
                        <a:t>            227,508 </a:t>
                      </a:r>
                      <a:endParaRPr lang="es-MX" sz="800" b="1"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283</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37,025</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1,336</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47,122</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87,730</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541</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29,803</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12,022</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11,646</a:t>
                      </a:r>
                      <a:endParaRPr lang="es-MX" sz="800" b="0" i="0" u="none" strike="noStrike">
                        <a:solidFill>
                          <a:srgbClr val="000000"/>
                        </a:solidFill>
                        <a:effectLst/>
                        <a:latin typeface="Arial" pitchFamily="34" charset="0"/>
                        <a:cs typeface="Arial" pitchFamily="34" charset="0"/>
                      </a:endParaRPr>
                    </a:p>
                  </a:txBody>
                  <a:tcPr marL="4041" marR="48489" marT="4041" marB="0" anchor="b"/>
                </a:tc>
              </a:tr>
              <a:tr h="132490">
                <a:tc>
                  <a:txBody>
                    <a:bodyPr/>
                    <a:lstStyle/>
                    <a:p>
                      <a:pPr algn="l" fontAlgn="b"/>
                      <a:r>
                        <a:rPr lang="es-MX" sz="800" u="none" strike="noStrike">
                          <a:effectLst/>
                          <a:latin typeface="Arial" pitchFamily="34" charset="0"/>
                          <a:cs typeface="Arial" pitchFamily="34" charset="0"/>
                        </a:rPr>
                        <a:t>Nayarit</a:t>
                      </a:r>
                      <a:endParaRPr lang="es-MX" sz="800" b="0" i="0" u="none" strike="noStrike">
                        <a:solidFill>
                          <a:srgbClr val="000000"/>
                        </a:solidFill>
                        <a:effectLst/>
                        <a:latin typeface="Arial" pitchFamily="34" charset="0"/>
                        <a:cs typeface="Arial" pitchFamily="34" charset="0"/>
                      </a:endParaRPr>
                    </a:p>
                  </a:txBody>
                  <a:tcPr marL="4041" marR="4041" marT="4041" marB="0" anchor="b"/>
                </a:tc>
                <a:tc>
                  <a:txBody>
                    <a:bodyPr/>
                    <a:lstStyle/>
                    <a:p>
                      <a:pPr algn="r" fontAlgn="b"/>
                      <a:r>
                        <a:rPr lang="es-MX" sz="800" u="none" strike="noStrike">
                          <a:effectLst/>
                          <a:latin typeface="Arial" pitchFamily="34" charset="0"/>
                          <a:cs typeface="Arial" pitchFamily="34" charset="0"/>
                        </a:rPr>
                        <a:t>              20,288 </a:t>
                      </a:r>
                      <a:endParaRPr lang="es-MX" sz="800" b="1"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522</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1,617</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278</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7,240</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1,487</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77</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6,713</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1,956</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398</a:t>
                      </a:r>
                      <a:endParaRPr lang="es-MX" sz="800" b="0" i="0" u="none" strike="noStrike">
                        <a:solidFill>
                          <a:srgbClr val="000000"/>
                        </a:solidFill>
                        <a:effectLst/>
                        <a:latin typeface="Arial" pitchFamily="34" charset="0"/>
                        <a:cs typeface="Arial" pitchFamily="34" charset="0"/>
                      </a:endParaRPr>
                    </a:p>
                  </a:txBody>
                  <a:tcPr marL="4041" marR="48489" marT="4041" marB="0" anchor="b"/>
                </a:tc>
              </a:tr>
              <a:tr h="132490">
                <a:tc>
                  <a:txBody>
                    <a:bodyPr/>
                    <a:lstStyle/>
                    <a:p>
                      <a:pPr algn="l" fontAlgn="b"/>
                      <a:r>
                        <a:rPr lang="es-MX" sz="800" u="none" strike="noStrike">
                          <a:effectLst/>
                          <a:latin typeface="Arial" pitchFamily="34" charset="0"/>
                          <a:cs typeface="Arial" pitchFamily="34" charset="0"/>
                        </a:rPr>
                        <a:t>Nuevo León</a:t>
                      </a:r>
                      <a:endParaRPr lang="es-MX" sz="800" b="0" i="0" u="none" strike="noStrike">
                        <a:solidFill>
                          <a:srgbClr val="000000"/>
                        </a:solidFill>
                        <a:effectLst/>
                        <a:latin typeface="Arial" pitchFamily="34" charset="0"/>
                        <a:cs typeface="Arial" pitchFamily="34" charset="0"/>
                      </a:endParaRPr>
                    </a:p>
                  </a:txBody>
                  <a:tcPr marL="4041" marR="4041" marT="4041" marB="0" anchor="b"/>
                </a:tc>
                <a:tc>
                  <a:txBody>
                    <a:bodyPr/>
                    <a:lstStyle/>
                    <a:p>
                      <a:pPr algn="r" fontAlgn="b"/>
                      <a:r>
                        <a:rPr lang="es-MX" sz="800" u="none" strike="noStrike">
                          <a:effectLst/>
                          <a:latin typeface="Arial" pitchFamily="34" charset="0"/>
                          <a:cs typeface="Arial" pitchFamily="34" charset="0"/>
                        </a:rPr>
                        <a:t>            141,596 </a:t>
                      </a:r>
                      <a:endParaRPr lang="es-MX" sz="800" b="1"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113</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15,276</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1,367</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35,059</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50,525</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269</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21,267</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11,616</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6,104</a:t>
                      </a:r>
                      <a:endParaRPr lang="es-MX" sz="800" b="0" i="0" u="none" strike="noStrike">
                        <a:solidFill>
                          <a:srgbClr val="000000"/>
                        </a:solidFill>
                        <a:effectLst/>
                        <a:latin typeface="Arial" pitchFamily="34" charset="0"/>
                        <a:cs typeface="Arial" pitchFamily="34" charset="0"/>
                      </a:endParaRPr>
                    </a:p>
                  </a:txBody>
                  <a:tcPr marL="4041" marR="48489" marT="4041" marB="0" anchor="b"/>
                </a:tc>
              </a:tr>
              <a:tr h="132490">
                <a:tc>
                  <a:txBody>
                    <a:bodyPr/>
                    <a:lstStyle/>
                    <a:p>
                      <a:pPr algn="l" fontAlgn="b"/>
                      <a:r>
                        <a:rPr lang="es-MX" sz="800" u="none" strike="noStrike">
                          <a:effectLst/>
                          <a:latin typeface="Arial" pitchFamily="34" charset="0"/>
                          <a:cs typeface="Arial" pitchFamily="34" charset="0"/>
                        </a:rPr>
                        <a:t>Oaxaca</a:t>
                      </a:r>
                      <a:endParaRPr lang="es-MX" sz="800" b="0" i="0" u="none" strike="noStrike">
                        <a:solidFill>
                          <a:srgbClr val="000000"/>
                        </a:solidFill>
                        <a:effectLst/>
                        <a:latin typeface="Arial" pitchFamily="34" charset="0"/>
                        <a:cs typeface="Arial" pitchFamily="34" charset="0"/>
                      </a:endParaRPr>
                    </a:p>
                  </a:txBody>
                  <a:tcPr marL="4041" marR="4041" marT="4041" marB="0" anchor="b"/>
                </a:tc>
                <a:tc>
                  <a:txBody>
                    <a:bodyPr/>
                    <a:lstStyle/>
                    <a:p>
                      <a:pPr algn="r" fontAlgn="b"/>
                      <a:r>
                        <a:rPr lang="es-MX" sz="800" u="none" strike="noStrike">
                          <a:effectLst/>
                          <a:latin typeface="Arial" pitchFamily="34" charset="0"/>
                          <a:cs typeface="Arial" pitchFamily="34" charset="0"/>
                        </a:rPr>
                        <a:t>              21,528 </a:t>
                      </a:r>
                      <a:endParaRPr lang="es-MX" sz="800" b="1"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110</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2,683</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914</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9,318</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1,727</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116</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2,703</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3,602</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355</a:t>
                      </a:r>
                      <a:endParaRPr lang="es-MX" sz="800" b="0" i="0" u="none" strike="noStrike">
                        <a:solidFill>
                          <a:srgbClr val="000000"/>
                        </a:solidFill>
                        <a:effectLst/>
                        <a:latin typeface="Arial" pitchFamily="34" charset="0"/>
                        <a:cs typeface="Arial" pitchFamily="34" charset="0"/>
                      </a:endParaRPr>
                    </a:p>
                  </a:txBody>
                  <a:tcPr marL="4041" marR="48489" marT="4041" marB="0" anchor="b"/>
                </a:tc>
              </a:tr>
              <a:tr h="132490">
                <a:tc>
                  <a:txBody>
                    <a:bodyPr/>
                    <a:lstStyle/>
                    <a:p>
                      <a:pPr algn="l" fontAlgn="b"/>
                      <a:r>
                        <a:rPr lang="es-MX" sz="800" u="none" strike="noStrike">
                          <a:effectLst/>
                          <a:latin typeface="Arial" pitchFamily="34" charset="0"/>
                          <a:cs typeface="Arial" pitchFamily="34" charset="0"/>
                        </a:rPr>
                        <a:t>Puebla</a:t>
                      </a:r>
                      <a:endParaRPr lang="es-MX" sz="800" b="0" i="0" u="none" strike="noStrike">
                        <a:solidFill>
                          <a:srgbClr val="000000"/>
                        </a:solidFill>
                        <a:effectLst/>
                        <a:latin typeface="Arial" pitchFamily="34" charset="0"/>
                        <a:cs typeface="Arial" pitchFamily="34" charset="0"/>
                      </a:endParaRPr>
                    </a:p>
                  </a:txBody>
                  <a:tcPr marL="4041" marR="4041" marT="4041" marB="0" anchor="b"/>
                </a:tc>
                <a:tc>
                  <a:txBody>
                    <a:bodyPr/>
                    <a:lstStyle/>
                    <a:p>
                      <a:pPr algn="r" fontAlgn="b"/>
                      <a:r>
                        <a:rPr lang="es-MX" sz="800" u="none" strike="noStrike">
                          <a:effectLst/>
                          <a:latin typeface="Arial" pitchFamily="34" charset="0"/>
                          <a:cs typeface="Arial" pitchFamily="34" charset="0"/>
                        </a:rPr>
                        <a:t>              68,645 </a:t>
                      </a:r>
                      <a:endParaRPr lang="es-MX" sz="800" b="1"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402</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8,711</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1,379</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14,959</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27,136</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58</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10,546</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3,360</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2,094</a:t>
                      </a:r>
                      <a:endParaRPr lang="es-MX" sz="800" b="0" i="0" u="none" strike="noStrike">
                        <a:solidFill>
                          <a:srgbClr val="000000"/>
                        </a:solidFill>
                        <a:effectLst/>
                        <a:latin typeface="Arial" pitchFamily="34" charset="0"/>
                        <a:cs typeface="Arial" pitchFamily="34" charset="0"/>
                      </a:endParaRPr>
                    </a:p>
                  </a:txBody>
                  <a:tcPr marL="4041" marR="48489" marT="4041" marB="0" anchor="b"/>
                </a:tc>
              </a:tr>
              <a:tr h="132490">
                <a:tc>
                  <a:txBody>
                    <a:bodyPr/>
                    <a:lstStyle/>
                    <a:p>
                      <a:pPr algn="l" fontAlgn="b"/>
                      <a:r>
                        <a:rPr lang="es-MX" sz="800" u="none" strike="noStrike">
                          <a:effectLst/>
                          <a:latin typeface="Arial" pitchFamily="34" charset="0"/>
                          <a:cs typeface="Arial" pitchFamily="34" charset="0"/>
                        </a:rPr>
                        <a:t>Querétaro</a:t>
                      </a:r>
                      <a:endParaRPr lang="es-MX" sz="800" b="0" i="0" u="none" strike="noStrike">
                        <a:solidFill>
                          <a:srgbClr val="000000"/>
                        </a:solidFill>
                        <a:effectLst/>
                        <a:latin typeface="Arial" pitchFamily="34" charset="0"/>
                        <a:cs typeface="Arial" pitchFamily="34" charset="0"/>
                      </a:endParaRPr>
                    </a:p>
                  </a:txBody>
                  <a:tcPr marL="4041" marR="4041" marT="4041" marB="0" anchor="b"/>
                </a:tc>
                <a:tc>
                  <a:txBody>
                    <a:bodyPr/>
                    <a:lstStyle/>
                    <a:p>
                      <a:pPr algn="r" fontAlgn="b"/>
                      <a:r>
                        <a:rPr lang="es-MX" sz="800" u="none" strike="noStrike">
                          <a:effectLst/>
                          <a:latin typeface="Arial" pitchFamily="34" charset="0"/>
                          <a:cs typeface="Arial" pitchFamily="34" charset="0"/>
                        </a:rPr>
                        <a:t>              75,933 </a:t>
                      </a:r>
                      <a:endParaRPr lang="es-MX" sz="800" b="1"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170</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6,289</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1,182</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18,581</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30,445</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398</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11,644</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4,211</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3,013</a:t>
                      </a:r>
                      <a:endParaRPr lang="es-MX" sz="800" b="0" i="0" u="none" strike="noStrike">
                        <a:solidFill>
                          <a:srgbClr val="000000"/>
                        </a:solidFill>
                        <a:effectLst/>
                        <a:latin typeface="Arial" pitchFamily="34" charset="0"/>
                        <a:cs typeface="Arial" pitchFamily="34" charset="0"/>
                      </a:endParaRPr>
                    </a:p>
                  </a:txBody>
                  <a:tcPr marL="4041" marR="48489" marT="4041" marB="0" anchor="b"/>
                </a:tc>
              </a:tr>
              <a:tr h="132490">
                <a:tc>
                  <a:txBody>
                    <a:bodyPr/>
                    <a:lstStyle/>
                    <a:p>
                      <a:pPr algn="l" fontAlgn="b"/>
                      <a:r>
                        <a:rPr lang="es-MX" sz="800" u="none" strike="noStrike">
                          <a:effectLst/>
                          <a:latin typeface="Arial" pitchFamily="34" charset="0"/>
                          <a:cs typeface="Arial" pitchFamily="34" charset="0"/>
                        </a:rPr>
                        <a:t>Quintana Roo</a:t>
                      </a:r>
                      <a:endParaRPr lang="es-MX" sz="800" b="0" i="0" u="none" strike="noStrike">
                        <a:solidFill>
                          <a:srgbClr val="000000"/>
                        </a:solidFill>
                        <a:effectLst/>
                        <a:latin typeface="Arial" pitchFamily="34" charset="0"/>
                        <a:cs typeface="Arial" pitchFamily="34" charset="0"/>
                      </a:endParaRPr>
                    </a:p>
                  </a:txBody>
                  <a:tcPr marL="4041" marR="4041" marT="4041" marB="0" anchor="b"/>
                </a:tc>
                <a:tc>
                  <a:txBody>
                    <a:bodyPr/>
                    <a:lstStyle/>
                    <a:p>
                      <a:pPr algn="r" fontAlgn="b"/>
                      <a:r>
                        <a:rPr lang="es-MX" sz="800" u="none" strike="noStrike">
                          <a:effectLst/>
                          <a:latin typeface="Arial" pitchFamily="34" charset="0"/>
                          <a:cs typeface="Arial" pitchFamily="34" charset="0"/>
                        </a:rPr>
                        <a:t>              55,731 </a:t>
                      </a:r>
                      <a:endParaRPr lang="es-MX" sz="800" b="1"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139</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3,357</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685</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12,299</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975</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38</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35,446</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869</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1,923</a:t>
                      </a:r>
                      <a:endParaRPr lang="es-MX" sz="800" b="0" i="0" u="none" strike="noStrike">
                        <a:solidFill>
                          <a:srgbClr val="000000"/>
                        </a:solidFill>
                        <a:effectLst/>
                        <a:latin typeface="Arial" pitchFamily="34" charset="0"/>
                        <a:cs typeface="Arial" pitchFamily="34" charset="0"/>
                      </a:endParaRPr>
                    </a:p>
                  </a:txBody>
                  <a:tcPr marL="4041" marR="48489" marT="4041" marB="0" anchor="b"/>
                </a:tc>
              </a:tr>
              <a:tr h="132490">
                <a:tc>
                  <a:txBody>
                    <a:bodyPr/>
                    <a:lstStyle/>
                    <a:p>
                      <a:pPr algn="l" fontAlgn="b"/>
                      <a:r>
                        <a:rPr lang="es-MX" sz="800" u="none" strike="noStrike">
                          <a:effectLst/>
                          <a:latin typeface="Arial" pitchFamily="34" charset="0"/>
                          <a:cs typeface="Arial" pitchFamily="34" charset="0"/>
                        </a:rPr>
                        <a:t>San Luis Potosí</a:t>
                      </a:r>
                      <a:endParaRPr lang="es-MX" sz="800" b="0" i="0" u="none" strike="noStrike">
                        <a:solidFill>
                          <a:srgbClr val="000000"/>
                        </a:solidFill>
                        <a:effectLst/>
                        <a:latin typeface="Arial" pitchFamily="34" charset="0"/>
                        <a:cs typeface="Arial" pitchFamily="34" charset="0"/>
                      </a:endParaRPr>
                    </a:p>
                  </a:txBody>
                  <a:tcPr marL="4041" marR="4041" marT="4041" marB="0" anchor="b"/>
                </a:tc>
                <a:tc>
                  <a:txBody>
                    <a:bodyPr/>
                    <a:lstStyle/>
                    <a:p>
                      <a:pPr algn="r" fontAlgn="b"/>
                      <a:r>
                        <a:rPr lang="es-MX" sz="800" u="none" strike="noStrike">
                          <a:effectLst/>
                          <a:latin typeface="Arial" pitchFamily="34" charset="0"/>
                          <a:cs typeface="Arial" pitchFamily="34" charset="0"/>
                        </a:rPr>
                        <a:t>              46,166 </a:t>
                      </a:r>
                      <a:endParaRPr lang="es-MX" sz="800" b="1"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180</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5,780</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639</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13,025</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16,966</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552</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3,735</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3,474</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1,815</a:t>
                      </a:r>
                      <a:endParaRPr lang="es-MX" sz="800" b="0" i="0" u="none" strike="noStrike">
                        <a:solidFill>
                          <a:srgbClr val="000000"/>
                        </a:solidFill>
                        <a:effectLst/>
                        <a:latin typeface="Arial" pitchFamily="34" charset="0"/>
                        <a:cs typeface="Arial" pitchFamily="34" charset="0"/>
                      </a:endParaRPr>
                    </a:p>
                  </a:txBody>
                  <a:tcPr marL="4041" marR="48489" marT="4041" marB="0" anchor="b"/>
                </a:tc>
              </a:tr>
              <a:tr h="132490">
                <a:tc>
                  <a:txBody>
                    <a:bodyPr/>
                    <a:lstStyle/>
                    <a:p>
                      <a:pPr algn="l" fontAlgn="b"/>
                      <a:r>
                        <a:rPr lang="es-MX" sz="800" u="none" strike="noStrike">
                          <a:effectLst/>
                          <a:latin typeface="Arial" pitchFamily="34" charset="0"/>
                          <a:cs typeface="Arial" pitchFamily="34" charset="0"/>
                        </a:rPr>
                        <a:t>Sinaloa</a:t>
                      </a:r>
                      <a:endParaRPr lang="es-MX" sz="800" b="0" i="0" u="none" strike="noStrike">
                        <a:solidFill>
                          <a:srgbClr val="000000"/>
                        </a:solidFill>
                        <a:effectLst/>
                        <a:latin typeface="Arial" pitchFamily="34" charset="0"/>
                        <a:cs typeface="Arial" pitchFamily="34" charset="0"/>
                      </a:endParaRPr>
                    </a:p>
                  </a:txBody>
                  <a:tcPr marL="4041" marR="4041" marT="4041" marB="0" anchor="b"/>
                </a:tc>
                <a:tc>
                  <a:txBody>
                    <a:bodyPr/>
                    <a:lstStyle/>
                    <a:p>
                      <a:pPr algn="r" fontAlgn="b"/>
                      <a:r>
                        <a:rPr lang="es-MX" sz="800" u="none" strike="noStrike">
                          <a:effectLst/>
                          <a:latin typeface="Arial" pitchFamily="34" charset="0"/>
                          <a:cs typeface="Arial" pitchFamily="34" charset="0"/>
                        </a:rPr>
                        <a:t>              42,972 </a:t>
                      </a:r>
                      <a:endParaRPr lang="es-MX" sz="800" b="1"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3,224</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5,006</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807</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16,004</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10,931</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469</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3,331</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1,956</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1,244</a:t>
                      </a:r>
                      <a:endParaRPr lang="es-MX" sz="800" b="0" i="0" u="none" strike="noStrike">
                        <a:solidFill>
                          <a:srgbClr val="000000"/>
                        </a:solidFill>
                        <a:effectLst/>
                        <a:latin typeface="Arial" pitchFamily="34" charset="0"/>
                        <a:cs typeface="Arial" pitchFamily="34" charset="0"/>
                      </a:endParaRPr>
                    </a:p>
                  </a:txBody>
                  <a:tcPr marL="4041" marR="48489" marT="4041" marB="0" anchor="b"/>
                </a:tc>
              </a:tr>
              <a:tr h="132490">
                <a:tc>
                  <a:txBody>
                    <a:bodyPr/>
                    <a:lstStyle/>
                    <a:p>
                      <a:pPr algn="l" fontAlgn="b"/>
                      <a:r>
                        <a:rPr lang="es-MX" sz="800" u="none" strike="noStrike">
                          <a:effectLst/>
                          <a:latin typeface="Arial" pitchFamily="34" charset="0"/>
                          <a:cs typeface="Arial" pitchFamily="34" charset="0"/>
                        </a:rPr>
                        <a:t>Sonora</a:t>
                      </a:r>
                      <a:endParaRPr lang="es-MX" sz="800" b="0" i="0" u="none" strike="noStrike">
                        <a:solidFill>
                          <a:srgbClr val="000000"/>
                        </a:solidFill>
                        <a:effectLst/>
                        <a:latin typeface="Arial" pitchFamily="34" charset="0"/>
                        <a:cs typeface="Arial" pitchFamily="34" charset="0"/>
                      </a:endParaRPr>
                    </a:p>
                  </a:txBody>
                  <a:tcPr marL="4041" marR="4041" marT="4041" marB="0" anchor="b"/>
                </a:tc>
                <a:tc>
                  <a:txBody>
                    <a:bodyPr/>
                    <a:lstStyle/>
                    <a:p>
                      <a:pPr algn="r" fontAlgn="b"/>
                      <a:r>
                        <a:rPr lang="es-MX" sz="800" u="none" strike="noStrike">
                          <a:effectLst/>
                          <a:latin typeface="Arial" pitchFamily="34" charset="0"/>
                          <a:cs typeface="Arial" pitchFamily="34" charset="0"/>
                        </a:rPr>
                        <a:t>              54,115 </a:t>
                      </a:r>
                      <a:endParaRPr lang="es-MX" sz="800" b="1"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2,360</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5,418</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1,737</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21,841</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9,323</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2,189</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5,927</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3,431</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1,889</a:t>
                      </a:r>
                      <a:endParaRPr lang="es-MX" sz="800" b="0" i="0" u="none" strike="noStrike">
                        <a:solidFill>
                          <a:srgbClr val="000000"/>
                        </a:solidFill>
                        <a:effectLst/>
                        <a:latin typeface="Arial" pitchFamily="34" charset="0"/>
                        <a:cs typeface="Arial" pitchFamily="34" charset="0"/>
                      </a:endParaRPr>
                    </a:p>
                  </a:txBody>
                  <a:tcPr marL="4041" marR="48489" marT="4041" marB="0" anchor="b"/>
                </a:tc>
              </a:tr>
              <a:tr h="132490">
                <a:tc>
                  <a:txBody>
                    <a:bodyPr/>
                    <a:lstStyle/>
                    <a:p>
                      <a:pPr algn="l" fontAlgn="b"/>
                      <a:r>
                        <a:rPr lang="es-MX" sz="800" u="none" strike="noStrike">
                          <a:effectLst/>
                          <a:latin typeface="Arial" pitchFamily="34" charset="0"/>
                          <a:cs typeface="Arial" pitchFamily="34" charset="0"/>
                        </a:rPr>
                        <a:t>Tabasco</a:t>
                      </a:r>
                      <a:endParaRPr lang="es-MX" sz="800" b="0" i="0" u="none" strike="noStrike">
                        <a:solidFill>
                          <a:srgbClr val="000000"/>
                        </a:solidFill>
                        <a:effectLst/>
                        <a:latin typeface="Arial" pitchFamily="34" charset="0"/>
                        <a:cs typeface="Arial" pitchFamily="34" charset="0"/>
                      </a:endParaRPr>
                    </a:p>
                  </a:txBody>
                  <a:tcPr marL="4041" marR="4041" marT="4041" marB="0" anchor="b"/>
                </a:tc>
                <a:tc>
                  <a:txBody>
                    <a:bodyPr/>
                    <a:lstStyle/>
                    <a:p>
                      <a:pPr algn="r" fontAlgn="b"/>
                      <a:r>
                        <a:rPr lang="es-MX" sz="800" u="none" strike="noStrike">
                          <a:effectLst/>
                          <a:latin typeface="Arial" pitchFamily="34" charset="0"/>
                          <a:cs typeface="Arial" pitchFamily="34" charset="0"/>
                        </a:rPr>
                        <a:t>              32,613 </a:t>
                      </a:r>
                      <a:endParaRPr lang="es-MX" sz="800" b="1"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236</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6,152</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846</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15,608</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2,639</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550</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4,804</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1,177</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601</a:t>
                      </a:r>
                      <a:endParaRPr lang="es-MX" sz="800" b="0" i="0" u="none" strike="noStrike">
                        <a:solidFill>
                          <a:srgbClr val="000000"/>
                        </a:solidFill>
                        <a:effectLst/>
                        <a:latin typeface="Arial" pitchFamily="34" charset="0"/>
                        <a:cs typeface="Arial" pitchFamily="34" charset="0"/>
                      </a:endParaRPr>
                    </a:p>
                  </a:txBody>
                  <a:tcPr marL="4041" marR="48489" marT="4041" marB="0" anchor="b"/>
                </a:tc>
              </a:tr>
              <a:tr h="132490">
                <a:tc>
                  <a:txBody>
                    <a:bodyPr/>
                    <a:lstStyle/>
                    <a:p>
                      <a:pPr algn="l" fontAlgn="b"/>
                      <a:r>
                        <a:rPr lang="es-MX" sz="800" u="none" strike="noStrike">
                          <a:effectLst/>
                          <a:latin typeface="Arial" pitchFamily="34" charset="0"/>
                          <a:cs typeface="Arial" pitchFamily="34" charset="0"/>
                        </a:rPr>
                        <a:t>Tamaulipas</a:t>
                      </a:r>
                      <a:endParaRPr lang="es-MX" sz="800" b="0" i="0" u="none" strike="noStrike">
                        <a:solidFill>
                          <a:srgbClr val="000000"/>
                        </a:solidFill>
                        <a:effectLst/>
                        <a:latin typeface="Arial" pitchFamily="34" charset="0"/>
                        <a:cs typeface="Arial" pitchFamily="34" charset="0"/>
                      </a:endParaRPr>
                    </a:p>
                  </a:txBody>
                  <a:tcPr marL="4041" marR="4041" marT="4041" marB="0" anchor="b"/>
                </a:tc>
                <a:tc>
                  <a:txBody>
                    <a:bodyPr/>
                    <a:lstStyle/>
                    <a:p>
                      <a:pPr algn="r" fontAlgn="b"/>
                      <a:r>
                        <a:rPr lang="es-MX" sz="800" u="none" strike="noStrike">
                          <a:effectLst/>
                          <a:latin typeface="Arial" pitchFamily="34" charset="0"/>
                          <a:cs typeface="Arial" pitchFamily="34" charset="0"/>
                        </a:rPr>
                        <a:t>              66,964 </a:t>
                      </a:r>
                      <a:endParaRPr lang="es-MX" sz="800" b="1"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347</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8,943</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2,942</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19,026</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21,737</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648</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6,924</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3,480</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2,917</a:t>
                      </a:r>
                      <a:endParaRPr lang="es-MX" sz="800" b="0" i="0" u="none" strike="noStrike">
                        <a:solidFill>
                          <a:srgbClr val="000000"/>
                        </a:solidFill>
                        <a:effectLst/>
                        <a:latin typeface="Arial" pitchFamily="34" charset="0"/>
                        <a:cs typeface="Arial" pitchFamily="34" charset="0"/>
                      </a:endParaRPr>
                    </a:p>
                  </a:txBody>
                  <a:tcPr marL="4041" marR="48489" marT="4041" marB="0" anchor="b"/>
                </a:tc>
              </a:tr>
              <a:tr h="132490">
                <a:tc>
                  <a:txBody>
                    <a:bodyPr/>
                    <a:lstStyle/>
                    <a:p>
                      <a:pPr algn="l" fontAlgn="b"/>
                      <a:r>
                        <a:rPr lang="es-MX" sz="800" u="none" strike="noStrike">
                          <a:effectLst/>
                          <a:latin typeface="Arial" pitchFamily="34" charset="0"/>
                          <a:cs typeface="Arial" pitchFamily="34" charset="0"/>
                        </a:rPr>
                        <a:t>Tlaxcala</a:t>
                      </a:r>
                      <a:endParaRPr lang="es-MX" sz="800" b="0" i="0" u="none" strike="noStrike">
                        <a:solidFill>
                          <a:srgbClr val="000000"/>
                        </a:solidFill>
                        <a:effectLst/>
                        <a:latin typeface="Arial" pitchFamily="34" charset="0"/>
                        <a:cs typeface="Arial" pitchFamily="34" charset="0"/>
                      </a:endParaRPr>
                    </a:p>
                  </a:txBody>
                  <a:tcPr marL="4041" marR="4041" marT="4041" marB="0" anchor="b"/>
                </a:tc>
                <a:tc>
                  <a:txBody>
                    <a:bodyPr/>
                    <a:lstStyle/>
                    <a:p>
                      <a:pPr algn="r" fontAlgn="b"/>
                      <a:r>
                        <a:rPr lang="es-MX" sz="800" u="none" strike="noStrike">
                          <a:effectLst/>
                          <a:latin typeface="Arial" pitchFamily="34" charset="0"/>
                          <a:cs typeface="Arial" pitchFamily="34" charset="0"/>
                        </a:rPr>
                        <a:t>              14,524 </a:t>
                      </a:r>
                      <a:endParaRPr lang="es-MX" sz="800" b="1"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4</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1,501</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176</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1,916</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8,369</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6</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1,754</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604</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194</a:t>
                      </a:r>
                      <a:endParaRPr lang="es-MX" sz="800" b="0" i="0" u="none" strike="noStrike">
                        <a:solidFill>
                          <a:srgbClr val="000000"/>
                        </a:solidFill>
                        <a:effectLst/>
                        <a:latin typeface="Arial" pitchFamily="34" charset="0"/>
                        <a:cs typeface="Arial" pitchFamily="34" charset="0"/>
                      </a:endParaRPr>
                    </a:p>
                  </a:txBody>
                  <a:tcPr marL="4041" marR="48489" marT="4041" marB="0" anchor="b"/>
                </a:tc>
              </a:tr>
              <a:tr h="132490">
                <a:tc>
                  <a:txBody>
                    <a:bodyPr/>
                    <a:lstStyle/>
                    <a:p>
                      <a:pPr algn="l" fontAlgn="b"/>
                      <a:r>
                        <a:rPr lang="es-MX" sz="800" u="none" strike="noStrike">
                          <a:effectLst/>
                          <a:latin typeface="Arial" pitchFamily="34" charset="0"/>
                          <a:cs typeface="Arial" pitchFamily="34" charset="0"/>
                        </a:rPr>
                        <a:t>Veracruz</a:t>
                      </a:r>
                      <a:endParaRPr lang="es-MX" sz="800" b="0" i="0" u="none" strike="noStrike">
                        <a:solidFill>
                          <a:srgbClr val="000000"/>
                        </a:solidFill>
                        <a:effectLst/>
                        <a:latin typeface="Arial" pitchFamily="34" charset="0"/>
                        <a:cs typeface="Arial" pitchFamily="34" charset="0"/>
                      </a:endParaRPr>
                    </a:p>
                  </a:txBody>
                  <a:tcPr marL="4041" marR="4041" marT="4041" marB="0" anchor="b"/>
                </a:tc>
                <a:tc>
                  <a:txBody>
                    <a:bodyPr/>
                    <a:lstStyle/>
                    <a:p>
                      <a:pPr algn="r" fontAlgn="b"/>
                      <a:r>
                        <a:rPr lang="es-MX" sz="800" u="none" strike="noStrike">
                          <a:effectLst/>
                          <a:latin typeface="Arial" pitchFamily="34" charset="0"/>
                          <a:cs typeface="Arial" pitchFamily="34" charset="0"/>
                        </a:rPr>
                        <a:t>            108,983 </a:t>
                      </a:r>
                      <a:endParaRPr lang="es-MX" sz="800" b="1"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560</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10,077</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4,688</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45,972</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23,091</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2,278</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9,968</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6,398</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5,951</a:t>
                      </a:r>
                      <a:endParaRPr lang="es-MX" sz="800" b="0" i="0" u="none" strike="noStrike">
                        <a:solidFill>
                          <a:srgbClr val="000000"/>
                        </a:solidFill>
                        <a:effectLst/>
                        <a:latin typeface="Arial" pitchFamily="34" charset="0"/>
                        <a:cs typeface="Arial" pitchFamily="34" charset="0"/>
                      </a:endParaRPr>
                    </a:p>
                  </a:txBody>
                  <a:tcPr marL="4041" marR="48489" marT="4041" marB="0" anchor="b"/>
                </a:tc>
              </a:tr>
              <a:tr h="132490">
                <a:tc>
                  <a:txBody>
                    <a:bodyPr/>
                    <a:lstStyle/>
                    <a:p>
                      <a:pPr algn="l" fontAlgn="b"/>
                      <a:r>
                        <a:rPr lang="es-MX" sz="800" u="none" strike="noStrike">
                          <a:effectLst/>
                          <a:latin typeface="Arial" pitchFamily="34" charset="0"/>
                          <a:cs typeface="Arial" pitchFamily="34" charset="0"/>
                        </a:rPr>
                        <a:t>Yucatán</a:t>
                      </a:r>
                      <a:endParaRPr lang="es-MX" sz="800" b="0" i="0" u="none" strike="noStrike">
                        <a:solidFill>
                          <a:srgbClr val="000000"/>
                        </a:solidFill>
                        <a:effectLst/>
                        <a:latin typeface="Arial" pitchFamily="34" charset="0"/>
                        <a:cs typeface="Arial" pitchFamily="34" charset="0"/>
                      </a:endParaRPr>
                    </a:p>
                  </a:txBody>
                  <a:tcPr marL="4041" marR="4041" marT="4041" marB="0" anchor="b"/>
                </a:tc>
                <a:tc>
                  <a:txBody>
                    <a:bodyPr/>
                    <a:lstStyle/>
                    <a:p>
                      <a:pPr algn="r" fontAlgn="b"/>
                      <a:r>
                        <a:rPr lang="es-MX" sz="800" u="none" strike="noStrike">
                          <a:effectLst/>
                          <a:latin typeface="Arial" pitchFamily="34" charset="0"/>
                          <a:cs typeface="Arial" pitchFamily="34" charset="0"/>
                        </a:rPr>
                        <a:t>              25,244 </a:t>
                      </a:r>
                      <a:endParaRPr lang="es-MX" sz="800" b="1"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326</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3,303</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972</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12,295</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3,058</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47</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2,459</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2,309</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475</a:t>
                      </a:r>
                      <a:endParaRPr lang="es-MX" sz="800" b="0" i="0" u="none" strike="noStrike">
                        <a:solidFill>
                          <a:srgbClr val="000000"/>
                        </a:solidFill>
                        <a:effectLst/>
                        <a:latin typeface="Arial" pitchFamily="34" charset="0"/>
                        <a:cs typeface="Arial" pitchFamily="34" charset="0"/>
                      </a:endParaRPr>
                    </a:p>
                  </a:txBody>
                  <a:tcPr marL="4041" marR="48489" marT="4041" marB="0" anchor="b"/>
                </a:tc>
              </a:tr>
              <a:tr h="132490">
                <a:tc>
                  <a:txBody>
                    <a:bodyPr/>
                    <a:lstStyle/>
                    <a:p>
                      <a:pPr algn="l" fontAlgn="b"/>
                      <a:r>
                        <a:rPr lang="es-MX" sz="800" u="none" strike="noStrike">
                          <a:effectLst/>
                          <a:latin typeface="Arial" pitchFamily="34" charset="0"/>
                          <a:cs typeface="Arial" pitchFamily="34" charset="0"/>
                        </a:rPr>
                        <a:t>Zacatecas</a:t>
                      </a:r>
                      <a:endParaRPr lang="es-MX" sz="800" b="0" i="0" u="none" strike="noStrike">
                        <a:solidFill>
                          <a:srgbClr val="000000"/>
                        </a:solidFill>
                        <a:effectLst/>
                        <a:latin typeface="Arial" pitchFamily="34" charset="0"/>
                        <a:cs typeface="Arial" pitchFamily="34" charset="0"/>
                      </a:endParaRPr>
                    </a:p>
                  </a:txBody>
                  <a:tcPr marL="4041" marR="4041" marT="4041" marB="0" anchor="b"/>
                </a:tc>
                <a:tc>
                  <a:txBody>
                    <a:bodyPr/>
                    <a:lstStyle/>
                    <a:p>
                      <a:pPr algn="r" fontAlgn="b"/>
                      <a:r>
                        <a:rPr lang="es-MX" sz="800" u="none" strike="noStrike">
                          <a:effectLst/>
                          <a:latin typeface="Arial" pitchFamily="34" charset="0"/>
                          <a:cs typeface="Arial" pitchFamily="34" charset="0"/>
                        </a:rPr>
                        <a:t>              24,183 </a:t>
                      </a:r>
                      <a:endParaRPr lang="es-MX" sz="800" b="1"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11</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1,958</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308</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8,711</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5,215</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2,340</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1,391</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a:effectLst/>
                          <a:latin typeface="Arial" pitchFamily="34" charset="0"/>
                          <a:cs typeface="Arial" pitchFamily="34" charset="0"/>
                        </a:rPr>
                        <a:t>3,986</a:t>
                      </a:r>
                      <a:endParaRPr lang="es-MX" sz="800" b="0" i="0" u="none" strike="noStrike">
                        <a:solidFill>
                          <a:srgbClr val="000000"/>
                        </a:solidFill>
                        <a:effectLst/>
                        <a:latin typeface="Arial" pitchFamily="34" charset="0"/>
                        <a:cs typeface="Arial" pitchFamily="34" charset="0"/>
                      </a:endParaRPr>
                    </a:p>
                  </a:txBody>
                  <a:tcPr marL="4041" marR="48489" marT="4041" marB="0" anchor="b"/>
                </a:tc>
                <a:tc>
                  <a:txBody>
                    <a:bodyPr/>
                    <a:lstStyle/>
                    <a:p>
                      <a:pPr algn="r" fontAlgn="b"/>
                      <a:r>
                        <a:rPr lang="es-MX" sz="800" u="none" strike="noStrike" dirty="0">
                          <a:effectLst/>
                          <a:latin typeface="Arial" pitchFamily="34" charset="0"/>
                          <a:cs typeface="Arial" pitchFamily="34" charset="0"/>
                        </a:rPr>
                        <a:t>263</a:t>
                      </a:r>
                      <a:endParaRPr lang="es-MX" sz="800" b="0" i="0" u="none" strike="noStrike" dirty="0">
                        <a:solidFill>
                          <a:srgbClr val="000000"/>
                        </a:solidFill>
                        <a:effectLst/>
                        <a:latin typeface="Arial" pitchFamily="34" charset="0"/>
                        <a:cs typeface="Arial" pitchFamily="34" charset="0"/>
                      </a:endParaRPr>
                    </a:p>
                  </a:txBody>
                  <a:tcPr marL="4041" marR="48489" marT="4041" marB="0" anchor="b"/>
                </a:tc>
              </a:tr>
            </a:tbl>
          </a:graphicData>
        </a:graphic>
      </p:graphicFrame>
    </p:spTree>
    <p:extLst>
      <p:ext uri="{BB962C8B-B14F-4D97-AF65-F5344CB8AC3E}">
        <p14:creationId xmlns:p14="http://schemas.microsoft.com/office/powerpoint/2010/main" val="3418027043"/>
      </p:ext>
    </p:extLst>
  </p:cSld>
  <p:clrMapOvr>
    <a:masterClrMapping/>
  </p:clrMapOvr>
  <p:transition spd="slow">
    <p:zoom/>
    <p:sndAc>
      <p:stSnd>
        <p:snd r:embed="rId2" name="wind.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599892" y="646991"/>
            <a:ext cx="1776705" cy="276999"/>
          </a:xfrm>
          <a:prstGeom prst="rect">
            <a:avLst/>
          </a:prstGeom>
          <a:noFill/>
        </p:spPr>
        <p:txBody>
          <a:bodyPr wrap="none" rtlCol="0">
            <a:spAutoFit/>
          </a:bodyPr>
          <a:lstStyle/>
          <a:p>
            <a:r>
              <a:rPr lang="es-MX" sz="1200" b="1" dirty="0" smtClean="0">
                <a:solidFill>
                  <a:schemeClr val="accent5">
                    <a:lumMod val="50000"/>
                  </a:schemeClr>
                </a:solidFill>
              </a:rPr>
              <a:t>Abril 2011 - Abril 2012</a:t>
            </a:r>
            <a:endParaRPr lang="es-MX" sz="1200" b="1" dirty="0">
              <a:solidFill>
                <a:schemeClr val="accent5">
                  <a:lumMod val="50000"/>
                </a:schemeClr>
              </a:solidFill>
            </a:endParaRPr>
          </a:p>
        </p:txBody>
      </p:sp>
      <p:sp>
        <p:nvSpPr>
          <p:cNvPr id="5" name="4 CuadroTexto"/>
          <p:cNvSpPr txBox="1"/>
          <p:nvPr/>
        </p:nvSpPr>
        <p:spPr>
          <a:xfrm>
            <a:off x="519057" y="6649325"/>
            <a:ext cx="4641014"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solidFill>
                  <a:schemeClr val="accent5">
                    <a:lumMod val="50000"/>
                  </a:schemeClr>
                </a:solidFill>
                <a:latin typeface="Arial" pitchFamily="34" charset="0"/>
                <a:cs typeface="Arial" pitchFamily="34" charset="0"/>
              </a:rPr>
              <a:t>Fuente:	IMSS</a:t>
            </a:r>
            <a:r>
              <a:rPr lang="es-ES" sz="700" dirty="0">
                <a:solidFill>
                  <a:schemeClr val="accent5">
                    <a:lumMod val="50000"/>
                  </a:schemeClr>
                </a:solidFill>
                <a:latin typeface="Arial" pitchFamily="34" charset="0"/>
                <a:cs typeface="Arial" pitchFamily="34" charset="0"/>
              </a:rPr>
              <a:t>.</a:t>
            </a:r>
            <a:r>
              <a:rPr lang="es-ES" sz="700" baseline="0" dirty="0">
                <a:solidFill>
                  <a:schemeClr val="accent5">
                    <a:lumMod val="50000"/>
                  </a:schemeClr>
                </a:solidFill>
                <a:latin typeface="Arial" pitchFamily="34" charset="0"/>
                <a:cs typeface="Arial" pitchFamily="34" charset="0"/>
              </a:rPr>
              <a:t> Instituto Mexicano del Seguro Social. http://www.imss.gob.mx/estadisticas/financieras/Cubo.htm</a:t>
            </a:r>
          </a:p>
        </p:txBody>
      </p:sp>
      <p:sp>
        <p:nvSpPr>
          <p:cNvPr id="7" name="6 CuadroTexto"/>
          <p:cNvSpPr txBox="1"/>
          <p:nvPr/>
        </p:nvSpPr>
        <p:spPr>
          <a:xfrm>
            <a:off x="1294468" y="-27384"/>
            <a:ext cx="6444716" cy="646331"/>
          </a:xfrm>
          <a:prstGeom prst="rect">
            <a:avLst/>
          </a:prstGeom>
          <a:noFill/>
        </p:spPr>
        <p:txBody>
          <a:bodyPr wrap="square" rtlCol="0">
            <a:spAutoFit/>
          </a:bodyPr>
          <a:lstStyle/>
          <a:p>
            <a:pPr algn="ctr"/>
            <a:r>
              <a:rPr lang="es-MX" dirty="0" smtClean="0">
                <a:solidFill>
                  <a:schemeClr val="bg1"/>
                </a:solidFill>
                <a:latin typeface="+mj-lt"/>
              </a:rPr>
              <a:t>Trabajadores permanentes y eventuales urbanos (TPEU) por entidad federativa</a:t>
            </a:r>
            <a:endParaRPr lang="es-MX" dirty="0">
              <a:solidFill>
                <a:schemeClr val="bg1"/>
              </a:solidFill>
              <a:latin typeface="+mj-lt"/>
            </a:endParaRPr>
          </a:p>
        </p:txBody>
      </p:sp>
      <p:graphicFrame>
        <p:nvGraphicFramePr>
          <p:cNvPr id="2" name="1 Tabla"/>
          <p:cNvGraphicFramePr>
            <a:graphicFrameLocks noGrp="1"/>
          </p:cNvGraphicFramePr>
          <p:nvPr>
            <p:extLst>
              <p:ext uri="{D42A27DB-BD31-4B8C-83A1-F6EECF244321}">
                <p14:modId xmlns:p14="http://schemas.microsoft.com/office/powerpoint/2010/main" val="1943793139"/>
              </p:ext>
            </p:extLst>
          </p:nvPr>
        </p:nvGraphicFramePr>
        <p:xfrm>
          <a:off x="1456487" y="923990"/>
          <a:ext cx="6120678" cy="5238184"/>
        </p:xfrm>
        <a:graphic>
          <a:graphicData uri="http://schemas.openxmlformats.org/drawingml/2006/table">
            <a:tbl>
              <a:tblPr>
                <a:tableStyleId>{5C22544A-7EE6-4342-B048-85BDC9FD1C3A}</a:tableStyleId>
              </a:tblPr>
              <a:tblGrid>
                <a:gridCol w="1393977"/>
                <a:gridCol w="1153635"/>
                <a:gridCol w="1153635"/>
                <a:gridCol w="1281818"/>
                <a:gridCol w="1137613"/>
              </a:tblGrid>
              <a:tr h="485576">
                <a:tc>
                  <a:txBody>
                    <a:bodyPr/>
                    <a:lstStyle/>
                    <a:p>
                      <a:pPr algn="ctr" fontAlgn="ctr"/>
                      <a:r>
                        <a:rPr lang="es-MX" sz="900" u="none" strike="noStrike" dirty="0">
                          <a:solidFill>
                            <a:schemeClr val="bg1"/>
                          </a:solidFill>
                          <a:effectLst/>
                          <a:latin typeface="Arial" pitchFamily="34" charset="0"/>
                          <a:cs typeface="Arial" pitchFamily="34" charset="0"/>
                        </a:rPr>
                        <a:t>Entidades Federativas</a:t>
                      </a:r>
                      <a:endParaRPr lang="es-MX" sz="900" b="0" i="0" u="none" strike="noStrike" dirty="0">
                        <a:solidFill>
                          <a:schemeClr val="bg1"/>
                        </a:solidFill>
                        <a:effectLst/>
                        <a:latin typeface="Arial" pitchFamily="34" charset="0"/>
                        <a:cs typeface="Arial" pitchFamily="34" charset="0"/>
                      </a:endParaRPr>
                    </a:p>
                  </a:txBody>
                  <a:tcPr marL="4326" marR="4326" marT="4326" marB="0" anchor="ctr">
                    <a:solidFill>
                      <a:schemeClr val="accent1">
                        <a:lumMod val="75000"/>
                      </a:schemeClr>
                    </a:solidFill>
                  </a:tcPr>
                </a:tc>
                <a:tc>
                  <a:txBody>
                    <a:bodyPr/>
                    <a:lstStyle/>
                    <a:p>
                      <a:pPr algn="ctr" fontAlgn="ctr"/>
                      <a:r>
                        <a:rPr lang="es-MX" sz="900" u="none" strike="noStrike">
                          <a:solidFill>
                            <a:schemeClr val="bg1"/>
                          </a:solidFill>
                          <a:effectLst/>
                          <a:latin typeface="Arial" pitchFamily="34" charset="0"/>
                          <a:cs typeface="Arial" pitchFamily="34" charset="0"/>
                        </a:rPr>
                        <a:t>Abril 2011</a:t>
                      </a:r>
                      <a:endParaRPr lang="es-MX" sz="900" b="0" i="0" u="none" strike="noStrike">
                        <a:solidFill>
                          <a:schemeClr val="bg1"/>
                        </a:solidFill>
                        <a:effectLst/>
                        <a:latin typeface="Arial" pitchFamily="34" charset="0"/>
                        <a:cs typeface="Arial" pitchFamily="34" charset="0"/>
                      </a:endParaRPr>
                    </a:p>
                  </a:txBody>
                  <a:tcPr marL="4326" marR="4326" marT="4326" marB="0" anchor="ctr">
                    <a:solidFill>
                      <a:schemeClr val="accent1">
                        <a:lumMod val="75000"/>
                      </a:schemeClr>
                    </a:solidFill>
                  </a:tcPr>
                </a:tc>
                <a:tc>
                  <a:txBody>
                    <a:bodyPr/>
                    <a:lstStyle/>
                    <a:p>
                      <a:pPr algn="ctr" fontAlgn="ctr"/>
                      <a:r>
                        <a:rPr lang="es-MX" sz="900" u="none" strike="noStrike" dirty="0">
                          <a:solidFill>
                            <a:schemeClr val="bg1"/>
                          </a:solidFill>
                          <a:effectLst/>
                          <a:latin typeface="Arial" pitchFamily="34" charset="0"/>
                          <a:cs typeface="Arial" pitchFamily="34" charset="0"/>
                        </a:rPr>
                        <a:t>Abril 2012</a:t>
                      </a:r>
                      <a:endParaRPr lang="es-MX" sz="900" b="0" i="0" u="none" strike="noStrike" dirty="0">
                        <a:solidFill>
                          <a:schemeClr val="bg1"/>
                        </a:solidFill>
                        <a:effectLst/>
                        <a:latin typeface="Arial" pitchFamily="34" charset="0"/>
                        <a:cs typeface="Arial" pitchFamily="34" charset="0"/>
                      </a:endParaRPr>
                    </a:p>
                  </a:txBody>
                  <a:tcPr marL="4326" marR="4326" marT="4326" marB="0" anchor="ctr">
                    <a:solidFill>
                      <a:schemeClr val="accent1">
                        <a:lumMod val="75000"/>
                      </a:schemeClr>
                    </a:solidFill>
                  </a:tcPr>
                </a:tc>
                <a:tc>
                  <a:txBody>
                    <a:bodyPr/>
                    <a:lstStyle/>
                    <a:p>
                      <a:pPr algn="ctr" fontAlgn="ctr"/>
                      <a:r>
                        <a:rPr lang="es-MX" sz="900" u="none" strike="noStrike" dirty="0">
                          <a:solidFill>
                            <a:schemeClr val="bg1"/>
                          </a:solidFill>
                          <a:effectLst/>
                          <a:latin typeface="Arial" pitchFamily="34" charset="0"/>
                          <a:cs typeface="Arial" pitchFamily="34" charset="0"/>
                        </a:rPr>
                        <a:t>Empleos Generados </a:t>
                      </a:r>
                      <a:br>
                        <a:rPr lang="es-MX" sz="900" u="none" strike="noStrike" dirty="0">
                          <a:solidFill>
                            <a:schemeClr val="bg1"/>
                          </a:solidFill>
                          <a:effectLst/>
                          <a:latin typeface="Arial" pitchFamily="34" charset="0"/>
                          <a:cs typeface="Arial" pitchFamily="34" charset="0"/>
                        </a:rPr>
                      </a:br>
                      <a:r>
                        <a:rPr lang="es-MX" sz="900" u="none" strike="noStrike" dirty="0">
                          <a:solidFill>
                            <a:schemeClr val="bg1"/>
                          </a:solidFill>
                          <a:effectLst/>
                          <a:latin typeface="Arial" pitchFamily="34" charset="0"/>
                          <a:cs typeface="Arial" pitchFamily="34" charset="0"/>
                        </a:rPr>
                        <a:t>Abril 2011 </a:t>
                      </a:r>
                      <a:br>
                        <a:rPr lang="es-MX" sz="900" u="none" strike="noStrike" dirty="0">
                          <a:solidFill>
                            <a:schemeClr val="bg1"/>
                          </a:solidFill>
                          <a:effectLst/>
                          <a:latin typeface="Arial" pitchFamily="34" charset="0"/>
                          <a:cs typeface="Arial" pitchFamily="34" charset="0"/>
                        </a:rPr>
                      </a:br>
                      <a:r>
                        <a:rPr lang="es-MX" sz="900" u="none" strike="noStrike" dirty="0">
                          <a:solidFill>
                            <a:schemeClr val="bg1"/>
                          </a:solidFill>
                          <a:effectLst/>
                          <a:latin typeface="Arial" pitchFamily="34" charset="0"/>
                          <a:cs typeface="Arial" pitchFamily="34" charset="0"/>
                        </a:rPr>
                        <a:t>a Abril 2012</a:t>
                      </a:r>
                      <a:endParaRPr lang="es-MX" sz="900" b="0" i="0" u="none" strike="noStrike" dirty="0">
                        <a:solidFill>
                          <a:schemeClr val="bg1"/>
                        </a:solidFill>
                        <a:effectLst/>
                        <a:latin typeface="Arial" pitchFamily="34" charset="0"/>
                        <a:cs typeface="Arial" pitchFamily="34" charset="0"/>
                      </a:endParaRPr>
                    </a:p>
                  </a:txBody>
                  <a:tcPr marL="4326" marR="4326" marT="4326" marB="0" anchor="ctr">
                    <a:solidFill>
                      <a:schemeClr val="accent1">
                        <a:lumMod val="75000"/>
                      </a:schemeClr>
                    </a:solidFill>
                  </a:tcPr>
                </a:tc>
                <a:tc>
                  <a:txBody>
                    <a:bodyPr/>
                    <a:lstStyle/>
                    <a:p>
                      <a:pPr algn="ctr" fontAlgn="ctr"/>
                      <a:r>
                        <a:rPr lang="es-MX" sz="900" u="none" strike="noStrike" dirty="0">
                          <a:solidFill>
                            <a:schemeClr val="bg1"/>
                          </a:solidFill>
                          <a:effectLst/>
                          <a:latin typeface="Arial" pitchFamily="34" charset="0"/>
                          <a:cs typeface="Arial" pitchFamily="34" charset="0"/>
                        </a:rPr>
                        <a:t>Variación</a:t>
                      </a:r>
                      <a:endParaRPr lang="es-MX" sz="900" b="0" i="0" u="none" strike="noStrike" dirty="0">
                        <a:solidFill>
                          <a:schemeClr val="bg1"/>
                        </a:solidFill>
                        <a:effectLst/>
                        <a:latin typeface="Arial" pitchFamily="34" charset="0"/>
                        <a:cs typeface="Arial" pitchFamily="34" charset="0"/>
                      </a:endParaRPr>
                    </a:p>
                  </a:txBody>
                  <a:tcPr marL="4326" marR="4326" marT="4326" marB="0" anchor="ctr">
                    <a:solidFill>
                      <a:schemeClr val="accent1">
                        <a:lumMod val="75000"/>
                      </a:schemeClr>
                    </a:solidFill>
                  </a:tcPr>
                </a:tc>
              </a:tr>
              <a:tr h="225056">
                <a:tc>
                  <a:txBody>
                    <a:bodyPr/>
                    <a:lstStyle/>
                    <a:p>
                      <a:pPr algn="l" fontAlgn="ctr"/>
                      <a:r>
                        <a:rPr lang="es-MX" sz="900" u="none" strike="noStrike">
                          <a:effectLst/>
                          <a:latin typeface="Arial" pitchFamily="34" charset="0"/>
                          <a:cs typeface="Arial" pitchFamily="34" charset="0"/>
                        </a:rPr>
                        <a:t>Nacional </a:t>
                      </a:r>
                      <a:endParaRPr lang="es-MX" sz="900" b="1" i="0" u="none" strike="noStrike">
                        <a:solidFill>
                          <a:srgbClr val="000000"/>
                        </a:solidFill>
                        <a:effectLst/>
                        <a:latin typeface="Arial" pitchFamily="34" charset="0"/>
                        <a:cs typeface="Arial" pitchFamily="34" charset="0"/>
                      </a:endParaRPr>
                    </a:p>
                  </a:txBody>
                  <a:tcPr marL="4326" marR="4326" marT="4326" marB="0" anchor="ctr"/>
                </a:tc>
                <a:tc>
                  <a:txBody>
                    <a:bodyPr/>
                    <a:lstStyle/>
                    <a:p>
                      <a:pPr algn="r" fontAlgn="ctr"/>
                      <a:r>
                        <a:rPr lang="es-MX" sz="900" u="none" strike="noStrike">
                          <a:effectLst/>
                          <a:latin typeface="Arial" pitchFamily="34" charset="0"/>
                          <a:cs typeface="Arial" pitchFamily="34" charset="0"/>
                        </a:rPr>
                        <a:t>14,885,064</a:t>
                      </a:r>
                      <a:endParaRPr lang="es-MX" sz="900" b="1" i="0" u="none" strike="noStrike">
                        <a:solidFill>
                          <a:srgbClr val="000000"/>
                        </a:solidFill>
                        <a:effectLst/>
                        <a:latin typeface="Arial" pitchFamily="34" charset="0"/>
                        <a:cs typeface="Arial" pitchFamily="34" charset="0"/>
                      </a:endParaRPr>
                    </a:p>
                  </a:txBody>
                  <a:tcPr marL="4326" marR="4326" marT="4326" marB="0" anchor="ctr"/>
                </a:tc>
                <a:tc>
                  <a:txBody>
                    <a:bodyPr/>
                    <a:lstStyle/>
                    <a:p>
                      <a:pPr algn="r" fontAlgn="ctr"/>
                      <a:r>
                        <a:rPr lang="es-MX" sz="900" u="none" strike="noStrike">
                          <a:effectLst/>
                          <a:latin typeface="Arial" pitchFamily="34" charset="0"/>
                          <a:cs typeface="Arial" pitchFamily="34" charset="0"/>
                        </a:rPr>
                        <a:t>15,545,875</a:t>
                      </a:r>
                      <a:endParaRPr lang="es-MX" sz="900" b="1" i="0" u="none" strike="noStrike">
                        <a:solidFill>
                          <a:srgbClr val="000000"/>
                        </a:solidFill>
                        <a:effectLst/>
                        <a:latin typeface="Arial" pitchFamily="34" charset="0"/>
                        <a:cs typeface="Arial" pitchFamily="34" charset="0"/>
                      </a:endParaRPr>
                    </a:p>
                  </a:txBody>
                  <a:tcPr marL="4326" marR="4326" marT="4326" marB="0" anchor="ctr"/>
                </a:tc>
                <a:tc>
                  <a:txBody>
                    <a:bodyPr/>
                    <a:lstStyle/>
                    <a:p>
                      <a:pPr algn="r" fontAlgn="ctr"/>
                      <a:r>
                        <a:rPr lang="es-MX" sz="900" u="none" strike="noStrike">
                          <a:effectLst/>
                          <a:latin typeface="Arial" pitchFamily="34" charset="0"/>
                          <a:cs typeface="Arial" pitchFamily="34" charset="0"/>
                        </a:rPr>
                        <a:t>660,811</a:t>
                      </a:r>
                      <a:endParaRPr lang="es-MX" sz="900" b="1" i="0" u="none" strike="noStrike">
                        <a:solidFill>
                          <a:srgbClr val="000000"/>
                        </a:solidFill>
                        <a:effectLst/>
                        <a:latin typeface="Arial" pitchFamily="34" charset="0"/>
                        <a:cs typeface="Arial" pitchFamily="34" charset="0"/>
                      </a:endParaRPr>
                    </a:p>
                  </a:txBody>
                  <a:tcPr marL="4326" marR="4326" marT="4326" marB="0" anchor="ctr"/>
                </a:tc>
                <a:tc>
                  <a:txBody>
                    <a:bodyPr/>
                    <a:lstStyle/>
                    <a:p>
                      <a:pPr algn="r" fontAlgn="ctr"/>
                      <a:r>
                        <a:rPr lang="es-MX" sz="900" u="none" strike="noStrike">
                          <a:effectLst/>
                          <a:latin typeface="Arial" pitchFamily="34" charset="0"/>
                          <a:cs typeface="Arial" pitchFamily="34" charset="0"/>
                        </a:rPr>
                        <a:t>4.44</a:t>
                      </a:r>
                      <a:endParaRPr lang="es-MX" sz="900" b="1" i="0" u="none" strike="noStrike">
                        <a:solidFill>
                          <a:srgbClr val="000000"/>
                        </a:solidFill>
                        <a:effectLst/>
                        <a:latin typeface="Arial" pitchFamily="34" charset="0"/>
                        <a:cs typeface="Arial" pitchFamily="34" charset="0"/>
                      </a:endParaRPr>
                    </a:p>
                  </a:txBody>
                  <a:tcPr marL="4326" marR="4326" marT="4326" marB="0" anchor="ctr"/>
                </a:tc>
              </a:tr>
              <a:tr h="138208">
                <a:tc>
                  <a:txBody>
                    <a:bodyPr/>
                    <a:lstStyle/>
                    <a:p>
                      <a:pPr algn="l" fontAlgn="b"/>
                      <a:r>
                        <a:rPr lang="es-MX" sz="900" u="none" strike="noStrike">
                          <a:effectLst/>
                          <a:latin typeface="Arial" pitchFamily="34" charset="0"/>
                          <a:cs typeface="Arial" pitchFamily="34" charset="0"/>
                        </a:rPr>
                        <a:t>Aguascalientes</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209,539</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219,104</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dirty="0">
                          <a:effectLst/>
                          <a:latin typeface="Arial" pitchFamily="34" charset="0"/>
                          <a:cs typeface="Arial" pitchFamily="34" charset="0"/>
                        </a:rPr>
                        <a:t>9,565</a:t>
                      </a:r>
                      <a:endParaRPr lang="es-MX" sz="900" b="0" i="0" u="none" strike="noStrike" dirty="0">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4.56</a:t>
                      </a:r>
                      <a:endParaRPr lang="es-MX" sz="900" b="0" i="0" u="none" strike="noStrike">
                        <a:solidFill>
                          <a:srgbClr val="000000"/>
                        </a:solidFill>
                        <a:effectLst/>
                        <a:latin typeface="Arial" pitchFamily="34" charset="0"/>
                        <a:cs typeface="Arial" pitchFamily="34" charset="0"/>
                      </a:endParaRPr>
                    </a:p>
                  </a:txBody>
                  <a:tcPr marL="4326" marR="4326" marT="4326" marB="0" anchor="b"/>
                </a:tc>
              </a:tr>
              <a:tr h="138208">
                <a:tc>
                  <a:txBody>
                    <a:bodyPr/>
                    <a:lstStyle/>
                    <a:p>
                      <a:pPr algn="l" fontAlgn="b"/>
                      <a:r>
                        <a:rPr lang="es-MX" sz="900" u="none" strike="noStrike">
                          <a:effectLst/>
                          <a:latin typeface="Arial" pitchFamily="34" charset="0"/>
                          <a:cs typeface="Arial" pitchFamily="34" charset="0"/>
                        </a:rPr>
                        <a:t>Baja California</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637,561</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653,876</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16,315</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2.56</a:t>
                      </a:r>
                      <a:endParaRPr lang="es-MX" sz="900" b="0" i="0" u="none" strike="noStrike">
                        <a:solidFill>
                          <a:srgbClr val="000000"/>
                        </a:solidFill>
                        <a:effectLst/>
                        <a:latin typeface="Arial" pitchFamily="34" charset="0"/>
                        <a:cs typeface="Arial" pitchFamily="34" charset="0"/>
                      </a:endParaRPr>
                    </a:p>
                  </a:txBody>
                  <a:tcPr marL="4326" marR="4326" marT="4326" marB="0" anchor="b"/>
                </a:tc>
              </a:tr>
              <a:tr h="138208">
                <a:tc>
                  <a:txBody>
                    <a:bodyPr/>
                    <a:lstStyle/>
                    <a:p>
                      <a:pPr algn="l" fontAlgn="b"/>
                      <a:r>
                        <a:rPr lang="es-MX" sz="900" u="none" strike="noStrike">
                          <a:effectLst/>
                          <a:latin typeface="Arial" pitchFamily="34" charset="0"/>
                          <a:cs typeface="Arial" pitchFamily="34" charset="0"/>
                        </a:rPr>
                        <a:t>Baja California Sur</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113,122</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120,266</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7,144</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6.32</a:t>
                      </a:r>
                      <a:endParaRPr lang="es-MX" sz="900" b="0" i="0" u="none" strike="noStrike">
                        <a:solidFill>
                          <a:srgbClr val="000000"/>
                        </a:solidFill>
                        <a:effectLst/>
                        <a:latin typeface="Arial" pitchFamily="34" charset="0"/>
                        <a:cs typeface="Arial" pitchFamily="34" charset="0"/>
                      </a:endParaRPr>
                    </a:p>
                  </a:txBody>
                  <a:tcPr marL="4326" marR="4326" marT="4326" marB="0" anchor="b"/>
                </a:tc>
              </a:tr>
              <a:tr h="138208">
                <a:tc>
                  <a:txBody>
                    <a:bodyPr/>
                    <a:lstStyle/>
                    <a:p>
                      <a:pPr algn="l" fontAlgn="b"/>
                      <a:r>
                        <a:rPr lang="es-MX" sz="900" u="none" strike="noStrike">
                          <a:effectLst/>
                          <a:latin typeface="Arial" pitchFamily="34" charset="0"/>
                          <a:cs typeface="Arial" pitchFamily="34" charset="0"/>
                        </a:rPr>
                        <a:t>Campeche</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126,763</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141,077</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14,314</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11.29</a:t>
                      </a:r>
                      <a:endParaRPr lang="es-MX" sz="900" b="0" i="0" u="none" strike="noStrike">
                        <a:solidFill>
                          <a:srgbClr val="000000"/>
                        </a:solidFill>
                        <a:effectLst/>
                        <a:latin typeface="Arial" pitchFamily="34" charset="0"/>
                        <a:cs typeface="Arial" pitchFamily="34" charset="0"/>
                      </a:endParaRPr>
                    </a:p>
                  </a:txBody>
                  <a:tcPr marL="4326" marR="4326" marT="4326" marB="0" anchor="b"/>
                </a:tc>
              </a:tr>
              <a:tr h="138208">
                <a:tc>
                  <a:txBody>
                    <a:bodyPr/>
                    <a:lstStyle/>
                    <a:p>
                      <a:pPr algn="l" fontAlgn="b"/>
                      <a:r>
                        <a:rPr lang="es-MX" sz="900" u="none" strike="noStrike" dirty="0">
                          <a:solidFill>
                            <a:schemeClr val="bg1"/>
                          </a:solidFill>
                          <a:effectLst/>
                          <a:latin typeface="Arial" pitchFamily="34" charset="0"/>
                          <a:cs typeface="Arial" pitchFamily="34" charset="0"/>
                        </a:rPr>
                        <a:t>Chiapas</a:t>
                      </a:r>
                      <a:endParaRPr lang="es-MX" sz="900" b="0" i="0" u="none" strike="noStrike" dirty="0">
                        <a:solidFill>
                          <a:schemeClr val="bg1"/>
                        </a:solidFill>
                        <a:effectLst/>
                        <a:latin typeface="Arial" pitchFamily="34" charset="0"/>
                        <a:cs typeface="Arial" pitchFamily="34" charset="0"/>
                      </a:endParaRPr>
                    </a:p>
                  </a:txBody>
                  <a:tcPr marL="4326" marR="4326" marT="4326" marB="0" anchor="b">
                    <a:solidFill>
                      <a:schemeClr val="accent1">
                        <a:lumMod val="75000"/>
                      </a:schemeClr>
                    </a:solidFill>
                  </a:tcPr>
                </a:tc>
                <a:tc>
                  <a:txBody>
                    <a:bodyPr/>
                    <a:lstStyle/>
                    <a:p>
                      <a:pPr algn="r" fontAlgn="b"/>
                      <a:r>
                        <a:rPr lang="es-MX" sz="900" u="none" strike="noStrike" dirty="0">
                          <a:solidFill>
                            <a:schemeClr val="bg1"/>
                          </a:solidFill>
                          <a:effectLst/>
                          <a:latin typeface="Arial" pitchFamily="34" charset="0"/>
                          <a:cs typeface="Arial" pitchFamily="34" charset="0"/>
                        </a:rPr>
                        <a:t>196,126</a:t>
                      </a:r>
                      <a:endParaRPr lang="es-MX" sz="900" b="0" i="0" u="none" strike="noStrike" dirty="0">
                        <a:solidFill>
                          <a:schemeClr val="bg1"/>
                        </a:solidFill>
                        <a:effectLst/>
                        <a:latin typeface="Arial" pitchFamily="34" charset="0"/>
                        <a:cs typeface="Arial" pitchFamily="34" charset="0"/>
                      </a:endParaRPr>
                    </a:p>
                  </a:txBody>
                  <a:tcPr marL="4326" marR="4326" marT="4326" marB="0" anchor="b">
                    <a:solidFill>
                      <a:schemeClr val="accent1">
                        <a:lumMod val="75000"/>
                      </a:schemeClr>
                    </a:solidFill>
                  </a:tcPr>
                </a:tc>
                <a:tc>
                  <a:txBody>
                    <a:bodyPr/>
                    <a:lstStyle/>
                    <a:p>
                      <a:pPr algn="r" fontAlgn="b"/>
                      <a:r>
                        <a:rPr lang="es-MX" sz="900" u="none" strike="noStrike" dirty="0">
                          <a:solidFill>
                            <a:schemeClr val="bg1"/>
                          </a:solidFill>
                          <a:effectLst/>
                          <a:latin typeface="Arial" pitchFamily="34" charset="0"/>
                          <a:cs typeface="Arial" pitchFamily="34" charset="0"/>
                        </a:rPr>
                        <a:t>204,708</a:t>
                      </a:r>
                      <a:endParaRPr lang="es-MX" sz="900" b="0" i="0" u="none" strike="noStrike" dirty="0">
                        <a:solidFill>
                          <a:schemeClr val="bg1"/>
                        </a:solidFill>
                        <a:effectLst/>
                        <a:latin typeface="Arial" pitchFamily="34" charset="0"/>
                        <a:cs typeface="Arial" pitchFamily="34" charset="0"/>
                      </a:endParaRPr>
                    </a:p>
                  </a:txBody>
                  <a:tcPr marL="4326" marR="4326" marT="4326" marB="0" anchor="b">
                    <a:solidFill>
                      <a:schemeClr val="accent1">
                        <a:lumMod val="75000"/>
                      </a:schemeClr>
                    </a:solidFill>
                  </a:tcPr>
                </a:tc>
                <a:tc>
                  <a:txBody>
                    <a:bodyPr/>
                    <a:lstStyle/>
                    <a:p>
                      <a:pPr algn="r" fontAlgn="b"/>
                      <a:r>
                        <a:rPr lang="es-MX" sz="900" u="none" strike="noStrike">
                          <a:solidFill>
                            <a:schemeClr val="bg1"/>
                          </a:solidFill>
                          <a:effectLst/>
                          <a:latin typeface="Arial" pitchFamily="34" charset="0"/>
                          <a:cs typeface="Arial" pitchFamily="34" charset="0"/>
                        </a:rPr>
                        <a:t>8,582</a:t>
                      </a:r>
                      <a:endParaRPr lang="es-MX" sz="900" b="0" i="0" u="none" strike="noStrike">
                        <a:solidFill>
                          <a:schemeClr val="bg1"/>
                        </a:solidFill>
                        <a:effectLst/>
                        <a:latin typeface="Arial" pitchFamily="34" charset="0"/>
                        <a:cs typeface="Arial" pitchFamily="34" charset="0"/>
                      </a:endParaRPr>
                    </a:p>
                  </a:txBody>
                  <a:tcPr marL="4326" marR="4326" marT="4326" marB="0" anchor="b">
                    <a:solidFill>
                      <a:schemeClr val="accent1">
                        <a:lumMod val="75000"/>
                      </a:schemeClr>
                    </a:solidFill>
                  </a:tcPr>
                </a:tc>
                <a:tc>
                  <a:txBody>
                    <a:bodyPr/>
                    <a:lstStyle/>
                    <a:p>
                      <a:pPr algn="r" fontAlgn="b"/>
                      <a:r>
                        <a:rPr lang="es-MX" sz="900" u="none" strike="noStrike" dirty="0">
                          <a:solidFill>
                            <a:schemeClr val="bg1"/>
                          </a:solidFill>
                          <a:effectLst/>
                          <a:latin typeface="Arial" pitchFamily="34" charset="0"/>
                          <a:cs typeface="Arial" pitchFamily="34" charset="0"/>
                        </a:rPr>
                        <a:t>4.38</a:t>
                      </a:r>
                      <a:endParaRPr lang="es-MX" sz="900" b="0" i="0" u="none" strike="noStrike" dirty="0">
                        <a:solidFill>
                          <a:schemeClr val="bg1"/>
                        </a:solidFill>
                        <a:effectLst/>
                        <a:latin typeface="Arial" pitchFamily="34" charset="0"/>
                        <a:cs typeface="Arial" pitchFamily="34" charset="0"/>
                      </a:endParaRPr>
                    </a:p>
                  </a:txBody>
                  <a:tcPr marL="4326" marR="4326" marT="4326" marB="0" anchor="b">
                    <a:solidFill>
                      <a:schemeClr val="accent1">
                        <a:lumMod val="75000"/>
                      </a:schemeClr>
                    </a:solidFill>
                  </a:tcPr>
                </a:tc>
              </a:tr>
              <a:tr h="138208">
                <a:tc>
                  <a:txBody>
                    <a:bodyPr/>
                    <a:lstStyle/>
                    <a:p>
                      <a:pPr algn="l" fontAlgn="b"/>
                      <a:r>
                        <a:rPr lang="es-MX" sz="900" u="none" strike="noStrike">
                          <a:effectLst/>
                          <a:latin typeface="Arial" pitchFamily="34" charset="0"/>
                          <a:cs typeface="Arial" pitchFamily="34" charset="0"/>
                        </a:rPr>
                        <a:t>Chihuahua</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647,231</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673,963</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dirty="0">
                          <a:effectLst/>
                          <a:latin typeface="Arial" pitchFamily="34" charset="0"/>
                          <a:cs typeface="Arial" pitchFamily="34" charset="0"/>
                        </a:rPr>
                        <a:t>26,732</a:t>
                      </a:r>
                      <a:endParaRPr lang="es-MX" sz="900" b="0" i="0" u="none" strike="noStrike" dirty="0">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dirty="0">
                          <a:effectLst/>
                          <a:latin typeface="Arial" pitchFamily="34" charset="0"/>
                          <a:cs typeface="Arial" pitchFamily="34" charset="0"/>
                        </a:rPr>
                        <a:t>4.13</a:t>
                      </a:r>
                      <a:endParaRPr lang="es-MX" sz="900" b="0" i="0" u="none" strike="noStrike" dirty="0">
                        <a:solidFill>
                          <a:srgbClr val="000000"/>
                        </a:solidFill>
                        <a:effectLst/>
                        <a:latin typeface="Arial" pitchFamily="34" charset="0"/>
                        <a:cs typeface="Arial" pitchFamily="34" charset="0"/>
                      </a:endParaRPr>
                    </a:p>
                  </a:txBody>
                  <a:tcPr marL="4326" marR="4326" marT="4326" marB="0" anchor="b"/>
                </a:tc>
              </a:tr>
              <a:tr h="138208">
                <a:tc>
                  <a:txBody>
                    <a:bodyPr/>
                    <a:lstStyle/>
                    <a:p>
                      <a:pPr algn="l" fontAlgn="b"/>
                      <a:r>
                        <a:rPr lang="es-MX" sz="900" u="none" strike="noStrike">
                          <a:effectLst/>
                          <a:latin typeface="Arial" pitchFamily="34" charset="0"/>
                          <a:cs typeface="Arial" pitchFamily="34" charset="0"/>
                        </a:rPr>
                        <a:t>Coahuila</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573,615</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608,046</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34,431</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6.00</a:t>
                      </a:r>
                      <a:endParaRPr lang="es-MX" sz="900" b="0" i="0" u="none" strike="noStrike">
                        <a:solidFill>
                          <a:srgbClr val="000000"/>
                        </a:solidFill>
                        <a:effectLst/>
                        <a:latin typeface="Arial" pitchFamily="34" charset="0"/>
                        <a:cs typeface="Arial" pitchFamily="34" charset="0"/>
                      </a:endParaRPr>
                    </a:p>
                  </a:txBody>
                  <a:tcPr marL="4326" marR="4326" marT="4326" marB="0" anchor="b"/>
                </a:tc>
              </a:tr>
              <a:tr h="138208">
                <a:tc>
                  <a:txBody>
                    <a:bodyPr/>
                    <a:lstStyle/>
                    <a:p>
                      <a:pPr algn="l" fontAlgn="b"/>
                      <a:r>
                        <a:rPr lang="es-MX" sz="900" u="none" strike="noStrike">
                          <a:effectLst/>
                          <a:latin typeface="Arial" pitchFamily="34" charset="0"/>
                          <a:cs typeface="Arial" pitchFamily="34" charset="0"/>
                        </a:rPr>
                        <a:t>Colima</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107,946</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109,337</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1,391</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1.29</a:t>
                      </a:r>
                      <a:endParaRPr lang="es-MX" sz="900" b="0" i="0" u="none" strike="noStrike">
                        <a:solidFill>
                          <a:srgbClr val="000000"/>
                        </a:solidFill>
                        <a:effectLst/>
                        <a:latin typeface="Arial" pitchFamily="34" charset="0"/>
                        <a:cs typeface="Arial" pitchFamily="34" charset="0"/>
                      </a:endParaRPr>
                    </a:p>
                  </a:txBody>
                  <a:tcPr marL="4326" marR="4326" marT="4326" marB="0" anchor="b"/>
                </a:tc>
              </a:tr>
              <a:tr h="138208">
                <a:tc>
                  <a:txBody>
                    <a:bodyPr/>
                    <a:lstStyle/>
                    <a:p>
                      <a:pPr algn="l" fontAlgn="b"/>
                      <a:r>
                        <a:rPr lang="es-MX" sz="900" u="none" strike="noStrike">
                          <a:effectLst/>
                          <a:latin typeface="Arial" pitchFamily="34" charset="0"/>
                          <a:cs typeface="Arial" pitchFamily="34" charset="0"/>
                        </a:rPr>
                        <a:t>Distrito Federal</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2,588,484</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2,689,806</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101,322</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3.91</a:t>
                      </a:r>
                      <a:endParaRPr lang="es-MX" sz="900" b="0" i="0" u="none" strike="noStrike">
                        <a:solidFill>
                          <a:srgbClr val="000000"/>
                        </a:solidFill>
                        <a:effectLst/>
                        <a:latin typeface="Arial" pitchFamily="34" charset="0"/>
                        <a:cs typeface="Arial" pitchFamily="34" charset="0"/>
                      </a:endParaRPr>
                    </a:p>
                  </a:txBody>
                  <a:tcPr marL="4326" marR="4326" marT="4326" marB="0" anchor="b"/>
                </a:tc>
              </a:tr>
              <a:tr h="138208">
                <a:tc>
                  <a:txBody>
                    <a:bodyPr/>
                    <a:lstStyle/>
                    <a:p>
                      <a:pPr algn="l" fontAlgn="b"/>
                      <a:r>
                        <a:rPr lang="es-MX" sz="900" u="none" strike="noStrike">
                          <a:effectLst/>
                          <a:latin typeface="Arial" pitchFamily="34" charset="0"/>
                          <a:cs typeface="Arial" pitchFamily="34" charset="0"/>
                        </a:rPr>
                        <a:t>Durango</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187,215</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200,472</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13,257</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7.08</a:t>
                      </a:r>
                      <a:endParaRPr lang="es-MX" sz="900" b="0" i="0" u="none" strike="noStrike">
                        <a:solidFill>
                          <a:srgbClr val="000000"/>
                        </a:solidFill>
                        <a:effectLst/>
                        <a:latin typeface="Arial" pitchFamily="34" charset="0"/>
                        <a:cs typeface="Arial" pitchFamily="34" charset="0"/>
                      </a:endParaRPr>
                    </a:p>
                  </a:txBody>
                  <a:tcPr marL="4326" marR="4326" marT="4326" marB="0" anchor="b"/>
                </a:tc>
              </a:tr>
              <a:tr h="138208">
                <a:tc>
                  <a:txBody>
                    <a:bodyPr/>
                    <a:lstStyle/>
                    <a:p>
                      <a:pPr algn="l" fontAlgn="b"/>
                      <a:r>
                        <a:rPr lang="es-MX" sz="900" u="none" strike="noStrike">
                          <a:effectLst/>
                          <a:latin typeface="Arial" pitchFamily="34" charset="0"/>
                          <a:cs typeface="Arial" pitchFamily="34" charset="0"/>
                        </a:rPr>
                        <a:t>Guanajuato</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636,819</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673,777</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36,958</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5.80</a:t>
                      </a:r>
                      <a:endParaRPr lang="es-MX" sz="900" b="0" i="0" u="none" strike="noStrike">
                        <a:solidFill>
                          <a:srgbClr val="000000"/>
                        </a:solidFill>
                        <a:effectLst/>
                        <a:latin typeface="Arial" pitchFamily="34" charset="0"/>
                        <a:cs typeface="Arial" pitchFamily="34" charset="0"/>
                      </a:endParaRPr>
                    </a:p>
                  </a:txBody>
                  <a:tcPr marL="4326" marR="4326" marT="4326" marB="0" anchor="b"/>
                </a:tc>
              </a:tr>
              <a:tr h="138208">
                <a:tc>
                  <a:txBody>
                    <a:bodyPr/>
                    <a:lstStyle/>
                    <a:p>
                      <a:pPr algn="l" fontAlgn="b"/>
                      <a:r>
                        <a:rPr lang="es-MX" sz="900" u="none" strike="noStrike">
                          <a:effectLst/>
                          <a:latin typeface="Arial" pitchFamily="34" charset="0"/>
                          <a:cs typeface="Arial" pitchFamily="34" charset="0"/>
                        </a:rPr>
                        <a:t>Guerrero</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144,706</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141,256</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-3,450</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-2.38</a:t>
                      </a:r>
                      <a:endParaRPr lang="es-MX" sz="900" b="0" i="0" u="none" strike="noStrike">
                        <a:solidFill>
                          <a:srgbClr val="000000"/>
                        </a:solidFill>
                        <a:effectLst/>
                        <a:latin typeface="Arial" pitchFamily="34" charset="0"/>
                        <a:cs typeface="Arial" pitchFamily="34" charset="0"/>
                      </a:endParaRPr>
                    </a:p>
                  </a:txBody>
                  <a:tcPr marL="4326" marR="4326" marT="4326" marB="0" anchor="b"/>
                </a:tc>
              </a:tr>
              <a:tr h="138208">
                <a:tc>
                  <a:txBody>
                    <a:bodyPr/>
                    <a:lstStyle/>
                    <a:p>
                      <a:pPr algn="l" fontAlgn="b"/>
                      <a:r>
                        <a:rPr lang="es-MX" sz="900" u="none" strike="noStrike">
                          <a:effectLst/>
                          <a:latin typeface="Arial" pitchFamily="34" charset="0"/>
                          <a:cs typeface="Arial" pitchFamily="34" charset="0"/>
                        </a:rPr>
                        <a:t>Hidalgo</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172,192</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181,752</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9,560</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5.55</a:t>
                      </a:r>
                      <a:endParaRPr lang="es-MX" sz="900" b="0" i="0" u="none" strike="noStrike">
                        <a:solidFill>
                          <a:srgbClr val="000000"/>
                        </a:solidFill>
                        <a:effectLst/>
                        <a:latin typeface="Arial" pitchFamily="34" charset="0"/>
                        <a:cs typeface="Arial" pitchFamily="34" charset="0"/>
                      </a:endParaRPr>
                    </a:p>
                  </a:txBody>
                  <a:tcPr marL="4326" marR="4326" marT="4326" marB="0" anchor="b"/>
                </a:tc>
              </a:tr>
              <a:tr h="138208">
                <a:tc>
                  <a:txBody>
                    <a:bodyPr/>
                    <a:lstStyle/>
                    <a:p>
                      <a:pPr algn="l" fontAlgn="b"/>
                      <a:r>
                        <a:rPr lang="es-MX" sz="900" u="none" strike="noStrike">
                          <a:effectLst/>
                          <a:latin typeface="Arial" pitchFamily="34" charset="0"/>
                          <a:cs typeface="Arial" pitchFamily="34" charset="0"/>
                        </a:rPr>
                        <a:t>Jalisco</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1,272,329</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1,310,616</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38,287</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3.01</a:t>
                      </a:r>
                      <a:endParaRPr lang="es-MX" sz="900" b="0" i="0" u="none" strike="noStrike">
                        <a:solidFill>
                          <a:srgbClr val="000000"/>
                        </a:solidFill>
                        <a:effectLst/>
                        <a:latin typeface="Arial" pitchFamily="34" charset="0"/>
                        <a:cs typeface="Arial" pitchFamily="34" charset="0"/>
                      </a:endParaRPr>
                    </a:p>
                  </a:txBody>
                  <a:tcPr marL="4326" marR="4326" marT="4326" marB="0" anchor="b"/>
                </a:tc>
              </a:tr>
              <a:tr h="138208">
                <a:tc>
                  <a:txBody>
                    <a:bodyPr/>
                    <a:lstStyle/>
                    <a:p>
                      <a:pPr algn="l" fontAlgn="b"/>
                      <a:r>
                        <a:rPr lang="es-MX" sz="900" u="none" strike="noStrike">
                          <a:effectLst/>
                          <a:latin typeface="Arial" pitchFamily="34" charset="0"/>
                          <a:cs typeface="Arial" pitchFamily="34" charset="0"/>
                        </a:rPr>
                        <a:t>Michoacán</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332,876</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340,817</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7,941</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2.39</a:t>
                      </a:r>
                      <a:endParaRPr lang="es-MX" sz="900" b="0" i="0" u="none" strike="noStrike">
                        <a:solidFill>
                          <a:srgbClr val="000000"/>
                        </a:solidFill>
                        <a:effectLst/>
                        <a:latin typeface="Arial" pitchFamily="34" charset="0"/>
                        <a:cs typeface="Arial" pitchFamily="34" charset="0"/>
                      </a:endParaRPr>
                    </a:p>
                  </a:txBody>
                  <a:tcPr marL="4326" marR="4326" marT="4326" marB="0" anchor="b"/>
                </a:tc>
              </a:tr>
              <a:tr h="138208">
                <a:tc>
                  <a:txBody>
                    <a:bodyPr/>
                    <a:lstStyle/>
                    <a:p>
                      <a:pPr algn="l" fontAlgn="b"/>
                      <a:r>
                        <a:rPr lang="es-MX" sz="900" u="none" strike="noStrike">
                          <a:effectLst/>
                          <a:latin typeface="Arial" pitchFamily="34" charset="0"/>
                          <a:cs typeface="Arial" pitchFamily="34" charset="0"/>
                        </a:rPr>
                        <a:t>Morelos</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177,151</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186,762</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9,611</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5.43</a:t>
                      </a:r>
                      <a:endParaRPr lang="es-MX" sz="900" b="0" i="0" u="none" strike="noStrike">
                        <a:solidFill>
                          <a:srgbClr val="000000"/>
                        </a:solidFill>
                        <a:effectLst/>
                        <a:latin typeface="Arial" pitchFamily="34" charset="0"/>
                        <a:cs typeface="Arial" pitchFamily="34" charset="0"/>
                      </a:endParaRPr>
                    </a:p>
                  </a:txBody>
                  <a:tcPr marL="4326" marR="4326" marT="4326" marB="0" anchor="b"/>
                </a:tc>
              </a:tr>
              <a:tr h="138208">
                <a:tc>
                  <a:txBody>
                    <a:bodyPr/>
                    <a:lstStyle/>
                    <a:p>
                      <a:pPr algn="l" fontAlgn="b"/>
                      <a:r>
                        <a:rPr lang="es-MX" sz="900" u="none" strike="noStrike">
                          <a:effectLst/>
                          <a:latin typeface="Arial" pitchFamily="34" charset="0"/>
                          <a:cs typeface="Arial" pitchFamily="34" charset="0"/>
                        </a:rPr>
                        <a:t>México</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1,223,043</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1,292,082</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69,039</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5.64</a:t>
                      </a:r>
                      <a:endParaRPr lang="es-MX" sz="900" b="0" i="0" u="none" strike="noStrike">
                        <a:solidFill>
                          <a:srgbClr val="000000"/>
                        </a:solidFill>
                        <a:effectLst/>
                        <a:latin typeface="Arial" pitchFamily="34" charset="0"/>
                        <a:cs typeface="Arial" pitchFamily="34" charset="0"/>
                      </a:endParaRPr>
                    </a:p>
                  </a:txBody>
                  <a:tcPr marL="4326" marR="4326" marT="4326" marB="0" anchor="b"/>
                </a:tc>
              </a:tr>
              <a:tr h="138208">
                <a:tc>
                  <a:txBody>
                    <a:bodyPr/>
                    <a:lstStyle/>
                    <a:p>
                      <a:pPr algn="l" fontAlgn="b"/>
                      <a:r>
                        <a:rPr lang="es-MX" sz="900" u="none" strike="noStrike">
                          <a:effectLst/>
                          <a:latin typeface="Arial" pitchFamily="34" charset="0"/>
                          <a:cs typeface="Arial" pitchFamily="34" charset="0"/>
                        </a:rPr>
                        <a:t>Nayarit</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110,944</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114,165</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3,221</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2.90</a:t>
                      </a:r>
                      <a:endParaRPr lang="es-MX" sz="900" b="0" i="0" u="none" strike="noStrike">
                        <a:solidFill>
                          <a:srgbClr val="000000"/>
                        </a:solidFill>
                        <a:effectLst/>
                        <a:latin typeface="Arial" pitchFamily="34" charset="0"/>
                        <a:cs typeface="Arial" pitchFamily="34" charset="0"/>
                      </a:endParaRPr>
                    </a:p>
                  </a:txBody>
                  <a:tcPr marL="4326" marR="4326" marT="4326" marB="0" anchor="b"/>
                </a:tc>
              </a:tr>
              <a:tr h="138208">
                <a:tc>
                  <a:txBody>
                    <a:bodyPr/>
                    <a:lstStyle/>
                    <a:p>
                      <a:pPr algn="l" fontAlgn="b"/>
                      <a:r>
                        <a:rPr lang="es-MX" sz="900" u="none" strike="noStrike">
                          <a:effectLst/>
                          <a:latin typeface="Arial" pitchFamily="34" charset="0"/>
                          <a:cs typeface="Arial" pitchFamily="34" charset="0"/>
                        </a:rPr>
                        <a:t>Nuevo León</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1,206,403</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1,256,161</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49,758</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4.12</a:t>
                      </a:r>
                      <a:endParaRPr lang="es-MX" sz="900" b="0" i="0" u="none" strike="noStrike">
                        <a:solidFill>
                          <a:srgbClr val="000000"/>
                        </a:solidFill>
                        <a:effectLst/>
                        <a:latin typeface="Arial" pitchFamily="34" charset="0"/>
                        <a:cs typeface="Arial" pitchFamily="34" charset="0"/>
                      </a:endParaRPr>
                    </a:p>
                  </a:txBody>
                  <a:tcPr marL="4326" marR="4326" marT="4326" marB="0" anchor="b"/>
                </a:tc>
              </a:tr>
              <a:tr h="138208">
                <a:tc>
                  <a:txBody>
                    <a:bodyPr/>
                    <a:lstStyle/>
                    <a:p>
                      <a:pPr algn="l" fontAlgn="b"/>
                      <a:r>
                        <a:rPr lang="es-MX" sz="900" u="none" strike="noStrike">
                          <a:effectLst/>
                          <a:latin typeface="Arial" pitchFamily="34" charset="0"/>
                          <a:cs typeface="Arial" pitchFamily="34" charset="0"/>
                        </a:rPr>
                        <a:t>Oaxaca</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162,030</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169,577</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7,547</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4.66</a:t>
                      </a:r>
                      <a:endParaRPr lang="es-MX" sz="900" b="0" i="0" u="none" strike="noStrike">
                        <a:solidFill>
                          <a:srgbClr val="000000"/>
                        </a:solidFill>
                        <a:effectLst/>
                        <a:latin typeface="Arial" pitchFamily="34" charset="0"/>
                        <a:cs typeface="Arial" pitchFamily="34" charset="0"/>
                      </a:endParaRPr>
                    </a:p>
                  </a:txBody>
                  <a:tcPr marL="4326" marR="4326" marT="4326" marB="0" anchor="b"/>
                </a:tc>
              </a:tr>
              <a:tr h="138208">
                <a:tc>
                  <a:txBody>
                    <a:bodyPr/>
                    <a:lstStyle/>
                    <a:p>
                      <a:pPr algn="l" fontAlgn="b"/>
                      <a:r>
                        <a:rPr lang="es-MX" sz="900" u="none" strike="noStrike">
                          <a:effectLst/>
                          <a:latin typeface="Arial" pitchFamily="34" charset="0"/>
                          <a:cs typeface="Arial" pitchFamily="34" charset="0"/>
                        </a:rPr>
                        <a:t>Puebla</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444,630</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473,149</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28,519</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6.41</a:t>
                      </a:r>
                      <a:endParaRPr lang="es-MX" sz="900" b="0" i="0" u="none" strike="noStrike">
                        <a:solidFill>
                          <a:srgbClr val="000000"/>
                        </a:solidFill>
                        <a:effectLst/>
                        <a:latin typeface="Arial" pitchFamily="34" charset="0"/>
                        <a:cs typeface="Arial" pitchFamily="34" charset="0"/>
                      </a:endParaRPr>
                    </a:p>
                  </a:txBody>
                  <a:tcPr marL="4326" marR="4326" marT="4326" marB="0" anchor="b"/>
                </a:tc>
              </a:tr>
              <a:tr h="138208">
                <a:tc>
                  <a:txBody>
                    <a:bodyPr/>
                    <a:lstStyle/>
                    <a:p>
                      <a:pPr algn="l" fontAlgn="b"/>
                      <a:r>
                        <a:rPr lang="es-MX" sz="900" u="none" strike="noStrike">
                          <a:effectLst/>
                          <a:latin typeface="Arial" pitchFamily="34" charset="0"/>
                          <a:cs typeface="Arial" pitchFamily="34" charset="0"/>
                        </a:rPr>
                        <a:t>Querétaro</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356,841</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386,153</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29,312</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8.21</a:t>
                      </a:r>
                      <a:endParaRPr lang="es-MX" sz="900" b="0" i="0" u="none" strike="noStrike">
                        <a:solidFill>
                          <a:srgbClr val="000000"/>
                        </a:solidFill>
                        <a:effectLst/>
                        <a:latin typeface="Arial" pitchFamily="34" charset="0"/>
                        <a:cs typeface="Arial" pitchFamily="34" charset="0"/>
                      </a:endParaRPr>
                    </a:p>
                  </a:txBody>
                  <a:tcPr marL="4326" marR="4326" marT="4326" marB="0" anchor="b"/>
                </a:tc>
              </a:tr>
              <a:tr h="138208">
                <a:tc>
                  <a:txBody>
                    <a:bodyPr/>
                    <a:lstStyle/>
                    <a:p>
                      <a:pPr algn="l" fontAlgn="b"/>
                      <a:r>
                        <a:rPr lang="es-MX" sz="900" u="none" strike="noStrike">
                          <a:effectLst/>
                          <a:latin typeface="Arial" pitchFamily="34" charset="0"/>
                          <a:cs typeface="Arial" pitchFamily="34" charset="0"/>
                        </a:rPr>
                        <a:t>Quintana Roo</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271,591</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274,189</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2,598</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0.96</a:t>
                      </a:r>
                      <a:endParaRPr lang="es-MX" sz="900" b="0" i="0" u="none" strike="noStrike">
                        <a:solidFill>
                          <a:srgbClr val="000000"/>
                        </a:solidFill>
                        <a:effectLst/>
                        <a:latin typeface="Arial" pitchFamily="34" charset="0"/>
                        <a:cs typeface="Arial" pitchFamily="34" charset="0"/>
                      </a:endParaRPr>
                    </a:p>
                  </a:txBody>
                  <a:tcPr marL="4326" marR="4326" marT="4326" marB="0" anchor="b"/>
                </a:tc>
              </a:tr>
              <a:tr h="138208">
                <a:tc>
                  <a:txBody>
                    <a:bodyPr/>
                    <a:lstStyle/>
                    <a:p>
                      <a:pPr algn="l" fontAlgn="b"/>
                      <a:r>
                        <a:rPr lang="es-MX" sz="900" u="none" strike="noStrike">
                          <a:effectLst/>
                          <a:latin typeface="Arial" pitchFamily="34" charset="0"/>
                          <a:cs typeface="Arial" pitchFamily="34" charset="0"/>
                        </a:rPr>
                        <a:t>San Luis Potosí</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301,893</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319,323</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17,430</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5.77</a:t>
                      </a:r>
                      <a:endParaRPr lang="es-MX" sz="900" b="0" i="0" u="none" strike="noStrike">
                        <a:solidFill>
                          <a:srgbClr val="000000"/>
                        </a:solidFill>
                        <a:effectLst/>
                        <a:latin typeface="Arial" pitchFamily="34" charset="0"/>
                        <a:cs typeface="Arial" pitchFamily="34" charset="0"/>
                      </a:endParaRPr>
                    </a:p>
                  </a:txBody>
                  <a:tcPr marL="4326" marR="4326" marT="4326" marB="0" anchor="b"/>
                </a:tc>
              </a:tr>
              <a:tr h="138208">
                <a:tc>
                  <a:txBody>
                    <a:bodyPr/>
                    <a:lstStyle/>
                    <a:p>
                      <a:pPr algn="l" fontAlgn="b"/>
                      <a:r>
                        <a:rPr lang="es-MX" sz="900" u="none" strike="noStrike">
                          <a:effectLst/>
                          <a:latin typeface="Arial" pitchFamily="34" charset="0"/>
                          <a:cs typeface="Arial" pitchFamily="34" charset="0"/>
                        </a:rPr>
                        <a:t>Sinaloa</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376,653</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393,037</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16,384</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4.35</a:t>
                      </a:r>
                      <a:endParaRPr lang="es-MX" sz="900" b="0" i="0" u="none" strike="noStrike">
                        <a:solidFill>
                          <a:srgbClr val="000000"/>
                        </a:solidFill>
                        <a:effectLst/>
                        <a:latin typeface="Arial" pitchFamily="34" charset="0"/>
                        <a:cs typeface="Arial" pitchFamily="34" charset="0"/>
                      </a:endParaRPr>
                    </a:p>
                  </a:txBody>
                  <a:tcPr marL="4326" marR="4326" marT="4326" marB="0" anchor="b"/>
                </a:tc>
              </a:tr>
              <a:tr h="138208">
                <a:tc>
                  <a:txBody>
                    <a:bodyPr/>
                    <a:lstStyle/>
                    <a:p>
                      <a:pPr algn="l" fontAlgn="b"/>
                      <a:r>
                        <a:rPr lang="es-MX" sz="900" u="none" strike="noStrike">
                          <a:effectLst/>
                          <a:latin typeface="Arial" pitchFamily="34" charset="0"/>
                          <a:cs typeface="Arial" pitchFamily="34" charset="0"/>
                        </a:rPr>
                        <a:t>Sonora</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441,239</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467,492</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26,253</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5.95</a:t>
                      </a:r>
                      <a:endParaRPr lang="es-MX" sz="900" b="0" i="0" u="none" strike="noStrike">
                        <a:solidFill>
                          <a:srgbClr val="000000"/>
                        </a:solidFill>
                        <a:effectLst/>
                        <a:latin typeface="Arial" pitchFamily="34" charset="0"/>
                        <a:cs typeface="Arial" pitchFamily="34" charset="0"/>
                      </a:endParaRPr>
                    </a:p>
                  </a:txBody>
                  <a:tcPr marL="4326" marR="4326" marT="4326" marB="0" anchor="b"/>
                </a:tc>
              </a:tr>
              <a:tr h="138208">
                <a:tc>
                  <a:txBody>
                    <a:bodyPr/>
                    <a:lstStyle/>
                    <a:p>
                      <a:pPr algn="l" fontAlgn="b"/>
                      <a:r>
                        <a:rPr lang="es-MX" sz="900" u="none" strike="noStrike">
                          <a:effectLst/>
                          <a:latin typeface="Arial" pitchFamily="34" charset="0"/>
                          <a:cs typeface="Arial" pitchFamily="34" charset="0"/>
                        </a:rPr>
                        <a:t>Tabasco</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159,208</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175,062</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15,854</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9.96</a:t>
                      </a:r>
                      <a:endParaRPr lang="es-MX" sz="900" b="0" i="0" u="none" strike="noStrike">
                        <a:solidFill>
                          <a:srgbClr val="000000"/>
                        </a:solidFill>
                        <a:effectLst/>
                        <a:latin typeface="Arial" pitchFamily="34" charset="0"/>
                        <a:cs typeface="Arial" pitchFamily="34" charset="0"/>
                      </a:endParaRPr>
                    </a:p>
                  </a:txBody>
                  <a:tcPr marL="4326" marR="4326" marT="4326" marB="0" anchor="b"/>
                </a:tc>
              </a:tr>
              <a:tr h="138208">
                <a:tc>
                  <a:txBody>
                    <a:bodyPr/>
                    <a:lstStyle/>
                    <a:p>
                      <a:pPr algn="l" fontAlgn="b"/>
                      <a:r>
                        <a:rPr lang="es-MX" sz="900" u="none" strike="noStrike">
                          <a:effectLst/>
                          <a:latin typeface="Arial" pitchFamily="34" charset="0"/>
                          <a:cs typeface="Arial" pitchFamily="34" charset="0"/>
                        </a:rPr>
                        <a:t>Tamaulipas</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553,643</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563,948</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10,305</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1.86</a:t>
                      </a:r>
                      <a:endParaRPr lang="es-MX" sz="900" b="0" i="0" u="none" strike="noStrike">
                        <a:solidFill>
                          <a:srgbClr val="000000"/>
                        </a:solidFill>
                        <a:effectLst/>
                        <a:latin typeface="Arial" pitchFamily="34" charset="0"/>
                        <a:cs typeface="Arial" pitchFamily="34" charset="0"/>
                      </a:endParaRPr>
                    </a:p>
                  </a:txBody>
                  <a:tcPr marL="4326" marR="4326" marT="4326" marB="0" anchor="b"/>
                </a:tc>
              </a:tr>
              <a:tr h="138208">
                <a:tc>
                  <a:txBody>
                    <a:bodyPr/>
                    <a:lstStyle/>
                    <a:p>
                      <a:pPr algn="l" fontAlgn="b"/>
                      <a:r>
                        <a:rPr lang="es-MX" sz="900" u="none" strike="noStrike">
                          <a:effectLst/>
                          <a:latin typeface="Arial" pitchFamily="34" charset="0"/>
                          <a:cs typeface="Arial" pitchFamily="34" charset="0"/>
                        </a:rPr>
                        <a:t>Tlaxcala</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70,188</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73,652</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3,464</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4.94</a:t>
                      </a:r>
                      <a:endParaRPr lang="es-MX" sz="900" b="0" i="0" u="none" strike="noStrike">
                        <a:solidFill>
                          <a:srgbClr val="000000"/>
                        </a:solidFill>
                        <a:effectLst/>
                        <a:latin typeface="Arial" pitchFamily="34" charset="0"/>
                        <a:cs typeface="Arial" pitchFamily="34" charset="0"/>
                      </a:endParaRPr>
                    </a:p>
                  </a:txBody>
                  <a:tcPr marL="4326" marR="4326" marT="4326" marB="0" anchor="b"/>
                </a:tc>
              </a:tr>
              <a:tr h="138208">
                <a:tc>
                  <a:txBody>
                    <a:bodyPr/>
                    <a:lstStyle/>
                    <a:p>
                      <a:pPr algn="l" fontAlgn="b"/>
                      <a:r>
                        <a:rPr lang="es-MX" sz="900" u="none" strike="noStrike">
                          <a:effectLst/>
                          <a:latin typeface="Arial" pitchFamily="34" charset="0"/>
                          <a:cs typeface="Arial" pitchFamily="34" charset="0"/>
                        </a:rPr>
                        <a:t>Veracruz</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669,257</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699,583</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30,326</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4.53</a:t>
                      </a:r>
                      <a:endParaRPr lang="es-MX" sz="900" b="0" i="0" u="none" strike="noStrike">
                        <a:solidFill>
                          <a:srgbClr val="000000"/>
                        </a:solidFill>
                        <a:effectLst/>
                        <a:latin typeface="Arial" pitchFamily="34" charset="0"/>
                        <a:cs typeface="Arial" pitchFamily="34" charset="0"/>
                      </a:endParaRPr>
                    </a:p>
                  </a:txBody>
                  <a:tcPr marL="4326" marR="4326" marT="4326" marB="0" anchor="b"/>
                </a:tc>
              </a:tr>
              <a:tr h="138208">
                <a:tc>
                  <a:txBody>
                    <a:bodyPr/>
                    <a:lstStyle/>
                    <a:p>
                      <a:pPr algn="l" fontAlgn="b"/>
                      <a:r>
                        <a:rPr lang="es-MX" sz="900" u="none" strike="noStrike">
                          <a:effectLst/>
                          <a:latin typeface="Arial" pitchFamily="34" charset="0"/>
                          <a:cs typeface="Arial" pitchFamily="34" charset="0"/>
                        </a:rPr>
                        <a:t>Yucatán</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278,166</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291,074</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12,908</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4.64</a:t>
                      </a:r>
                      <a:endParaRPr lang="es-MX" sz="900" b="0" i="0" u="none" strike="noStrike">
                        <a:solidFill>
                          <a:srgbClr val="000000"/>
                        </a:solidFill>
                        <a:effectLst/>
                        <a:latin typeface="Arial" pitchFamily="34" charset="0"/>
                        <a:cs typeface="Arial" pitchFamily="34" charset="0"/>
                      </a:endParaRPr>
                    </a:p>
                  </a:txBody>
                  <a:tcPr marL="4326" marR="4326" marT="4326" marB="0" anchor="b"/>
                </a:tc>
              </a:tr>
              <a:tr h="138208">
                <a:tc>
                  <a:txBody>
                    <a:bodyPr/>
                    <a:lstStyle/>
                    <a:p>
                      <a:pPr algn="l" fontAlgn="b"/>
                      <a:r>
                        <a:rPr lang="es-MX" sz="900" u="none" strike="noStrike">
                          <a:effectLst/>
                          <a:latin typeface="Arial" pitchFamily="34" charset="0"/>
                          <a:cs typeface="Arial" pitchFamily="34" charset="0"/>
                        </a:rPr>
                        <a:t>Zacatecas</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135,660</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141,593</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a:effectLst/>
                          <a:latin typeface="Arial" pitchFamily="34" charset="0"/>
                          <a:cs typeface="Arial" pitchFamily="34" charset="0"/>
                        </a:rPr>
                        <a:t>5,933</a:t>
                      </a:r>
                      <a:endParaRPr lang="es-MX" sz="900" b="0" i="0" u="none" strike="noStrike">
                        <a:solidFill>
                          <a:srgbClr val="000000"/>
                        </a:solidFill>
                        <a:effectLst/>
                        <a:latin typeface="Arial" pitchFamily="34" charset="0"/>
                        <a:cs typeface="Arial" pitchFamily="34" charset="0"/>
                      </a:endParaRPr>
                    </a:p>
                  </a:txBody>
                  <a:tcPr marL="4326" marR="4326" marT="4326" marB="0" anchor="b"/>
                </a:tc>
                <a:tc>
                  <a:txBody>
                    <a:bodyPr/>
                    <a:lstStyle/>
                    <a:p>
                      <a:pPr algn="r" fontAlgn="b"/>
                      <a:r>
                        <a:rPr lang="es-MX" sz="900" u="none" strike="noStrike" dirty="0">
                          <a:effectLst/>
                          <a:latin typeface="Arial" pitchFamily="34" charset="0"/>
                          <a:cs typeface="Arial" pitchFamily="34" charset="0"/>
                        </a:rPr>
                        <a:t>4.37</a:t>
                      </a:r>
                      <a:endParaRPr lang="es-MX" sz="900" b="0" i="0" u="none" strike="noStrike" dirty="0">
                        <a:solidFill>
                          <a:srgbClr val="000000"/>
                        </a:solidFill>
                        <a:effectLst/>
                        <a:latin typeface="Arial" pitchFamily="34" charset="0"/>
                        <a:cs typeface="Arial" pitchFamily="34" charset="0"/>
                      </a:endParaRPr>
                    </a:p>
                  </a:txBody>
                  <a:tcPr marL="4326" marR="4326" marT="4326" marB="0" anchor="b"/>
                </a:tc>
              </a:tr>
            </a:tbl>
          </a:graphicData>
        </a:graphic>
      </p:graphicFrame>
    </p:spTree>
  </p:cSld>
  <p:clrMapOvr>
    <a:masterClrMapping/>
  </p:clrMapOvr>
  <p:transition spd="slow">
    <p:zoom/>
    <p:sndAc>
      <p:stSnd>
        <p:snd r:embed="rId2" name="wind.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395536" y="836712"/>
            <a:ext cx="8388932" cy="4896544"/>
          </a:xfrm>
          <a:prstGeom prst="roundRect">
            <a:avLst>
              <a:gd name="adj" fmla="val 0"/>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228600" indent="-228600" algn="just">
              <a:buFont typeface="+mj-lt"/>
              <a:buAutoNum type="arabicPeriod"/>
            </a:pPr>
            <a:r>
              <a:rPr lang="es-MX" sz="1100" dirty="0">
                <a:solidFill>
                  <a:schemeClr val="accent5">
                    <a:lumMod val="50000"/>
                  </a:schemeClr>
                </a:solidFill>
                <a:latin typeface="Arial" pitchFamily="34" charset="0"/>
                <a:cs typeface="Arial" pitchFamily="34" charset="0"/>
              </a:rPr>
              <a:t>En Chiapas el número </a:t>
            </a:r>
            <a:r>
              <a:rPr lang="es-MX" sz="1100" b="1" dirty="0">
                <a:solidFill>
                  <a:schemeClr val="accent5">
                    <a:lumMod val="50000"/>
                  </a:schemeClr>
                </a:solidFill>
                <a:latin typeface="Arial" pitchFamily="34" charset="0"/>
                <a:cs typeface="Arial" pitchFamily="34" charset="0"/>
              </a:rPr>
              <a:t>total de trabajadores asegurados al IMSS</a:t>
            </a:r>
            <a:r>
              <a:rPr lang="es-MX" sz="1100" dirty="0">
                <a:solidFill>
                  <a:schemeClr val="accent5">
                    <a:lumMod val="50000"/>
                  </a:schemeClr>
                </a:solidFill>
                <a:latin typeface="Arial" pitchFamily="34" charset="0"/>
                <a:cs typeface="Arial" pitchFamily="34" charset="0"/>
              </a:rPr>
              <a:t>, aumentó en 65 personas respecto al mes anterior, registrando un total de 208 mil 385 trabajadores asegurados a esta institución.</a:t>
            </a:r>
          </a:p>
          <a:p>
            <a:pPr marL="228600" indent="-228600" algn="just">
              <a:buFont typeface="+mj-lt"/>
              <a:buAutoNum type="arabicPeriod"/>
            </a:pPr>
            <a:endParaRPr lang="es-MX" sz="1100" dirty="0">
              <a:solidFill>
                <a:schemeClr val="accent5">
                  <a:lumMod val="50000"/>
                </a:schemeClr>
              </a:solidFill>
              <a:latin typeface="Arial" pitchFamily="34" charset="0"/>
              <a:cs typeface="Arial" pitchFamily="34" charset="0"/>
            </a:endParaRPr>
          </a:p>
          <a:p>
            <a:pPr marL="228600" indent="-228600" algn="just">
              <a:buFont typeface="+mj-lt"/>
              <a:buAutoNum type="arabicPeriod"/>
            </a:pPr>
            <a:r>
              <a:rPr lang="es-MX" sz="1100" dirty="0">
                <a:solidFill>
                  <a:schemeClr val="accent5">
                    <a:lumMod val="50000"/>
                  </a:schemeClr>
                </a:solidFill>
                <a:latin typeface="Arial" pitchFamily="34" charset="0"/>
                <a:cs typeface="Arial" pitchFamily="34" charset="0"/>
              </a:rPr>
              <a:t>En cuanto a </a:t>
            </a:r>
            <a:r>
              <a:rPr lang="es-MX" sz="1100" b="1" dirty="0">
                <a:solidFill>
                  <a:schemeClr val="accent5">
                    <a:lumMod val="50000"/>
                  </a:schemeClr>
                </a:solidFill>
                <a:latin typeface="Arial" pitchFamily="34" charset="0"/>
                <a:cs typeface="Arial" pitchFamily="34" charset="0"/>
              </a:rPr>
              <a:t>trabajadores permanentes</a:t>
            </a:r>
            <a:r>
              <a:rPr lang="es-MX" sz="1100" dirty="0">
                <a:solidFill>
                  <a:schemeClr val="accent5">
                    <a:lumMod val="50000"/>
                  </a:schemeClr>
                </a:solidFill>
                <a:latin typeface="Arial" pitchFamily="34" charset="0"/>
                <a:cs typeface="Arial" pitchFamily="34" charset="0"/>
              </a:rPr>
              <a:t>, Chiapas, en el mes de abril reportó un crecimiento de 56 empleos respecto al mes pasado.</a:t>
            </a:r>
          </a:p>
          <a:p>
            <a:pPr marL="228600" indent="-228600" algn="just">
              <a:buFont typeface="+mj-lt"/>
              <a:buAutoNum type="arabicPeriod"/>
            </a:pPr>
            <a:endParaRPr lang="es-MX" sz="1100" dirty="0">
              <a:solidFill>
                <a:schemeClr val="accent5">
                  <a:lumMod val="50000"/>
                </a:schemeClr>
              </a:solidFill>
              <a:latin typeface="Arial" pitchFamily="34" charset="0"/>
              <a:cs typeface="Arial" pitchFamily="34" charset="0"/>
            </a:endParaRPr>
          </a:p>
          <a:p>
            <a:pPr marL="228600" indent="-228600" algn="just">
              <a:buFont typeface="+mj-lt"/>
              <a:buAutoNum type="arabicPeriod"/>
            </a:pPr>
            <a:r>
              <a:rPr lang="es-MX" sz="1100" dirty="0">
                <a:solidFill>
                  <a:schemeClr val="accent5">
                    <a:lumMod val="50000"/>
                  </a:schemeClr>
                </a:solidFill>
                <a:latin typeface="Arial" pitchFamily="34" charset="0"/>
                <a:cs typeface="Arial" pitchFamily="34" charset="0"/>
              </a:rPr>
              <a:t>En lo que se refiere a </a:t>
            </a:r>
            <a:r>
              <a:rPr lang="es-MX" sz="1100" b="1" dirty="0">
                <a:solidFill>
                  <a:schemeClr val="accent5">
                    <a:lumMod val="50000"/>
                  </a:schemeClr>
                </a:solidFill>
                <a:latin typeface="Arial" pitchFamily="34" charset="0"/>
                <a:cs typeface="Arial" pitchFamily="34" charset="0"/>
              </a:rPr>
              <a:t>trabajadores eventuales</a:t>
            </a:r>
            <a:r>
              <a:rPr lang="es-MX" sz="1100" dirty="0">
                <a:solidFill>
                  <a:schemeClr val="accent5">
                    <a:lumMod val="50000"/>
                  </a:schemeClr>
                </a:solidFill>
                <a:latin typeface="Arial" pitchFamily="34" charset="0"/>
                <a:cs typeface="Arial" pitchFamily="34" charset="0"/>
              </a:rPr>
              <a:t>, en este mismo mes registraron nueve empleos más con respecto al mes de marzo.</a:t>
            </a:r>
          </a:p>
          <a:p>
            <a:pPr marL="228600" indent="-228600" algn="just">
              <a:buFont typeface="+mj-lt"/>
              <a:buAutoNum type="arabicPeriod"/>
            </a:pPr>
            <a:endParaRPr lang="es-MX" sz="1100" dirty="0">
              <a:solidFill>
                <a:schemeClr val="accent5">
                  <a:lumMod val="50000"/>
                </a:schemeClr>
              </a:solidFill>
              <a:latin typeface="Arial" pitchFamily="34" charset="0"/>
              <a:cs typeface="Arial" pitchFamily="34" charset="0"/>
            </a:endParaRPr>
          </a:p>
          <a:p>
            <a:pPr marL="228600" indent="-228600" algn="just">
              <a:buFont typeface="+mj-lt"/>
              <a:buAutoNum type="arabicPeriod"/>
            </a:pPr>
            <a:r>
              <a:rPr lang="es-MX" sz="1100" dirty="0">
                <a:solidFill>
                  <a:schemeClr val="accent5">
                    <a:lumMod val="50000"/>
                  </a:schemeClr>
                </a:solidFill>
                <a:latin typeface="Arial" pitchFamily="34" charset="0"/>
                <a:cs typeface="Arial" pitchFamily="34" charset="0"/>
              </a:rPr>
              <a:t>En el </a:t>
            </a:r>
            <a:r>
              <a:rPr lang="es-MX" sz="1100" b="1" dirty="0">
                <a:solidFill>
                  <a:schemeClr val="accent5">
                    <a:lumMod val="50000"/>
                  </a:schemeClr>
                </a:solidFill>
                <a:latin typeface="Arial" pitchFamily="34" charset="0"/>
                <a:cs typeface="Arial" pitchFamily="34" charset="0"/>
              </a:rPr>
              <a:t>sector urbano</a:t>
            </a:r>
            <a:r>
              <a:rPr lang="es-MX" sz="1100" dirty="0">
                <a:solidFill>
                  <a:schemeClr val="accent5">
                    <a:lumMod val="50000"/>
                  </a:schemeClr>
                </a:solidFill>
                <a:latin typeface="Arial" pitchFamily="34" charset="0"/>
                <a:cs typeface="Arial" pitchFamily="34" charset="0"/>
              </a:rPr>
              <a:t>, el cual comprende a </a:t>
            </a:r>
            <a:r>
              <a:rPr lang="es-MX" sz="1100" b="1" dirty="0">
                <a:solidFill>
                  <a:schemeClr val="accent5">
                    <a:lumMod val="50000"/>
                  </a:schemeClr>
                </a:solidFill>
                <a:latin typeface="Arial" pitchFamily="34" charset="0"/>
                <a:cs typeface="Arial" pitchFamily="34" charset="0"/>
              </a:rPr>
              <a:t>trabajadores permanentes y eventuales</a:t>
            </a:r>
            <a:r>
              <a:rPr lang="es-MX" sz="1100" dirty="0">
                <a:solidFill>
                  <a:schemeClr val="accent5">
                    <a:lumMod val="50000"/>
                  </a:schemeClr>
                </a:solidFill>
                <a:latin typeface="Arial" pitchFamily="34" charset="0"/>
                <a:cs typeface="Arial" pitchFamily="34" charset="0"/>
              </a:rPr>
              <a:t>, durante el periodo abril 2011 a abril 2012, se generaron cinco mil 440 empleos permanentes y dos mil 317 empleos eventuales, es decir siete mil 757 afiliados al IMSS en el sector urbano, lo que significa un aumento anual de 3.98 por ciento.</a:t>
            </a:r>
          </a:p>
          <a:p>
            <a:pPr marL="228600" indent="-228600" algn="just">
              <a:buFont typeface="+mj-lt"/>
              <a:buAutoNum type="arabicPeriod"/>
            </a:pPr>
            <a:endParaRPr lang="es-MX" sz="1100" dirty="0">
              <a:solidFill>
                <a:schemeClr val="accent5">
                  <a:lumMod val="50000"/>
                </a:schemeClr>
              </a:solidFill>
              <a:latin typeface="Arial" pitchFamily="34" charset="0"/>
              <a:cs typeface="Arial" pitchFamily="34" charset="0"/>
            </a:endParaRPr>
          </a:p>
          <a:p>
            <a:pPr marL="263525" algn="just"/>
            <a:r>
              <a:rPr lang="es-MX" sz="1100" dirty="0" smtClean="0">
                <a:solidFill>
                  <a:schemeClr val="accent5">
                    <a:lumMod val="50000"/>
                  </a:schemeClr>
                </a:solidFill>
                <a:latin typeface="Arial" pitchFamily="34" charset="0"/>
                <a:cs typeface="Arial" pitchFamily="34" charset="0"/>
              </a:rPr>
              <a:t>En </a:t>
            </a:r>
            <a:r>
              <a:rPr lang="es-MX" sz="1100" dirty="0">
                <a:solidFill>
                  <a:schemeClr val="accent5">
                    <a:lumMod val="50000"/>
                  </a:schemeClr>
                </a:solidFill>
                <a:latin typeface="Arial" pitchFamily="34" charset="0"/>
                <a:cs typeface="Arial" pitchFamily="34" charset="0"/>
              </a:rPr>
              <a:t>relación al mes de marzo, se tuvo un aumento de 64 trabajadores permanentes (0.04%) y una disminución de 180 eventuales   (0.84%), para totalizar 116 trabajadores menos en este sector.</a:t>
            </a:r>
          </a:p>
          <a:p>
            <a:pPr marL="228600" indent="-228600" algn="just">
              <a:buFont typeface="+mj-lt"/>
              <a:buAutoNum type="arabicPeriod"/>
            </a:pPr>
            <a:endParaRPr lang="es-MX" sz="1100" dirty="0">
              <a:solidFill>
                <a:schemeClr val="accent5">
                  <a:lumMod val="50000"/>
                </a:schemeClr>
              </a:solidFill>
              <a:latin typeface="Arial" pitchFamily="34" charset="0"/>
              <a:cs typeface="Arial" pitchFamily="34" charset="0"/>
            </a:endParaRPr>
          </a:p>
          <a:p>
            <a:pPr marL="228600" indent="-228600" algn="just">
              <a:buFont typeface="+mj-lt"/>
              <a:buAutoNum type="arabicPeriod" startAt="5"/>
            </a:pPr>
            <a:r>
              <a:rPr lang="es-MX" sz="1100" dirty="0">
                <a:solidFill>
                  <a:schemeClr val="accent5">
                    <a:lumMod val="50000"/>
                  </a:schemeClr>
                </a:solidFill>
                <a:latin typeface="Arial" pitchFamily="34" charset="0"/>
                <a:cs typeface="Arial" pitchFamily="34" charset="0"/>
              </a:rPr>
              <a:t>En el </a:t>
            </a:r>
            <a:r>
              <a:rPr lang="es-MX" sz="1100" b="1" dirty="0">
                <a:solidFill>
                  <a:schemeClr val="accent5">
                    <a:lumMod val="50000"/>
                  </a:schemeClr>
                </a:solidFill>
                <a:latin typeface="Arial" pitchFamily="34" charset="0"/>
                <a:cs typeface="Arial" pitchFamily="34" charset="0"/>
              </a:rPr>
              <a:t>sector del campo</a:t>
            </a:r>
            <a:r>
              <a:rPr lang="es-MX" sz="1100" dirty="0">
                <a:solidFill>
                  <a:schemeClr val="accent5">
                    <a:lumMod val="50000"/>
                  </a:schemeClr>
                </a:solidFill>
                <a:latin typeface="Arial" pitchFamily="34" charset="0"/>
                <a:cs typeface="Arial" pitchFamily="34" charset="0"/>
              </a:rPr>
              <a:t> en el periodo abril 2011 a abril 2012 hay un aumento de mil 558 trabajadores totales, (36.31%).</a:t>
            </a:r>
          </a:p>
          <a:p>
            <a:pPr marL="228600" indent="-228600" algn="just">
              <a:buFont typeface="+mj-lt"/>
              <a:buAutoNum type="arabicPeriod" startAt="5"/>
            </a:pPr>
            <a:endParaRPr lang="es-MX" sz="1100" dirty="0">
              <a:solidFill>
                <a:schemeClr val="accent5">
                  <a:lumMod val="50000"/>
                </a:schemeClr>
              </a:solidFill>
              <a:latin typeface="Arial" pitchFamily="34" charset="0"/>
              <a:cs typeface="Arial" pitchFamily="34" charset="0"/>
            </a:endParaRPr>
          </a:p>
          <a:p>
            <a:pPr marL="263525" algn="just"/>
            <a:r>
              <a:rPr lang="es-MX" sz="1100" dirty="0">
                <a:solidFill>
                  <a:schemeClr val="accent5">
                    <a:lumMod val="50000"/>
                  </a:schemeClr>
                </a:solidFill>
                <a:latin typeface="Arial" pitchFamily="34" charset="0"/>
                <a:cs typeface="Arial" pitchFamily="34" charset="0"/>
              </a:rPr>
              <a:t>Por otra parte respecto al mes de marzo, los </a:t>
            </a:r>
            <a:r>
              <a:rPr lang="es-MX" sz="1100" b="1" dirty="0">
                <a:solidFill>
                  <a:schemeClr val="accent5">
                    <a:lumMod val="50000"/>
                  </a:schemeClr>
                </a:solidFill>
                <a:latin typeface="Arial" pitchFamily="34" charset="0"/>
                <a:cs typeface="Arial" pitchFamily="34" charset="0"/>
              </a:rPr>
              <a:t>trabajadores del campo</a:t>
            </a:r>
            <a:r>
              <a:rPr lang="es-MX" sz="1100" dirty="0">
                <a:solidFill>
                  <a:schemeClr val="accent5">
                    <a:lumMod val="50000"/>
                  </a:schemeClr>
                </a:solidFill>
                <a:latin typeface="Arial" pitchFamily="34" charset="0"/>
                <a:cs typeface="Arial" pitchFamily="34" charset="0"/>
              </a:rPr>
              <a:t> presentaron una disminución de ocho </a:t>
            </a:r>
            <a:r>
              <a:rPr lang="es-MX" sz="1100" b="1" dirty="0">
                <a:solidFill>
                  <a:schemeClr val="accent5">
                    <a:lumMod val="50000"/>
                  </a:schemeClr>
                </a:solidFill>
                <a:latin typeface="Arial" pitchFamily="34" charset="0"/>
                <a:cs typeface="Arial" pitchFamily="34" charset="0"/>
              </a:rPr>
              <a:t>trabajadores permanentes </a:t>
            </a:r>
            <a:r>
              <a:rPr lang="es-MX" sz="1100" dirty="0">
                <a:solidFill>
                  <a:schemeClr val="accent5">
                    <a:lumMod val="50000"/>
                  </a:schemeClr>
                </a:solidFill>
                <a:latin typeface="Arial" pitchFamily="34" charset="0"/>
                <a:cs typeface="Arial" pitchFamily="34" charset="0"/>
              </a:rPr>
              <a:t>y  un incremento de 189 </a:t>
            </a:r>
            <a:r>
              <a:rPr lang="es-MX" sz="1100" b="1" dirty="0">
                <a:solidFill>
                  <a:schemeClr val="accent5">
                    <a:lumMod val="50000"/>
                  </a:schemeClr>
                </a:solidFill>
                <a:latin typeface="Arial" pitchFamily="34" charset="0"/>
                <a:cs typeface="Arial" pitchFamily="34" charset="0"/>
              </a:rPr>
              <a:t>trabajadores eventuales </a:t>
            </a:r>
            <a:r>
              <a:rPr lang="es-MX" sz="1100" dirty="0">
                <a:solidFill>
                  <a:schemeClr val="accent5">
                    <a:lumMod val="50000"/>
                  </a:schemeClr>
                </a:solidFill>
                <a:latin typeface="Arial" pitchFamily="34" charset="0"/>
                <a:cs typeface="Arial" pitchFamily="34" charset="0"/>
              </a:rPr>
              <a:t>para totalizar 181 trabajadores del campo más. </a:t>
            </a:r>
          </a:p>
          <a:p>
            <a:pPr marL="228600" indent="-228600" algn="just">
              <a:buFont typeface="+mj-lt"/>
              <a:buAutoNum type="arabicPeriod" startAt="5"/>
            </a:pPr>
            <a:endParaRPr lang="es-MX" sz="1100" dirty="0">
              <a:solidFill>
                <a:schemeClr val="accent5">
                  <a:lumMod val="50000"/>
                </a:schemeClr>
              </a:solidFill>
              <a:latin typeface="Arial" pitchFamily="34" charset="0"/>
              <a:cs typeface="Arial" pitchFamily="34" charset="0"/>
            </a:endParaRPr>
          </a:p>
          <a:p>
            <a:pPr marL="228600" indent="-228600" algn="just">
              <a:buFont typeface="+mj-lt"/>
              <a:buAutoNum type="arabicPeriod" startAt="6"/>
            </a:pPr>
            <a:r>
              <a:rPr lang="es-MX" sz="1100" dirty="0">
                <a:solidFill>
                  <a:schemeClr val="accent5">
                    <a:lumMod val="50000"/>
                  </a:schemeClr>
                </a:solidFill>
                <a:latin typeface="Arial" pitchFamily="34" charset="0"/>
                <a:cs typeface="Arial" pitchFamily="34" charset="0"/>
              </a:rPr>
              <a:t>Un indicador comúnmente utilizado a nivel nacional es el que suma los trabajadores permanentes y eventuales urbanos </a:t>
            </a:r>
            <a:r>
              <a:rPr lang="es-MX" sz="1100" b="1" dirty="0">
                <a:solidFill>
                  <a:schemeClr val="accent5">
                    <a:lumMod val="50000"/>
                  </a:schemeClr>
                </a:solidFill>
                <a:latin typeface="Arial" pitchFamily="34" charset="0"/>
                <a:cs typeface="Arial" pitchFamily="34" charset="0"/>
              </a:rPr>
              <a:t>(TPEU)</a:t>
            </a:r>
            <a:r>
              <a:rPr lang="es-MX" sz="1100" dirty="0">
                <a:solidFill>
                  <a:schemeClr val="accent5">
                    <a:lumMod val="50000"/>
                  </a:schemeClr>
                </a:solidFill>
                <a:latin typeface="Arial" pitchFamily="34" charset="0"/>
                <a:cs typeface="Arial" pitchFamily="34" charset="0"/>
              </a:rPr>
              <a:t>, que en abril de este año totalizaron 204 mil 708 trabajadores, 124 trabajadores menos que el mes anterior. De abril de 2011 a abril de 2012 se tuvo un crecimiento de ocho mil 582 trabajadores en esta clasificación, es decir 4.38%, lo que coloca a Chiapas en el lugar número 23 a nivel nacional, en generación de empleos, en este periodo. </a:t>
            </a:r>
            <a:endParaRPr lang="es-MX" sz="1100" dirty="0" smtClean="0">
              <a:solidFill>
                <a:schemeClr val="accent5">
                  <a:lumMod val="50000"/>
                </a:schemeClr>
              </a:solidFill>
              <a:latin typeface="Arial" pitchFamily="34" charset="0"/>
              <a:cs typeface="Arial" pitchFamily="34" charset="0"/>
            </a:endParaRPr>
          </a:p>
        </p:txBody>
      </p:sp>
      <p:sp>
        <p:nvSpPr>
          <p:cNvPr id="4" name="3 CuadroTexto"/>
          <p:cNvSpPr txBox="1"/>
          <p:nvPr/>
        </p:nvSpPr>
        <p:spPr>
          <a:xfrm>
            <a:off x="1331640" y="116632"/>
            <a:ext cx="6444716" cy="430887"/>
          </a:xfrm>
          <a:prstGeom prst="rect">
            <a:avLst/>
          </a:prstGeom>
          <a:noFill/>
        </p:spPr>
        <p:txBody>
          <a:bodyPr wrap="square" rtlCol="0">
            <a:spAutoFit/>
          </a:bodyPr>
          <a:lstStyle/>
          <a:p>
            <a:pPr algn="ctr"/>
            <a:r>
              <a:rPr lang="es-MX" sz="2200" dirty="0" smtClean="0">
                <a:solidFill>
                  <a:schemeClr val="bg1"/>
                </a:solidFill>
                <a:latin typeface="+mj-lt"/>
              </a:rPr>
              <a:t>Conclusiones</a:t>
            </a:r>
            <a:endParaRPr lang="es-MX" sz="2200" dirty="0">
              <a:solidFill>
                <a:schemeClr val="bg1"/>
              </a:solidFill>
              <a:latin typeface="+mj-lt"/>
            </a:endParaRPr>
          </a:p>
        </p:txBody>
      </p:sp>
    </p:spTree>
  </p:cSld>
  <p:clrMapOvr>
    <a:masterClrMapping/>
  </p:clrMapOvr>
  <p:transition spd="slow">
    <p:zoom/>
    <p:sndAc>
      <p:stSnd>
        <p:snd r:embed="rId2" name="wind.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1079612" y="4293096"/>
            <a:ext cx="6948772" cy="1692188"/>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smtClean="0">
                <a:solidFill>
                  <a:schemeClr val="accent5">
                    <a:lumMod val="50000"/>
                  </a:schemeClr>
                </a:solidFill>
                <a:latin typeface="Arial" pitchFamily="34" charset="0"/>
                <a:cs typeface="Arial" pitchFamily="34" charset="0"/>
              </a:rPr>
              <a:t>De </a:t>
            </a:r>
            <a:r>
              <a:rPr lang="es-MX" sz="1200" dirty="0">
                <a:solidFill>
                  <a:schemeClr val="accent5">
                    <a:lumMod val="50000"/>
                  </a:schemeClr>
                </a:solidFill>
                <a:latin typeface="Arial" pitchFamily="34" charset="0"/>
                <a:cs typeface="Arial" pitchFamily="34" charset="0"/>
              </a:rPr>
              <a:t>acuerdo a los datos presentados por el IMSS en el mes de abril de este año, a nivel nacional se registraron 15 millones 706 mil 159 trabajadores asegurados a este instituto, de los cuales 15 millones 442 mil 343 son trabajadores urbanos y 263 mil 816 son trabajadores del campo.</a:t>
            </a:r>
          </a:p>
          <a:p>
            <a:pPr algn="just"/>
            <a:endParaRPr lang="es-MX" sz="1200" dirty="0">
              <a:solidFill>
                <a:schemeClr val="accent5">
                  <a:lumMod val="50000"/>
                </a:schemeClr>
              </a:solidFill>
              <a:latin typeface="Arial" pitchFamily="34" charset="0"/>
              <a:cs typeface="Arial" pitchFamily="34" charset="0"/>
            </a:endParaRPr>
          </a:p>
          <a:p>
            <a:pPr algn="just"/>
            <a:r>
              <a:rPr lang="es-MX" sz="1200" dirty="0">
                <a:solidFill>
                  <a:schemeClr val="accent5">
                    <a:lumMod val="50000"/>
                  </a:schemeClr>
                </a:solidFill>
                <a:latin typeface="Arial" pitchFamily="34" charset="0"/>
                <a:cs typeface="Arial" pitchFamily="34" charset="0"/>
              </a:rPr>
              <a:t>El estado de Chiapas registró 202 mil 536 trabajadores urbanos y cinco mil 849 trabajadores del campo, haciendo un total de 208 mil 385 trabajadores asegurados al IMSS, que representan el 1.33% del total nacional. En comparación al mes de marzo de 2012 hay un aumento de 65 </a:t>
            </a:r>
            <a:r>
              <a:rPr lang="es-MX" sz="1200" dirty="0" smtClean="0">
                <a:solidFill>
                  <a:schemeClr val="accent5">
                    <a:lumMod val="50000"/>
                  </a:schemeClr>
                </a:solidFill>
                <a:latin typeface="Arial" pitchFamily="34" charset="0"/>
                <a:cs typeface="Arial" pitchFamily="34" charset="0"/>
              </a:rPr>
              <a:t>afiliados</a:t>
            </a:r>
            <a:r>
              <a:rPr lang="es-ES" sz="1200" dirty="0" smtClean="0">
                <a:solidFill>
                  <a:schemeClr val="accent5">
                    <a:lumMod val="50000"/>
                  </a:schemeClr>
                </a:solidFill>
                <a:latin typeface="Arial" pitchFamily="34" charset="0"/>
                <a:cs typeface="Arial" pitchFamily="34" charset="0"/>
              </a:rPr>
              <a:t>.</a:t>
            </a:r>
          </a:p>
        </p:txBody>
      </p:sp>
      <p:sp>
        <p:nvSpPr>
          <p:cNvPr id="8" name="7 CuadroTexto"/>
          <p:cNvSpPr txBox="1"/>
          <p:nvPr/>
        </p:nvSpPr>
        <p:spPr>
          <a:xfrm>
            <a:off x="3697489" y="747878"/>
            <a:ext cx="1597617" cy="276999"/>
          </a:xfrm>
          <a:prstGeom prst="rect">
            <a:avLst/>
          </a:prstGeom>
          <a:noFill/>
        </p:spPr>
        <p:txBody>
          <a:bodyPr wrap="none" rtlCol="0">
            <a:spAutoFit/>
          </a:bodyPr>
          <a:lstStyle/>
          <a:p>
            <a:r>
              <a:rPr lang="es-MX" sz="1200" b="1" dirty="0" smtClean="0">
                <a:solidFill>
                  <a:schemeClr val="accent5">
                    <a:lumMod val="50000"/>
                  </a:schemeClr>
                </a:solidFill>
              </a:rPr>
              <a:t>Chiapas Abril 2012</a:t>
            </a:r>
            <a:endParaRPr lang="es-MX" sz="1200" b="1" dirty="0">
              <a:solidFill>
                <a:schemeClr val="accent5">
                  <a:lumMod val="50000"/>
                </a:schemeClr>
              </a:solidFill>
            </a:endParaRPr>
          </a:p>
        </p:txBody>
      </p:sp>
      <p:sp>
        <p:nvSpPr>
          <p:cNvPr id="7" name="6 CuadroTexto"/>
          <p:cNvSpPr txBox="1"/>
          <p:nvPr/>
        </p:nvSpPr>
        <p:spPr>
          <a:xfrm>
            <a:off x="519057" y="6588141"/>
            <a:ext cx="4641014"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latin typeface="Arial" pitchFamily="34" charset="0"/>
                <a:cs typeface="Arial" pitchFamily="34" charset="0"/>
              </a:rPr>
              <a:t>Fuente:	IMSS</a:t>
            </a:r>
            <a:r>
              <a:rPr lang="es-ES" sz="700" dirty="0">
                <a:latin typeface="Arial" pitchFamily="34" charset="0"/>
                <a:cs typeface="Arial" pitchFamily="34" charset="0"/>
              </a:rPr>
              <a:t>.</a:t>
            </a:r>
            <a:r>
              <a:rPr lang="es-ES" sz="700" baseline="0" dirty="0">
                <a:latin typeface="Arial" pitchFamily="34" charset="0"/>
                <a:cs typeface="Arial" pitchFamily="34" charset="0"/>
              </a:rPr>
              <a:t> Instituto Mexicano del Seguro Social. http://www.imss.gob.mx/estadisticas/financieras/Cubo.htm</a:t>
            </a:r>
          </a:p>
        </p:txBody>
      </p:sp>
      <p:sp>
        <p:nvSpPr>
          <p:cNvPr id="10" name="9 CuadroTexto"/>
          <p:cNvSpPr txBox="1"/>
          <p:nvPr/>
        </p:nvSpPr>
        <p:spPr>
          <a:xfrm>
            <a:off x="1331640" y="116632"/>
            <a:ext cx="6444716" cy="430887"/>
          </a:xfrm>
          <a:prstGeom prst="rect">
            <a:avLst/>
          </a:prstGeom>
          <a:noFill/>
        </p:spPr>
        <p:txBody>
          <a:bodyPr wrap="square" rtlCol="0">
            <a:spAutoFit/>
          </a:bodyPr>
          <a:lstStyle/>
          <a:p>
            <a:pPr algn="ctr"/>
            <a:r>
              <a:rPr lang="es-MX" sz="2200" dirty="0" smtClean="0">
                <a:solidFill>
                  <a:schemeClr val="bg1"/>
                </a:solidFill>
                <a:latin typeface="+mj-lt"/>
              </a:rPr>
              <a:t>Trabajadores asegurados al IMSS</a:t>
            </a:r>
            <a:endParaRPr lang="es-MX" sz="2200" dirty="0">
              <a:solidFill>
                <a:schemeClr val="bg1"/>
              </a:solidFill>
              <a:latin typeface="+mj-lt"/>
            </a:endParaRPr>
          </a:p>
        </p:txBody>
      </p:sp>
      <p:graphicFrame>
        <p:nvGraphicFramePr>
          <p:cNvPr id="12" name="3 Gráfico"/>
          <p:cNvGraphicFramePr>
            <a:graphicFrameLocks/>
          </p:cNvGraphicFramePr>
          <p:nvPr>
            <p:extLst>
              <p:ext uri="{D42A27DB-BD31-4B8C-83A1-F6EECF244321}">
                <p14:modId xmlns:p14="http://schemas.microsoft.com/office/powerpoint/2010/main" val="1309631765"/>
              </p:ext>
            </p:extLst>
          </p:nvPr>
        </p:nvGraphicFramePr>
        <p:xfrm>
          <a:off x="817444" y="1124744"/>
          <a:ext cx="7473107" cy="3168352"/>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spd="slow">
    <p:zoom/>
    <p:sndAc>
      <p:stSnd>
        <p:snd r:embed="rId3" name="wind.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647564" y="4797152"/>
            <a:ext cx="7997421" cy="1224136"/>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a:solidFill>
                  <a:schemeClr val="accent5">
                    <a:lumMod val="50000"/>
                  </a:schemeClr>
                </a:solidFill>
                <a:latin typeface="Arial" pitchFamily="34" charset="0"/>
                <a:cs typeface="Arial" pitchFamily="34" charset="0"/>
              </a:rPr>
              <a:t>De acuerdo a los datos presentados por el IMSS en el mes de abril de 2012, el estado de Chiapas registró 202 mil 536 trabajadores urbanos asegurados, en las categorías de permanentes (181 mil 395) y eventuales (21 mil 141). En relación al mes de marzo se tiene una disminución de 0.06% equivalente a 116 trabajadores urbanos totales.</a:t>
            </a:r>
          </a:p>
          <a:p>
            <a:pPr algn="just"/>
            <a:endParaRPr lang="es-MX" sz="1200" dirty="0">
              <a:solidFill>
                <a:schemeClr val="accent5">
                  <a:lumMod val="50000"/>
                </a:schemeClr>
              </a:solidFill>
              <a:latin typeface="Arial" pitchFamily="34" charset="0"/>
              <a:cs typeface="Arial" pitchFamily="34" charset="0"/>
            </a:endParaRPr>
          </a:p>
          <a:p>
            <a:pPr algn="just"/>
            <a:r>
              <a:rPr lang="es-MX" sz="1200" dirty="0">
                <a:solidFill>
                  <a:schemeClr val="accent5">
                    <a:lumMod val="50000"/>
                  </a:schemeClr>
                </a:solidFill>
                <a:latin typeface="Arial" pitchFamily="34" charset="0"/>
                <a:cs typeface="Arial" pitchFamily="34" charset="0"/>
              </a:rPr>
              <a:t>De abril de 2011 a abril de 2012 se observa un aumento de siete mil 757 trabajadores en el ámbito urbano es decir, 3.98 por ciento.</a:t>
            </a:r>
            <a:endParaRPr lang="es-ES" sz="1200" dirty="0" smtClean="0">
              <a:solidFill>
                <a:schemeClr val="accent5">
                  <a:lumMod val="50000"/>
                </a:schemeClr>
              </a:solidFill>
              <a:latin typeface="Arial" pitchFamily="34" charset="0"/>
              <a:cs typeface="Arial" pitchFamily="34" charset="0"/>
            </a:endParaRPr>
          </a:p>
        </p:txBody>
      </p:sp>
      <p:sp>
        <p:nvSpPr>
          <p:cNvPr id="5" name="4 CuadroTexto"/>
          <p:cNvSpPr txBox="1"/>
          <p:nvPr/>
        </p:nvSpPr>
        <p:spPr>
          <a:xfrm>
            <a:off x="3055807" y="1055655"/>
            <a:ext cx="2891497" cy="276999"/>
          </a:xfrm>
          <a:prstGeom prst="rect">
            <a:avLst/>
          </a:prstGeom>
          <a:noFill/>
        </p:spPr>
        <p:txBody>
          <a:bodyPr wrap="none" rtlCol="0">
            <a:spAutoFit/>
          </a:bodyPr>
          <a:lstStyle/>
          <a:p>
            <a:r>
              <a:rPr lang="es-MX" sz="1200" b="1" dirty="0" smtClean="0">
                <a:solidFill>
                  <a:schemeClr val="accent5">
                    <a:lumMod val="50000"/>
                  </a:schemeClr>
                </a:solidFill>
              </a:rPr>
              <a:t>Chiapas Abril de 2011 a Abril de 2012</a:t>
            </a:r>
            <a:endParaRPr lang="es-MX" sz="1200" b="1" dirty="0">
              <a:solidFill>
                <a:schemeClr val="accent5">
                  <a:lumMod val="50000"/>
                </a:schemeClr>
              </a:solidFill>
            </a:endParaRPr>
          </a:p>
        </p:txBody>
      </p:sp>
      <p:sp>
        <p:nvSpPr>
          <p:cNvPr id="11" name="10 CuadroTexto"/>
          <p:cNvSpPr txBox="1"/>
          <p:nvPr/>
        </p:nvSpPr>
        <p:spPr>
          <a:xfrm>
            <a:off x="519057" y="6588141"/>
            <a:ext cx="4641014"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latin typeface="Arial" pitchFamily="34" charset="0"/>
                <a:cs typeface="Arial" pitchFamily="34" charset="0"/>
              </a:rPr>
              <a:t>Fuente:	IMSS</a:t>
            </a:r>
            <a:r>
              <a:rPr lang="es-ES" sz="700" dirty="0">
                <a:latin typeface="Arial" pitchFamily="34" charset="0"/>
                <a:cs typeface="Arial" pitchFamily="34" charset="0"/>
              </a:rPr>
              <a:t>.</a:t>
            </a:r>
            <a:r>
              <a:rPr lang="es-ES" sz="700" baseline="0" dirty="0">
                <a:latin typeface="Arial" pitchFamily="34" charset="0"/>
                <a:cs typeface="Arial" pitchFamily="34" charset="0"/>
              </a:rPr>
              <a:t> Instituto Mexicano del Seguro Social. http://www.imss.gob.mx/estadisticas/financieras/Cubo.htm</a:t>
            </a:r>
          </a:p>
        </p:txBody>
      </p:sp>
      <p:sp>
        <p:nvSpPr>
          <p:cNvPr id="9" name="8 CuadroTexto"/>
          <p:cNvSpPr txBox="1"/>
          <p:nvPr/>
        </p:nvSpPr>
        <p:spPr>
          <a:xfrm>
            <a:off x="1331640" y="116632"/>
            <a:ext cx="6444716" cy="430887"/>
          </a:xfrm>
          <a:prstGeom prst="rect">
            <a:avLst/>
          </a:prstGeom>
          <a:noFill/>
        </p:spPr>
        <p:txBody>
          <a:bodyPr wrap="square" rtlCol="0">
            <a:spAutoFit/>
          </a:bodyPr>
          <a:lstStyle/>
          <a:p>
            <a:pPr algn="ctr"/>
            <a:r>
              <a:rPr lang="es-MX" sz="2200" dirty="0" smtClean="0">
                <a:solidFill>
                  <a:schemeClr val="bg1"/>
                </a:solidFill>
                <a:latin typeface="+mj-lt"/>
              </a:rPr>
              <a:t>Trabajadores urbanos</a:t>
            </a:r>
            <a:endParaRPr lang="es-MX" sz="2200" dirty="0">
              <a:solidFill>
                <a:schemeClr val="bg1"/>
              </a:solidFill>
              <a:latin typeface="+mj-lt"/>
            </a:endParaRPr>
          </a:p>
        </p:txBody>
      </p:sp>
      <p:graphicFrame>
        <p:nvGraphicFramePr>
          <p:cNvPr id="7" name="8 Gráfico"/>
          <p:cNvGraphicFramePr>
            <a:graphicFrameLocks/>
          </p:cNvGraphicFramePr>
          <p:nvPr>
            <p:extLst>
              <p:ext uri="{D42A27DB-BD31-4B8C-83A1-F6EECF244321}">
                <p14:modId xmlns:p14="http://schemas.microsoft.com/office/powerpoint/2010/main" val="322283944"/>
              </p:ext>
            </p:extLst>
          </p:nvPr>
        </p:nvGraphicFramePr>
        <p:xfrm>
          <a:off x="719571" y="1520788"/>
          <a:ext cx="7925413" cy="289753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zoom/>
    <p:sndAc>
      <p:stSnd>
        <p:snd r:embed="rId2" name="wind.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1007605" y="4653136"/>
            <a:ext cx="7560840" cy="1188132"/>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a:solidFill>
                  <a:schemeClr val="accent5">
                    <a:lumMod val="50000"/>
                  </a:schemeClr>
                </a:solidFill>
                <a:latin typeface="Arial" pitchFamily="34" charset="0"/>
                <a:cs typeface="Arial" pitchFamily="34" charset="0"/>
              </a:rPr>
              <a:t>Por otra parte los trabajadores del campo registrados en el instituto en el mes de abril de 2012 en Chiapas totalizaron cinco mil 849, en las categorías de permanentes (dos mil 172) y eventuales (tres mil 677). En relación al mes de marzo se tiene un incremento de 3.2% equivalente a 181 trabajadores del campo.</a:t>
            </a:r>
          </a:p>
          <a:p>
            <a:pPr algn="just"/>
            <a:endParaRPr lang="es-MX" sz="1200" dirty="0">
              <a:solidFill>
                <a:schemeClr val="accent5">
                  <a:lumMod val="50000"/>
                </a:schemeClr>
              </a:solidFill>
              <a:latin typeface="Arial" pitchFamily="34" charset="0"/>
              <a:cs typeface="Arial" pitchFamily="34" charset="0"/>
            </a:endParaRPr>
          </a:p>
          <a:p>
            <a:pPr algn="just"/>
            <a:r>
              <a:rPr lang="es-MX" sz="1200" dirty="0">
                <a:solidFill>
                  <a:schemeClr val="accent5">
                    <a:lumMod val="50000"/>
                  </a:schemeClr>
                </a:solidFill>
                <a:latin typeface="Arial" pitchFamily="34" charset="0"/>
                <a:cs typeface="Arial" pitchFamily="34" charset="0"/>
              </a:rPr>
              <a:t>De abril del año 2011 a abril de este año se tiene un aumento de mil 558 trabajadores del campo, es decir, un crecimiento de 36.3 por ciento.</a:t>
            </a:r>
            <a:endParaRPr lang="es-ES" sz="1200" dirty="0">
              <a:solidFill>
                <a:schemeClr val="accent5">
                  <a:lumMod val="50000"/>
                </a:schemeClr>
              </a:solidFill>
              <a:latin typeface="Arial" pitchFamily="34" charset="0"/>
              <a:cs typeface="Arial" pitchFamily="34" charset="0"/>
            </a:endParaRPr>
          </a:p>
        </p:txBody>
      </p:sp>
      <p:sp>
        <p:nvSpPr>
          <p:cNvPr id="5" name="4 CuadroTexto"/>
          <p:cNvSpPr txBox="1"/>
          <p:nvPr/>
        </p:nvSpPr>
        <p:spPr>
          <a:xfrm>
            <a:off x="3231307" y="872716"/>
            <a:ext cx="2891497" cy="276999"/>
          </a:xfrm>
          <a:prstGeom prst="rect">
            <a:avLst/>
          </a:prstGeom>
          <a:noFill/>
        </p:spPr>
        <p:txBody>
          <a:bodyPr wrap="none" rtlCol="0">
            <a:spAutoFit/>
          </a:bodyPr>
          <a:lstStyle/>
          <a:p>
            <a:r>
              <a:rPr lang="es-MX" sz="1200" b="1" dirty="0" smtClean="0">
                <a:solidFill>
                  <a:schemeClr val="accent5">
                    <a:lumMod val="50000"/>
                  </a:schemeClr>
                </a:solidFill>
              </a:rPr>
              <a:t>Chiapas Abril de 2011 a Abril de 2012</a:t>
            </a:r>
            <a:endParaRPr lang="es-MX" sz="1200" b="1" dirty="0">
              <a:solidFill>
                <a:schemeClr val="accent5">
                  <a:lumMod val="50000"/>
                </a:schemeClr>
              </a:solidFill>
            </a:endParaRPr>
          </a:p>
        </p:txBody>
      </p:sp>
      <p:sp>
        <p:nvSpPr>
          <p:cNvPr id="11" name="10 CuadroTexto"/>
          <p:cNvSpPr txBox="1"/>
          <p:nvPr/>
        </p:nvSpPr>
        <p:spPr>
          <a:xfrm>
            <a:off x="519057" y="6588141"/>
            <a:ext cx="4641014"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latin typeface="Arial" pitchFamily="34" charset="0"/>
                <a:cs typeface="Arial" pitchFamily="34" charset="0"/>
              </a:rPr>
              <a:t>Fuente:	IMSS</a:t>
            </a:r>
            <a:r>
              <a:rPr lang="es-ES" sz="700" dirty="0">
                <a:latin typeface="Arial" pitchFamily="34" charset="0"/>
                <a:cs typeface="Arial" pitchFamily="34" charset="0"/>
              </a:rPr>
              <a:t>.</a:t>
            </a:r>
            <a:r>
              <a:rPr lang="es-ES" sz="700" baseline="0" dirty="0">
                <a:latin typeface="Arial" pitchFamily="34" charset="0"/>
                <a:cs typeface="Arial" pitchFamily="34" charset="0"/>
              </a:rPr>
              <a:t> Instituto Mexicano del Seguro Social. http://www.imss.gob.mx/estadisticas/financieras/Cubo.htm</a:t>
            </a:r>
          </a:p>
        </p:txBody>
      </p:sp>
      <p:sp>
        <p:nvSpPr>
          <p:cNvPr id="9" name="8 CuadroTexto"/>
          <p:cNvSpPr txBox="1"/>
          <p:nvPr/>
        </p:nvSpPr>
        <p:spPr>
          <a:xfrm>
            <a:off x="1331640" y="116632"/>
            <a:ext cx="6444716" cy="430887"/>
          </a:xfrm>
          <a:prstGeom prst="rect">
            <a:avLst/>
          </a:prstGeom>
          <a:noFill/>
        </p:spPr>
        <p:txBody>
          <a:bodyPr wrap="square" rtlCol="0">
            <a:spAutoFit/>
          </a:bodyPr>
          <a:lstStyle/>
          <a:p>
            <a:pPr algn="ctr"/>
            <a:r>
              <a:rPr lang="es-MX" sz="2200" dirty="0" smtClean="0">
                <a:solidFill>
                  <a:schemeClr val="bg1"/>
                </a:solidFill>
                <a:latin typeface="+mj-lt"/>
              </a:rPr>
              <a:t>Trabajadores del campo</a:t>
            </a:r>
            <a:endParaRPr lang="es-MX" sz="2200" dirty="0">
              <a:solidFill>
                <a:schemeClr val="bg1"/>
              </a:solidFill>
              <a:latin typeface="+mj-lt"/>
            </a:endParaRPr>
          </a:p>
        </p:txBody>
      </p:sp>
      <p:graphicFrame>
        <p:nvGraphicFramePr>
          <p:cNvPr id="8" name="9 Gráfico"/>
          <p:cNvGraphicFramePr>
            <a:graphicFrameLocks/>
          </p:cNvGraphicFramePr>
          <p:nvPr>
            <p:extLst>
              <p:ext uri="{D42A27DB-BD31-4B8C-83A1-F6EECF244321}">
                <p14:modId xmlns:p14="http://schemas.microsoft.com/office/powerpoint/2010/main" val="1754894288"/>
              </p:ext>
            </p:extLst>
          </p:nvPr>
        </p:nvGraphicFramePr>
        <p:xfrm>
          <a:off x="899591" y="1268760"/>
          <a:ext cx="7668853" cy="32484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10451548"/>
      </p:ext>
    </p:extLst>
  </p:cSld>
  <p:clrMapOvr>
    <a:masterClrMapping/>
  </p:clrMapOvr>
  <p:transition spd="slow">
    <p:zoom/>
    <p:sndAc>
      <p:stSnd>
        <p:snd r:embed="rId2" name="wind.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971601" y="4832734"/>
            <a:ext cx="7452828" cy="1152550"/>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a:solidFill>
                  <a:schemeClr val="accent5">
                    <a:lumMod val="50000"/>
                  </a:schemeClr>
                </a:solidFill>
                <a:latin typeface="Arial" pitchFamily="34" charset="0"/>
                <a:cs typeface="Arial" pitchFamily="34" charset="0"/>
              </a:rPr>
              <a:t>En Chiapas al mes de abril de 2012 se tienen registrados 208 mil 385 trabajadores asegurados al IMSS, de los cuales 183 mil 567 son trabajadores permanentes (urbanos y del campo), cifra que representa el 88.1% de los trabajadores afiliados a esta institución; este porcentaje ubica al estado en el séptimo lugar en este rubro en el contexto nacional, ubicándose </a:t>
            </a:r>
            <a:r>
              <a:rPr lang="es-MX" sz="1200" dirty="0" smtClean="0">
                <a:solidFill>
                  <a:schemeClr val="accent5">
                    <a:lumMod val="50000"/>
                  </a:schemeClr>
                </a:solidFill>
                <a:latin typeface="Arial" pitchFamily="34" charset="0"/>
                <a:cs typeface="Arial" pitchFamily="34" charset="0"/>
              </a:rPr>
              <a:t>por </a:t>
            </a:r>
            <a:r>
              <a:rPr lang="es-MX" sz="1200" dirty="0">
                <a:solidFill>
                  <a:schemeClr val="accent5">
                    <a:lumMod val="50000"/>
                  </a:schemeClr>
                </a:solidFill>
                <a:latin typeface="Arial" pitchFamily="34" charset="0"/>
                <a:cs typeface="Arial" pitchFamily="34" charset="0"/>
              </a:rPr>
              <a:t>arriba de entidades como </a:t>
            </a:r>
            <a:r>
              <a:rPr lang="es-MX" sz="1200" dirty="0" smtClean="0">
                <a:solidFill>
                  <a:schemeClr val="accent5">
                    <a:lumMod val="50000"/>
                  </a:schemeClr>
                </a:solidFill>
                <a:latin typeface="Arial" pitchFamily="34" charset="0"/>
                <a:cs typeface="Arial" pitchFamily="34" charset="0"/>
              </a:rPr>
              <a:t>Durango</a:t>
            </a:r>
            <a:r>
              <a:rPr lang="es-MX" sz="1200" dirty="0">
                <a:solidFill>
                  <a:schemeClr val="accent5">
                    <a:lumMod val="50000"/>
                  </a:schemeClr>
                </a:solidFill>
                <a:latin typeface="Arial" pitchFamily="34" charset="0"/>
                <a:cs typeface="Arial" pitchFamily="34" charset="0"/>
              </a:rPr>
              <a:t>, Tamaulipas y Guanajuato entre otras.</a:t>
            </a:r>
            <a:endParaRPr lang="es-ES" sz="1200" dirty="0" smtClean="0">
              <a:solidFill>
                <a:schemeClr val="accent5">
                  <a:lumMod val="50000"/>
                </a:schemeClr>
              </a:solidFill>
              <a:latin typeface="Arial" pitchFamily="34" charset="0"/>
              <a:cs typeface="Arial" pitchFamily="34" charset="0"/>
            </a:endParaRPr>
          </a:p>
        </p:txBody>
      </p:sp>
      <p:sp>
        <p:nvSpPr>
          <p:cNvPr id="4" name="3 CuadroTexto"/>
          <p:cNvSpPr txBox="1"/>
          <p:nvPr/>
        </p:nvSpPr>
        <p:spPr>
          <a:xfrm>
            <a:off x="1295636" y="836712"/>
            <a:ext cx="6744001" cy="276999"/>
          </a:xfrm>
          <a:prstGeom prst="rect">
            <a:avLst/>
          </a:prstGeom>
          <a:noFill/>
        </p:spPr>
        <p:txBody>
          <a:bodyPr wrap="square" rtlCol="0">
            <a:spAutoFit/>
          </a:bodyPr>
          <a:lstStyle/>
          <a:p>
            <a:pPr algn="ctr"/>
            <a:r>
              <a:rPr lang="es-MX" sz="1200" b="1" dirty="0" smtClean="0">
                <a:solidFill>
                  <a:schemeClr val="accent5">
                    <a:lumMod val="50000"/>
                  </a:schemeClr>
                </a:solidFill>
              </a:rPr>
              <a:t>Porcentajes en relación al total de trabajadores asegurados, Abril 2012</a:t>
            </a:r>
            <a:endParaRPr lang="es-MX" sz="1200" b="1" dirty="0">
              <a:solidFill>
                <a:schemeClr val="accent5">
                  <a:lumMod val="50000"/>
                </a:schemeClr>
              </a:solidFill>
            </a:endParaRPr>
          </a:p>
        </p:txBody>
      </p:sp>
      <p:sp>
        <p:nvSpPr>
          <p:cNvPr id="6" name="5 CuadroTexto"/>
          <p:cNvSpPr txBox="1"/>
          <p:nvPr/>
        </p:nvSpPr>
        <p:spPr>
          <a:xfrm>
            <a:off x="519057" y="6588141"/>
            <a:ext cx="4641014"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latin typeface="Arial" pitchFamily="34" charset="0"/>
                <a:cs typeface="Arial" pitchFamily="34" charset="0"/>
              </a:rPr>
              <a:t>Fuente:	IMSS</a:t>
            </a:r>
            <a:r>
              <a:rPr lang="es-ES" sz="700" dirty="0">
                <a:latin typeface="Arial" pitchFamily="34" charset="0"/>
                <a:cs typeface="Arial" pitchFamily="34" charset="0"/>
              </a:rPr>
              <a:t>.</a:t>
            </a:r>
            <a:r>
              <a:rPr lang="es-ES" sz="700" baseline="0" dirty="0">
                <a:latin typeface="Arial" pitchFamily="34" charset="0"/>
                <a:cs typeface="Arial" pitchFamily="34" charset="0"/>
              </a:rPr>
              <a:t> Instituto Mexicano del Seguro Social. http://www.imss.gob.mx/estadisticas/financieras/Cubo.htm</a:t>
            </a:r>
          </a:p>
        </p:txBody>
      </p:sp>
      <p:sp>
        <p:nvSpPr>
          <p:cNvPr id="9" name="8 CuadroTexto"/>
          <p:cNvSpPr txBox="1"/>
          <p:nvPr/>
        </p:nvSpPr>
        <p:spPr>
          <a:xfrm>
            <a:off x="1331640" y="116632"/>
            <a:ext cx="6444716" cy="430887"/>
          </a:xfrm>
          <a:prstGeom prst="rect">
            <a:avLst/>
          </a:prstGeom>
          <a:noFill/>
        </p:spPr>
        <p:txBody>
          <a:bodyPr wrap="square" rtlCol="0">
            <a:spAutoFit/>
          </a:bodyPr>
          <a:lstStyle/>
          <a:p>
            <a:pPr algn="ctr"/>
            <a:r>
              <a:rPr lang="es-MX" sz="2200" dirty="0" smtClean="0">
                <a:solidFill>
                  <a:schemeClr val="bg1"/>
                </a:solidFill>
                <a:latin typeface="+mj-lt"/>
              </a:rPr>
              <a:t>Trabajadores permanentes por entidad federativa</a:t>
            </a:r>
            <a:endParaRPr lang="es-MX" sz="2200" dirty="0">
              <a:solidFill>
                <a:schemeClr val="bg1"/>
              </a:solidFill>
              <a:latin typeface="+mj-lt"/>
            </a:endParaRPr>
          </a:p>
        </p:txBody>
      </p:sp>
      <p:graphicFrame>
        <p:nvGraphicFramePr>
          <p:cNvPr id="8" name="2 Gráfico"/>
          <p:cNvGraphicFramePr>
            <a:graphicFrameLocks/>
          </p:cNvGraphicFramePr>
          <p:nvPr>
            <p:extLst>
              <p:ext uri="{D42A27DB-BD31-4B8C-83A1-F6EECF244321}">
                <p14:modId xmlns:p14="http://schemas.microsoft.com/office/powerpoint/2010/main" val="2829742191"/>
              </p:ext>
            </p:extLst>
          </p:nvPr>
        </p:nvGraphicFramePr>
        <p:xfrm>
          <a:off x="719572" y="1225063"/>
          <a:ext cx="7812868" cy="360767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zoom/>
    <p:sndAc>
      <p:stSnd>
        <p:snd r:embed="rId2" name="wind.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269522" y="3825044"/>
            <a:ext cx="8568952" cy="2196824"/>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100" dirty="0">
                <a:solidFill>
                  <a:schemeClr val="accent5">
                    <a:lumMod val="50000"/>
                  </a:schemeClr>
                </a:solidFill>
                <a:latin typeface="Arial" pitchFamily="34" charset="0"/>
                <a:cs typeface="Arial" pitchFamily="34" charset="0"/>
              </a:rPr>
              <a:t>A nivel nacional la actividad económica que registró más trabajadores permanentes fue la Industria de la transformación con un 26.3%, seguida por la de Servicios para empresas, personas y el hogar con el 24.6% y Comercio con el 21.6 por ciento. </a:t>
            </a:r>
          </a:p>
          <a:p>
            <a:pPr algn="just"/>
            <a:endParaRPr lang="es-MX" sz="1100" dirty="0">
              <a:solidFill>
                <a:schemeClr val="accent5">
                  <a:lumMod val="50000"/>
                </a:schemeClr>
              </a:solidFill>
              <a:latin typeface="Arial" pitchFamily="34" charset="0"/>
              <a:cs typeface="Arial" pitchFamily="34" charset="0"/>
            </a:endParaRPr>
          </a:p>
          <a:p>
            <a:pPr algn="just"/>
            <a:r>
              <a:rPr lang="es-MX" sz="1100" dirty="0">
                <a:solidFill>
                  <a:schemeClr val="accent5">
                    <a:lumMod val="50000"/>
                  </a:schemeClr>
                </a:solidFill>
                <a:latin typeface="Arial" pitchFamily="34" charset="0"/>
                <a:cs typeface="Arial" pitchFamily="34" charset="0"/>
              </a:rPr>
              <a:t>En el caso de Chiapas los trabajadores permanentes por actividad económica en abril, registran un mayor número en la actividad de Servicios sociales y comunales con 54 mil 462 trabajadores (29.7%), con una disminución de 115 trabajadores en relación al mes anterior; seguida por la de Comercio con 49 mil 450 trabajadores, (26.9%) con 49 trabajadores más; y la de Servicios para empresas, personas y el hogar con 36 mil 437 trabajadores (19.8%) con 63 trabajadores más respecto al mes anterior.</a:t>
            </a:r>
          </a:p>
          <a:p>
            <a:pPr algn="just"/>
            <a:endParaRPr lang="es-MX" sz="1100" dirty="0">
              <a:solidFill>
                <a:schemeClr val="accent5">
                  <a:lumMod val="50000"/>
                </a:schemeClr>
              </a:solidFill>
              <a:latin typeface="Arial" pitchFamily="34" charset="0"/>
              <a:cs typeface="Arial" pitchFamily="34" charset="0"/>
            </a:endParaRPr>
          </a:p>
          <a:p>
            <a:pPr algn="just"/>
            <a:r>
              <a:rPr lang="es-MX" sz="1100" dirty="0">
                <a:solidFill>
                  <a:schemeClr val="accent5">
                    <a:lumMod val="50000"/>
                  </a:schemeClr>
                </a:solidFill>
                <a:latin typeface="Arial" pitchFamily="34" charset="0"/>
                <a:cs typeface="Arial" pitchFamily="34" charset="0"/>
              </a:rPr>
              <a:t>Otras actividades con menor número de trabajadores afiliados son: las Industrias de transformación con 14 mil 713 trabajadores (8.0%) con 44 trabajadores más respecto al mes pasado; las actividades del Sector primario con 11 mil 11 trabajadores (6.0%) con 23 trabajadores más que en marzo; la Industria de la construcción con ocho mil 250 trabajadores (4.5%) con 39 trabajadores menos; Transportes y comunicaciones con seis mil 215 (3.4%) con 10 trabajadores menos; Industria eléctrica, captación y suministro de agua potable con mil 942 (1.1%) con cinco trabajadores más; y las Industrias extractivas con mil 87 trabajadores  (0.6%) con 36 trabajadores más.</a:t>
            </a:r>
            <a:endParaRPr lang="es-ES" sz="1100" dirty="0">
              <a:solidFill>
                <a:schemeClr val="accent5">
                  <a:lumMod val="50000"/>
                </a:schemeClr>
              </a:solidFill>
              <a:latin typeface="Arial" pitchFamily="34" charset="0"/>
              <a:cs typeface="Arial" pitchFamily="34" charset="0"/>
            </a:endParaRPr>
          </a:p>
        </p:txBody>
      </p:sp>
      <p:sp>
        <p:nvSpPr>
          <p:cNvPr id="4" name="3 CuadroTexto"/>
          <p:cNvSpPr txBox="1"/>
          <p:nvPr/>
        </p:nvSpPr>
        <p:spPr>
          <a:xfrm>
            <a:off x="3613929" y="737822"/>
            <a:ext cx="1779398" cy="307777"/>
          </a:xfrm>
          <a:prstGeom prst="rect">
            <a:avLst/>
          </a:prstGeom>
          <a:noFill/>
        </p:spPr>
        <p:txBody>
          <a:bodyPr wrap="none" rtlCol="0">
            <a:spAutoFit/>
          </a:bodyPr>
          <a:lstStyle/>
          <a:p>
            <a:r>
              <a:rPr lang="es-MX" sz="1400" b="1" dirty="0" smtClean="0">
                <a:solidFill>
                  <a:schemeClr val="accent5">
                    <a:lumMod val="50000"/>
                  </a:schemeClr>
                </a:solidFill>
              </a:rPr>
              <a:t>Chiapas Abril 2012</a:t>
            </a:r>
            <a:endParaRPr lang="es-MX" sz="1400" b="1" dirty="0">
              <a:solidFill>
                <a:schemeClr val="accent5">
                  <a:lumMod val="50000"/>
                </a:schemeClr>
              </a:solidFill>
            </a:endParaRPr>
          </a:p>
        </p:txBody>
      </p:sp>
      <p:sp>
        <p:nvSpPr>
          <p:cNvPr id="6" name="5 CuadroTexto"/>
          <p:cNvSpPr txBox="1"/>
          <p:nvPr/>
        </p:nvSpPr>
        <p:spPr>
          <a:xfrm>
            <a:off x="519057" y="6588141"/>
            <a:ext cx="4641014"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solidFill>
                  <a:schemeClr val="accent5">
                    <a:lumMod val="50000"/>
                  </a:schemeClr>
                </a:solidFill>
                <a:latin typeface="Arial" pitchFamily="34" charset="0"/>
                <a:cs typeface="Arial" pitchFamily="34" charset="0"/>
              </a:rPr>
              <a:t>Fuente:	IMSS</a:t>
            </a:r>
            <a:r>
              <a:rPr lang="es-ES" sz="700" dirty="0">
                <a:solidFill>
                  <a:schemeClr val="accent5">
                    <a:lumMod val="50000"/>
                  </a:schemeClr>
                </a:solidFill>
                <a:latin typeface="Arial" pitchFamily="34" charset="0"/>
                <a:cs typeface="Arial" pitchFamily="34" charset="0"/>
              </a:rPr>
              <a:t>.</a:t>
            </a:r>
            <a:r>
              <a:rPr lang="es-ES" sz="700" baseline="0" dirty="0">
                <a:solidFill>
                  <a:schemeClr val="accent5">
                    <a:lumMod val="50000"/>
                  </a:schemeClr>
                </a:solidFill>
                <a:latin typeface="Arial" pitchFamily="34" charset="0"/>
                <a:cs typeface="Arial" pitchFamily="34" charset="0"/>
              </a:rPr>
              <a:t> Instituto Mexicano del Seguro Social. http://www.imss.gob.mx/estadisticas/financieras/Cubo.htm</a:t>
            </a:r>
          </a:p>
        </p:txBody>
      </p:sp>
      <p:sp>
        <p:nvSpPr>
          <p:cNvPr id="8" name="7 CuadroTexto"/>
          <p:cNvSpPr txBox="1"/>
          <p:nvPr/>
        </p:nvSpPr>
        <p:spPr>
          <a:xfrm>
            <a:off x="503385" y="6417912"/>
            <a:ext cx="3996607"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800" baseline="30000" dirty="0" smtClean="0">
                <a:solidFill>
                  <a:schemeClr val="accent5">
                    <a:lumMod val="50000"/>
                  </a:schemeClr>
                </a:solidFill>
                <a:latin typeface="Arial" pitchFamily="34" charset="0"/>
                <a:cs typeface="Arial" pitchFamily="34" charset="0"/>
              </a:rPr>
              <a:t>1 </a:t>
            </a:r>
            <a:r>
              <a:rPr lang="es-ES" sz="800" dirty="0" smtClean="0">
                <a:solidFill>
                  <a:schemeClr val="accent5">
                    <a:lumMod val="50000"/>
                  </a:schemeClr>
                </a:solidFill>
                <a:latin typeface="Arial" pitchFamily="34" charset="0"/>
                <a:cs typeface="Arial" pitchFamily="34" charset="0"/>
              </a:rPr>
              <a:t>Incluye trabajadores permanentes urbanos y trabajadores permanentes del campo</a:t>
            </a:r>
          </a:p>
        </p:txBody>
      </p:sp>
      <p:sp>
        <p:nvSpPr>
          <p:cNvPr id="11" name="10 CuadroTexto"/>
          <p:cNvSpPr txBox="1"/>
          <p:nvPr/>
        </p:nvSpPr>
        <p:spPr>
          <a:xfrm>
            <a:off x="1331640" y="116632"/>
            <a:ext cx="6444716" cy="430887"/>
          </a:xfrm>
          <a:prstGeom prst="rect">
            <a:avLst/>
          </a:prstGeom>
          <a:noFill/>
        </p:spPr>
        <p:txBody>
          <a:bodyPr wrap="square" rtlCol="0">
            <a:spAutoFit/>
          </a:bodyPr>
          <a:lstStyle/>
          <a:p>
            <a:pPr algn="ctr"/>
            <a:r>
              <a:rPr lang="es-MX" sz="2200" dirty="0" smtClean="0">
                <a:solidFill>
                  <a:schemeClr val="bg1"/>
                </a:solidFill>
                <a:latin typeface="+mj-lt"/>
              </a:rPr>
              <a:t>Trabajadores permanentes</a:t>
            </a:r>
            <a:r>
              <a:rPr lang="es-MX" sz="2200" baseline="30000" dirty="0" smtClean="0">
                <a:solidFill>
                  <a:schemeClr val="bg1"/>
                </a:solidFill>
                <a:latin typeface="+mj-lt"/>
              </a:rPr>
              <a:t>1</a:t>
            </a:r>
            <a:r>
              <a:rPr lang="es-MX" sz="2200" dirty="0" smtClean="0">
                <a:solidFill>
                  <a:schemeClr val="bg1"/>
                </a:solidFill>
                <a:latin typeface="+mj-lt"/>
              </a:rPr>
              <a:t> por actividad económica</a:t>
            </a:r>
            <a:endParaRPr lang="es-MX" sz="2200" dirty="0">
              <a:solidFill>
                <a:schemeClr val="bg1"/>
              </a:solidFill>
              <a:latin typeface="+mj-lt"/>
            </a:endParaRPr>
          </a:p>
        </p:txBody>
      </p:sp>
      <p:graphicFrame>
        <p:nvGraphicFramePr>
          <p:cNvPr id="12" name="1 Gráfico"/>
          <p:cNvGraphicFramePr>
            <a:graphicFrameLocks/>
          </p:cNvGraphicFramePr>
          <p:nvPr>
            <p:extLst>
              <p:ext uri="{D42A27DB-BD31-4B8C-83A1-F6EECF244321}">
                <p14:modId xmlns:p14="http://schemas.microsoft.com/office/powerpoint/2010/main" val="1364363492"/>
              </p:ext>
            </p:extLst>
          </p:nvPr>
        </p:nvGraphicFramePr>
        <p:xfrm>
          <a:off x="125506" y="1196752"/>
          <a:ext cx="8748972" cy="25202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zoom/>
    <p:sndAc>
      <p:stSnd>
        <p:snd r:embed="rId2" name="wind.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395536" y="3825044"/>
            <a:ext cx="8568951" cy="2295045"/>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050" dirty="0">
                <a:solidFill>
                  <a:schemeClr val="accent5">
                    <a:lumMod val="50000"/>
                  </a:schemeClr>
                </a:solidFill>
                <a:latin typeface="Arial" pitchFamily="34" charset="0"/>
                <a:cs typeface="Arial" pitchFamily="34" charset="0"/>
              </a:rPr>
              <a:t>A nivel nacional la actividad económica que registra más trabajadores eventuales urbanos fue la Industria de la Construcción con un 28.5%, seguida por la de Transformación con 26.6% y la de Servicios para empresas, personas y el hogar con 17.5 por ciento.</a:t>
            </a:r>
          </a:p>
          <a:p>
            <a:pPr algn="just"/>
            <a:endParaRPr lang="es-MX" sz="1050" dirty="0">
              <a:solidFill>
                <a:schemeClr val="accent5">
                  <a:lumMod val="50000"/>
                </a:schemeClr>
              </a:solidFill>
              <a:latin typeface="Arial" pitchFamily="34" charset="0"/>
              <a:cs typeface="Arial" pitchFamily="34" charset="0"/>
            </a:endParaRPr>
          </a:p>
          <a:p>
            <a:pPr algn="just"/>
            <a:r>
              <a:rPr lang="es-MX" sz="1050" dirty="0">
                <a:solidFill>
                  <a:schemeClr val="accent5">
                    <a:lumMod val="50000"/>
                  </a:schemeClr>
                </a:solidFill>
                <a:latin typeface="Arial" pitchFamily="34" charset="0"/>
                <a:cs typeface="Arial" pitchFamily="34" charset="0"/>
              </a:rPr>
              <a:t>En el caso de Chiapas los trabajadores eventuales urbanos por actividad económica en abril, registran un mayor número en la Industria de la Construcción con ocho mil 797 trabajadores (41.6%), con 112 trabajadores más en relación al mes anterior; seguida por la de Comercio con cuatro mil 241 trabajadores, (20.1%) con 17 trabajadores menos; y la Industria de Transformación con dos mil 597 trabajadores (12.3%) con 91 trabajadores menos.</a:t>
            </a:r>
          </a:p>
          <a:p>
            <a:pPr algn="just"/>
            <a:endParaRPr lang="es-MX" sz="1050" dirty="0">
              <a:solidFill>
                <a:schemeClr val="accent5">
                  <a:lumMod val="50000"/>
                </a:schemeClr>
              </a:solidFill>
              <a:latin typeface="Arial" pitchFamily="34" charset="0"/>
              <a:cs typeface="Arial" pitchFamily="34" charset="0"/>
            </a:endParaRPr>
          </a:p>
          <a:p>
            <a:pPr algn="just"/>
            <a:r>
              <a:rPr lang="es-MX" sz="1050" dirty="0">
                <a:solidFill>
                  <a:schemeClr val="accent5">
                    <a:lumMod val="50000"/>
                  </a:schemeClr>
                </a:solidFill>
                <a:latin typeface="Arial" pitchFamily="34" charset="0"/>
                <a:cs typeface="Arial" pitchFamily="34" charset="0"/>
              </a:rPr>
              <a:t>Otras actividades con menor número de trabajadores afiliados son: la de Servicios sociales y comunales con dos mil 128 trabajadores (10.1%) con un aumento de 37 trabajadores respecto al mes pasado; le siguen las actividades de Servicios para empresas, personas y el hogar con mil 343 trabajadores (6.4%) con 55 trabajadores menos; la Industria eléctrica, captación y suministro de agua potable con mil 252 trabajadores (5.9%) con 59 trabajadores menos; Transportes y comunicaciones con 416 trabajadores (2%) con nueve trabajadores menos; las actividades del sector primario con 352 trabajadores (1.7%) con 98 trabajadores menos; y las Industrias extractivas con 15 trabajadores (0.1%) sin variación respecto al mes anterior.</a:t>
            </a:r>
            <a:endParaRPr lang="es-ES" sz="1050" dirty="0">
              <a:solidFill>
                <a:schemeClr val="accent5">
                  <a:lumMod val="50000"/>
                </a:schemeClr>
              </a:solidFill>
              <a:latin typeface="Arial" pitchFamily="34" charset="0"/>
              <a:cs typeface="Arial" pitchFamily="34" charset="0"/>
            </a:endParaRPr>
          </a:p>
        </p:txBody>
      </p:sp>
      <p:sp>
        <p:nvSpPr>
          <p:cNvPr id="6" name="5 CuadroTexto"/>
          <p:cNvSpPr txBox="1"/>
          <p:nvPr/>
        </p:nvSpPr>
        <p:spPr>
          <a:xfrm>
            <a:off x="519057" y="6588141"/>
            <a:ext cx="4641014"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solidFill>
                  <a:schemeClr val="accent5">
                    <a:lumMod val="50000"/>
                  </a:schemeClr>
                </a:solidFill>
                <a:latin typeface="Arial" pitchFamily="34" charset="0"/>
                <a:cs typeface="Arial" pitchFamily="34" charset="0"/>
              </a:rPr>
              <a:t>Fuente:	IMSS</a:t>
            </a:r>
            <a:r>
              <a:rPr lang="es-ES" sz="700" dirty="0">
                <a:solidFill>
                  <a:schemeClr val="accent5">
                    <a:lumMod val="50000"/>
                  </a:schemeClr>
                </a:solidFill>
                <a:latin typeface="Arial" pitchFamily="34" charset="0"/>
                <a:cs typeface="Arial" pitchFamily="34" charset="0"/>
              </a:rPr>
              <a:t>.</a:t>
            </a:r>
            <a:r>
              <a:rPr lang="es-ES" sz="700" baseline="0" dirty="0">
                <a:solidFill>
                  <a:schemeClr val="accent5">
                    <a:lumMod val="50000"/>
                  </a:schemeClr>
                </a:solidFill>
                <a:latin typeface="Arial" pitchFamily="34" charset="0"/>
                <a:cs typeface="Arial" pitchFamily="34" charset="0"/>
              </a:rPr>
              <a:t> Instituto Mexicano del Seguro Social. http://www.imss.gob.mx/estadisticas/financieras/Cubo.htm</a:t>
            </a:r>
          </a:p>
        </p:txBody>
      </p:sp>
      <p:sp>
        <p:nvSpPr>
          <p:cNvPr id="9" name="8 CuadroTexto"/>
          <p:cNvSpPr txBox="1"/>
          <p:nvPr/>
        </p:nvSpPr>
        <p:spPr>
          <a:xfrm>
            <a:off x="3606462" y="728828"/>
            <a:ext cx="1779398" cy="307777"/>
          </a:xfrm>
          <a:prstGeom prst="rect">
            <a:avLst/>
          </a:prstGeom>
          <a:noFill/>
        </p:spPr>
        <p:txBody>
          <a:bodyPr wrap="none" rtlCol="0">
            <a:spAutoFit/>
          </a:bodyPr>
          <a:lstStyle/>
          <a:p>
            <a:r>
              <a:rPr lang="es-MX" sz="1400" b="1" dirty="0" smtClean="0">
                <a:solidFill>
                  <a:schemeClr val="accent5">
                    <a:lumMod val="50000"/>
                  </a:schemeClr>
                </a:solidFill>
              </a:rPr>
              <a:t>Chiapas Abril 2012</a:t>
            </a:r>
            <a:endParaRPr lang="es-MX" sz="1400" b="1" dirty="0">
              <a:solidFill>
                <a:schemeClr val="accent5">
                  <a:lumMod val="50000"/>
                </a:schemeClr>
              </a:solidFill>
            </a:endParaRPr>
          </a:p>
        </p:txBody>
      </p:sp>
      <p:sp>
        <p:nvSpPr>
          <p:cNvPr id="10" name="9 CuadroTexto"/>
          <p:cNvSpPr txBox="1"/>
          <p:nvPr/>
        </p:nvSpPr>
        <p:spPr>
          <a:xfrm>
            <a:off x="1331640" y="116632"/>
            <a:ext cx="6444716" cy="430887"/>
          </a:xfrm>
          <a:prstGeom prst="rect">
            <a:avLst/>
          </a:prstGeom>
          <a:noFill/>
        </p:spPr>
        <p:txBody>
          <a:bodyPr wrap="square" rtlCol="0">
            <a:spAutoFit/>
          </a:bodyPr>
          <a:lstStyle/>
          <a:p>
            <a:pPr algn="ctr"/>
            <a:r>
              <a:rPr lang="es-MX" sz="2200" dirty="0" smtClean="0">
                <a:solidFill>
                  <a:schemeClr val="bg1"/>
                </a:solidFill>
                <a:latin typeface="+mj-lt"/>
              </a:rPr>
              <a:t>Trabajadores eventuales por actividad económica</a:t>
            </a:r>
            <a:endParaRPr lang="es-MX" sz="2200" dirty="0">
              <a:solidFill>
                <a:schemeClr val="bg1"/>
              </a:solidFill>
              <a:latin typeface="+mj-lt"/>
            </a:endParaRPr>
          </a:p>
        </p:txBody>
      </p:sp>
      <p:graphicFrame>
        <p:nvGraphicFramePr>
          <p:cNvPr id="7" name="2 Gráfico"/>
          <p:cNvGraphicFramePr>
            <a:graphicFrameLocks/>
          </p:cNvGraphicFramePr>
          <p:nvPr>
            <p:extLst>
              <p:ext uri="{D42A27DB-BD31-4B8C-83A1-F6EECF244321}">
                <p14:modId xmlns:p14="http://schemas.microsoft.com/office/powerpoint/2010/main" val="2786795874"/>
              </p:ext>
            </p:extLst>
          </p:nvPr>
        </p:nvGraphicFramePr>
        <p:xfrm>
          <a:off x="179512" y="1036605"/>
          <a:ext cx="8532948" cy="27164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56240837"/>
      </p:ext>
    </p:extLst>
  </p:cSld>
  <p:clrMapOvr>
    <a:masterClrMapping/>
  </p:clrMapOvr>
  <p:transition spd="slow">
    <p:zoom/>
    <p:sndAc>
      <p:stSnd>
        <p:snd r:embed="rId2" name="wind.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411448" y="4653136"/>
            <a:ext cx="8181975" cy="1404156"/>
          </a:xfrm>
          <a:prstGeom prst="roundRect">
            <a:avLst>
              <a:gd name="adj" fmla="val 0"/>
            </a:avLst>
          </a:prstGeom>
          <a:no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200" dirty="0">
                <a:solidFill>
                  <a:schemeClr val="accent5">
                    <a:lumMod val="50000"/>
                  </a:schemeClr>
                </a:solidFill>
                <a:latin typeface="Arial" pitchFamily="34" charset="0"/>
                <a:cs typeface="Arial" pitchFamily="34" charset="0"/>
              </a:rPr>
              <a:t>Uno de los indicadores más utilizados para medir los empleos generados es el de los TPEU. Para el periodo abril 2011- abril 2012 Chiapas presentó un crecimiento de ocho mil 582 TPEU, ubicándose en el lugar número 23 a nivel nacional por su generación de empleos, por arriba de Michoacán, Oaxaca y Baja California Sur entre otros estados.</a:t>
            </a:r>
          </a:p>
          <a:p>
            <a:pPr algn="just"/>
            <a:endParaRPr lang="es-MX" sz="1200" dirty="0">
              <a:solidFill>
                <a:schemeClr val="accent5">
                  <a:lumMod val="50000"/>
                </a:schemeClr>
              </a:solidFill>
              <a:latin typeface="Arial" pitchFamily="34" charset="0"/>
              <a:cs typeface="Arial" pitchFamily="34" charset="0"/>
            </a:endParaRPr>
          </a:p>
          <a:p>
            <a:pPr algn="just"/>
            <a:r>
              <a:rPr lang="es-MX" sz="1200" dirty="0">
                <a:solidFill>
                  <a:schemeClr val="accent5">
                    <a:lumMod val="50000"/>
                  </a:schemeClr>
                </a:solidFill>
                <a:latin typeface="Arial" pitchFamily="34" charset="0"/>
                <a:cs typeface="Arial" pitchFamily="34" charset="0"/>
              </a:rPr>
              <a:t>En términos porcentuales, Chiapas ocupa el lugar número 19 a nivel nacional en empleos generados con una variación de 4.38% en el periodo indicado.</a:t>
            </a:r>
            <a:endParaRPr lang="es-ES" sz="1200" dirty="0" smtClean="0">
              <a:solidFill>
                <a:schemeClr val="accent5">
                  <a:lumMod val="50000"/>
                </a:schemeClr>
              </a:solidFill>
              <a:latin typeface="Arial" pitchFamily="34" charset="0"/>
              <a:cs typeface="Arial" pitchFamily="34" charset="0"/>
            </a:endParaRPr>
          </a:p>
        </p:txBody>
      </p:sp>
      <p:sp>
        <p:nvSpPr>
          <p:cNvPr id="5" name="4 CuadroTexto"/>
          <p:cNvSpPr txBox="1"/>
          <p:nvPr/>
        </p:nvSpPr>
        <p:spPr>
          <a:xfrm>
            <a:off x="533853" y="747878"/>
            <a:ext cx="8181974" cy="307777"/>
          </a:xfrm>
          <a:prstGeom prst="rect">
            <a:avLst/>
          </a:prstGeom>
          <a:noFill/>
        </p:spPr>
        <p:txBody>
          <a:bodyPr wrap="square" rtlCol="0">
            <a:spAutoFit/>
          </a:bodyPr>
          <a:lstStyle/>
          <a:p>
            <a:pPr algn="ctr"/>
            <a:r>
              <a:rPr lang="es-MX" sz="1400" b="1" dirty="0" smtClean="0">
                <a:solidFill>
                  <a:schemeClr val="accent5">
                    <a:lumMod val="50000"/>
                  </a:schemeClr>
                </a:solidFill>
              </a:rPr>
              <a:t>Empleos Generados y Variación Abril 2011 – Abril 2012</a:t>
            </a:r>
            <a:endParaRPr lang="es-MX" sz="1400" b="1" dirty="0">
              <a:solidFill>
                <a:schemeClr val="accent5">
                  <a:lumMod val="50000"/>
                </a:schemeClr>
              </a:solidFill>
            </a:endParaRPr>
          </a:p>
        </p:txBody>
      </p:sp>
      <p:sp>
        <p:nvSpPr>
          <p:cNvPr id="6" name="5 CuadroTexto"/>
          <p:cNvSpPr txBox="1"/>
          <p:nvPr/>
        </p:nvSpPr>
        <p:spPr>
          <a:xfrm>
            <a:off x="474364" y="6573766"/>
            <a:ext cx="4641014" cy="20005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tabLst>
                <a:tab pos="361950" algn="l"/>
                <a:tab pos="625475" algn="l"/>
              </a:tabLst>
            </a:pPr>
            <a:r>
              <a:rPr lang="es-ES" sz="700" dirty="0" smtClean="0">
                <a:solidFill>
                  <a:schemeClr val="accent5">
                    <a:lumMod val="50000"/>
                  </a:schemeClr>
                </a:solidFill>
                <a:latin typeface="Arial" pitchFamily="34" charset="0"/>
                <a:cs typeface="Arial" pitchFamily="34" charset="0"/>
              </a:rPr>
              <a:t>Fuente:	IMSS</a:t>
            </a:r>
            <a:r>
              <a:rPr lang="es-ES" sz="700" dirty="0">
                <a:solidFill>
                  <a:schemeClr val="accent5">
                    <a:lumMod val="50000"/>
                  </a:schemeClr>
                </a:solidFill>
                <a:latin typeface="Arial" pitchFamily="34" charset="0"/>
                <a:cs typeface="Arial" pitchFamily="34" charset="0"/>
              </a:rPr>
              <a:t>.</a:t>
            </a:r>
            <a:r>
              <a:rPr lang="es-ES" sz="700" baseline="0" dirty="0">
                <a:solidFill>
                  <a:schemeClr val="accent5">
                    <a:lumMod val="50000"/>
                  </a:schemeClr>
                </a:solidFill>
                <a:latin typeface="Arial" pitchFamily="34" charset="0"/>
                <a:cs typeface="Arial" pitchFamily="34" charset="0"/>
              </a:rPr>
              <a:t> Instituto Mexicano del Seguro Social. http://www.imss.gob.mx/estadisticas/financieras/Cubo.htm</a:t>
            </a:r>
          </a:p>
        </p:txBody>
      </p:sp>
      <p:sp>
        <p:nvSpPr>
          <p:cNvPr id="8" name="7 CuadroTexto"/>
          <p:cNvSpPr txBox="1"/>
          <p:nvPr/>
        </p:nvSpPr>
        <p:spPr>
          <a:xfrm>
            <a:off x="395536" y="6381328"/>
            <a:ext cx="8153194" cy="215444"/>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just"/>
            <a:r>
              <a:rPr lang="es-ES" sz="800" baseline="30000" dirty="0" smtClean="0">
                <a:solidFill>
                  <a:schemeClr val="accent5">
                    <a:lumMod val="50000"/>
                  </a:schemeClr>
                </a:solidFill>
                <a:latin typeface="Arial" pitchFamily="34" charset="0"/>
                <a:cs typeface="Arial" pitchFamily="34" charset="0"/>
              </a:rPr>
              <a:t>2 </a:t>
            </a:r>
            <a:r>
              <a:rPr lang="es-ES" sz="800" i="1" dirty="0" smtClean="0">
                <a:solidFill>
                  <a:schemeClr val="accent5">
                    <a:lumMod val="50000"/>
                  </a:schemeClr>
                </a:solidFill>
                <a:latin typeface="Arial" pitchFamily="34" charset="0"/>
                <a:cs typeface="Arial" pitchFamily="34" charset="0"/>
              </a:rPr>
              <a:t>En esta </a:t>
            </a:r>
            <a:r>
              <a:rPr lang="es-ES" sz="800" i="1" dirty="0">
                <a:solidFill>
                  <a:schemeClr val="accent5">
                    <a:lumMod val="50000"/>
                  </a:schemeClr>
                </a:solidFill>
                <a:latin typeface="Arial" pitchFamily="34" charset="0"/>
                <a:cs typeface="Arial" pitchFamily="34" charset="0"/>
              </a:rPr>
              <a:t>clasificación se consideran los trabajadores permanentes del campo y urbanos y los eventuales urbanos pero se excluyen los trabajadores eventuales del campo. </a:t>
            </a:r>
            <a:endParaRPr lang="es-ES" sz="800" i="1" baseline="30000" dirty="0">
              <a:solidFill>
                <a:schemeClr val="accent5">
                  <a:lumMod val="50000"/>
                </a:schemeClr>
              </a:solidFill>
              <a:latin typeface="Arial" pitchFamily="34" charset="0"/>
              <a:cs typeface="Arial" pitchFamily="34" charset="0"/>
            </a:endParaRPr>
          </a:p>
        </p:txBody>
      </p:sp>
      <p:sp>
        <p:nvSpPr>
          <p:cNvPr id="10" name="9 CuadroTexto"/>
          <p:cNvSpPr txBox="1"/>
          <p:nvPr/>
        </p:nvSpPr>
        <p:spPr>
          <a:xfrm>
            <a:off x="1294468" y="-27384"/>
            <a:ext cx="6444716" cy="646331"/>
          </a:xfrm>
          <a:prstGeom prst="rect">
            <a:avLst/>
          </a:prstGeom>
          <a:noFill/>
        </p:spPr>
        <p:txBody>
          <a:bodyPr wrap="square" rtlCol="0">
            <a:spAutoFit/>
          </a:bodyPr>
          <a:lstStyle/>
          <a:p>
            <a:pPr algn="ctr"/>
            <a:r>
              <a:rPr lang="es-MX" dirty="0" smtClean="0">
                <a:solidFill>
                  <a:schemeClr val="bg1"/>
                </a:solidFill>
                <a:latin typeface="+mj-lt"/>
              </a:rPr>
              <a:t>Trabajadores permanentes y eventuales urbanos (TPEU)</a:t>
            </a:r>
            <a:r>
              <a:rPr lang="es-MX" baseline="30000" dirty="0" smtClean="0">
                <a:solidFill>
                  <a:schemeClr val="bg1"/>
                </a:solidFill>
                <a:latin typeface="+mj-lt"/>
              </a:rPr>
              <a:t>2</a:t>
            </a:r>
            <a:r>
              <a:rPr lang="es-MX" dirty="0" smtClean="0">
                <a:solidFill>
                  <a:schemeClr val="bg1"/>
                </a:solidFill>
                <a:latin typeface="+mj-lt"/>
              </a:rPr>
              <a:t> por entidad federativa</a:t>
            </a:r>
            <a:endParaRPr lang="es-MX" dirty="0">
              <a:solidFill>
                <a:schemeClr val="bg1"/>
              </a:solidFill>
              <a:latin typeface="+mj-lt"/>
            </a:endParaRPr>
          </a:p>
        </p:txBody>
      </p:sp>
      <p:graphicFrame>
        <p:nvGraphicFramePr>
          <p:cNvPr id="9" name="Chart 2"/>
          <p:cNvGraphicFramePr>
            <a:graphicFrameLocks/>
          </p:cNvGraphicFramePr>
          <p:nvPr>
            <p:extLst>
              <p:ext uri="{D42A27DB-BD31-4B8C-83A1-F6EECF244321}">
                <p14:modId xmlns:p14="http://schemas.microsoft.com/office/powerpoint/2010/main" val="3786642855"/>
              </p:ext>
            </p:extLst>
          </p:nvPr>
        </p:nvGraphicFramePr>
        <p:xfrm>
          <a:off x="420673" y="1196752"/>
          <a:ext cx="8295154" cy="358042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slow">
    <p:zoom/>
    <p:sndAc>
      <p:stSnd>
        <p:snd r:embed="rId2" name="wind.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ctrTitle"/>
          </p:nvPr>
        </p:nvSpPr>
        <p:spPr/>
        <p:txBody>
          <a:bodyPr/>
          <a:lstStyle/>
          <a:p>
            <a:r>
              <a:rPr lang="es-MX" dirty="0" smtClean="0">
                <a:solidFill>
                  <a:schemeClr val="bg1"/>
                </a:solidFill>
              </a:rPr>
              <a:t>Anexos</a:t>
            </a:r>
            <a:endParaRPr lang="es-MX" dirty="0">
              <a:solidFill>
                <a:schemeClr val="bg1"/>
              </a:solidFill>
            </a:endParaRPr>
          </a:p>
        </p:txBody>
      </p:sp>
    </p:spTree>
  </p:cSld>
  <p:clrMapOvr>
    <a:masterClrMapping/>
  </p:clrMapOvr>
  <p:transition spd="slow">
    <p:zoom/>
    <p:sndAc>
      <p:stSnd>
        <p:snd r:embed="rId2" name="wind.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4.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Override>
</file>

<file path=ppt/theme/themeOverride2.xml><?xml version="1.0" encoding="utf-8"?>
<a:themeOverride xmlns:a="http://schemas.openxmlformats.org/drawingml/2006/main">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Override>
</file>

<file path=ppt/theme/themeOverride3.xml><?xml version="1.0" encoding="utf-8"?>
<a:themeOverride xmlns:a="http://schemas.openxmlformats.org/drawingml/2006/main">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Override>
</file>

<file path=ppt/theme/themeOverride4.xml><?xml version="1.0" encoding="utf-8"?>
<a:themeOverride xmlns:a="http://schemas.openxmlformats.org/drawingml/2006/main">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Override>
</file>

<file path=ppt/theme/themeOverride5.xml><?xml version="1.0" encoding="utf-8"?>
<a:themeOverride xmlns:a="http://schemas.openxmlformats.org/drawingml/2006/main">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Override>
</file>

<file path=docProps/app.xml><?xml version="1.0" encoding="utf-8"?>
<Properties xmlns="http://schemas.openxmlformats.org/officeDocument/2006/extended-properties" xmlns:vt="http://schemas.openxmlformats.org/officeDocument/2006/docPropsVTypes">
  <Template>Newsprint</Template>
  <TotalTime>23691</TotalTime>
  <Words>3011</Words>
  <Application>Microsoft Office PowerPoint</Application>
  <PresentationFormat>Presentación en pantalla (4:3)</PresentationFormat>
  <Paragraphs>1324</Paragraphs>
  <Slides>15</Slides>
  <Notes>2</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NewsPrint</vt:lpstr>
      <vt:lpstr>Chiapas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Anexos</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Presentation Magazine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Strips Orange Template</dc:title>
  <dc:creator>Presentation Magazine</dc:creator>
  <cp:lastModifiedBy>Gilberto Carbonell</cp:lastModifiedBy>
  <cp:revision>838</cp:revision>
  <cp:lastPrinted>2011-03-10T19:48:04Z</cp:lastPrinted>
  <dcterms:created xsi:type="dcterms:W3CDTF">2005-03-15T10:04:38Z</dcterms:created>
  <dcterms:modified xsi:type="dcterms:W3CDTF">2012-05-28T16:23:23Z</dcterms:modified>
</cp:coreProperties>
</file>