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theme/themeOverride10.xml" ContentType="application/vnd.openxmlformats-officedocument.themeOverride+xml"/>
  <Override PartName="/ppt/charts/chart11.xml" ContentType="application/vnd.openxmlformats-officedocument.drawingml.chart+xml"/>
  <Override PartName="/ppt/theme/themeOverride11.xml" ContentType="application/vnd.openxmlformats-officedocument.themeOverride+xml"/>
  <Override PartName="/ppt/charts/chart12.xml" ContentType="application/vnd.openxmlformats-officedocument.drawingml.chart+xml"/>
  <Override PartName="/ppt/theme/themeOverride12.xml" ContentType="application/vnd.openxmlformats-officedocument.themeOverride+xml"/>
  <Override PartName="/ppt/charts/chart13.xml" ContentType="application/vnd.openxmlformats-officedocument.drawingml.chart+xml"/>
  <Override PartName="/ppt/theme/themeOverride13.xml" ContentType="application/vnd.openxmlformats-officedocument.themeOverride+xml"/>
  <Override PartName="/ppt/charts/chart14.xml" ContentType="application/vnd.openxmlformats-officedocument.drawingml.chart+xml"/>
  <Override PartName="/ppt/theme/themeOverride1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16"/>
  </p:notesMasterIdLst>
  <p:handoutMasterIdLst>
    <p:handoutMasterId r:id="rId17"/>
  </p:handoutMasterIdLst>
  <p:sldIdLst>
    <p:sldId id="287" r:id="rId2"/>
    <p:sldId id="288" r:id="rId3"/>
    <p:sldId id="301" r:id="rId4"/>
    <p:sldId id="289" r:id="rId5"/>
    <p:sldId id="290" r:id="rId6"/>
    <p:sldId id="295" r:id="rId7"/>
    <p:sldId id="293" r:id="rId8"/>
    <p:sldId id="296" r:id="rId9"/>
    <p:sldId id="297" r:id="rId10"/>
    <p:sldId id="291" r:id="rId11"/>
    <p:sldId id="300" r:id="rId12"/>
    <p:sldId id="294" r:id="rId13"/>
    <p:sldId id="298" r:id="rId14"/>
    <p:sldId id="302" r:id="rId15"/>
  </p:sldIdLst>
  <p:sldSz cx="9144000" cy="6858000" type="screen4x3"/>
  <p:notesSz cx="68580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94650"/>
    <a:srgbClr val="FFC000"/>
    <a:srgbClr val="FFFF00"/>
    <a:srgbClr val="FF8600"/>
    <a:srgbClr val="CC3300"/>
    <a:srgbClr val="F85034"/>
    <a:srgbClr val="FF5D5D"/>
    <a:srgbClr val="D9D9D9"/>
    <a:srgbClr val="D25E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16" autoAdjust="0"/>
    <p:restoredTop sz="94643" autoAdjust="0"/>
  </p:normalViewPr>
  <p:slideViewPr>
    <p:cSldViewPr snapToGrid="0">
      <p:cViewPr varScale="1">
        <p:scale>
          <a:sx n="43" d="100"/>
          <a:sy n="43" d="100"/>
        </p:scale>
        <p:origin x="-58" y="-6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oleObject" Target="file:///\\dgei-files\files\estadistica\Servicios%20Estad&#237;sticos\2012\Estad&#237;sticas%20Econ&#243;micas%20y%20de%20Empleo\ENOE%202012\2&#176;%20Trimestre\ENOE%202o.%20Trimestre%202012.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file:///\\dgei-files\files\estadistica\Servicios%20Estad&#237;sticos\2012\Estad&#237;sticas%20Econ&#243;micas%20y%20de%20Empleo\ENOE%202012\2&#176;%20Trimestre\ENOE%202o.%20Trimestre%202012.xlsx"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oleObject" Target="file:///\\dgei-files\files\estadistica\Servicios%20Estad&#237;sticos\2012\Estad&#237;sticas%20Econ&#243;micas%20y%20de%20Empleo\ENOE%202012\2&#176;%20Trimestre\ENOE%202o.%20Trimestre%202012.xlsx"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oleObject" Target="file:///\\dgei-files\files\estadistica\Servicios%20Estad&#237;sticos\2012\Estad&#237;sticas%20Econ&#243;micas%20y%20de%20Empleo\ENOE%202012\2&#176;%20Trimestre\ENOE%202o.%20Trimestre%202012.xlsx" TargetMode="External"/><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2" Type="http://schemas.openxmlformats.org/officeDocument/2006/relationships/oleObject" Target="file:///\\dgei-files\files\estadistica\Servicios%20Estad&#237;sticos\2012\Estad&#237;sticas%20Econ&#243;micas%20y%20de%20Empleo\ENOE%202012\ENOE%201er.%20Trimestre%202012.xlsx" TargetMode="External"/><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2" Type="http://schemas.openxmlformats.org/officeDocument/2006/relationships/oleObject" Target="file:///\\dgei-files\files\estadistica\Servicios%20Estad&#237;sticos\2012\Estad&#237;sticas%20Econ&#243;micas%20y%20de%20Empleo\ENOE%202012\2&#176;%20Trimestre\ENOE%202o.%20Trimestre%202012.xlsx" TargetMode="External"/><Relationship Id="rId1" Type="http://schemas.openxmlformats.org/officeDocument/2006/relationships/themeOverride" Target="../theme/themeOverride14.xml"/></Relationships>
</file>

<file path=ppt/charts/_rels/chart2.xml.rels><?xml version="1.0" encoding="UTF-8" standalone="yes"?>
<Relationships xmlns="http://schemas.openxmlformats.org/package/2006/relationships"><Relationship Id="rId2" Type="http://schemas.openxmlformats.org/officeDocument/2006/relationships/oleObject" Target="file:///\\dgei-files\files\estadistica\Servicios%20Estad&#237;sticos\2012\Estad&#237;sticas%20Econ&#243;micas%20y%20de%20Empleo\ENOE%202012\2&#176;%20Trimestre\ENOE%202o.%20Trimestre%202012.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dgei-files\files\estadistica\Servicios%20Estad&#237;sticos\2012\Estad&#237;sticas%20Econ&#243;micas%20y%20de%20Empleo\ENOE%202012\2&#176;%20Trimestre\ENOE%202o.%20Trimestre%202012.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dgei-files\files\estadistica\Servicios%20Estad&#237;sticos\2012\Estad&#237;sticas%20Econ&#243;micas%20y%20de%20Empleo\ENOE%202012\2&#176;%20Trimestre\ENOE%202o.%20Trimestre%202012.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dgei-files\files\estadistica\Servicios%20Estad&#237;sticos\2012\Estad&#237;sticas%20Econ&#243;micas%20y%20de%20Empleo\ENOE%202012\2&#176;%20Trimestre\ENOE%202o.%20Trimestre%202012.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dgei-files\files\estadistica\Servicios%20Estad&#237;sticos\2012\Estad&#237;sticas%20Econ&#243;micas%20y%20de%20Empleo\ENOE%202012\2&#176;%20Trimestre\ENOE%202o.%20Trimestre%202012.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dgei-files\files\estadistica\Servicios%20Estad&#237;sticos\2012\Estad&#237;sticas%20Econ&#243;micas%20y%20de%20Empleo\ENOE%202012\2&#176;%20Trimestre\ENOE%202o.%20Trimestre%202012.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file:///\\dgei-files\files\estadistica\Servicios%20Estad&#237;sticos\2012\Estad&#237;sticas%20Econ&#243;micas%20y%20de%20Empleo\ENOE%202012\2&#176;%20Trimestre\ENOE%202o.%20Trimestre%202012.xlsx"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file:///\\dgei-files\files\estadistica\Servicios%20Estad&#237;sticos\2012\Estad&#237;sticas%20Econ&#243;micas%20y%20de%20Empleo\ENOE%202012\2&#176;%20Trimestre\ENOE%202o.%20Trimestre%202012.xlsx"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title>
      <c:tx>
        <c:rich>
          <a:bodyPr/>
          <a:lstStyle/>
          <a:p>
            <a:pPr>
              <a:defRPr sz="1050" b="0"/>
            </a:pPr>
            <a:r>
              <a:rPr lang="es-MX"/>
              <a:t>Porcentajes de Población Ocupada  (PEAO)</a:t>
            </a:r>
          </a:p>
          <a:p>
            <a:pPr>
              <a:defRPr sz="1050" b="0"/>
            </a:pPr>
            <a:r>
              <a:rPr lang="es-MX"/>
              <a:t>2°. Trimestre 2012</a:t>
            </a:r>
          </a:p>
        </c:rich>
      </c:tx>
      <c:layout/>
      <c:overlay val="0"/>
    </c:title>
    <c:autoTitleDeleted val="0"/>
    <c:plotArea>
      <c:layout/>
      <c:barChart>
        <c:barDir val="col"/>
        <c:grouping val="clustered"/>
        <c:varyColors val="0"/>
        <c:ser>
          <c:idx val="0"/>
          <c:order val="0"/>
          <c:spPr>
            <a:scene3d>
              <a:camera prst="orthographicFront"/>
              <a:lightRig rig="threePt" dir="t"/>
            </a:scene3d>
            <a:sp3d/>
          </c:spPr>
          <c:invertIfNegative val="0"/>
          <c:dPt>
            <c:idx val="0"/>
            <c:invertIfNegative val="0"/>
            <c:bubble3D val="0"/>
            <c:spPr>
              <a:solidFill>
                <a:schemeClr val="tx2"/>
              </a:solidFill>
              <a:scene3d>
                <a:camera prst="orthographicFront"/>
                <a:lightRig rig="threePt" dir="t"/>
              </a:scene3d>
              <a:sp3d/>
            </c:spPr>
          </c:dPt>
          <c:dPt>
            <c:idx val="1"/>
            <c:invertIfNegative val="0"/>
            <c:bubble3D val="0"/>
            <c:spPr>
              <a:solidFill>
                <a:schemeClr val="bg2">
                  <a:lumMod val="50000"/>
                  <a:lumOff val="50000"/>
                </a:schemeClr>
              </a:solidFill>
              <a:scene3d>
                <a:camera prst="orthographicFront"/>
                <a:lightRig rig="threePt" dir="t"/>
              </a:scene3d>
              <a:sp3d/>
            </c:spPr>
          </c:dPt>
          <c:dLbls>
            <c:txPr>
              <a:bodyPr/>
              <a:lstStyle/>
              <a:p>
                <a:pPr>
                  <a:defRPr b="1"/>
                </a:pPr>
                <a:endParaRPr lang="es-MX"/>
              </a:p>
            </c:txPr>
            <c:showLegendKey val="0"/>
            <c:showVal val="1"/>
            <c:showCatName val="0"/>
            <c:showSerName val="0"/>
            <c:showPercent val="0"/>
            <c:showBubbleSize val="0"/>
            <c:showLeaderLines val="0"/>
          </c:dLbls>
          <c:cat>
            <c:strRef>
              <c:f>'PEA y PEAO'!$H$23:$H$24</c:f>
              <c:strCache>
                <c:ptCount val="2"/>
                <c:pt idx="0">
                  <c:v>Chiapas</c:v>
                </c:pt>
                <c:pt idx="1">
                  <c:v>Nacional</c:v>
                </c:pt>
              </c:strCache>
            </c:strRef>
          </c:cat>
          <c:val>
            <c:numRef>
              <c:f>'PEA y PEAO'!$I$23:$I$24</c:f>
              <c:numCache>
                <c:formatCode>0.00</c:formatCode>
                <c:ptCount val="2"/>
                <c:pt idx="0">
                  <c:v>97.840847283495506</c:v>
                </c:pt>
                <c:pt idx="1">
                  <c:v>95.151523032957812</c:v>
                </c:pt>
              </c:numCache>
            </c:numRef>
          </c:val>
        </c:ser>
        <c:dLbls>
          <c:showLegendKey val="0"/>
          <c:showVal val="0"/>
          <c:showCatName val="0"/>
          <c:showSerName val="0"/>
          <c:showPercent val="0"/>
          <c:showBubbleSize val="0"/>
        </c:dLbls>
        <c:gapWidth val="150"/>
        <c:axId val="84571648"/>
        <c:axId val="84573184"/>
      </c:barChart>
      <c:catAx>
        <c:axId val="84571648"/>
        <c:scaling>
          <c:orientation val="minMax"/>
        </c:scaling>
        <c:delete val="0"/>
        <c:axPos val="b"/>
        <c:majorTickMark val="out"/>
        <c:minorTickMark val="none"/>
        <c:tickLblPos val="nextTo"/>
        <c:crossAx val="84573184"/>
        <c:crosses val="autoZero"/>
        <c:auto val="1"/>
        <c:lblAlgn val="ctr"/>
        <c:lblOffset val="100"/>
        <c:noMultiLvlLbl val="0"/>
      </c:catAx>
      <c:valAx>
        <c:axId val="84573184"/>
        <c:scaling>
          <c:orientation val="minMax"/>
          <c:min val="45"/>
        </c:scaling>
        <c:delete val="1"/>
        <c:axPos val="l"/>
        <c:numFmt formatCode="0.00" sourceLinked="1"/>
        <c:majorTickMark val="out"/>
        <c:minorTickMark val="none"/>
        <c:tickLblPos val="nextTo"/>
        <c:crossAx val="84571648"/>
        <c:crosses val="autoZero"/>
        <c:crossBetween val="between"/>
      </c:valAx>
    </c:plotArea>
    <c:plotVisOnly val="1"/>
    <c:dispBlanksAs val="gap"/>
    <c:showDLblsOverMax val="0"/>
  </c:chart>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title>
      <c:tx>
        <c:rich>
          <a:bodyPr/>
          <a:lstStyle/>
          <a:p>
            <a:pPr>
              <a:defRPr sz="1100" b="0"/>
            </a:pPr>
            <a:r>
              <a:rPr lang="es-MX"/>
              <a:t>Porcentajes de PEAO por Nivel de Ingresos </a:t>
            </a:r>
          </a:p>
          <a:p>
            <a:pPr>
              <a:defRPr sz="1100" b="0"/>
            </a:pPr>
            <a:r>
              <a:rPr lang="es-MX"/>
              <a:t>2°. Trimestre 2012</a:t>
            </a:r>
          </a:p>
        </c:rich>
      </c:tx>
      <c:layout/>
      <c:overlay val="0"/>
    </c:title>
    <c:autoTitleDeleted val="0"/>
    <c:plotArea>
      <c:layout>
        <c:manualLayout>
          <c:layoutTarget val="inner"/>
          <c:xMode val="edge"/>
          <c:yMode val="edge"/>
          <c:x val="3.0555555555555555E-2"/>
          <c:y val="0.22004418070872131"/>
          <c:w val="0.93888888888888888"/>
          <c:h val="0.53151567419522339"/>
        </c:manualLayout>
      </c:layout>
      <c:barChart>
        <c:barDir val="col"/>
        <c:grouping val="clustered"/>
        <c:varyColors val="0"/>
        <c:ser>
          <c:idx val="0"/>
          <c:order val="0"/>
          <c:tx>
            <c:strRef>
              <c:f>'PEAO x NIVEL INGRESO'!$B$20</c:f>
              <c:strCache>
                <c:ptCount val="1"/>
                <c:pt idx="0">
                  <c:v>Chiapas</c:v>
                </c:pt>
              </c:strCache>
            </c:strRef>
          </c:tx>
          <c:spPr>
            <a:solidFill>
              <a:schemeClr val="tx2"/>
            </a:solidFill>
            <a:scene3d>
              <a:camera prst="orthographicFront"/>
              <a:lightRig rig="threePt" dir="t"/>
            </a:scene3d>
            <a:sp3d/>
          </c:spPr>
          <c:invertIfNegative val="0"/>
          <c:dLbls>
            <c:numFmt formatCode="#,##0.0" sourceLinked="0"/>
            <c:txPr>
              <a:bodyPr/>
              <a:lstStyle/>
              <a:p>
                <a:pPr>
                  <a:defRPr sz="1100" b="1"/>
                </a:pPr>
                <a:endParaRPr lang="es-MX"/>
              </a:p>
            </c:txPr>
            <c:showLegendKey val="0"/>
            <c:showVal val="1"/>
            <c:showCatName val="0"/>
            <c:showSerName val="0"/>
            <c:showPercent val="0"/>
            <c:showBubbleSize val="0"/>
            <c:showLeaderLines val="0"/>
          </c:dLbls>
          <c:cat>
            <c:strRef>
              <c:f>'PEAO x NIVEL INGRESO'!$A$21:$A$24</c:f>
              <c:strCache>
                <c:ptCount val="4"/>
                <c:pt idx="0">
                  <c:v>No recibe 
ingresos</c:v>
                </c:pt>
                <c:pt idx="1">
                  <c:v>Hasta 1 s.m.</c:v>
                </c:pt>
                <c:pt idx="2">
                  <c:v>Más de 1
hasta 2 s.m.</c:v>
                </c:pt>
                <c:pt idx="3">
                  <c:v>Más de 2 s.m.</c:v>
                </c:pt>
              </c:strCache>
            </c:strRef>
          </c:cat>
          <c:val>
            <c:numRef>
              <c:f>'PEAO x NIVEL INGRESO'!$B$21:$B$24</c:f>
              <c:numCache>
                <c:formatCode>0.00</c:formatCode>
                <c:ptCount val="4"/>
                <c:pt idx="0">
                  <c:v>19.769740787237996</c:v>
                </c:pt>
                <c:pt idx="1">
                  <c:v>31.218051366942102</c:v>
                </c:pt>
                <c:pt idx="2">
                  <c:v>23.774544245398445</c:v>
                </c:pt>
                <c:pt idx="3">
                  <c:v>24.918685565484694</c:v>
                </c:pt>
              </c:numCache>
            </c:numRef>
          </c:val>
        </c:ser>
        <c:ser>
          <c:idx val="2"/>
          <c:order val="1"/>
          <c:tx>
            <c:strRef>
              <c:f>'PEAO x NIVEL INGRESO'!$C$20</c:f>
              <c:strCache>
                <c:ptCount val="1"/>
                <c:pt idx="0">
                  <c:v>Nacional</c:v>
                </c:pt>
              </c:strCache>
            </c:strRef>
          </c:tx>
          <c:spPr>
            <a:solidFill>
              <a:schemeClr val="bg2">
                <a:lumMod val="50000"/>
                <a:lumOff val="50000"/>
              </a:schemeClr>
            </a:solidFill>
            <a:scene3d>
              <a:camera prst="orthographicFront"/>
              <a:lightRig rig="threePt" dir="t"/>
            </a:scene3d>
            <a:sp3d/>
          </c:spPr>
          <c:invertIfNegative val="0"/>
          <c:dLbls>
            <c:numFmt formatCode="#,##0.0" sourceLinked="0"/>
            <c:txPr>
              <a:bodyPr/>
              <a:lstStyle/>
              <a:p>
                <a:pPr>
                  <a:defRPr sz="1100" b="1"/>
                </a:pPr>
                <a:endParaRPr lang="es-MX"/>
              </a:p>
            </c:txPr>
            <c:showLegendKey val="0"/>
            <c:showVal val="1"/>
            <c:showCatName val="0"/>
            <c:showSerName val="0"/>
            <c:showPercent val="0"/>
            <c:showBubbleSize val="0"/>
            <c:showLeaderLines val="0"/>
          </c:dLbls>
          <c:cat>
            <c:strRef>
              <c:f>'PEAO x NIVEL INGRESO'!$A$21:$A$24</c:f>
              <c:strCache>
                <c:ptCount val="4"/>
                <c:pt idx="0">
                  <c:v>No recibe 
ingresos</c:v>
                </c:pt>
                <c:pt idx="1">
                  <c:v>Hasta 1 s.m.</c:v>
                </c:pt>
                <c:pt idx="2">
                  <c:v>Más de 1
hasta 2 s.m.</c:v>
                </c:pt>
                <c:pt idx="3">
                  <c:v>Más de 2 s.m.</c:v>
                </c:pt>
              </c:strCache>
            </c:strRef>
          </c:cat>
          <c:val>
            <c:numRef>
              <c:f>'PEAO x NIVEL INGRESO'!$C$21:$C$24</c:f>
              <c:numCache>
                <c:formatCode>0.00</c:formatCode>
                <c:ptCount val="4"/>
                <c:pt idx="0">
                  <c:v>8.2924145009011774</c:v>
                </c:pt>
                <c:pt idx="1">
                  <c:v>13.926378349189624</c:v>
                </c:pt>
                <c:pt idx="2">
                  <c:v>23.392839660924054</c:v>
                </c:pt>
                <c:pt idx="3">
                  <c:v>44.726651491454128</c:v>
                </c:pt>
              </c:numCache>
            </c:numRef>
          </c:val>
        </c:ser>
        <c:dLbls>
          <c:showLegendKey val="0"/>
          <c:showVal val="0"/>
          <c:showCatName val="0"/>
          <c:showSerName val="0"/>
          <c:showPercent val="0"/>
          <c:showBubbleSize val="0"/>
        </c:dLbls>
        <c:gapWidth val="150"/>
        <c:axId val="86115840"/>
        <c:axId val="86117376"/>
      </c:barChart>
      <c:catAx>
        <c:axId val="86115840"/>
        <c:scaling>
          <c:orientation val="minMax"/>
        </c:scaling>
        <c:delete val="0"/>
        <c:axPos val="b"/>
        <c:majorTickMark val="out"/>
        <c:minorTickMark val="none"/>
        <c:tickLblPos val="nextTo"/>
        <c:crossAx val="86117376"/>
        <c:crosses val="autoZero"/>
        <c:auto val="1"/>
        <c:lblAlgn val="ctr"/>
        <c:lblOffset val="100"/>
        <c:noMultiLvlLbl val="0"/>
      </c:catAx>
      <c:valAx>
        <c:axId val="86117376"/>
        <c:scaling>
          <c:orientation val="minMax"/>
        </c:scaling>
        <c:delete val="1"/>
        <c:axPos val="l"/>
        <c:numFmt formatCode="0.00" sourceLinked="1"/>
        <c:majorTickMark val="out"/>
        <c:minorTickMark val="none"/>
        <c:tickLblPos val="nextTo"/>
        <c:crossAx val="86115840"/>
        <c:crosses val="autoZero"/>
        <c:crossBetween val="between"/>
      </c:valAx>
    </c:plotArea>
    <c:legend>
      <c:legendPos val="b"/>
      <c:layout>
        <c:manualLayout>
          <c:xMode val="edge"/>
          <c:yMode val="edge"/>
          <c:x val="0.31232990648286929"/>
          <c:y val="0.92803244738151514"/>
          <c:w val="0.38034043331714901"/>
          <c:h val="7.1967552618484837E-2"/>
        </c:manualLayout>
      </c:layout>
      <c:overlay val="0"/>
      <c:txPr>
        <a:bodyPr/>
        <a:lstStyle/>
        <a:p>
          <a:pPr>
            <a:defRPr sz="1100" b="1"/>
          </a:pPr>
          <a:endParaRPr lang="es-MX"/>
        </a:p>
      </c:txPr>
    </c:legend>
    <c:plotVisOnly val="1"/>
    <c:dispBlanksAs val="gap"/>
    <c:showDLblsOverMax val="0"/>
  </c:chart>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b="0">
                <a:solidFill>
                  <a:srgbClr val="FFFFFF"/>
                </a:solidFill>
              </a:defRPr>
            </a:pPr>
            <a:r>
              <a:rPr lang="es-MX"/>
              <a:t>Porcentaje de población que recibe hasta un salario mínimo</a:t>
            </a:r>
          </a:p>
        </c:rich>
      </c:tx>
      <c:layout>
        <c:manualLayout>
          <c:xMode val="edge"/>
          <c:yMode val="edge"/>
          <c:x val="0.24683165000969454"/>
          <c:y val="3.3816266506402709E-2"/>
        </c:manualLayout>
      </c:layout>
      <c:overlay val="0"/>
    </c:title>
    <c:autoTitleDeleted val="0"/>
    <c:plotArea>
      <c:layout>
        <c:manualLayout>
          <c:layoutTarget val="inner"/>
          <c:xMode val="edge"/>
          <c:yMode val="edge"/>
          <c:x val="0"/>
          <c:y val="0.27680935774027815"/>
          <c:w val="1"/>
          <c:h val="0.41277058223687185"/>
        </c:manualLayout>
      </c:layout>
      <c:barChart>
        <c:barDir val="col"/>
        <c:grouping val="clustered"/>
        <c:varyColors val="0"/>
        <c:ser>
          <c:idx val="0"/>
          <c:order val="0"/>
          <c:tx>
            <c:strRef>
              <c:f>'Ingreso x Ent Fed'!$J$3</c:f>
              <c:strCache>
                <c:ptCount val="1"/>
                <c:pt idx="0">
                  <c:v>Cal Hasta 1 s.m.</c:v>
                </c:pt>
              </c:strCache>
            </c:strRef>
          </c:tx>
          <c:spPr>
            <a:solidFill>
              <a:srgbClr val="283138">
                <a:lumMod val="25000"/>
                <a:lumOff val="75000"/>
              </a:srgbClr>
            </a:solidFill>
            <a:scene3d>
              <a:camera prst="orthographicFront"/>
              <a:lightRig rig="threePt" dir="t"/>
            </a:scene3d>
            <a:sp3d/>
          </c:spPr>
          <c:invertIfNegative val="0"/>
          <c:dPt>
            <c:idx val="0"/>
            <c:invertIfNegative val="0"/>
            <c:bubble3D val="0"/>
            <c:spPr>
              <a:solidFill>
                <a:srgbClr val="FF8600"/>
              </a:solidFill>
              <a:scene3d>
                <a:camera prst="orthographicFront"/>
                <a:lightRig rig="threePt" dir="t"/>
              </a:scene3d>
              <a:sp3d/>
            </c:spPr>
          </c:dPt>
          <c:dPt>
            <c:idx val="2"/>
            <c:invertIfNegative val="0"/>
            <c:bubble3D val="0"/>
          </c:dPt>
          <c:dPt>
            <c:idx val="12"/>
            <c:invertIfNegative val="0"/>
            <c:bubble3D val="0"/>
          </c:dPt>
          <c:dPt>
            <c:idx val="13"/>
            <c:invertIfNegative val="0"/>
            <c:bubble3D val="0"/>
          </c:dPt>
          <c:dPt>
            <c:idx val="14"/>
            <c:invertIfNegative val="0"/>
            <c:bubble3D val="0"/>
          </c:dPt>
          <c:dPt>
            <c:idx val="17"/>
            <c:invertIfNegative val="0"/>
            <c:bubble3D val="0"/>
            <c:spPr>
              <a:solidFill>
                <a:srgbClr val="D2610C">
                  <a:lumMod val="40000"/>
                  <a:lumOff val="60000"/>
                </a:srgbClr>
              </a:solidFill>
              <a:scene3d>
                <a:camera prst="orthographicFront"/>
                <a:lightRig rig="threePt" dir="t"/>
              </a:scene3d>
              <a:sp3d/>
            </c:spPr>
          </c:dPt>
          <c:dLbls>
            <c:dLbl>
              <c:idx val="0"/>
              <c:spPr/>
              <c:txPr>
                <a:bodyPr rot="-2700000"/>
                <a:lstStyle/>
                <a:p>
                  <a:pPr>
                    <a:defRPr sz="1000" b="1">
                      <a:solidFill>
                        <a:srgbClr val="FFFFFF"/>
                      </a:solidFill>
                    </a:defRPr>
                  </a:pPr>
                  <a:endParaRPr lang="es-MX"/>
                </a:p>
              </c:txPr>
              <c:showLegendKey val="0"/>
              <c:showVal val="1"/>
              <c:showCatName val="0"/>
              <c:showSerName val="0"/>
              <c:showPercent val="0"/>
              <c:showBubbleSize val="0"/>
            </c:dLbl>
            <c:dLbl>
              <c:idx val="2"/>
              <c:spPr/>
              <c:txPr>
                <a:bodyPr rot="-2700000"/>
                <a:lstStyle/>
                <a:p>
                  <a:pPr>
                    <a:defRPr sz="1000" b="0">
                      <a:solidFill>
                        <a:srgbClr val="FFFFFF"/>
                      </a:solidFill>
                    </a:defRPr>
                  </a:pPr>
                  <a:endParaRPr lang="es-MX"/>
                </a:p>
              </c:txPr>
              <c:showLegendKey val="0"/>
              <c:showVal val="1"/>
              <c:showCatName val="0"/>
              <c:showSerName val="0"/>
              <c:showPercent val="0"/>
              <c:showBubbleSize val="0"/>
            </c:dLbl>
            <c:dLbl>
              <c:idx val="13"/>
              <c:spPr/>
              <c:txPr>
                <a:bodyPr rot="-2700000"/>
                <a:lstStyle/>
                <a:p>
                  <a:pPr>
                    <a:defRPr sz="1000" b="0">
                      <a:solidFill>
                        <a:srgbClr val="FFFFFF"/>
                      </a:solidFill>
                    </a:defRPr>
                  </a:pPr>
                  <a:endParaRPr lang="es-MX"/>
                </a:p>
              </c:txPr>
              <c:showLegendKey val="0"/>
              <c:showVal val="1"/>
              <c:showCatName val="0"/>
              <c:showSerName val="0"/>
              <c:showPercent val="0"/>
              <c:showBubbleSize val="0"/>
            </c:dLbl>
            <c:txPr>
              <a:bodyPr rot="-2700000"/>
              <a:lstStyle/>
              <a:p>
                <a:pPr>
                  <a:defRPr sz="1000">
                    <a:solidFill>
                      <a:srgbClr val="FFFFFF"/>
                    </a:solidFill>
                  </a:defRPr>
                </a:pPr>
                <a:endParaRPr lang="es-MX"/>
              </a:p>
            </c:txPr>
            <c:showLegendKey val="0"/>
            <c:showVal val="1"/>
            <c:showCatName val="0"/>
            <c:showSerName val="0"/>
            <c:showPercent val="0"/>
            <c:showBubbleSize val="0"/>
            <c:showLeaderLines val="0"/>
          </c:dLbls>
          <c:cat>
            <c:strRef>
              <c:f>'Ingreso x Ent Fed'!$G$4:$G$36</c:f>
              <c:strCache>
                <c:ptCount val="33"/>
                <c:pt idx="0">
                  <c:v>chis</c:v>
                </c:pt>
                <c:pt idx="1">
                  <c:v>yuc</c:v>
                </c:pt>
                <c:pt idx="2">
                  <c:v>tlax</c:v>
                </c:pt>
                <c:pt idx="3">
                  <c:v>oax</c:v>
                </c:pt>
                <c:pt idx="4">
                  <c:v>pue</c:v>
                </c:pt>
                <c:pt idx="5">
                  <c:v>gro</c:v>
                </c:pt>
                <c:pt idx="6">
                  <c:v>hgo</c:v>
                </c:pt>
                <c:pt idx="7">
                  <c:v>zac</c:v>
                </c:pt>
                <c:pt idx="8">
                  <c:v>camp</c:v>
                </c:pt>
                <c:pt idx="9">
                  <c:v>ver</c:v>
                </c:pt>
                <c:pt idx="10">
                  <c:v>tab</c:v>
                </c:pt>
                <c:pt idx="11">
                  <c:v>slp</c:v>
                </c:pt>
                <c:pt idx="12">
                  <c:v>nay</c:v>
                </c:pt>
                <c:pt idx="13">
                  <c:v>mich</c:v>
                </c:pt>
                <c:pt idx="14">
                  <c:v>gto</c:v>
                </c:pt>
                <c:pt idx="15">
                  <c:v>dgo</c:v>
                </c:pt>
                <c:pt idx="16">
                  <c:v>tams</c:v>
                </c:pt>
                <c:pt idx="17">
                  <c:v>nal</c:v>
                </c:pt>
                <c:pt idx="18">
                  <c:v>sin</c:v>
                </c:pt>
                <c:pt idx="19">
                  <c:v>coah</c:v>
                </c:pt>
                <c:pt idx="20">
                  <c:v>col</c:v>
                </c:pt>
                <c:pt idx="21">
                  <c:v>qroo</c:v>
                </c:pt>
                <c:pt idx="22">
                  <c:v>mor</c:v>
                </c:pt>
                <c:pt idx="23">
                  <c:v>jal</c:v>
                </c:pt>
                <c:pt idx="24">
                  <c:v>mex</c:v>
                </c:pt>
                <c:pt idx="25">
                  <c:v>df</c:v>
                </c:pt>
                <c:pt idx="26">
                  <c:v>ags</c:v>
                </c:pt>
                <c:pt idx="27">
                  <c:v>bcs</c:v>
                </c:pt>
                <c:pt idx="28">
                  <c:v>son</c:v>
                </c:pt>
                <c:pt idx="29">
                  <c:v>nl</c:v>
                </c:pt>
                <c:pt idx="30">
                  <c:v>bc</c:v>
                </c:pt>
                <c:pt idx="31">
                  <c:v>qro</c:v>
                </c:pt>
                <c:pt idx="32">
                  <c:v>chih</c:v>
                </c:pt>
              </c:strCache>
            </c:strRef>
          </c:cat>
          <c:val>
            <c:numRef>
              <c:f>'Ingreso x Ent Fed'!$J$4:$J$36</c:f>
              <c:numCache>
                <c:formatCode>0.00</c:formatCode>
                <c:ptCount val="33"/>
                <c:pt idx="0">
                  <c:v>31.218051366942102</c:v>
                </c:pt>
                <c:pt idx="1">
                  <c:v>23.052446287563903</c:v>
                </c:pt>
                <c:pt idx="2">
                  <c:v>22.782822196720705</c:v>
                </c:pt>
                <c:pt idx="3">
                  <c:v>22.312123387012367</c:v>
                </c:pt>
                <c:pt idx="4">
                  <c:v>21.522709736001485</c:v>
                </c:pt>
                <c:pt idx="5">
                  <c:v>20.208334660463485</c:v>
                </c:pt>
                <c:pt idx="6">
                  <c:v>19.138020242363726</c:v>
                </c:pt>
                <c:pt idx="7">
                  <c:v>18.63987325940132</c:v>
                </c:pt>
                <c:pt idx="8">
                  <c:v>18.09345278971664</c:v>
                </c:pt>
                <c:pt idx="9">
                  <c:v>17.707185227617178</c:v>
                </c:pt>
                <c:pt idx="10">
                  <c:v>17.169596035267677</c:v>
                </c:pt>
                <c:pt idx="11">
                  <c:v>17.069693475008808</c:v>
                </c:pt>
                <c:pt idx="12">
                  <c:v>16.462631711941953</c:v>
                </c:pt>
                <c:pt idx="13">
                  <c:v>16.04560482686346</c:v>
                </c:pt>
                <c:pt idx="14">
                  <c:v>14.952530870794639</c:v>
                </c:pt>
                <c:pt idx="15">
                  <c:v>14.890622204044071</c:v>
                </c:pt>
                <c:pt idx="16">
                  <c:v>14.301004468781734</c:v>
                </c:pt>
                <c:pt idx="17">
                  <c:v>13.926378349189624</c:v>
                </c:pt>
                <c:pt idx="18">
                  <c:v>12.904181356690229</c:v>
                </c:pt>
                <c:pt idx="19">
                  <c:v>12.012136199920771</c:v>
                </c:pt>
                <c:pt idx="20">
                  <c:v>11.733689776986592</c:v>
                </c:pt>
                <c:pt idx="21">
                  <c:v>11.542372736517377</c:v>
                </c:pt>
                <c:pt idx="22">
                  <c:v>10.763731548120631</c:v>
                </c:pt>
                <c:pt idx="23">
                  <c:v>9.7065160526564735</c:v>
                </c:pt>
                <c:pt idx="24">
                  <c:v>9.3018782974430785</c:v>
                </c:pt>
                <c:pt idx="25">
                  <c:v>9.2046105568830345</c:v>
                </c:pt>
                <c:pt idx="26">
                  <c:v>8.5995442219100209</c:v>
                </c:pt>
                <c:pt idx="27">
                  <c:v>8.516834979609758</c:v>
                </c:pt>
                <c:pt idx="28">
                  <c:v>8.2456923994893216</c:v>
                </c:pt>
                <c:pt idx="29">
                  <c:v>7.9373044439849147</c:v>
                </c:pt>
                <c:pt idx="30">
                  <c:v>5.9611729013512127</c:v>
                </c:pt>
                <c:pt idx="31">
                  <c:v>5.8083373797467148</c:v>
                </c:pt>
                <c:pt idx="32">
                  <c:v>5.2291998281823782</c:v>
                </c:pt>
              </c:numCache>
            </c:numRef>
          </c:val>
        </c:ser>
        <c:dLbls>
          <c:showLegendKey val="0"/>
          <c:showVal val="0"/>
          <c:showCatName val="0"/>
          <c:showSerName val="0"/>
          <c:showPercent val="0"/>
          <c:showBubbleSize val="0"/>
        </c:dLbls>
        <c:gapWidth val="50"/>
        <c:axId val="86179200"/>
        <c:axId val="86385792"/>
      </c:barChart>
      <c:catAx>
        <c:axId val="86179200"/>
        <c:scaling>
          <c:orientation val="minMax"/>
        </c:scaling>
        <c:delete val="0"/>
        <c:axPos val="b"/>
        <c:majorTickMark val="out"/>
        <c:minorTickMark val="none"/>
        <c:tickLblPos val="nextTo"/>
        <c:txPr>
          <a:bodyPr/>
          <a:lstStyle/>
          <a:p>
            <a:pPr>
              <a:defRPr sz="1000">
                <a:ln>
                  <a:noFill/>
                </a:ln>
                <a:solidFill>
                  <a:srgbClr val="FFFFFF"/>
                </a:solidFill>
              </a:defRPr>
            </a:pPr>
            <a:endParaRPr lang="es-MX"/>
          </a:p>
        </c:txPr>
        <c:crossAx val="86385792"/>
        <c:crosses val="autoZero"/>
        <c:auto val="1"/>
        <c:lblAlgn val="ctr"/>
        <c:lblOffset val="100"/>
        <c:noMultiLvlLbl val="0"/>
      </c:catAx>
      <c:valAx>
        <c:axId val="86385792"/>
        <c:scaling>
          <c:orientation val="minMax"/>
        </c:scaling>
        <c:delete val="1"/>
        <c:axPos val="l"/>
        <c:numFmt formatCode="0.00" sourceLinked="1"/>
        <c:majorTickMark val="out"/>
        <c:minorTickMark val="none"/>
        <c:tickLblPos val="nextTo"/>
        <c:crossAx val="86179200"/>
        <c:crosses val="autoZero"/>
        <c:crossBetween val="between"/>
      </c:valAx>
    </c:plotArea>
    <c:plotVisOnly val="1"/>
    <c:dispBlanksAs val="gap"/>
    <c:showDLblsOverMax val="0"/>
  </c:chart>
  <c:spPr>
    <a:ln>
      <a:noFill/>
    </a:ln>
  </c:sp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b="0">
                <a:solidFill>
                  <a:srgbClr val="FFFFFF"/>
                </a:solidFill>
              </a:defRPr>
            </a:pPr>
            <a:r>
              <a:rPr lang="es-MX"/>
              <a:t>Porcentaje de población que no  recibe ingresos</a:t>
            </a:r>
          </a:p>
        </c:rich>
      </c:tx>
      <c:layout>
        <c:manualLayout>
          <c:xMode val="edge"/>
          <c:yMode val="edge"/>
          <c:x val="0.2804536102770131"/>
          <c:y val="3.3816258485521722E-2"/>
        </c:manualLayout>
      </c:layout>
      <c:overlay val="0"/>
    </c:title>
    <c:autoTitleDeleted val="0"/>
    <c:plotArea>
      <c:layout>
        <c:manualLayout>
          <c:layoutTarget val="inner"/>
          <c:xMode val="edge"/>
          <c:yMode val="edge"/>
          <c:x val="0"/>
          <c:y val="0.27680935774027815"/>
          <c:w val="1"/>
          <c:h val="0.41277058223687185"/>
        </c:manualLayout>
      </c:layout>
      <c:barChart>
        <c:barDir val="col"/>
        <c:grouping val="clustered"/>
        <c:varyColors val="0"/>
        <c:ser>
          <c:idx val="0"/>
          <c:order val="0"/>
          <c:tx>
            <c:strRef>
              <c:f>'Ingreso x Ent Fed'!$M$3</c:f>
              <c:strCache>
                <c:ptCount val="1"/>
                <c:pt idx="0">
                  <c:v>Cal No recibe ingresos</c:v>
                </c:pt>
              </c:strCache>
            </c:strRef>
          </c:tx>
          <c:spPr>
            <a:solidFill>
              <a:srgbClr val="283138">
                <a:lumMod val="25000"/>
                <a:lumOff val="75000"/>
              </a:srgbClr>
            </a:solidFill>
            <a:scene3d>
              <a:camera prst="orthographicFront"/>
              <a:lightRig rig="threePt" dir="t"/>
            </a:scene3d>
            <a:sp3d/>
          </c:spPr>
          <c:invertIfNegative val="0"/>
          <c:dPt>
            <c:idx val="0"/>
            <c:invertIfNegative val="0"/>
            <c:bubble3D val="0"/>
          </c:dPt>
          <c:dPt>
            <c:idx val="2"/>
            <c:invertIfNegative val="0"/>
            <c:bubble3D val="0"/>
            <c:spPr>
              <a:solidFill>
                <a:srgbClr val="FF8600"/>
              </a:solidFill>
              <a:scene3d>
                <a:camera prst="orthographicFront"/>
                <a:lightRig rig="threePt" dir="t"/>
              </a:scene3d>
              <a:sp3d/>
            </c:spPr>
          </c:dPt>
          <c:dPt>
            <c:idx val="12"/>
            <c:invertIfNegative val="0"/>
            <c:bubble3D val="0"/>
          </c:dPt>
          <c:dPt>
            <c:idx val="13"/>
            <c:invertIfNegative val="0"/>
            <c:bubble3D val="0"/>
            <c:spPr>
              <a:solidFill>
                <a:srgbClr val="D2610C">
                  <a:lumMod val="40000"/>
                  <a:lumOff val="60000"/>
                </a:srgbClr>
              </a:solidFill>
              <a:scene3d>
                <a:camera prst="orthographicFront"/>
                <a:lightRig rig="threePt" dir="t"/>
              </a:scene3d>
              <a:sp3d/>
            </c:spPr>
          </c:dPt>
          <c:dPt>
            <c:idx val="14"/>
            <c:invertIfNegative val="0"/>
            <c:bubble3D val="0"/>
          </c:dPt>
          <c:dPt>
            <c:idx val="17"/>
            <c:invertIfNegative val="0"/>
            <c:bubble3D val="0"/>
          </c:dPt>
          <c:dLbls>
            <c:dLbl>
              <c:idx val="0"/>
              <c:spPr/>
              <c:txPr>
                <a:bodyPr rot="-2700000"/>
                <a:lstStyle/>
                <a:p>
                  <a:pPr>
                    <a:defRPr sz="1000" b="1">
                      <a:solidFill>
                        <a:srgbClr val="FFFFFF"/>
                      </a:solidFill>
                    </a:defRPr>
                  </a:pPr>
                  <a:endParaRPr lang="es-MX"/>
                </a:p>
              </c:txPr>
              <c:showLegendKey val="0"/>
              <c:showVal val="1"/>
              <c:showCatName val="0"/>
              <c:showSerName val="0"/>
              <c:showPercent val="0"/>
              <c:showBubbleSize val="0"/>
            </c:dLbl>
            <c:dLbl>
              <c:idx val="2"/>
              <c:spPr/>
              <c:txPr>
                <a:bodyPr rot="-2700000"/>
                <a:lstStyle/>
                <a:p>
                  <a:pPr>
                    <a:defRPr sz="1000" b="0">
                      <a:solidFill>
                        <a:srgbClr val="FFFFFF"/>
                      </a:solidFill>
                    </a:defRPr>
                  </a:pPr>
                  <a:endParaRPr lang="es-MX"/>
                </a:p>
              </c:txPr>
              <c:showLegendKey val="0"/>
              <c:showVal val="1"/>
              <c:showCatName val="0"/>
              <c:showSerName val="0"/>
              <c:showPercent val="0"/>
              <c:showBubbleSize val="0"/>
            </c:dLbl>
            <c:dLbl>
              <c:idx val="13"/>
              <c:spPr/>
              <c:txPr>
                <a:bodyPr rot="-2700000"/>
                <a:lstStyle/>
                <a:p>
                  <a:pPr>
                    <a:defRPr sz="1000" b="0">
                      <a:solidFill>
                        <a:srgbClr val="FFFFFF"/>
                      </a:solidFill>
                    </a:defRPr>
                  </a:pPr>
                  <a:endParaRPr lang="es-MX"/>
                </a:p>
              </c:txPr>
              <c:showLegendKey val="0"/>
              <c:showVal val="1"/>
              <c:showCatName val="0"/>
              <c:showSerName val="0"/>
              <c:showPercent val="0"/>
              <c:showBubbleSize val="0"/>
            </c:dLbl>
            <c:txPr>
              <a:bodyPr rot="-2700000"/>
              <a:lstStyle/>
              <a:p>
                <a:pPr>
                  <a:defRPr sz="1000">
                    <a:solidFill>
                      <a:srgbClr val="FFFFFF"/>
                    </a:solidFill>
                  </a:defRPr>
                </a:pPr>
                <a:endParaRPr lang="es-MX"/>
              </a:p>
            </c:txPr>
            <c:showLegendKey val="0"/>
            <c:showVal val="1"/>
            <c:showCatName val="0"/>
            <c:showSerName val="0"/>
            <c:showPercent val="0"/>
            <c:showBubbleSize val="0"/>
            <c:showLeaderLines val="0"/>
          </c:dLbls>
          <c:cat>
            <c:strRef>
              <c:f>'Ingreso x Ent Fed'!$K$4:$K$36</c:f>
              <c:strCache>
                <c:ptCount val="33"/>
                <c:pt idx="0">
                  <c:v>gro</c:v>
                </c:pt>
                <c:pt idx="1">
                  <c:v>oax</c:v>
                </c:pt>
                <c:pt idx="2">
                  <c:v>chis</c:v>
                </c:pt>
                <c:pt idx="3">
                  <c:v>pue</c:v>
                </c:pt>
                <c:pt idx="4">
                  <c:v>hgo</c:v>
                </c:pt>
                <c:pt idx="5">
                  <c:v>zac</c:v>
                </c:pt>
                <c:pt idx="6">
                  <c:v>slp</c:v>
                </c:pt>
                <c:pt idx="7">
                  <c:v>gto</c:v>
                </c:pt>
                <c:pt idx="8">
                  <c:v>tlax</c:v>
                </c:pt>
                <c:pt idx="9">
                  <c:v>camp</c:v>
                </c:pt>
                <c:pt idx="10">
                  <c:v>mich</c:v>
                </c:pt>
                <c:pt idx="11">
                  <c:v>ver</c:v>
                </c:pt>
                <c:pt idx="12">
                  <c:v>nay</c:v>
                </c:pt>
                <c:pt idx="13">
                  <c:v>nal</c:v>
                </c:pt>
                <c:pt idx="14">
                  <c:v>yuc</c:v>
                </c:pt>
                <c:pt idx="15">
                  <c:v>qroo</c:v>
                </c:pt>
                <c:pt idx="16">
                  <c:v>qro</c:v>
                </c:pt>
                <c:pt idx="17">
                  <c:v>col</c:v>
                </c:pt>
                <c:pt idx="18">
                  <c:v>sin</c:v>
                </c:pt>
                <c:pt idx="19">
                  <c:v>jal</c:v>
                </c:pt>
                <c:pt idx="20">
                  <c:v>dgo</c:v>
                </c:pt>
                <c:pt idx="21">
                  <c:v>mor</c:v>
                </c:pt>
                <c:pt idx="22">
                  <c:v>tab</c:v>
                </c:pt>
                <c:pt idx="23">
                  <c:v>tams</c:v>
                </c:pt>
                <c:pt idx="24">
                  <c:v>coah</c:v>
                </c:pt>
                <c:pt idx="25">
                  <c:v>mex</c:v>
                </c:pt>
                <c:pt idx="26">
                  <c:v>ags</c:v>
                </c:pt>
                <c:pt idx="27">
                  <c:v>son</c:v>
                </c:pt>
                <c:pt idx="28">
                  <c:v>nl</c:v>
                </c:pt>
                <c:pt idx="29">
                  <c:v>bc</c:v>
                </c:pt>
                <c:pt idx="30">
                  <c:v>df</c:v>
                </c:pt>
                <c:pt idx="31">
                  <c:v>bcs</c:v>
                </c:pt>
                <c:pt idx="32">
                  <c:v>chih</c:v>
                </c:pt>
              </c:strCache>
            </c:strRef>
          </c:cat>
          <c:val>
            <c:numRef>
              <c:f>'Ingreso x Ent Fed'!$M$4:$M$36</c:f>
              <c:numCache>
                <c:formatCode>0.00</c:formatCode>
                <c:ptCount val="33"/>
                <c:pt idx="0">
                  <c:v>29.059620348762728</c:v>
                </c:pt>
                <c:pt idx="1">
                  <c:v>25.291446742126329</c:v>
                </c:pt>
                <c:pt idx="2">
                  <c:v>19.769740787237996</c:v>
                </c:pt>
                <c:pt idx="3">
                  <c:v>14.121793162139106</c:v>
                </c:pt>
                <c:pt idx="4">
                  <c:v>13.861208187718422</c:v>
                </c:pt>
                <c:pt idx="5">
                  <c:v>12.480780455265572</c:v>
                </c:pt>
                <c:pt idx="6">
                  <c:v>11.214509735215238</c:v>
                </c:pt>
                <c:pt idx="7">
                  <c:v>10.911321271287873</c:v>
                </c:pt>
                <c:pt idx="8">
                  <c:v>10.379436562468564</c:v>
                </c:pt>
                <c:pt idx="9">
                  <c:v>9.8914764034755134</c:v>
                </c:pt>
                <c:pt idx="10">
                  <c:v>9.8190912798116265</c:v>
                </c:pt>
                <c:pt idx="11">
                  <c:v>8.9795021971159272</c:v>
                </c:pt>
                <c:pt idx="12">
                  <c:v>8.7527194959353931</c:v>
                </c:pt>
                <c:pt idx="13">
                  <c:v>8.2924145009011774</c:v>
                </c:pt>
                <c:pt idx="14">
                  <c:v>7.8465349928439663</c:v>
                </c:pt>
                <c:pt idx="15">
                  <c:v>7.8286518374194936</c:v>
                </c:pt>
                <c:pt idx="16">
                  <c:v>7.2381154458739507</c:v>
                </c:pt>
                <c:pt idx="17">
                  <c:v>6.5077658929005908</c:v>
                </c:pt>
                <c:pt idx="18">
                  <c:v>5.7882495853326841</c:v>
                </c:pt>
                <c:pt idx="19">
                  <c:v>5.4075430515355114</c:v>
                </c:pt>
                <c:pt idx="20">
                  <c:v>5.0367148955750407</c:v>
                </c:pt>
                <c:pt idx="21">
                  <c:v>4.9796216204284978</c:v>
                </c:pt>
                <c:pt idx="22">
                  <c:v>4.6931366334351408</c:v>
                </c:pt>
                <c:pt idx="23">
                  <c:v>4.4996200771514259</c:v>
                </c:pt>
                <c:pt idx="24">
                  <c:v>4.4132540165318845</c:v>
                </c:pt>
                <c:pt idx="25">
                  <c:v>4.2221355936606457</c:v>
                </c:pt>
                <c:pt idx="26">
                  <c:v>3.7942709184173555</c:v>
                </c:pt>
                <c:pt idx="27">
                  <c:v>3.6232512091948812</c:v>
                </c:pt>
                <c:pt idx="28">
                  <c:v>3.1369250367247372</c:v>
                </c:pt>
                <c:pt idx="29">
                  <c:v>2.9025912445273012</c:v>
                </c:pt>
                <c:pt idx="30">
                  <c:v>2.8480238071477983</c:v>
                </c:pt>
                <c:pt idx="31">
                  <c:v>2.6309887450919693</c:v>
                </c:pt>
                <c:pt idx="32">
                  <c:v>1.9871402938199625</c:v>
                </c:pt>
              </c:numCache>
            </c:numRef>
          </c:val>
        </c:ser>
        <c:dLbls>
          <c:showLegendKey val="0"/>
          <c:showVal val="0"/>
          <c:showCatName val="0"/>
          <c:showSerName val="0"/>
          <c:showPercent val="0"/>
          <c:showBubbleSize val="0"/>
        </c:dLbls>
        <c:gapWidth val="50"/>
        <c:axId val="86433792"/>
        <c:axId val="86435328"/>
      </c:barChart>
      <c:catAx>
        <c:axId val="86433792"/>
        <c:scaling>
          <c:orientation val="minMax"/>
        </c:scaling>
        <c:delete val="0"/>
        <c:axPos val="b"/>
        <c:majorTickMark val="out"/>
        <c:minorTickMark val="none"/>
        <c:tickLblPos val="nextTo"/>
        <c:txPr>
          <a:bodyPr/>
          <a:lstStyle/>
          <a:p>
            <a:pPr>
              <a:defRPr sz="1000">
                <a:ln>
                  <a:noFill/>
                </a:ln>
                <a:solidFill>
                  <a:srgbClr val="FFFFFF"/>
                </a:solidFill>
              </a:defRPr>
            </a:pPr>
            <a:endParaRPr lang="es-MX"/>
          </a:p>
        </c:txPr>
        <c:crossAx val="86435328"/>
        <c:crosses val="autoZero"/>
        <c:auto val="1"/>
        <c:lblAlgn val="ctr"/>
        <c:lblOffset val="100"/>
        <c:noMultiLvlLbl val="0"/>
      </c:catAx>
      <c:valAx>
        <c:axId val="86435328"/>
        <c:scaling>
          <c:orientation val="minMax"/>
        </c:scaling>
        <c:delete val="1"/>
        <c:axPos val="l"/>
        <c:numFmt formatCode="0.00" sourceLinked="1"/>
        <c:majorTickMark val="out"/>
        <c:minorTickMark val="none"/>
        <c:tickLblPos val="nextTo"/>
        <c:crossAx val="86433792"/>
        <c:crosses val="autoZero"/>
        <c:crossBetween val="between"/>
      </c:valAx>
    </c:plotArea>
    <c:plotVisOnly val="1"/>
    <c:dispBlanksAs val="gap"/>
    <c:showDLblsOverMax val="0"/>
  </c:chart>
  <c:spPr>
    <a:ln>
      <a:noFill/>
    </a:ln>
  </c:sp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b="0"/>
            </a:pPr>
            <a:r>
              <a:rPr lang="es-MX" sz="1100" b="0" dirty="0">
                <a:solidFill>
                  <a:srgbClr val="FFFFFF"/>
                </a:solidFill>
              </a:rPr>
              <a:t>Tasa de Condiciones Críticas de Ocupación </a:t>
            </a:r>
          </a:p>
          <a:p>
            <a:pPr>
              <a:defRPr sz="1100" b="0"/>
            </a:pPr>
            <a:r>
              <a:rPr lang="es-MX" sz="1100" b="0" dirty="0">
                <a:solidFill>
                  <a:srgbClr val="FFFFFF"/>
                </a:solidFill>
              </a:rPr>
              <a:t>1er. Trimestre 2012</a:t>
            </a:r>
          </a:p>
        </c:rich>
      </c:tx>
      <c:layout>
        <c:manualLayout>
          <c:xMode val="edge"/>
          <c:yMode val="edge"/>
          <c:x val="0.29833051706813213"/>
          <c:y val="5.0156322371468269E-2"/>
        </c:manualLayout>
      </c:layout>
      <c:overlay val="0"/>
    </c:title>
    <c:autoTitleDeleted val="0"/>
    <c:plotArea>
      <c:layout>
        <c:manualLayout>
          <c:layoutTarget val="inner"/>
          <c:xMode val="edge"/>
          <c:yMode val="edge"/>
          <c:x val="3.2357552293464806E-2"/>
          <c:y val="0.19263322783181513"/>
          <c:w val="0.96164175449562928"/>
          <c:h val="0.56402269569245034"/>
        </c:manualLayout>
      </c:layout>
      <c:barChart>
        <c:barDir val="col"/>
        <c:grouping val="clustered"/>
        <c:varyColors val="0"/>
        <c:ser>
          <c:idx val="0"/>
          <c:order val="0"/>
          <c:spPr>
            <a:solidFill>
              <a:srgbClr val="283138">
                <a:lumMod val="25000"/>
                <a:lumOff val="75000"/>
              </a:srgbClr>
            </a:solidFill>
            <a:scene3d>
              <a:camera prst="orthographicFront"/>
              <a:lightRig rig="threePt" dir="t"/>
            </a:scene3d>
            <a:sp3d/>
          </c:spPr>
          <c:invertIfNegative val="0"/>
          <c:dPt>
            <c:idx val="0"/>
            <c:invertIfNegative val="0"/>
            <c:bubble3D val="0"/>
            <c:spPr>
              <a:solidFill>
                <a:srgbClr val="FF8600"/>
              </a:solidFill>
              <a:scene3d>
                <a:camera prst="orthographicFront"/>
                <a:lightRig rig="threePt" dir="t"/>
              </a:scene3d>
              <a:sp3d/>
            </c:spPr>
          </c:dPt>
          <c:dPt>
            <c:idx val="2"/>
            <c:invertIfNegative val="0"/>
            <c:bubble3D val="0"/>
          </c:dPt>
          <c:dPt>
            <c:idx val="12"/>
            <c:invertIfNegative val="0"/>
            <c:bubble3D val="0"/>
          </c:dPt>
          <c:dPt>
            <c:idx val="13"/>
            <c:invertIfNegative val="0"/>
            <c:bubble3D val="0"/>
          </c:dPt>
          <c:dPt>
            <c:idx val="14"/>
            <c:invertIfNegative val="0"/>
            <c:bubble3D val="0"/>
            <c:spPr>
              <a:solidFill>
                <a:srgbClr val="D2610C">
                  <a:lumMod val="60000"/>
                  <a:lumOff val="40000"/>
                </a:srgbClr>
              </a:solidFill>
              <a:scene3d>
                <a:camera prst="orthographicFront"/>
                <a:lightRig rig="threePt" dir="t"/>
              </a:scene3d>
              <a:sp3d/>
            </c:spPr>
          </c:dPt>
          <c:dLbls>
            <c:dLbl>
              <c:idx val="0"/>
              <c:spPr/>
              <c:txPr>
                <a:bodyPr rot="-2700000"/>
                <a:lstStyle/>
                <a:p>
                  <a:pPr>
                    <a:defRPr sz="1000" b="1">
                      <a:solidFill>
                        <a:srgbClr val="FFFFFF"/>
                      </a:solidFill>
                    </a:defRPr>
                  </a:pPr>
                  <a:endParaRPr lang="es-MX"/>
                </a:p>
              </c:txPr>
              <c:showLegendKey val="0"/>
              <c:showVal val="1"/>
              <c:showCatName val="0"/>
              <c:showSerName val="0"/>
              <c:showPercent val="0"/>
              <c:showBubbleSize val="0"/>
            </c:dLbl>
            <c:dLbl>
              <c:idx val="2"/>
              <c:spPr/>
              <c:txPr>
                <a:bodyPr rot="-2700000"/>
                <a:lstStyle/>
                <a:p>
                  <a:pPr>
                    <a:defRPr sz="1000" b="0">
                      <a:solidFill>
                        <a:srgbClr val="FFFFFF"/>
                      </a:solidFill>
                    </a:defRPr>
                  </a:pPr>
                  <a:endParaRPr lang="es-MX"/>
                </a:p>
              </c:txPr>
              <c:showLegendKey val="0"/>
              <c:showVal val="1"/>
              <c:showCatName val="0"/>
              <c:showSerName val="0"/>
              <c:showPercent val="0"/>
              <c:showBubbleSize val="0"/>
            </c:dLbl>
            <c:dLbl>
              <c:idx val="13"/>
              <c:spPr/>
              <c:txPr>
                <a:bodyPr rot="-2700000"/>
                <a:lstStyle/>
                <a:p>
                  <a:pPr>
                    <a:defRPr sz="1000" b="0">
                      <a:solidFill>
                        <a:srgbClr val="FFFFFF"/>
                      </a:solidFill>
                    </a:defRPr>
                  </a:pPr>
                  <a:endParaRPr lang="es-MX"/>
                </a:p>
              </c:txPr>
              <c:showLegendKey val="0"/>
              <c:showVal val="1"/>
              <c:showCatName val="0"/>
              <c:showSerName val="0"/>
              <c:showPercent val="0"/>
              <c:showBubbleSize val="0"/>
            </c:dLbl>
            <c:dLbl>
              <c:idx val="14"/>
              <c:spPr/>
              <c:txPr>
                <a:bodyPr rot="-2700000"/>
                <a:lstStyle/>
                <a:p>
                  <a:pPr>
                    <a:defRPr sz="1000" b="1">
                      <a:solidFill>
                        <a:srgbClr val="FFFFFF"/>
                      </a:solidFill>
                    </a:defRPr>
                  </a:pPr>
                  <a:endParaRPr lang="es-MX"/>
                </a:p>
              </c:txPr>
              <c:showLegendKey val="0"/>
              <c:showVal val="1"/>
              <c:showCatName val="0"/>
              <c:showSerName val="0"/>
              <c:showPercent val="0"/>
              <c:showBubbleSize val="0"/>
            </c:dLbl>
            <c:txPr>
              <a:bodyPr rot="-2700000"/>
              <a:lstStyle/>
              <a:p>
                <a:pPr>
                  <a:defRPr sz="1000">
                    <a:solidFill>
                      <a:srgbClr val="FFFFFF"/>
                    </a:solidFill>
                  </a:defRPr>
                </a:pPr>
                <a:endParaRPr lang="es-MX"/>
              </a:p>
            </c:txPr>
            <c:showLegendKey val="0"/>
            <c:showVal val="1"/>
            <c:showCatName val="0"/>
            <c:showSerName val="0"/>
            <c:showPercent val="0"/>
            <c:showBubbleSize val="0"/>
            <c:showLeaderLines val="0"/>
          </c:dLbls>
          <c:cat>
            <c:strRef>
              <c:f>TCCO!$A$5:$A$37</c:f>
              <c:strCache>
                <c:ptCount val="33"/>
                <c:pt idx="0">
                  <c:v>Chiapas</c:v>
                </c:pt>
                <c:pt idx="1">
                  <c:v>Tlax</c:v>
                </c:pt>
                <c:pt idx="2">
                  <c:v>Gro</c:v>
                </c:pt>
                <c:pt idx="3">
                  <c:v>Hgo</c:v>
                </c:pt>
                <c:pt idx="4">
                  <c:v>Oax</c:v>
                </c:pt>
                <c:pt idx="5">
                  <c:v>Camp</c:v>
                </c:pt>
                <c:pt idx="6">
                  <c:v>Yuc</c:v>
                </c:pt>
                <c:pt idx="7">
                  <c:v>Pue</c:v>
                </c:pt>
                <c:pt idx="8">
                  <c:v>Ver</c:v>
                </c:pt>
                <c:pt idx="9">
                  <c:v>Zac</c:v>
                </c:pt>
                <c:pt idx="10">
                  <c:v>Tab</c:v>
                </c:pt>
                <c:pt idx="11">
                  <c:v>SLP</c:v>
                </c:pt>
                <c:pt idx="12">
                  <c:v>Gto</c:v>
                </c:pt>
                <c:pt idx="13">
                  <c:v>Dgo</c:v>
                </c:pt>
                <c:pt idx="14">
                  <c:v>Nal</c:v>
                </c:pt>
                <c:pt idx="15">
                  <c:v>Nay</c:v>
                </c:pt>
                <c:pt idx="16">
                  <c:v>Méx</c:v>
                </c:pt>
                <c:pt idx="17">
                  <c:v>Mich</c:v>
                </c:pt>
                <c:pt idx="18">
                  <c:v>Tamps</c:v>
                </c:pt>
                <c:pt idx="19">
                  <c:v>Ags</c:v>
                </c:pt>
                <c:pt idx="20">
                  <c:v>Coah</c:v>
                </c:pt>
                <c:pt idx="21">
                  <c:v>D.F.</c:v>
                </c:pt>
                <c:pt idx="22">
                  <c:v>Mor</c:v>
                </c:pt>
                <c:pt idx="23">
                  <c:v>Q.R.</c:v>
                </c:pt>
                <c:pt idx="24">
                  <c:v>Sin</c:v>
                </c:pt>
                <c:pt idx="25">
                  <c:v>Col</c:v>
                </c:pt>
                <c:pt idx="26">
                  <c:v>Qro</c:v>
                </c:pt>
                <c:pt idx="27">
                  <c:v>Son</c:v>
                </c:pt>
                <c:pt idx="28">
                  <c:v>BCS</c:v>
                </c:pt>
                <c:pt idx="29">
                  <c:v>Jal</c:v>
                </c:pt>
                <c:pt idx="30">
                  <c:v>N. L.</c:v>
                </c:pt>
                <c:pt idx="31">
                  <c:v>BC</c:v>
                </c:pt>
                <c:pt idx="32">
                  <c:v>Chih</c:v>
                </c:pt>
              </c:strCache>
            </c:strRef>
          </c:cat>
          <c:val>
            <c:numRef>
              <c:f>TCCO!$J$5:$J$37</c:f>
              <c:numCache>
                <c:formatCode>0.0</c:formatCode>
                <c:ptCount val="33"/>
                <c:pt idx="0">
                  <c:v>31.443529999999999</c:v>
                </c:pt>
                <c:pt idx="1">
                  <c:v>20.009160000000001</c:v>
                </c:pt>
                <c:pt idx="2">
                  <c:v>18.787379999999999</c:v>
                </c:pt>
                <c:pt idx="3">
                  <c:v>18.408329999999999</c:v>
                </c:pt>
                <c:pt idx="4">
                  <c:v>18.341919999999998</c:v>
                </c:pt>
                <c:pt idx="5">
                  <c:v>17.410060000000001</c:v>
                </c:pt>
                <c:pt idx="6">
                  <c:v>17.406669999999998</c:v>
                </c:pt>
                <c:pt idx="7">
                  <c:v>16.545159999999999</c:v>
                </c:pt>
                <c:pt idx="8">
                  <c:v>15.46781</c:v>
                </c:pt>
                <c:pt idx="9">
                  <c:v>15.02913</c:v>
                </c:pt>
                <c:pt idx="10">
                  <c:v>13.659739999999999</c:v>
                </c:pt>
                <c:pt idx="11">
                  <c:v>12.98817</c:v>
                </c:pt>
                <c:pt idx="12">
                  <c:v>12.971</c:v>
                </c:pt>
                <c:pt idx="13">
                  <c:v>12.90024</c:v>
                </c:pt>
                <c:pt idx="14">
                  <c:v>12.141550000000001</c:v>
                </c:pt>
                <c:pt idx="15">
                  <c:v>11.82152</c:v>
                </c:pt>
                <c:pt idx="16">
                  <c:v>11.813700000000001</c:v>
                </c:pt>
                <c:pt idx="17">
                  <c:v>10.320539999999999</c:v>
                </c:pt>
                <c:pt idx="18">
                  <c:v>9.9623000000000008</c:v>
                </c:pt>
                <c:pt idx="19">
                  <c:v>9.9</c:v>
                </c:pt>
                <c:pt idx="20">
                  <c:v>9.5005500000000005</c:v>
                </c:pt>
                <c:pt idx="21">
                  <c:v>9.4205100000000002</c:v>
                </c:pt>
                <c:pt idx="22">
                  <c:v>8.8839199999999998</c:v>
                </c:pt>
                <c:pt idx="23">
                  <c:v>8.8371600000000008</c:v>
                </c:pt>
                <c:pt idx="24">
                  <c:v>8.3991000000000007</c:v>
                </c:pt>
                <c:pt idx="25">
                  <c:v>8.26248</c:v>
                </c:pt>
                <c:pt idx="26">
                  <c:v>7.0376899999999996</c:v>
                </c:pt>
                <c:pt idx="27">
                  <c:v>6.5070899999999998</c:v>
                </c:pt>
                <c:pt idx="28">
                  <c:v>6.19156</c:v>
                </c:pt>
                <c:pt idx="29">
                  <c:v>6.1049499999999997</c:v>
                </c:pt>
                <c:pt idx="30">
                  <c:v>5.6309899999999997</c:v>
                </c:pt>
                <c:pt idx="31">
                  <c:v>5.4257799999999996</c:v>
                </c:pt>
                <c:pt idx="32">
                  <c:v>4.4139499999999998</c:v>
                </c:pt>
              </c:numCache>
            </c:numRef>
          </c:val>
        </c:ser>
        <c:dLbls>
          <c:showLegendKey val="0"/>
          <c:showVal val="0"/>
          <c:showCatName val="0"/>
          <c:showSerName val="0"/>
          <c:showPercent val="0"/>
          <c:showBubbleSize val="0"/>
        </c:dLbls>
        <c:gapWidth val="50"/>
        <c:axId val="91891200"/>
        <c:axId val="91892736"/>
      </c:barChart>
      <c:catAx>
        <c:axId val="91891200"/>
        <c:scaling>
          <c:orientation val="minMax"/>
        </c:scaling>
        <c:delete val="0"/>
        <c:axPos val="b"/>
        <c:majorTickMark val="out"/>
        <c:minorTickMark val="none"/>
        <c:tickLblPos val="nextTo"/>
        <c:txPr>
          <a:bodyPr/>
          <a:lstStyle/>
          <a:p>
            <a:pPr>
              <a:defRPr>
                <a:solidFill>
                  <a:srgbClr val="FFFFFF"/>
                </a:solidFill>
              </a:defRPr>
            </a:pPr>
            <a:endParaRPr lang="es-MX"/>
          </a:p>
        </c:txPr>
        <c:crossAx val="91892736"/>
        <c:crosses val="autoZero"/>
        <c:auto val="1"/>
        <c:lblAlgn val="ctr"/>
        <c:lblOffset val="100"/>
        <c:noMultiLvlLbl val="0"/>
      </c:catAx>
      <c:valAx>
        <c:axId val="91892736"/>
        <c:scaling>
          <c:orientation val="minMax"/>
        </c:scaling>
        <c:delete val="1"/>
        <c:axPos val="l"/>
        <c:numFmt formatCode="0.0" sourceLinked="1"/>
        <c:majorTickMark val="out"/>
        <c:minorTickMark val="none"/>
        <c:tickLblPos val="nextTo"/>
        <c:crossAx val="91891200"/>
        <c:crosses val="autoZero"/>
        <c:crossBetween val="between"/>
      </c:valAx>
    </c:plotArea>
    <c:plotVisOnly val="1"/>
    <c:dispBlanksAs val="gap"/>
    <c:showDLblsOverMax val="0"/>
  </c:chart>
  <c:spPr>
    <a:ln>
      <a:noFill/>
    </a:ln>
  </c:sp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b="0"/>
            </a:pPr>
            <a:r>
              <a:rPr lang="es-MX" baseline="0" dirty="0" smtClean="0">
                <a:solidFill>
                  <a:srgbClr val="FFFFFF"/>
                </a:solidFill>
              </a:rPr>
              <a:t>Tasa </a:t>
            </a:r>
            <a:r>
              <a:rPr lang="es-MX" baseline="0" dirty="0">
                <a:solidFill>
                  <a:srgbClr val="FFFFFF"/>
                </a:solidFill>
              </a:rPr>
              <a:t>de Condiciones Críticas de Ocupación </a:t>
            </a:r>
          </a:p>
          <a:p>
            <a:pPr>
              <a:defRPr sz="1100" b="0"/>
            </a:pPr>
            <a:r>
              <a:rPr lang="es-MX" baseline="0" dirty="0">
                <a:solidFill>
                  <a:srgbClr val="FFFFFF"/>
                </a:solidFill>
              </a:rPr>
              <a:t>2°. Trimestre 2012</a:t>
            </a:r>
          </a:p>
        </c:rich>
      </c:tx>
      <c:layout>
        <c:manualLayout>
          <c:xMode val="edge"/>
          <c:yMode val="edge"/>
          <c:x val="0.31201997279656574"/>
          <c:y val="3.9614931609523119E-2"/>
        </c:manualLayout>
      </c:layout>
      <c:overlay val="0"/>
    </c:title>
    <c:autoTitleDeleted val="0"/>
    <c:plotArea>
      <c:layout>
        <c:manualLayout>
          <c:layoutTarget val="inner"/>
          <c:xMode val="edge"/>
          <c:yMode val="edge"/>
          <c:x val="3.2357552293464806E-2"/>
          <c:y val="0.19263322783181513"/>
          <c:w val="0.96164175449562928"/>
          <c:h val="0.56402269569245034"/>
        </c:manualLayout>
      </c:layout>
      <c:barChart>
        <c:barDir val="col"/>
        <c:grouping val="clustered"/>
        <c:varyColors val="0"/>
        <c:ser>
          <c:idx val="0"/>
          <c:order val="0"/>
          <c:spPr>
            <a:solidFill>
              <a:srgbClr val="283138">
                <a:lumMod val="25000"/>
                <a:lumOff val="75000"/>
              </a:srgbClr>
            </a:solidFill>
            <a:scene3d>
              <a:camera prst="orthographicFront"/>
              <a:lightRig rig="threePt" dir="t"/>
            </a:scene3d>
            <a:sp3d/>
          </c:spPr>
          <c:invertIfNegative val="0"/>
          <c:dPt>
            <c:idx val="0"/>
            <c:invertIfNegative val="0"/>
            <c:bubble3D val="0"/>
            <c:spPr>
              <a:solidFill>
                <a:srgbClr val="FF8600"/>
              </a:solidFill>
              <a:scene3d>
                <a:camera prst="orthographicFront"/>
                <a:lightRig rig="threePt" dir="t"/>
              </a:scene3d>
              <a:sp3d/>
            </c:spPr>
          </c:dPt>
          <c:dPt>
            <c:idx val="2"/>
            <c:invertIfNegative val="0"/>
            <c:bubble3D val="0"/>
          </c:dPt>
          <c:dPt>
            <c:idx val="12"/>
            <c:invertIfNegative val="0"/>
            <c:bubble3D val="0"/>
          </c:dPt>
          <c:dPt>
            <c:idx val="13"/>
            <c:invertIfNegative val="0"/>
            <c:bubble3D val="0"/>
          </c:dPt>
          <c:dPt>
            <c:idx val="14"/>
            <c:invertIfNegative val="0"/>
            <c:bubble3D val="0"/>
            <c:spPr>
              <a:solidFill>
                <a:srgbClr val="D2610C">
                  <a:lumMod val="60000"/>
                  <a:lumOff val="40000"/>
                </a:srgbClr>
              </a:solidFill>
              <a:scene3d>
                <a:camera prst="orthographicFront"/>
                <a:lightRig rig="threePt" dir="t"/>
              </a:scene3d>
              <a:sp3d/>
            </c:spPr>
          </c:dPt>
          <c:dLbls>
            <c:dLbl>
              <c:idx val="0"/>
              <c:spPr/>
              <c:txPr>
                <a:bodyPr rot="-2700000"/>
                <a:lstStyle/>
                <a:p>
                  <a:pPr>
                    <a:defRPr sz="1000" b="1">
                      <a:solidFill>
                        <a:srgbClr val="FFFFFF"/>
                      </a:solidFill>
                    </a:defRPr>
                  </a:pPr>
                  <a:endParaRPr lang="es-MX"/>
                </a:p>
              </c:txPr>
              <c:showLegendKey val="0"/>
              <c:showVal val="1"/>
              <c:showCatName val="0"/>
              <c:showSerName val="0"/>
              <c:showPercent val="0"/>
              <c:showBubbleSize val="0"/>
            </c:dLbl>
            <c:dLbl>
              <c:idx val="2"/>
              <c:spPr/>
              <c:txPr>
                <a:bodyPr rot="-2700000"/>
                <a:lstStyle/>
                <a:p>
                  <a:pPr>
                    <a:defRPr sz="1000" b="0">
                      <a:solidFill>
                        <a:srgbClr val="FFFFFF"/>
                      </a:solidFill>
                    </a:defRPr>
                  </a:pPr>
                  <a:endParaRPr lang="es-MX"/>
                </a:p>
              </c:txPr>
              <c:showLegendKey val="0"/>
              <c:showVal val="1"/>
              <c:showCatName val="0"/>
              <c:showSerName val="0"/>
              <c:showPercent val="0"/>
              <c:showBubbleSize val="0"/>
            </c:dLbl>
            <c:dLbl>
              <c:idx val="13"/>
              <c:spPr/>
              <c:txPr>
                <a:bodyPr rot="-2700000"/>
                <a:lstStyle/>
                <a:p>
                  <a:pPr>
                    <a:defRPr sz="1000" b="0">
                      <a:solidFill>
                        <a:srgbClr val="FFFFFF"/>
                      </a:solidFill>
                    </a:defRPr>
                  </a:pPr>
                  <a:endParaRPr lang="es-MX"/>
                </a:p>
              </c:txPr>
              <c:showLegendKey val="0"/>
              <c:showVal val="1"/>
              <c:showCatName val="0"/>
              <c:showSerName val="0"/>
              <c:showPercent val="0"/>
              <c:showBubbleSize val="0"/>
            </c:dLbl>
            <c:dLbl>
              <c:idx val="14"/>
              <c:spPr/>
              <c:txPr>
                <a:bodyPr rot="-2700000"/>
                <a:lstStyle/>
                <a:p>
                  <a:pPr>
                    <a:defRPr sz="1000" b="1">
                      <a:solidFill>
                        <a:srgbClr val="FFFFFF"/>
                      </a:solidFill>
                    </a:defRPr>
                  </a:pPr>
                  <a:endParaRPr lang="es-MX"/>
                </a:p>
              </c:txPr>
              <c:showLegendKey val="0"/>
              <c:showVal val="1"/>
              <c:showCatName val="0"/>
              <c:showSerName val="0"/>
              <c:showPercent val="0"/>
              <c:showBubbleSize val="0"/>
            </c:dLbl>
            <c:txPr>
              <a:bodyPr rot="-2700000"/>
              <a:lstStyle/>
              <a:p>
                <a:pPr>
                  <a:defRPr sz="1000">
                    <a:solidFill>
                      <a:srgbClr val="FFFFFF"/>
                    </a:solidFill>
                  </a:defRPr>
                </a:pPr>
                <a:endParaRPr lang="es-MX"/>
              </a:p>
            </c:txPr>
            <c:showLegendKey val="0"/>
            <c:showVal val="1"/>
            <c:showCatName val="0"/>
            <c:showSerName val="0"/>
            <c:showPercent val="0"/>
            <c:showBubbleSize val="0"/>
            <c:showLeaderLines val="0"/>
          </c:dLbls>
          <c:cat>
            <c:strRef>
              <c:f>TCCO!$A$5:$A$37</c:f>
              <c:strCache>
                <c:ptCount val="33"/>
                <c:pt idx="0">
                  <c:v>Chiapas</c:v>
                </c:pt>
                <c:pt idx="1">
                  <c:v>Tlax</c:v>
                </c:pt>
                <c:pt idx="2">
                  <c:v>Oax</c:v>
                </c:pt>
                <c:pt idx="3">
                  <c:v>Pue</c:v>
                </c:pt>
                <c:pt idx="4">
                  <c:v>Gro</c:v>
                </c:pt>
                <c:pt idx="5">
                  <c:v>Yuc</c:v>
                </c:pt>
                <c:pt idx="6">
                  <c:v>Hgo</c:v>
                </c:pt>
                <c:pt idx="7">
                  <c:v>Camp</c:v>
                </c:pt>
                <c:pt idx="8">
                  <c:v>Ver</c:v>
                </c:pt>
                <c:pt idx="9">
                  <c:v>Dgo</c:v>
                </c:pt>
                <c:pt idx="10">
                  <c:v>SLP</c:v>
                </c:pt>
                <c:pt idx="11">
                  <c:v>Zac</c:v>
                </c:pt>
                <c:pt idx="12">
                  <c:v>Tab</c:v>
                </c:pt>
                <c:pt idx="13">
                  <c:v>Gto</c:v>
                </c:pt>
                <c:pt idx="14">
                  <c:v>Nal</c:v>
                </c:pt>
                <c:pt idx="15">
                  <c:v>Méx</c:v>
                </c:pt>
                <c:pt idx="16">
                  <c:v>Ags</c:v>
                </c:pt>
                <c:pt idx="17">
                  <c:v>Nay</c:v>
                </c:pt>
                <c:pt idx="18">
                  <c:v>D.F.</c:v>
                </c:pt>
                <c:pt idx="19">
                  <c:v>Mich</c:v>
                </c:pt>
                <c:pt idx="20">
                  <c:v>Tamps</c:v>
                </c:pt>
                <c:pt idx="21">
                  <c:v>Col</c:v>
                </c:pt>
                <c:pt idx="22">
                  <c:v>Sin</c:v>
                </c:pt>
                <c:pt idx="23">
                  <c:v>Coah</c:v>
                </c:pt>
                <c:pt idx="24">
                  <c:v>Q.R.</c:v>
                </c:pt>
                <c:pt idx="25">
                  <c:v>Mor</c:v>
                </c:pt>
                <c:pt idx="26">
                  <c:v>Son</c:v>
                </c:pt>
                <c:pt idx="27">
                  <c:v>Jal</c:v>
                </c:pt>
                <c:pt idx="28">
                  <c:v>Qro</c:v>
                </c:pt>
                <c:pt idx="29">
                  <c:v>BCS</c:v>
                </c:pt>
                <c:pt idx="30">
                  <c:v>BC</c:v>
                </c:pt>
                <c:pt idx="31">
                  <c:v>N. L.</c:v>
                </c:pt>
                <c:pt idx="32">
                  <c:v>Chih</c:v>
                </c:pt>
              </c:strCache>
            </c:strRef>
          </c:cat>
          <c:val>
            <c:numRef>
              <c:f>TCCO!$K$5:$K$37</c:f>
              <c:numCache>
                <c:formatCode>0.0</c:formatCode>
                <c:ptCount val="33"/>
                <c:pt idx="0">
                  <c:v>27.737549999999999</c:v>
                </c:pt>
                <c:pt idx="1">
                  <c:v>19.173010000000001</c:v>
                </c:pt>
                <c:pt idx="2">
                  <c:v>17.43646</c:v>
                </c:pt>
                <c:pt idx="3">
                  <c:v>17.426919999999999</c:v>
                </c:pt>
                <c:pt idx="4">
                  <c:v>16.5</c:v>
                </c:pt>
                <c:pt idx="5">
                  <c:v>16.056090000000001</c:v>
                </c:pt>
                <c:pt idx="6">
                  <c:v>15.77388</c:v>
                </c:pt>
                <c:pt idx="7">
                  <c:v>15.453150000000001</c:v>
                </c:pt>
                <c:pt idx="8">
                  <c:v>15.33831</c:v>
                </c:pt>
                <c:pt idx="9">
                  <c:v>13.494400000000001</c:v>
                </c:pt>
                <c:pt idx="10">
                  <c:v>13.179169999999999</c:v>
                </c:pt>
                <c:pt idx="11">
                  <c:v>12.460940000000001</c:v>
                </c:pt>
                <c:pt idx="12">
                  <c:v>12.360049999999999</c:v>
                </c:pt>
                <c:pt idx="13">
                  <c:v>11.69814</c:v>
                </c:pt>
                <c:pt idx="14">
                  <c:v>11.65493</c:v>
                </c:pt>
                <c:pt idx="15">
                  <c:v>11.437279999999999</c:v>
                </c:pt>
                <c:pt idx="16">
                  <c:v>10.675459999999999</c:v>
                </c:pt>
                <c:pt idx="17">
                  <c:v>10.316929999999999</c:v>
                </c:pt>
                <c:pt idx="18">
                  <c:v>10.132</c:v>
                </c:pt>
                <c:pt idx="19">
                  <c:v>10.024190000000001</c:v>
                </c:pt>
                <c:pt idx="20">
                  <c:v>9.8460400000000003</c:v>
                </c:pt>
                <c:pt idx="21">
                  <c:v>8.6960099999999994</c:v>
                </c:pt>
                <c:pt idx="22">
                  <c:v>8.4749800000000004</c:v>
                </c:pt>
                <c:pt idx="23">
                  <c:v>8.4613600000000009</c:v>
                </c:pt>
                <c:pt idx="24">
                  <c:v>8.4282599999999999</c:v>
                </c:pt>
                <c:pt idx="25">
                  <c:v>8.1252499999999994</c:v>
                </c:pt>
                <c:pt idx="26">
                  <c:v>6.7317400000000003</c:v>
                </c:pt>
                <c:pt idx="27">
                  <c:v>6.4839900000000004</c:v>
                </c:pt>
                <c:pt idx="28">
                  <c:v>6.23841</c:v>
                </c:pt>
                <c:pt idx="29">
                  <c:v>5.7617000000000003</c:v>
                </c:pt>
                <c:pt idx="30">
                  <c:v>5.2229299999999999</c:v>
                </c:pt>
                <c:pt idx="31">
                  <c:v>4.7761500000000003</c:v>
                </c:pt>
                <c:pt idx="32">
                  <c:v>4.1464699999999999</c:v>
                </c:pt>
              </c:numCache>
            </c:numRef>
          </c:val>
        </c:ser>
        <c:dLbls>
          <c:showLegendKey val="0"/>
          <c:showVal val="0"/>
          <c:showCatName val="0"/>
          <c:showSerName val="0"/>
          <c:showPercent val="0"/>
          <c:showBubbleSize val="0"/>
        </c:dLbls>
        <c:gapWidth val="50"/>
        <c:axId val="91977216"/>
        <c:axId val="91978752"/>
      </c:barChart>
      <c:catAx>
        <c:axId val="91977216"/>
        <c:scaling>
          <c:orientation val="minMax"/>
        </c:scaling>
        <c:delete val="0"/>
        <c:axPos val="b"/>
        <c:majorTickMark val="out"/>
        <c:minorTickMark val="none"/>
        <c:tickLblPos val="nextTo"/>
        <c:txPr>
          <a:bodyPr/>
          <a:lstStyle/>
          <a:p>
            <a:pPr>
              <a:defRPr>
                <a:solidFill>
                  <a:srgbClr val="FFFFFF"/>
                </a:solidFill>
              </a:defRPr>
            </a:pPr>
            <a:endParaRPr lang="es-MX"/>
          </a:p>
        </c:txPr>
        <c:crossAx val="91978752"/>
        <c:crosses val="autoZero"/>
        <c:auto val="1"/>
        <c:lblAlgn val="ctr"/>
        <c:lblOffset val="100"/>
        <c:noMultiLvlLbl val="0"/>
      </c:catAx>
      <c:valAx>
        <c:axId val="91978752"/>
        <c:scaling>
          <c:orientation val="minMax"/>
        </c:scaling>
        <c:delete val="1"/>
        <c:axPos val="l"/>
        <c:numFmt formatCode="0.0" sourceLinked="1"/>
        <c:majorTickMark val="out"/>
        <c:minorTickMark val="none"/>
        <c:tickLblPos val="nextTo"/>
        <c:crossAx val="91977216"/>
        <c:crosses val="autoZero"/>
        <c:crossBetween val="between"/>
      </c:valAx>
    </c:plotArea>
    <c:plotVisOnly val="1"/>
    <c:dispBlanksAs val="gap"/>
    <c:showDLblsOverMax val="0"/>
  </c:chart>
  <c:spPr>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title>
      <c:tx>
        <c:rich>
          <a:bodyPr/>
          <a:lstStyle/>
          <a:p>
            <a:pPr>
              <a:defRPr sz="1050" b="0"/>
            </a:pPr>
            <a:r>
              <a:rPr lang="es-MX"/>
              <a:t>Porcentajes de Población Económicamente Activa (PEA)</a:t>
            </a:r>
          </a:p>
          <a:p>
            <a:pPr>
              <a:defRPr sz="1050" b="0"/>
            </a:pPr>
            <a:r>
              <a:rPr lang="es-MX"/>
              <a:t>2°. Trimestre 2012</a:t>
            </a:r>
          </a:p>
        </c:rich>
      </c:tx>
      <c:layout/>
      <c:overlay val="0"/>
    </c:title>
    <c:autoTitleDeleted val="0"/>
    <c:plotArea>
      <c:layout/>
      <c:barChart>
        <c:barDir val="col"/>
        <c:grouping val="clustered"/>
        <c:varyColors val="0"/>
        <c:ser>
          <c:idx val="0"/>
          <c:order val="0"/>
          <c:spPr>
            <a:scene3d>
              <a:camera prst="orthographicFront"/>
              <a:lightRig rig="threePt" dir="t"/>
            </a:scene3d>
            <a:sp3d/>
          </c:spPr>
          <c:invertIfNegative val="0"/>
          <c:dPt>
            <c:idx val="0"/>
            <c:invertIfNegative val="0"/>
            <c:bubble3D val="0"/>
            <c:spPr>
              <a:solidFill>
                <a:schemeClr val="tx2"/>
              </a:solidFill>
              <a:scene3d>
                <a:camera prst="orthographicFront"/>
                <a:lightRig rig="threePt" dir="t"/>
              </a:scene3d>
              <a:sp3d/>
            </c:spPr>
          </c:dPt>
          <c:dPt>
            <c:idx val="1"/>
            <c:invertIfNegative val="0"/>
            <c:bubble3D val="0"/>
            <c:spPr>
              <a:solidFill>
                <a:schemeClr val="bg2">
                  <a:lumMod val="50000"/>
                  <a:lumOff val="50000"/>
                </a:schemeClr>
              </a:solidFill>
              <a:scene3d>
                <a:camera prst="orthographicFront"/>
                <a:lightRig rig="threePt" dir="t"/>
              </a:scene3d>
              <a:sp3d/>
            </c:spPr>
          </c:dPt>
          <c:dLbls>
            <c:txPr>
              <a:bodyPr/>
              <a:lstStyle/>
              <a:p>
                <a:pPr>
                  <a:defRPr b="1"/>
                </a:pPr>
                <a:endParaRPr lang="es-MX"/>
              </a:p>
            </c:txPr>
            <c:showLegendKey val="0"/>
            <c:showVal val="1"/>
            <c:showCatName val="0"/>
            <c:showSerName val="0"/>
            <c:showPercent val="0"/>
            <c:showBubbleSize val="0"/>
            <c:showLeaderLines val="0"/>
          </c:dLbls>
          <c:cat>
            <c:strRef>
              <c:f>'PEA y PEAO'!$H$41:$H$42</c:f>
              <c:strCache>
                <c:ptCount val="2"/>
                <c:pt idx="0">
                  <c:v>Chiapas</c:v>
                </c:pt>
                <c:pt idx="1">
                  <c:v>Nacional</c:v>
                </c:pt>
              </c:strCache>
            </c:strRef>
          </c:cat>
          <c:val>
            <c:numRef>
              <c:f>'PEA y PEAO'!$I$41:$I$42</c:f>
              <c:numCache>
                <c:formatCode>0.00</c:formatCode>
                <c:ptCount val="2"/>
                <c:pt idx="0">
                  <c:v>58.381841778281661</c:v>
                </c:pt>
                <c:pt idx="1">
                  <c:v>59.651442925280385</c:v>
                </c:pt>
              </c:numCache>
            </c:numRef>
          </c:val>
        </c:ser>
        <c:dLbls>
          <c:showLegendKey val="0"/>
          <c:showVal val="0"/>
          <c:showCatName val="0"/>
          <c:showSerName val="0"/>
          <c:showPercent val="0"/>
          <c:showBubbleSize val="0"/>
        </c:dLbls>
        <c:gapWidth val="150"/>
        <c:axId val="84877312"/>
        <c:axId val="84878848"/>
      </c:barChart>
      <c:catAx>
        <c:axId val="84877312"/>
        <c:scaling>
          <c:orientation val="minMax"/>
        </c:scaling>
        <c:delete val="0"/>
        <c:axPos val="b"/>
        <c:majorTickMark val="out"/>
        <c:minorTickMark val="none"/>
        <c:tickLblPos val="nextTo"/>
        <c:crossAx val="84878848"/>
        <c:crosses val="autoZero"/>
        <c:auto val="1"/>
        <c:lblAlgn val="ctr"/>
        <c:lblOffset val="100"/>
        <c:noMultiLvlLbl val="0"/>
      </c:catAx>
      <c:valAx>
        <c:axId val="84878848"/>
        <c:scaling>
          <c:orientation val="minMax"/>
          <c:min val="45"/>
        </c:scaling>
        <c:delete val="1"/>
        <c:axPos val="l"/>
        <c:numFmt formatCode="0.00" sourceLinked="1"/>
        <c:majorTickMark val="out"/>
        <c:minorTickMark val="none"/>
        <c:tickLblPos val="nextTo"/>
        <c:crossAx val="84877312"/>
        <c:crosses val="autoZero"/>
        <c:crossBetween val="between"/>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title>
      <c:tx>
        <c:rich>
          <a:bodyPr/>
          <a:lstStyle/>
          <a:p>
            <a:pPr>
              <a:defRPr sz="1100" b="0"/>
            </a:pPr>
            <a:r>
              <a:rPr lang="es-MX"/>
              <a:t>Porcentajes de la PEAO  por sexo </a:t>
            </a:r>
          </a:p>
          <a:p>
            <a:pPr>
              <a:defRPr sz="1100" b="0"/>
            </a:pPr>
            <a:r>
              <a:rPr lang="es-MX"/>
              <a:t>2°. Trimestre 2012</a:t>
            </a:r>
          </a:p>
        </c:rich>
      </c:tx>
      <c:layout/>
      <c:overlay val="0"/>
    </c:title>
    <c:autoTitleDeleted val="0"/>
    <c:plotArea>
      <c:layout>
        <c:manualLayout>
          <c:layoutTarget val="inner"/>
          <c:xMode val="edge"/>
          <c:yMode val="edge"/>
          <c:x val="7.02247191011236E-2"/>
          <c:y val="0.28710200749507764"/>
          <c:w val="0.85720973782771537"/>
          <c:h val="0.52536573308090873"/>
        </c:manualLayout>
      </c:layout>
      <c:barChart>
        <c:barDir val="col"/>
        <c:grouping val="clustered"/>
        <c:varyColors val="0"/>
        <c:ser>
          <c:idx val="0"/>
          <c:order val="0"/>
          <c:tx>
            <c:strRef>
              <c:f>'PEAO por sexo'!$G$20</c:f>
              <c:strCache>
                <c:ptCount val="1"/>
                <c:pt idx="0">
                  <c:v>Hombres </c:v>
                </c:pt>
              </c:strCache>
            </c:strRef>
          </c:tx>
          <c:spPr>
            <a:solidFill>
              <a:schemeClr val="bg2">
                <a:lumMod val="50000"/>
                <a:lumOff val="50000"/>
              </a:schemeClr>
            </a:solidFill>
            <a:scene3d>
              <a:camera prst="orthographicFront"/>
              <a:lightRig rig="threePt" dir="t"/>
            </a:scene3d>
            <a:sp3d/>
          </c:spPr>
          <c:invertIfNegative val="0"/>
          <c:dLbls>
            <c:dLbl>
              <c:idx val="0"/>
              <c:layout>
                <c:manualLayout>
                  <c:x val="9.9881299949865828E-4"/>
                  <c:y val="-1.1740772976049656E-2"/>
                </c:manualLayout>
              </c:layout>
              <c:spPr/>
              <c:txPr>
                <a:bodyPr/>
                <a:lstStyle/>
                <a:p>
                  <a:pPr>
                    <a:defRPr sz="1100" b="1"/>
                  </a:pPr>
                  <a:endParaRPr lang="es-MX"/>
                </a:p>
              </c:txPr>
              <c:showLegendKey val="0"/>
              <c:showVal val="1"/>
              <c:showCatName val="0"/>
              <c:showSerName val="0"/>
              <c:showPercent val="0"/>
              <c:showBubbleSize val="0"/>
            </c:dLbl>
            <c:dLbl>
              <c:idx val="1"/>
              <c:layout>
                <c:manualLayout>
                  <c:x val="1.226591760299634E-2"/>
                  <c:y val="-3.2407324100705875E-2"/>
                </c:manualLayout>
              </c:layout>
              <c:spPr/>
              <c:txPr>
                <a:bodyPr/>
                <a:lstStyle/>
                <a:p>
                  <a:pPr>
                    <a:defRPr sz="1100" b="1"/>
                  </a:pPr>
                  <a:endParaRPr lang="es-MX"/>
                </a:p>
              </c:txPr>
              <c:showLegendKey val="0"/>
              <c:showVal val="1"/>
              <c:showCatName val="0"/>
              <c:showSerName val="0"/>
              <c:showPercent val="0"/>
              <c:showBubbleSize val="0"/>
            </c:dLbl>
            <c:txPr>
              <a:bodyPr/>
              <a:lstStyle/>
              <a:p>
                <a:pPr>
                  <a:defRPr sz="1100"/>
                </a:pPr>
                <a:endParaRPr lang="es-MX"/>
              </a:p>
            </c:txPr>
            <c:showLegendKey val="0"/>
            <c:showVal val="1"/>
            <c:showCatName val="0"/>
            <c:showSerName val="0"/>
            <c:showPercent val="0"/>
            <c:showBubbleSize val="0"/>
            <c:showLeaderLines val="0"/>
          </c:dLbls>
          <c:cat>
            <c:strRef>
              <c:f>'PEAO por sexo'!$H$19:$I$19</c:f>
              <c:strCache>
                <c:ptCount val="2"/>
                <c:pt idx="0">
                  <c:v>Chiapas</c:v>
                </c:pt>
                <c:pt idx="1">
                  <c:v>Nacional</c:v>
                </c:pt>
              </c:strCache>
            </c:strRef>
          </c:cat>
          <c:val>
            <c:numRef>
              <c:f>'PEAO por sexo'!$H$20:$I$20</c:f>
              <c:numCache>
                <c:formatCode>0</c:formatCode>
                <c:ptCount val="2"/>
                <c:pt idx="0">
                  <c:v>68.34849469854079</c:v>
                </c:pt>
                <c:pt idx="1">
                  <c:v>61.756802471592309</c:v>
                </c:pt>
              </c:numCache>
            </c:numRef>
          </c:val>
        </c:ser>
        <c:ser>
          <c:idx val="1"/>
          <c:order val="1"/>
          <c:tx>
            <c:strRef>
              <c:f>'PEAO por sexo'!$G$21</c:f>
              <c:strCache>
                <c:ptCount val="1"/>
                <c:pt idx="0">
                  <c:v>Mujeres</c:v>
                </c:pt>
              </c:strCache>
            </c:strRef>
          </c:tx>
          <c:spPr>
            <a:solidFill>
              <a:schemeClr val="tx2"/>
            </a:solidFill>
            <a:scene3d>
              <a:camera prst="orthographicFront"/>
              <a:lightRig rig="threePt" dir="t"/>
            </a:scene3d>
            <a:sp3d/>
          </c:spPr>
          <c:invertIfNegative val="0"/>
          <c:dLbls>
            <c:dLbl>
              <c:idx val="0"/>
              <c:layout>
                <c:manualLayout>
                  <c:x val="-7.7715355805243443E-3"/>
                  <c:y val="-1.1120760657882391E-2"/>
                </c:manualLayout>
              </c:layout>
              <c:showLegendKey val="0"/>
              <c:showVal val="1"/>
              <c:showCatName val="0"/>
              <c:showSerName val="0"/>
              <c:showPercent val="0"/>
              <c:showBubbleSize val="0"/>
            </c:dLbl>
            <c:dLbl>
              <c:idx val="1"/>
              <c:layout>
                <c:manualLayout>
                  <c:x val="-1.3483146067415731E-2"/>
                  <c:y val="-1.5129689592916454E-2"/>
                </c:manualLayout>
              </c:layout>
              <c:showLegendKey val="0"/>
              <c:showVal val="1"/>
              <c:showCatName val="0"/>
              <c:showSerName val="0"/>
              <c:showPercent val="0"/>
              <c:showBubbleSize val="0"/>
            </c:dLbl>
            <c:txPr>
              <a:bodyPr/>
              <a:lstStyle/>
              <a:p>
                <a:pPr>
                  <a:defRPr sz="1100" b="1"/>
                </a:pPr>
                <a:endParaRPr lang="es-MX"/>
              </a:p>
            </c:txPr>
            <c:showLegendKey val="0"/>
            <c:showVal val="1"/>
            <c:showCatName val="0"/>
            <c:showSerName val="0"/>
            <c:showPercent val="0"/>
            <c:showBubbleSize val="0"/>
            <c:showLeaderLines val="0"/>
          </c:dLbls>
          <c:cat>
            <c:strRef>
              <c:f>'PEAO por sexo'!$H$19:$I$19</c:f>
              <c:strCache>
                <c:ptCount val="2"/>
                <c:pt idx="0">
                  <c:v>Chiapas</c:v>
                </c:pt>
                <c:pt idx="1">
                  <c:v>Nacional</c:v>
                </c:pt>
              </c:strCache>
            </c:strRef>
          </c:cat>
          <c:val>
            <c:numRef>
              <c:f>'PEAO por sexo'!$H$21:$I$21</c:f>
              <c:numCache>
                <c:formatCode>0</c:formatCode>
                <c:ptCount val="2"/>
                <c:pt idx="0">
                  <c:v>31.65150530145921</c:v>
                </c:pt>
                <c:pt idx="1">
                  <c:v>38.243197528407691</c:v>
                </c:pt>
              </c:numCache>
            </c:numRef>
          </c:val>
        </c:ser>
        <c:dLbls>
          <c:showLegendKey val="0"/>
          <c:showVal val="0"/>
          <c:showCatName val="0"/>
          <c:showSerName val="0"/>
          <c:showPercent val="0"/>
          <c:showBubbleSize val="0"/>
        </c:dLbls>
        <c:gapWidth val="40"/>
        <c:axId val="84956672"/>
        <c:axId val="84958208"/>
      </c:barChart>
      <c:catAx>
        <c:axId val="84956672"/>
        <c:scaling>
          <c:orientation val="minMax"/>
        </c:scaling>
        <c:delete val="0"/>
        <c:axPos val="b"/>
        <c:majorTickMark val="out"/>
        <c:minorTickMark val="none"/>
        <c:tickLblPos val="nextTo"/>
        <c:crossAx val="84958208"/>
        <c:crosses val="autoZero"/>
        <c:auto val="1"/>
        <c:lblAlgn val="ctr"/>
        <c:lblOffset val="100"/>
        <c:noMultiLvlLbl val="0"/>
      </c:catAx>
      <c:valAx>
        <c:axId val="84958208"/>
        <c:scaling>
          <c:orientation val="minMax"/>
        </c:scaling>
        <c:delete val="1"/>
        <c:axPos val="l"/>
        <c:numFmt formatCode="0" sourceLinked="1"/>
        <c:majorTickMark val="out"/>
        <c:minorTickMark val="none"/>
        <c:tickLblPos val="nextTo"/>
        <c:crossAx val="84956672"/>
        <c:crosses val="autoZero"/>
        <c:crossBetween val="between"/>
      </c:valAx>
    </c:plotArea>
    <c:legend>
      <c:legendPos val="b"/>
      <c:layout>
        <c:manualLayout>
          <c:xMode val="edge"/>
          <c:yMode val="edge"/>
          <c:x val="0.25559696540741395"/>
          <c:y val="0.92357085424375385"/>
          <c:w val="0.50123573116332076"/>
          <c:h val="6.8410656509071785E-2"/>
        </c:manualLayout>
      </c:layout>
      <c:overlay val="0"/>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title>
      <c:tx>
        <c:rich>
          <a:bodyPr/>
          <a:lstStyle/>
          <a:p>
            <a:pPr>
              <a:defRPr sz="1100" b="0"/>
            </a:pPr>
            <a:r>
              <a:rPr lang="es-MX"/>
              <a:t>Distribución porcentual de la PEAO por </a:t>
            </a:r>
          </a:p>
          <a:p>
            <a:pPr>
              <a:defRPr sz="1100" b="0"/>
            </a:pPr>
            <a:r>
              <a:rPr lang="es-MX"/>
              <a:t>sector de actividad económica</a:t>
            </a:r>
          </a:p>
          <a:p>
            <a:pPr>
              <a:defRPr sz="1100" b="0"/>
            </a:pPr>
            <a:r>
              <a:rPr lang="es-MX"/>
              <a:t>2°. Trim. 2012</a:t>
            </a:r>
          </a:p>
        </c:rich>
      </c:tx>
      <c:layout/>
      <c:overlay val="0"/>
    </c:title>
    <c:autoTitleDeleted val="0"/>
    <c:plotArea>
      <c:layout/>
      <c:barChart>
        <c:barDir val="col"/>
        <c:grouping val="clustered"/>
        <c:varyColors val="0"/>
        <c:ser>
          <c:idx val="0"/>
          <c:order val="0"/>
          <c:tx>
            <c:strRef>
              <c:f>'PEAO POR SECTOR'!$M$13</c:f>
              <c:strCache>
                <c:ptCount val="1"/>
                <c:pt idx="0">
                  <c:v>Sector Primario</c:v>
                </c:pt>
              </c:strCache>
            </c:strRef>
          </c:tx>
          <c:spPr>
            <a:solidFill>
              <a:schemeClr val="tx2"/>
            </a:solidFill>
            <a:scene3d>
              <a:camera prst="orthographicFront"/>
              <a:lightRig rig="threePt" dir="t"/>
            </a:scene3d>
            <a:sp3d/>
          </c:spPr>
          <c:invertIfNegative val="0"/>
          <c:dLbls>
            <c:txPr>
              <a:bodyPr/>
              <a:lstStyle/>
              <a:p>
                <a:pPr>
                  <a:defRPr sz="1100" b="1"/>
                </a:pPr>
                <a:endParaRPr lang="es-MX"/>
              </a:p>
            </c:txPr>
            <c:showLegendKey val="0"/>
            <c:showVal val="1"/>
            <c:showCatName val="0"/>
            <c:showSerName val="0"/>
            <c:showPercent val="0"/>
            <c:showBubbleSize val="0"/>
            <c:showLeaderLines val="0"/>
          </c:dLbls>
          <c:cat>
            <c:strRef>
              <c:f>'PEAO POR SECTOR'!$N$12:$O$12</c:f>
              <c:strCache>
                <c:ptCount val="2"/>
                <c:pt idx="0">
                  <c:v>Chiapas</c:v>
                </c:pt>
                <c:pt idx="1">
                  <c:v>Nacional</c:v>
                </c:pt>
              </c:strCache>
            </c:strRef>
          </c:cat>
          <c:val>
            <c:numRef>
              <c:f>'PEAO POR SECTOR'!$N$13:$O$13</c:f>
              <c:numCache>
                <c:formatCode>0.00</c:formatCode>
                <c:ptCount val="2"/>
                <c:pt idx="0">
                  <c:v>41.264752798457046</c:v>
                </c:pt>
                <c:pt idx="1">
                  <c:v>13.584867938365939</c:v>
                </c:pt>
              </c:numCache>
            </c:numRef>
          </c:val>
        </c:ser>
        <c:ser>
          <c:idx val="1"/>
          <c:order val="1"/>
          <c:tx>
            <c:strRef>
              <c:f>'PEAO POR SECTOR'!$M$14</c:f>
              <c:strCache>
                <c:ptCount val="1"/>
                <c:pt idx="0">
                  <c:v>Sector Secundario</c:v>
                </c:pt>
              </c:strCache>
            </c:strRef>
          </c:tx>
          <c:spPr>
            <a:solidFill>
              <a:schemeClr val="accent2">
                <a:lumMod val="60000"/>
                <a:lumOff val="40000"/>
              </a:schemeClr>
            </a:solidFill>
            <a:scene3d>
              <a:camera prst="orthographicFront"/>
              <a:lightRig rig="threePt" dir="t"/>
            </a:scene3d>
            <a:sp3d/>
          </c:spPr>
          <c:invertIfNegative val="0"/>
          <c:dLbls>
            <c:txPr>
              <a:bodyPr/>
              <a:lstStyle/>
              <a:p>
                <a:pPr>
                  <a:defRPr sz="1100" b="1"/>
                </a:pPr>
                <a:endParaRPr lang="es-MX"/>
              </a:p>
            </c:txPr>
            <c:showLegendKey val="0"/>
            <c:showVal val="1"/>
            <c:showCatName val="0"/>
            <c:showSerName val="0"/>
            <c:showPercent val="0"/>
            <c:showBubbleSize val="0"/>
            <c:showLeaderLines val="0"/>
          </c:dLbls>
          <c:cat>
            <c:strRef>
              <c:f>'PEAO POR SECTOR'!$N$12:$O$12</c:f>
              <c:strCache>
                <c:ptCount val="2"/>
                <c:pt idx="0">
                  <c:v>Chiapas</c:v>
                </c:pt>
                <c:pt idx="1">
                  <c:v>Nacional</c:v>
                </c:pt>
              </c:strCache>
            </c:strRef>
          </c:cat>
          <c:val>
            <c:numRef>
              <c:f>'PEAO POR SECTOR'!$N$14:$O$14</c:f>
              <c:numCache>
                <c:formatCode>0.00</c:formatCode>
                <c:ptCount val="2"/>
                <c:pt idx="0">
                  <c:v>13.017515739149369</c:v>
                </c:pt>
                <c:pt idx="1">
                  <c:v>23.324859641533397</c:v>
                </c:pt>
              </c:numCache>
            </c:numRef>
          </c:val>
        </c:ser>
        <c:ser>
          <c:idx val="2"/>
          <c:order val="2"/>
          <c:tx>
            <c:strRef>
              <c:f>'PEAO POR SECTOR'!$M$15</c:f>
              <c:strCache>
                <c:ptCount val="1"/>
                <c:pt idx="0">
                  <c:v>Sector Terciario</c:v>
                </c:pt>
              </c:strCache>
            </c:strRef>
          </c:tx>
          <c:spPr>
            <a:solidFill>
              <a:schemeClr val="tx2">
                <a:lumMod val="75000"/>
              </a:schemeClr>
            </a:solidFill>
            <a:scene3d>
              <a:camera prst="orthographicFront"/>
              <a:lightRig rig="threePt" dir="t"/>
            </a:scene3d>
            <a:sp3d/>
          </c:spPr>
          <c:invertIfNegative val="0"/>
          <c:dLbls>
            <c:txPr>
              <a:bodyPr/>
              <a:lstStyle/>
              <a:p>
                <a:pPr>
                  <a:defRPr sz="1100" b="1"/>
                </a:pPr>
                <a:endParaRPr lang="es-MX"/>
              </a:p>
            </c:txPr>
            <c:showLegendKey val="0"/>
            <c:showVal val="1"/>
            <c:showCatName val="0"/>
            <c:showSerName val="0"/>
            <c:showPercent val="0"/>
            <c:showBubbleSize val="0"/>
            <c:showLeaderLines val="0"/>
          </c:dLbls>
          <c:cat>
            <c:strRef>
              <c:f>'PEAO POR SECTOR'!$N$12:$O$12</c:f>
              <c:strCache>
                <c:ptCount val="2"/>
                <c:pt idx="0">
                  <c:v>Chiapas</c:v>
                </c:pt>
                <c:pt idx="1">
                  <c:v>Nacional</c:v>
                </c:pt>
              </c:strCache>
            </c:strRef>
          </c:cat>
          <c:val>
            <c:numRef>
              <c:f>'PEAO POR SECTOR'!$N$15:$O$15</c:f>
              <c:numCache>
                <c:formatCode>0.00</c:formatCode>
                <c:ptCount val="2"/>
                <c:pt idx="0">
                  <c:v>45.538656977393579</c:v>
                </c:pt>
                <c:pt idx="1">
                  <c:v>62.364892085641777</c:v>
                </c:pt>
              </c:numCache>
            </c:numRef>
          </c:val>
        </c:ser>
        <c:dLbls>
          <c:showLegendKey val="0"/>
          <c:showVal val="0"/>
          <c:showCatName val="0"/>
          <c:showSerName val="0"/>
          <c:showPercent val="0"/>
          <c:showBubbleSize val="0"/>
        </c:dLbls>
        <c:gapWidth val="150"/>
        <c:axId val="85405056"/>
        <c:axId val="85435520"/>
      </c:barChart>
      <c:catAx>
        <c:axId val="85405056"/>
        <c:scaling>
          <c:orientation val="minMax"/>
        </c:scaling>
        <c:delete val="0"/>
        <c:axPos val="b"/>
        <c:majorTickMark val="out"/>
        <c:minorTickMark val="none"/>
        <c:tickLblPos val="nextTo"/>
        <c:txPr>
          <a:bodyPr/>
          <a:lstStyle/>
          <a:p>
            <a:pPr>
              <a:defRPr sz="1100" b="1"/>
            </a:pPr>
            <a:endParaRPr lang="es-MX"/>
          </a:p>
        </c:txPr>
        <c:crossAx val="85435520"/>
        <c:crosses val="autoZero"/>
        <c:auto val="1"/>
        <c:lblAlgn val="ctr"/>
        <c:lblOffset val="100"/>
        <c:noMultiLvlLbl val="0"/>
      </c:catAx>
      <c:valAx>
        <c:axId val="85435520"/>
        <c:scaling>
          <c:orientation val="minMax"/>
        </c:scaling>
        <c:delete val="1"/>
        <c:axPos val="l"/>
        <c:numFmt formatCode="0.00" sourceLinked="1"/>
        <c:majorTickMark val="out"/>
        <c:minorTickMark val="none"/>
        <c:tickLblPos val="nextTo"/>
        <c:crossAx val="85405056"/>
        <c:crosses val="autoZero"/>
        <c:crossBetween val="between"/>
      </c:valAx>
      <c:spPr>
        <a:scene3d>
          <a:camera prst="orthographicFront"/>
          <a:lightRig rig="threePt" dir="t"/>
        </a:scene3d>
        <a:sp3d>
          <a:bevelT/>
        </a:sp3d>
      </c:spPr>
    </c:plotArea>
    <c:legend>
      <c:legendPos val="b"/>
      <c:layout>
        <c:manualLayout>
          <c:xMode val="edge"/>
          <c:yMode val="edge"/>
          <c:x val="4.169217908019747E-2"/>
          <c:y val="0.92355611481705391"/>
          <c:w val="0.89688823868322054"/>
          <c:h val="7.6443885182946064E-2"/>
        </c:manualLayout>
      </c:layout>
      <c:overlay val="0"/>
      <c:txPr>
        <a:bodyPr/>
        <a:lstStyle/>
        <a:p>
          <a:pPr>
            <a:defRPr sz="1050" b="1"/>
          </a:pPr>
          <a:endParaRPr lang="es-MX"/>
        </a:p>
      </c:txPr>
    </c:legend>
    <c:plotVisOnly val="1"/>
    <c:dispBlanksAs val="gap"/>
    <c:showDLblsOverMax val="0"/>
  </c:chart>
  <c:spPr>
    <a:scene3d>
      <a:camera prst="orthographicFront"/>
      <a:lightRig rig="threePt" dir="t"/>
    </a:scene3d>
    <a:sp3d>
      <a:bevelT/>
    </a:sp3d>
  </c:spPr>
  <c:txPr>
    <a:bodyPr/>
    <a:lstStyle/>
    <a:p>
      <a:pPr>
        <a:defRPr sz="1400"/>
      </a:pPr>
      <a:endParaRPr lang="es-MX"/>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title>
      <c:tx>
        <c:rich>
          <a:bodyPr/>
          <a:lstStyle/>
          <a:p>
            <a:pPr>
              <a:defRPr sz="1100" b="0"/>
            </a:pPr>
            <a:r>
              <a:rPr lang="es-MX"/>
              <a:t>Porcentajes de PEAO por tipo de Unidad Económica </a:t>
            </a:r>
          </a:p>
          <a:p>
            <a:pPr>
              <a:defRPr sz="1100" b="0"/>
            </a:pPr>
            <a:r>
              <a:rPr lang="es-MX"/>
              <a:t>2°. Trim. 2012</a:t>
            </a:r>
          </a:p>
        </c:rich>
      </c:tx>
      <c:layout/>
      <c:overlay val="0"/>
    </c:title>
    <c:autoTitleDeleted val="0"/>
    <c:plotArea>
      <c:layout>
        <c:manualLayout>
          <c:layoutTarget val="inner"/>
          <c:xMode val="edge"/>
          <c:yMode val="edge"/>
          <c:x val="3.1167917882687704E-2"/>
          <c:y val="0.23063901700590667"/>
          <c:w val="0.93766416423462462"/>
          <c:h val="0.48234510873453751"/>
        </c:manualLayout>
      </c:layout>
      <c:barChart>
        <c:barDir val="col"/>
        <c:grouping val="clustered"/>
        <c:varyColors val="0"/>
        <c:ser>
          <c:idx val="0"/>
          <c:order val="0"/>
          <c:tx>
            <c:strRef>
              <c:f>'PEAO POR UNIDAD ECON'!$G$15</c:f>
              <c:strCache>
                <c:ptCount val="1"/>
                <c:pt idx="0">
                  <c:v>Empresas y Negocios</c:v>
                </c:pt>
              </c:strCache>
            </c:strRef>
          </c:tx>
          <c:spPr>
            <a:solidFill>
              <a:schemeClr val="tx2"/>
            </a:solidFill>
            <a:scene3d>
              <a:camera prst="orthographicFront"/>
              <a:lightRig rig="threePt" dir="t"/>
            </a:scene3d>
            <a:sp3d/>
          </c:spPr>
          <c:invertIfNegative val="0"/>
          <c:dLbls>
            <c:txPr>
              <a:bodyPr/>
              <a:lstStyle/>
              <a:p>
                <a:pPr>
                  <a:defRPr b="1"/>
                </a:pPr>
                <a:endParaRPr lang="es-MX"/>
              </a:p>
            </c:txPr>
            <c:showLegendKey val="0"/>
            <c:showVal val="1"/>
            <c:showCatName val="0"/>
            <c:showSerName val="0"/>
            <c:showPercent val="0"/>
            <c:showBubbleSize val="0"/>
            <c:showLeaderLines val="0"/>
          </c:dLbls>
          <c:cat>
            <c:strRef>
              <c:f>'PEAO POR UNIDAD ECON'!$H$14:$I$14</c:f>
              <c:strCache>
                <c:ptCount val="2"/>
                <c:pt idx="0">
                  <c:v>Chiapas</c:v>
                </c:pt>
                <c:pt idx="1">
                  <c:v>Nacional</c:v>
                </c:pt>
              </c:strCache>
            </c:strRef>
          </c:cat>
          <c:val>
            <c:numRef>
              <c:f>'PEAO POR UNIDAD ECON'!$H$15:$I$15</c:f>
              <c:numCache>
                <c:formatCode>0.00</c:formatCode>
                <c:ptCount val="2"/>
                <c:pt idx="0">
                  <c:v>51.54313409688347</c:v>
                </c:pt>
                <c:pt idx="1">
                  <c:v>49.873214621270073</c:v>
                </c:pt>
              </c:numCache>
            </c:numRef>
          </c:val>
        </c:ser>
        <c:ser>
          <c:idx val="1"/>
          <c:order val="1"/>
          <c:tx>
            <c:strRef>
              <c:f>'PEAO POR UNIDAD ECON'!$G$16</c:f>
              <c:strCache>
                <c:ptCount val="1"/>
                <c:pt idx="0">
                  <c:v>Instituciones Públicas</c:v>
                </c:pt>
              </c:strCache>
            </c:strRef>
          </c:tx>
          <c:spPr>
            <a:solidFill>
              <a:schemeClr val="tx2">
                <a:lumMod val="60000"/>
                <a:lumOff val="40000"/>
              </a:schemeClr>
            </a:solidFill>
            <a:scene3d>
              <a:camera prst="orthographicFront"/>
              <a:lightRig rig="threePt" dir="t"/>
            </a:scene3d>
            <a:sp3d/>
          </c:spPr>
          <c:invertIfNegative val="0"/>
          <c:dLbls>
            <c:txPr>
              <a:bodyPr/>
              <a:lstStyle/>
              <a:p>
                <a:pPr>
                  <a:defRPr b="1"/>
                </a:pPr>
                <a:endParaRPr lang="es-MX"/>
              </a:p>
            </c:txPr>
            <c:showLegendKey val="0"/>
            <c:showVal val="1"/>
            <c:showCatName val="0"/>
            <c:showSerName val="0"/>
            <c:showPercent val="0"/>
            <c:showBubbleSize val="0"/>
            <c:showLeaderLines val="0"/>
          </c:dLbls>
          <c:cat>
            <c:strRef>
              <c:f>'PEAO POR UNIDAD ECON'!$H$14:$I$14</c:f>
              <c:strCache>
                <c:ptCount val="2"/>
                <c:pt idx="0">
                  <c:v>Chiapas</c:v>
                </c:pt>
                <c:pt idx="1">
                  <c:v>Nacional</c:v>
                </c:pt>
              </c:strCache>
            </c:strRef>
          </c:cat>
          <c:val>
            <c:numRef>
              <c:f>'PEAO POR UNIDAD ECON'!$H$16:$I$16</c:f>
              <c:numCache>
                <c:formatCode>0.00</c:formatCode>
                <c:ptCount val="2"/>
                <c:pt idx="0">
                  <c:v>10.426777889474137</c:v>
                </c:pt>
                <c:pt idx="1">
                  <c:v>12.041018740708953</c:v>
                </c:pt>
              </c:numCache>
            </c:numRef>
          </c:val>
        </c:ser>
        <c:ser>
          <c:idx val="2"/>
          <c:order val="2"/>
          <c:tx>
            <c:strRef>
              <c:f>'PEAO POR UNIDAD ECON'!$G$17</c:f>
              <c:strCache>
                <c:ptCount val="1"/>
                <c:pt idx="0">
                  <c:v>Sector de los Hogares</c:v>
                </c:pt>
              </c:strCache>
            </c:strRef>
          </c:tx>
          <c:spPr>
            <a:solidFill>
              <a:schemeClr val="accent2">
                <a:lumMod val="75000"/>
              </a:schemeClr>
            </a:solidFill>
            <a:scene3d>
              <a:camera prst="orthographicFront"/>
              <a:lightRig rig="threePt" dir="t"/>
            </a:scene3d>
            <a:sp3d/>
          </c:spPr>
          <c:invertIfNegative val="0"/>
          <c:dLbls>
            <c:txPr>
              <a:bodyPr/>
              <a:lstStyle/>
              <a:p>
                <a:pPr>
                  <a:defRPr b="1"/>
                </a:pPr>
                <a:endParaRPr lang="es-MX"/>
              </a:p>
            </c:txPr>
            <c:showLegendKey val="0"/>
            <c:showVal val="1"/>
            <c:showCatName val="0"/>
            <c:showSerName val="0"/>
            <c:showPercent val="0"/>
            <c:showBubbleSize val="0"/>
            <c:showLeaderLines val="0"/>
          </c:dLbls>
          <c:cat>
            <c:strRef>
              <c:f>'PEAO POR UNIDAD ECON'!$H$14:$I$14</c:f>
              <c:strCache>
                <c:ptCount val="2"/>
                <c:pt idx="0">
                  <c:v>Chiapas</c:v>
                </c:pt>
                <c:pt idx="1">
                  <c:v>Nacional</c:v>
                </c:pt>
              </c:strCache>
            </c:strRef>
          </c:cat>
          <c:val>
            <c:numRef>
              <c:f>'PEAO POR UNIDAD ECON'!$H$17:$I$17</c:f>
              <c:numCache>
                <c:formatCode>0.00</c:formatCode>
                <c:ptCount val="2"/>
                <c:pt idx="0">
                  <c:v>37.81127639083843</c:v>
                </c:pt>
                <c:pt idx="1">
                  <c:v>37.365896467305824</c:v>
                </c:pt>
              </c:numCache>
            </c:numRef>
          </c:val>
        </c:ser>
        <c:dLbls>
          <c:showLegendKey val="0"/>
          <c:showVal val="0"/>
          <c:showCatName val="0"/>
          <c:showSerName val="0"/>
          <c:showPercent val="0"/>
          <c:showBubbleSize val="0"/>
        </c:dLbls>
        <c:gapWidth val="150"/>
        <c:axId val="85480576"/>
        <c:axId val="85482112"/>
      </c:barChart>
      <c:catAx>
        <c:axId val="85480576"/>
        <c:scaling>
          <c:orientation val="minMax"/>
        </c:scaling>
        <c:delete val="0"/>
        <c:axPos val="b"/>
        <c:majorTickMark val="out"/>
        <c:minorTickMark val="none"/>
        <c:tickLblPos val="nextTo"/>
        <c:crossAx val="85482112"/>
        <c:crosses val="autoZero"/>
        <c:auto val="1"/>
        <c:lblAlgn val="ctr"/>
        <c:lblOffset val="100"/>
        <c:noMultiLvlLbl val="0"/>
      </c:catAx>
      <c:valAx>
        <c:axId val="85482112"/>
        <c:scaling>
          <c:orientation val="minMax"/>
        </c:scaling>
        <c:delete val="1"/>
        <c:axPos val="l"/>
        <c:numFmt formatCode="0.00" sourceLinked="1"/>
        <c:majorTickMark val="out"/>
        <c:minorTickMark val="none"/>
        <c:tickLblPos val="nextTo"/>
        <c:crossAx val="85480576"/>
        <c:crosses val="autoZero"/>
        <c:crossBetween val="between"/>
      </c:valAx>
    </c:plotArea>
    <c:legend>
      <c:legendPos val="b"/>
      <c:layout>
        <c:manualLayout>
          <c:xMode val="edge"/>
          <c:yMode val="edge"/>
          <c:x val="0.28469338421341611"/>
          <c:y val="0.80951817203590304"/>
          <c:w val="0.44194679678807586"/>
          <c:h val="0.18360082884236301"/>
        </c:manualLayout>
      </c:layout>
      <c:overlay val="0"/>
      <c:txPr>
        <a:bodyPr/>
        <a:lstStyle/>
        <a:p>
          <a:pPr>
            <a:defRPr b="1"/>
          </a:pPr>
          <a:endParaRPr lang="es-MX"/>
        </a:p>
      </c:txPr>
    </c:legend>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title>
      <c:tx>
        <c:rich>
          <a:bodyPr/>
          <a:lstStyle/>
          <a:p>
            <a:pPr>
              <a:defRPr sz="1100" b="0"/>
            </a:pPr>
            <a:r>
              <a:rPr lang="es-MX"/>
              <a:t>Tasa de desocupación por entidad federativa </a:t>
            </a:r>
          </a:p>
          <a:p>
            <a:pPr>
              <a:defRPr sz="1100" b="0"/>
            </a:pPr>
            <a:r>
              <a:rPr lang="es-MX"/>
              <a:t>2°. Trimestre 2012</a:t>
            </a:r>
          </a:p>
        </c:rich>
      </c:tx>
      <c:layout>
        <c:manualLayout>
          <c:xMode val="edge"/>
          <c:yMode val="edge"/>
          <c:x val="0.30111720940065001"/>
          <c:y val="8.335936946185292E-2"/>
        </c:manualLayout>
      </c:layout>
      <c:overlay val="0"/>
    </c:title>
    <c:autoTitleDeleted val="0"/>
    <c:plotArea>
      <c:layout>
        <c:manualLayout>
          <c:layoutTarget val="inner"/>
          <c:xMode val="edge"/>
          <c:yMode val="edge"/>
          <c:x val="3.489744337513366E-2"/>
          <c:y val="0.20271127990107146"/>
          <c:w val="0.9373954181653219"/>
          <c:h val="0.58114148513577724"/>
        </c:manualLayout>
      </c:layout>
      <c:barChart>
        <c:barDir val="col"/>
        <c:grouping val="clustered"/>
        <c:varyColors val="0"/>
        <c:ser>
          <c:idx val="0"/>
          <c:order val="0"/>
          <c:spPr>
            <a:solidFill>
              <a:schemeClr val="bg2">
                <a:lumMod val="25000"/>
                <a:lumOff val="75000"/>
              </a:schemeClr>
            </a:solidFill>
            <a:scene3d>
              <a:camera prst="orthographicFront"/>
              <a:lightRig rig="threePt" dir="t"/>
            </a:scene3d>
            <a:sp3d/>
          </c:spPr>
          <c:invertIfNegative val="0"/>
          <c:dPt>
            <c:idx val="1"/>
            <c:invertIfNegative val="0"/>
            <c:bubble3D val="0"/>
          </c:dPt>
          <c:dPt>
            <c:idx val="15"/>
            <c:invertIfNegative val="0"/>
            <c:bubble3D val="0"/>
          </c:dPt>
          <c:dPt>
            <c:idx val="16"/>
            <c:invertIfNegative val="0"/>
            <c:bubble3D val="0"/>
            <c:spPr>
              <a:solidFill>
                <a:srgbClr val="D2610C">
                  <a:lumMod val="40000"/>
                  <a:lumOff val="60000"/>
                </a:srgbClr>
              </a:solidFill>
              <a:scene3d>
                <a:camera prst="orthographicFront"/>
                <a:lightRig rig="threePt" dir="t"/>
              </a:scene3d>
              <a:sp3d/>
            </c:spPr>
          </c:dPt>
          <c:dPt>
            <c:idx val="17"/>
            <c:invertIfNegative val="0"/>
            <c:bubble3D val="0"/>
            <c:spPr>
              <a:solidFill>
                <a:srgbClr val="283138">
                  <a:lumMod val="25000"/>
                  <a:lumOff val="75000"/>
                </a:srgbClr>
              </a:solidFill>
              <a:scene3d>
                <a:camera prst="orthographicFront"/>
                <a:lightRig rig="threePt" dir="t"/>
              </a:scene3d>
              <a:sp3d/>
            </c:spPr>
          </c:dPt>
          <c:dPt>
            <c:idx val="18"/>
            <c:invertIfNegative val="0"/>
            <c:bubble3D val="0"/>
          </c:dPt>
          <c:dPt>
            <c:idx val="31"/>
            <c:invertIfNegative val="0"/>
            <c:bubble3D val="0"/>
            <c:spPr>
              <a:solidFill>
                <a:schemeClr val="tx2"/>
              </a:solidFill>
              <a:scene3d>
                <a:camera prst="orthographicFront"/>
                <a:lightRig rig="threePt" dir="t"/>
              </a:scene3d>
              <a:sp3d/>
            </c:spPr>
          </c:dPt>
          <c:dPt>
            <c:idx val="32"/>
            <c:invertIfNegative val="0"/>
            <c:bubble3D val="0"/>
          </c:dPt>
          <c:dLbls>
            <c:dLbl>
              <c:idx val="1"/>
              <c:spPr/>
              <c:txPr>
                <a:bodyPr rot="-2700000"/>
                <a:lstStyle/>
                <a:p>
                  <a:pPr>
                    <a:defRPr sz="900" b="0"/>
                  </a:pPr>
                  <a:endParaRPr lang="es-MX"/>
                </a:p>
              </c:txPr>
              <c:showLegendKey val="0"/>
              <c:showVal val="1"/>
              <c:showCatName val="0"/>
              <c:showSerName val="0"/>
              <c:showPercent val="0"/>
              <c:showBubbleSize val="0"/>
            </c:dLbl>
            <c:dLbl>
              <c:idx val="18"/>
              <c:spPr/>
              <c:txPr>
                <a:bodyPr rot="-2700000"/>
                <a:lstStyle/>
                <a:p>
                  <a:pPr>
                    <a:defRPr sz="900" b="1"/>
                  </a:pPr>
                  <a:endParaRPr lang="es-MX"/>
                </a:p>
              </c:txPr>
              <c:showLegendKey val="0"/>
              <c:showVal val="1"/>
              <c:showCatName val="0"/>
              <c:showSerName val="0"/>
              <c:showPercent val="0"/>
              <c:showBubbleSize val="0"/>
            </c:dLbl>
            <c:dLbl>
              <c:idx val="31"/>
              <c:spPr/>
              <c:txPr>
                <a:bodyPr rot="-2700000"/>
                <a:lstStyle/>
                <a:p>
                  <a:pPr>
                    <a:defRPr sz="1050" b="1"/>
                  </a:pPr>
                  <a:endParaRPr lang="es-MX"/>
                </a:p>
              </c:txPr>
              <c:showLegendKey val="0"/>
              <c:showVal val="1"/>
              <c:showCatName val="0"/>
              <c:showSerName val="0"/>
              <c:showPercent val="0"/>
              <c:showBubbleSize val="0"/>
            </c:dLbl>
            <c:dLbl>
              <c:idx val="32"/>
              <c:spPr/>
              <c:txPr>
                <a:bodyPr rot="-2700000"/>
                <a:lstStyle/>
                <a:p>
                  <a:pPr>
                    <a:defRPr sz="900" b="0"/>
                  </a:pPr>
                  <a:endParaRPr lang="es-MX"/>
                </a:p>
              </c:txPr>
              <c:showLegendKey val="0"/>
              <c:showVal val="1"/>
              <c:showCatName val="0"/>
              <c:showSerName val="0"/>
              <c:showPercent val="0"/>
              <c:showBubbleSize val="0"/>
            </c:dLbl>
            <c:txPr>
              <a:bodyPr rot="-2700000"/>
              <a:lstStyle/>
              <a:p>
                <a:pPr>
                  <a:defRPr sz="900"/>
                </a:pPr>
                <a:endParaRPr lang="es-MX"/>
              </a:p>
            </c:txPr>
            <c:showLegendKey val="0"/>
            <c:showVal val="1"/>
            <c:showCatName val="0"/>
            <c:showSerName val="0"/>
            <c:showPercent val="0"/>
            <c:showBubbleSize val="0"/>
            <c:showLeaderLines val="0"/>
          </c:dLbls>
          <c:cat>
            <c:strRef>
              <c:f>'TASA DESOCUP'!$A$4:$A$36</c:f>
              <c:strCache>
                <c:ptCount val="33"/>
                <c:pt idx="0">
                  <c:v>Chih</c:v>
                </c:pt>
                <c:pt idx="1">
                  <c:v>Dgo</c:v>
                </c:pt>
                <c:pt idx="2">
                  <c:v>N. L.</c:v>
                </c:pt>
                <c:pt idx="3">
                  <c:v>D.F.</c:v>
                </c:pt>
                <c:pt idx="4">
                  <c:v>BC</c:v>
                </c:pt>
                <c:pt idx="5">
                  <c:v>Méx</c:v>
                </c:pt>
                <c:pt idx="6">
                  <c:v>Tab</c:v>
                </c:pt>
                <c:pt idx="7">
                  <c:v>Gto</c:v>
                </c:pt>
                <c:pt idx="8">
                  <c:v>Tamps</c:v>
                </c:pt>
                <c:pt idx="9">
                  <c:v>Ags</c:v>
                </c:pt>
                <c:pt idx="10">
                  <c:v>Tlax</c:v>
                </c:pt>
                <c:pt idx="11">
                  <c:v>Coah</c:v>
                </c:pt>
                <c:pt idx="12">
                  <c:v>Son</c:v>
                </c:pt>
                <c:pt idx="13">
                  <c:v>Nay</c:v>
                </c:pt>
                <c:pt idx="14">
                  <c:v>BCS</c:v>
                </c:pt>
                <c:pt idx="15">
                  <c:v>Zac</c:v>
                </c:pt>
                <c:pt idx="16">
                  <c:v>Nal</c:v>
                </c:pt>
                <c:pt idx="17">
                  <c:v>Hgo</c:v>
                </c:pt>
                <c:pt idx="18">
                  <c:v>Jal</c:v>
                </c:pt>
                <c:pt idx="19">
                  <c:v>Qro</c:v>
                </c:pt>
                <c:pt idx="20">
                  <c:v>Sin</c:v>
                </c:pt>
                <c:pt idx="21">
                  <c:v>Pue</c:v>
                </c:pt>
                <c:pt idx="22">
                  <c:v>Q.R.</c:v>
                </c:pt>
                <c:pt idx="23">
                  <c:v>Col</c:v>
                </c:pt>
                <c:pt idx="24">
                  <c:v>Ver</c:v>
                </c:pt>
                <c:pt idx="25">
                  <c:v>Mor</c:v>
                </c:pt>
                <c:pt idx="26">
                  <c:v>SLP</c:v>
                </c:pt>
                <c:pt idx="27">
                  <c:v>Mich</c:v>
                </c:pt>
                <c:pt idx="28">
                  <c:v>Oax</c:v>
                </c:pt>
                <c:pt idx="29">
                  <c:v>Yuc</c:v>
                </c:pt>
                <c:pt idx="30">
                  <c:v>Camp</c:v>
                </c:pt>
                <c:pt idx="31">
                  <c:v>Chiapas</c:v>
                </c:pt>
                <c:pt idx="32">
                  <c:v>Gro</c:v>
                </c:pt>
              </c:strCache>
            </c:strRef>
          </c:cat>
          <c:val>
            <c:numRef>
              <c:f>'TASA DESOCUP'!$K$4:$K$36</c:f>
              <c:numCache>
                <c:formatCode>0.0</c:formatCode>
                <c:ptCount val="33"/>
                <c:pt idx="0">
                  <c:v>6.9721500000000001</c:v>
                </c:pt>
                <c:pt idx="1">
                  <c:v>6.5943199999999997</c:v>
                </c:pt>
                <c:pt idx="2">
                  <c:v>6.3836300000000001</c:v>
                </c:pt>
                <c:pt idx="3">
                  <c:v>6.3482000000000003</c:v>
                </c:pt>
                <c:pt idx="4">
                  <c:v>6.1301300000000003</c:v>
                </c:pt>
                <c:pt idx="5">
                  <c:v>6.06067</c:v>
                </c:pt>
                <c:pt idx="6">
                  <c:v>6.0460200000000004</c:v>
                </c:pt>
                <c:pt idx="7">
                  <c:v>5.9762399999999998</c:v>
                </c:pt>
                <c:pt idx="8">
                  <c:v>5.95235</c:v>
                </c:pt>
                <c:pt idx="9">
                  <c:v>5.94869</c:v>
                </c:pt>
                <c:pt idx="10">
                  <c:v>5.8723799999999997</c:v>
                </c:pt>
                <c:pt idx="11">
                  <c:v>5.5225200000000001</c:v>
                </c:pt>
                <c:pt idx="12">
                  <c:v>5.4403800000000002</c:v>
                </c:pt>
                <c:pt idx="13">
                  <c:v>5.1551</c:v>
                </c:pt>
                <c:pt idx="14">
                  <c:v>5.0727200000000003</c:v>
                </c:pt>
                <c:pt idx="15">
                  <c:v>5.05497</c:v>
                </c:pt>
                <c:pt idx="16">
                  <c:v>4.8484800000000003</c:v>
                </c:pt>
                <c:pt idx="17">
                  <c:v>4.6396899999999999</c:v>
                </c:pt>
                <c:pt idx="18">
                  <c:v>4.60846</c:v>
                </c:pt>
                <c:pt idx="19">
                  <c:v>4.2001299999999997</c:v>
                </c:pt>
                <c:pt idx="20">
                  <c:v>4.1785300000000003</c:v>
                </c:pt>
                <c:pt idx="21">
                  <c:v>4.1500399999999997</c:v>
                </c:pt>
                <c:pt idx="22">
                  <c:v>4.0988300000000004</c:v>
                </c:pt>
                <c:pt idx="23">
                  <c:v>3.9722599999999999</c:v>
                </c:pt>
                <c:pt idx="24">
                  <c:v>3.4729199999999998</c:v>
                </c:pt>
                <c:pt idx="25">
                  <c:v>3.1881400000000002</c:v>
                </c:pt>
                <c:pt idx="26">
                  <c:v>3.1579799999999998</c:v>
                </c:pt>
                <c:pt idx="27">
                  <c:v>3.1434899999999999</c:v>
                </c:pt>
                <c:pt idx="28">
                  <c:v>2.4381699999999999</c:v>
                </c:pt>
                <c:pt idx="29">
                  <c:v>2.3326199999999999</c:v>
                </c:pt>
                <c:pt idx="30">
                  <c:v>2.2658900000000002</c:v>
                </c:pt>
                <c:pt idx="31">
                  <c:v>2.1591499999999999</c:v>
                </c:pt>
                <c:pt idx="32">
                  <c:v>1.63886</c:v>
                </c:pt>
              </c:numCache>
            </c:numRef>
          </c:val>
        </c:ser>
        <c:dLbls>
          <c:showLegendKey val="0"/>
          <c:showVal val="0"/>
          <c:showCatName val="0"/>
          <c:showSerName val="0"/>
          <c:showPercent val="0"/>
          <c:showBubbleSize val="0"/>
        </c:dLbls>
        <c:gapWidth val="50"/>
        <c:axId val="85631360"/>
        <c:axId val="85632896"/>
      </c:barChart>
      <c:catAx>
        <c:axId val="85631360"/>
        <c:scaling>
          <c:orientation val="minMax"/>
        </c:scaling>
        <c:delete val="0"/>
        <c:axPos val="b"/>
        <c:majorTickMark val="out"/>
        <c:minorTickMark val="none"/>
        <c:tickLblPos val="nextTo"/>
        <c:txPr>
          <a:bodyPr rot="-4500000"/>
          <a:lstStyle/>
          <a:p>
            <a:pPr>
              <a:defRPr/>
            </a:pPr>
            <a:endParaRPr lang="es-MX"/>
          </a:p>
        </c:txPr>
        <c:crossAx val="85632896"/>
        <c:crosses val="autoZero"/>
        <c:auto val="1"/>
        <c:lblAlgn val="ctr"/>
        <c:lblOffset val="100"/>
        <c:noMultiLvlLbl val="0"/>
      </c:catAx>
      <c:valAx>
        <c:axId val="85632896"/>
        <c:scaling>
          <c:orientation val="minMax"/>
        </c:scaling>
        <c:delete val="1"/>
        <c:axPos val="l"/>
        <c:numFmt formatCode="0.0" sourceLinked="1"/>
        <c:majorTickMark val="out"/>
        <c:minorTickMark val="none"/>
        <c:tickLblPos val="nextTo"/>
        <c:crossAx val="85631360"/>
        <c:crosses val="autoZero"/>
        <c:crossBetween val="between"/>
      </c:valAx>
    </c:plotArea>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title>
      <c:tx>
        <c:rich>
          <a:bodyPr/>
          <a:lstStyle/>
          <a:p>
            <a:pPr>
              <a:defRPr sz="1100" b="0"/>
            </a:pPr>
            <a:r>
              <a:rPr lang="es-MX"/>
              <a:t>Tasa de ocupación en el sector informal </a:t>
            </a:r>
          </a:p>
          <a:p>
            <a:pPr>
              <a:defRPr sz="1100" b="0"/>
            </a:pPr>
            <a:r>
              <a:rPr lang="es-MX"/>
              <a:t>2°. Trimestre 2012</a:t>
            </a:r>
          </a:p>
        </c:rich>
      </c:tx>
      <c:layout/>
      <c:overlay val="0"/>
    </c:title>
    <c:autoTitleDeleted val="0"/>
    <c:plotArea>
      <c:layout>
        <c:manualLayout>
          <c:layoutTarget val="inner"/>
          <c:xMode val="edge"/>
          <c:yMode val="edge"/>
          <c:x val="3.0555555555555555E-2"/>
          <c:y val="0.20781534790361339"/>
          <c:w val="0.93888888888888888"/>
          <c:h val="0.67620491557433504"/>
        </c:manualLayout>
      </c:layout>
      <c:barChart>
        <c:barDir val="col"/>
        <c:grouping val="clustered"/>
        <c:varyColors val="0"/>
        <c:ser>
          <c:idx val="0"/>
          <c:order val="0"/>
          <c:spPr>
            <a:solidFill>
              <a:srgbClr val="FFC000"/>
            </a:solidFill>
          </c:spPr>
          <c:invertIfNegative val="0"/>
          <c:dPt>
            <c:idx val="0"/>
            <c:invertIfNegative val="0"/>
            <c:bubble3D val="0"/>
            <c:spPr>
              <a:solidFill>
                <a:schemeClr val="tx2"/>
              </a:solidFill>
              <a:scene3d>
                <a:camera prst="orthographicFront"/>
                <a:lightRig rig="threePt" dir="t"/>
              </a:scene3d>
            </c:spPr>
          </c:dPt>
          <c:dPt>
            <c:idx val="1"/>
            <c:invertIfNegative val="0"/>
            <c:bubble3D val="0"/>
            <c:spPr>
              <a:solidFill>
                <a:schemeClr val="bg2">
                  <a:lumMod val="50000"/>
                  <a:lumOff val="50000"/>
                </a:schemeClr>
              </a:solidFill>
              <a:scene3d>
                <a:camera prst="orthographicFront"/>
                <a:lightRig rig="threePt" dir="t"/>
              </a:scene3d>
            </c:spPr>
          </c:dPt>
          <c:dLbls>
            <c:txPr>
              <a:bodyPr/>
              <a:lstStyle/>
              <a:p>
                <a:pPr>
                  <a:defRPr sz="1100" b="1"/>
                </a:pPr>
                <a:endParaRPr lang="es-MX"/>
              </a:p>
            </c:txPr>
            <c:showLegendKey val="0"/>
            <c:showVal val="1"/>
            <c:showCatName val="0"/>
            <c:showSerName val="0"/>
            <c:showPercent val="0"/>
            <c:showBubbleSize val="0"/>
            <c:showLeaderLines val="0"/>
          </c:dLbls>
          <c:cat>
            <c:strRef>
              <c:f>'TASA OCUP SEC INFORMAL'!$G$4:$G$5</c:f>
              <c:strCache>
                <c:ptCount val="2"/>
                <c:pt idx="0">
                  <c:v>Chiapas</c:v>
                </c:pt>
                <c:pt idx="1">
                  <c:v>Nacional</c:v>
                </c:pt>
              </c:strCache>
            </c:strRef>
          </c:cat>
          <c:val>
            <c:numRef>
              <c:f>'TASA OCUP SEC INFORMAL'!$I$4:$I$5</c:f>
              <c:numCache>
                <c:formatCode>0.0</c:formatCode>
                <c:ptCount val="2"/>
                <c:pt idx="0">
                  <c:v>21.346620000000001</c:v>
                </c:pt>
                <c:pt idx="1">
                  <c:v>29.3492</c:v>
                </c:pt>
              </c:numCache>
            </c:numRef>
          </c:val>
        </c:ser>
        <c:dLbls>
          <c:showLegendKey val="0"/>
          <c:showVal val="0"/>
          <c:showCatName val="0"/>
          <c:showSerName val="0"/>
          <c:showPercent val="0"/>
          <c:showBubbleSize val="0"/>
        </c:dLbls>
        <c:gapWidth val="150"/>
        <c:axId val="85682048"/>
        <c:axId val="85683584"/>
      </c:barChart>
      <c:catAx>
        <c:axId val="85682048"/>
        <c:scaling>
          <c:orientation val="minMax"/>
        </c:scaling>
        <c:delete val="0"/>
        <c:axPos val="b"/>
        <c:majorTickMark val="out"/>
        <c:minorTickMark val="none"/>
        <c:tickLblPos val="nextTo"/>
        <c:crossAx val="85683584"/>
        <c:crosses val="autoZero"/>
        <c:auto val="1"/>
        <c:lblAlgn val="ctr"/>
        <c:lblOffset val="100"/>
        <c:noMultiLvlLbl val="0"/>
      </c:catAx>
      <c:valAx>
        <c:axId val="85683584"/>
        <c:scaling>
          <c:orientation val="minMax"/>
          <c:min val="10"/>
        </c:scaling>
        <c:delete val="1"/>
        <c:axPos val="l"/>
        <c:numFmt formatCode="0.0" sourceLinked="1"/>
        <c:majorTickMark val="out"/>
        <c:minorTickMark val="none"/>
        <c:tickLblPos val="nextTo"/>
        <c:crossAx val="85682048"/>
        <c:crosses val="autoZero"/>
        <c:crossBetween val="between"/>
      </c:valAx>
    </c:plotArea>
    <c:plotVisOnly val="1"/>
    <c:dispBlanksAs val="gap"/>
    <c:showDLblsOverMax val="0"/>
  </c:chart>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title>
      <c:tx>
        <c:rich>
          <a:bodyPr/>
          <a:lstStyle/>
          <a:p>
            <a:pPr>
              <a:defRPr sz="1100" b="0"/>
            </a:pPr>
            <a:r>
              <a:rPr lang="es-MX"/>
              <a:t>Tasa de Subocupación por entidad federativa </a:t>
            </a:r>
          </a:p>
          <a:p>
            <a:pPr>
              <a:defRPr sz="1100" b="0"/>
            </a:pPr>
            <a:r>
              <a:rPr lang="es-MX"/>
              <a:t>2°. Trimestre 2012</a:t>
            </a:r>
          </a:p>
        </c:rich>
      </c:tx>
      <c:layout>
        <c:manualLayout>
          <c:xMode val="edge"/>
          <c:yMode val="edge"/>
          <c:x val="0.30556011101372926"/>
          <c:y val="5.3756561247152224E-2"/>
        </c:manualLayout>
      </c:layout>
      <c:overlay val="0"/>
    </c:title>
    <c:autoTitleDeleted val="0"/>
    <c:plotArea>
      <c:layout>
        <c:manualLayout>
          <c:layoutTarget val="inner"/>
          <c:xMode val="edge"/>
          <c:yMode val="edge"/>
          <c:x val="4.0590881934888029E-3"/>
          <c:y val="0.18256131943542261"/>
          <c:w val="0.99594091180651123"/>
          <c:h val="0.57463094053143782"/>
        </c:manualLayout>
      </c:layout>
      <c:barChart>
        <c:barDir val="col"/>
        <c:grouping val="clustered"/>
        <c:varyColors val="0"/>
        <c:ser>
          <c:idx val="0"/>
          <c:order val="0"/>
          <c:spPr>
            <a:solidFill>
              <a:schemeClr val="accent1">
                <a:lumMod val="60000"/>
                <a:lumOff val="40000"/>
              </a:schemeClr>
            </a:solidFill>
            <a:scene3d>
              <a:camera prst="orthographicFront"/>
              <a:lightRig rig="threePt" dir="t"/>
            </a:scene3d>
            <a:sp3d/>
          </c:spPr>
          <c:invertIfNegative val="0"/>
          <c:dPt>
            <c:idx val="15"/>
            <c:invertIfNegative val="0"/>
            <c:bubble3D val="0"/>
            <c:spPr>
              <a:solidFill>
                <a:srgbClr val="283138">
                  <a:lumMod val="25000"/>
                  <a:lumOff val="75000"/>
                </a:srgbClr>
              </a:solidFill>
              <a:scene3d>
                <a:camera prst="orthographicFront"/>
                <a:lightRig rig="threePt" dir="t"/>
              </a:scene3d>
              <a:sp3d/>
            </c:spPr>
          </c:dPt>
          <c:dPt>
            <c:idx val="16"/>
            <c:invertIfNegative val="0"/>
            <c:bubble3D val="0"/>
            <c:spPr>
              <a:solidFill>
                <a:srgbClr val="283138">
                  <a:lumMod val="25000"/>
                  <a:lumOff val="75000"/>
                </a:srgbClr>
              </a:solidFill>
              <a:scene3d>
                <a:camera prst="orthographicFront"/>
                <a:lightRig rig="threePt" dir="t"/>
              </a:scene3d>
              <a:sp3d/>
            </c:spPr>
          </c:dPt>
          <c:dPt>
            <c:idx val="17"/>
            <c:invertIfNegative val="0"/>
            <c:bubble3D val="0"/>
            <c:spPr>
              <a:solidFill>
                <a:srgbClr val="D2610C">
                  <a:lumMod val="40000"/>
                  <a:lumOff val="60000"/>
                </a:srgbClr>
              </a:solidFill>
              <a:scene3d>
                <a:camera prst="orthographicFront"/>
                <a:lightRig rig="threePt" dir="t"/>
              </a:scene3d>
              <a:sp3d/>
            </c:spPr>
          </c:dPt>
          <c:dPt>
            <c:idx val="18"/>
            <c:invertIfNegative val="0"/>
            <c:bubble3D val="0"/>
          </c:dPt>
          <c:dPt>
            <c:idx val="19"/>
            <c:invertIfNegative val="0"/>
            <c:bubble3D val="0"/>
          </c:dPt>
          <c:dPt>
            <c:idx val="21"/>
            <c:invertIfNegative val="0"/>
            <c:bubble3D val="0"/>
            <c:spPr>
              <a:solidFill>
                <a:srgbClr val="FF8600"/>
              </a:solidFill>
              <a:scene3d>
                <a:camera prst="orthographicFront"/>
                <a:lightRig rig="threePt" dir="t"/>
              </a:scene3d>
              <a:sp3d/>
            </c:spPr>
          </c:dPt>
          <c:dPt>
            <c:idx val="32"/>
            <c:invertIfNegative val="0"/>
            <c:bubble3D val="0"/>
          </c:dPt>
          <c:dLbls>
            <c:dLbl>
              <c:idx val="16"/>
              <c:spPr/>
              <c:txPr>
                <a:bodyPr rot="-2700000"/>
                <a:lstStyle/>
                <a:p>
                  <a:pPr>
                    <a:defRPr sz="1050" b="1"/>
                  </a:pPr>
                  <a:endParaRPr lang="es-MX"/>
                </a:p>
              </c:txPr>
              <c:showLegendKey val="0"/>
              <c:showVal val="1"/>
              <c:showCatName val="0"/>
              <c:showSerName val="0"/>
              <c:showPercent val="0"/>
              <c:showBubbleSize val="0"/>
            </c:dLbl>
            <c:dLbl>
              <c:idx val="32"/>
              <c:layout>
                <c:manualLayout>
                  <c:x val="-6.1728395061728392E-3"/>
                  <c:y val="0"/>
                </c:manualLayout>
              </c:layout>
              <c:showLegendKey val="0"/>
              <c:showVal val="1"/>
              <c:showCatName val="0"/>
              <c:showSerName val="0"/>
              <c:showPercent val="0"/>
              <c:showBubbleSize val="0"/>
            </c:dLbl>
            <c:txPr>
              <a:bodyPr rot="-2700000"/>
              <a:lstStyle/>
              <a:p>
                <a:pPr>
                  <a:defRPr sz="900" b="0"/>
                </a:pPr>
                <a:endParaRPr lang="es-MX"/>
              </a:p>
            </c:txPr>
            <c:showLegendKey val="0"/>
            <c:showVal val="1"/>
            <c:showCatName val="0"/>
            <c:showSerName val="0"/>
            <c:showPercent val="0"/>
            <c:showBubbleSize val="0"/>
            <c:showLeaderLines val="0"/>
          </c:dLbls>
          <c:cat>
            <c:strRef>
              <c:f>'TASA SUBOCUP'!$A$4:$A$36</c:f>
              <c:strCache>
                <c:ptCount val="33"/>
                <c:pt idx="0">
                  <c:v>Tamps</c:v>
                </c:pt>
                <c:pt idx="1">
                  <c:v>Tlax</c:v>
                </c:pt>
                <c:pt idx="2">
                  <c:v>Gto</c:v>
                </c:pt>
                <c:pt idx="3">
                  <c:v>BCS</c:v>
                </c:pt>
                <c:pt idx="4">
                  <c:v>Zac</c:v>
                </c:pt>
                <c:pt idx="5">
                  <c:v>Coah</c:v>
                </c:pt>
                <c:pt idx="6">
                  <c:v>Oax</c:v>
                </c:pt>
                <c:pt idx="7">
                  <c:v>QR</c:v>
                </c:pt>
                <c:pt idx="8">
                  <c:v>Sin</c:v>
                </c:pt>
                <c:pt idx="9">
                  <c:v>Nay</c:v>
                </c:pt>
                <c:pt idx="10">
                  <c:v>NL</c:v>
                </c:pt>
                <c:pt idx="11">
                  <c:v>Tab</c:v>
                </c:pt>
                <c:pt idx="12">
                  <c:v>Dgo</c:v>
                </c:pt>
                <c:pt idx="13">
                  <c:v>Hgo</c:v>
                </c:pt>
                <c:pt idx="14">
                  <c:v>Jal</c:v>
                </c:pt>
                <c:pt idx="15">
                  <c:v>Son</c:v>
                </c:pt>
                <c:pt idx="16">
                  <c:v>D.F.</c:v>
                </c:pt>
                <c:pt idx="17">
                  <c:v>Nal</c:v>
                </c:pt>
                <c:pt idx="18">
                  <c:v>Mich</c:v>
                </c:pt>
                <c:pt idx="19">
                  <c:v>Gro</c:v>
                </c:pt>
                <c:pt idx="20">
                  <c:v>Col</c:v>
                </c:pt>
                <c:pt idx="21">
                  <c:v>Chiapas</c:v>
                </c:pt>
                <c:pt idx="22">
                  <c:v>Yuc</c:v>
                </c:pt>
                <c:pt idx="23">
                  <c:v>SLP</c:v>
                </c:pt>
                <c:pt idx="24">
                  <c:v>Camp</c:v>
                </c:pt>
                <c:pt idx="25">
                  <c:v>Pue</c:v>
                </c:pt>
                <c:pt idx="26">
                  <c:v>Méx</c:v>
                </c:pt>
                <c:pt idx="27">
                  <c:v>Ver</c:v>
                </c:pt>
                <c:pt idx="28">
                  <c:v>Mor</c:v>
                </c:pt>
                <c:pt idx="29">
                  <c:v>BC</c:v>
                </c:pt>
                <c:pt idx="30">
                  <c:v>Ags</c:v>
                </c:pt>
                <c:pt idx="31">
                  <c:v>Chih</c:v>
                </c:pt>
                <c:pt idx="32">
                  <c:v>Qro</c:v>
                </c:pt>
              </c:strCache>
            </c:strRef>
          </c:cat>
          <c:val>
            <c:numRef>
              <c:f>'TASA SUBOCUP'!$K$4:$K$36</c:f>
              <c:numCache>
                <c:formatCode>0.0</c:formatCode>
                <c:ptCount val="33"/>
                <c:pt idx="0">
                  <c:v>20.927910000000001</c:v>
                </c:pt>
                <c:pt idx="1">
                  <c:v>20.765650000000001</c:v>
                </c:pt>
                <c:pt idx="2">
                  <c:v>18.23903</c:v>
                </c:pt>
                <c:pt idx="3">
                  <c:v>17.290479999999999</c:v>
                </c:pt>
                <c:pt idx="4">
                  <c:v>15.753360000000001</c:v>
                </c:pt>
                <c:pt idx="5">
                  <c:v>13.691179999999999</c:v>
                </c:pt>
                <c:pt idx="6">
                  <c:v>12.80546</c:v>
                </c:pt>
                <c:pt idx="7">
                  <c:v>12.66938</c:v>
                </c:pt>
                <c:pt idx="8">
                  <c:v>12.20022</c:v>
                </c:pt>
                <c:pt idx="9">
                  <c:v>11.67118</c:v>
                </c:pt>
                <c:pt idx="10">
                  <c:v>10.463150000000001</c:v>
                </c:pt>
                <c:pt idx="11">
                  <c:v>10.45767</c:v>
                </c:pt>
                <c:pt idx="12">
                  <c:v>9.5062499999999996</c:v>
                </c:pt>
                <c:pt idx="13">
                  <c:v>9.5037400000000005</c:v>
                </c:pt>
                <c:pt idx="14">
                  <c:v>9.4657599999999995</c:v>
                </c:pt>
                <c:pt idx="15">
                  <c:v>9.0682899999999993</c:v>
                </c:pt>
                <c:pt idx="16">
                  <c:v>8.9065100000000008</c:v>
                </c:pt>
                <c:pt idx="17">
                  <c:v>8.89846</c:v>
                </c:pt>
                <c:pt idx="18">
                  <c:v>8.3910499999999999</c:v>
                </c:pt>
                <c:pt idx="19">
                  <c:v>8.3293499999999998</c:v>
                </c:pt>
                <c:pt idx="20">
                  <c:v>7.8764599999999998</c:v>
                </c:pt>
                <c:pt idx="21">
                  <c:v>7.8314599999999999</c:v>
                </c:pt>
                <c:pt idx="22">
                  <c:v>7.4279299999999999</c:v>
                </c:pt>
                <c:pt idx="23">
                  <c:v>6.86991</c:v>
                </c:pt>
                <c:pt idx="24">
                  <c:v>5.6767399999999997</c:v>
                </c:pt>
                <c:pt idx="25">
                  <c:v>5.5163000000000002</c:v>
                </c:pt>
                <c:pt idx="26">
                  <c:v>5.2129200000000004</c:v>
                </c:pt>
                <c:pt idx="27">
                  <c:v>4.7794600000000003</c:v>
                </c:pt>
                <c:pt idx="28">
                  <c:v>4.5849099999999998</c:v>
                </c:pt>
                <c:pt idx="29">
                  <c:v>4.4233900000000004</c:v>
                </c:pt>
                <c:pt idx="30">
                  <c:v>3.2243400000000002</c:v>
                </c:pt>
                <c:pt idx="31">
                  <c:v>2.5297999999999998</c:v>
                </c:pt>
                <c:pt idx="32">
                  <c:v>2.2953700000000001</c:v>
                </c:pt>
              </c:numCache>
            </c:numRef>
          </c:val>
        </c:ser>
        <c:dLbls>
          <c:showLegendKey val="0"/>
          <c:showVal val="0"/>
          <c:showCatName val="0"/>
          <c:showSerName val="0"/>
          <c:showPercent val="0"/>
          <c:showBubbleSize val="0"/>
        </c:dLbls>
        <c:gapWidth val="50"/>
        <c:axId val="85842560"/>
        <c:axId val="85852544"/>
      </c:barChart>
      <c:catAx>
        <c:axId val="85842560"/>
        <c:scaling>
          <c:orientation val="minMax"/>
        </c:scaling>
        <c:delete val="0"/>
        <c:axPos val="b"/>
        <c:majorTickMark val="out"/>
        <c:minorTickMark val="none"/>
        <c:tickLblPos val="nextTo"/>
        <c:txPr>
          <a:bodyPr rot="-4500000"/>
          <a:lstStyle/>
          <a:p>
            <a:pPr>
              <a:defRPr sz="1000"/>
            </a:pPr>
            <a:endParaRPr lang="es-MX"/>
          </a:p>
        </c:txPr>
        <c:crossAx val="85852544"/>
        <c:crosses val="autoZero"/>
        <c:auto val="1"/>
        <c:lblAlgn val="ctr"/>
        <c:lblOffset val="100"/>
        <c:noMultiLvlLbl val="0"/>
      </c:catAx>
      <c:valAx>
        <c:axId val="85852544"/>
        <c:scaling>
          <c:orientation val="minMax"/>
        </c:scaling>
        <c:delete val="1"/>
        <c:axPos val="l"/>
        <c:numFmt formatCode="0.0" sourceLinked="1"/>
        <c:majorTickMark val="out"/>
        <c:minorTickMark val="none"/>
        <c:tickLblPos val="nextTo"/>
        <c:crossAx val="85842560"/>
        <c:crosses val="autoZero"/>
        <c:crossBetween val="between"/>
      </c:valAx>
    </c:plotArea>
    <c:plotVisOnly val="1"/>
    <c:dispBlanksAs val="gap"/>
    <c:showDLblsOverMax val="0"/>
  </c:chart>
  <c:spPr>
    <a:scene3d>
      <a:camera prst="orthographicFront"/>
      <a:lightRig rig="threePt" dir="t"/>
    </a:scene3d>
    <a:sp3d>
      <a:bevelT/>
    </a:sp3d>
  </c:sp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title>
      <c:tx>
        <c:rich>
          <a:bodyPr/>
          <a:lstStyle/>
          <a:p>
            <a:pPr>
              <a:defRPr sz="1100" b="0"/>
            </a:pPr>
            <a:r>
              <a:rPr lang="es-MX"/>
              <a:t>Porcentaje de PEAO sin acceso a las Instituciones de Salud </a:t>
            </a:r>
          </a:p>
          <a:p>
            <a:pPr>
              <a:defRPr sz="1100" b="0"/>
            </a:pPr>
            <a:r>
              <a:rPr lang="es-MX"/>
              <a:t>por entidad federativa</a:t>
            </a:r>
          </a:p>
          <a:p>
            <a:pPr>
              <a:defRPr sz="1100" b="0"/>
            </a:pPr>
            <a:r>
              <a:rPr lang="es-MX"/>
              <a:t>2°. Trimestre 2012</a:t>
            </a:r>
          </a:p>
        </c:rich>
      </c:tx>
      <c:layout>
        <c:manualLayout>
          <c:xMode val="edge"/>
          <c:yMode val="edge"/>
          <c:x val="0.2890467486886657"/>
          <c:y val="2.9899897967802531E-3"/>
        </c:manualLayout>
      </c:layout>
      <c:overlay val="0"/>
    </c:title>
    <c:autoTitleDeleted val="0"/>
    <c:plotArea>
      <c:layout>
        <c:manualLayout>
          <c:layoutTarget val="inner"/>
          <c:xMode val="edge"/>
          <c:yMode val="edge"/>
          <c:x val="1.0153729360409947E-2"/>
          <c:y val="0.26939890710382514"/>
          <c:w val="0.98984627063959008"/>
          <c:h val="0.4877935278930452"/>
        </c:manualLayout>
      </c:layout>
      <c:barChart>
        <c:barDir val="col"/>
        <c:grouping val="clustered"/>
        <c:varyColors val="0"/>
        <c:ser>
          <c:idx val="0"/>
          <c:order val="0"/>
          <c:spPr>
            <a:solidFill>
              <a:schemeClr val="bg2">
                <a:lumMod val="25000"/>
                <a:lumOff val="75000"/>
              </a:schemeClr>
            </a:solidFill>
            <a:scene3d>
              <a:camera prst="orthographicFront"/>
              <a:lightRig rig="threePt" dir="t"/>
            </a:scene3d>
            <a:sp3d/>
          </c:spPr>
          <c:invertIfNegative val="0"/>
          <c:dPt>
            <c:idx val="0"/>
            <c:invertIfNegative val="0"/>
            <c:bubble3D val="0"/>
            <c:spPr>
              <a:solidFill>
                <a:schemeClr val="tx2"/>
              </a:solidFill>
              <a:scene3d>
                <a:camera prst="orthographicFront"/>
                <a:lightRig rig="threePt" dir="t"/>
              </a:scene3d>
              <a:sp3d/>
            </c:spPr>
          </c:dPt>
          <c:dPt>
            <c:idx val="5"/>
            <c:invertIfNegative val="0"/>
            <c:bubble3D val="0"/>
          </c:dPt>
          <c:dPt>
            <c:idx val="12"/>
            <c:invertIfNegative val="0"/>
            <c:bubble3D val="0"/>
          </c:dPt>
          <c:dPt>
            <c:idx val="15"/>
            <c:invertIfNegative val="0"/>
            <c:bubble3D val="0"/>
            <c:spPr>
              <a:solidFill>
                <a:srgbClr val="283138">
                  <a:lumMod val="25000"/>
                  <a:lumOff val="75000"/>
                </a:srgbClr>
              </a:solidFill>
              <a:scene3d>
                <a:camera prst="orthographicFront"/>
                <a:lightRig rig="threePt" dir="t"/>
              </a:scene3d>
              <a:sp3d/>
            </c:spPr>
          </c:dPt>
          <c:dPt>
            <c:idx val="16"/>
            <c:invertIfNegative val="0"/>
            <c:bubble3D val="0"/>
            <c:spPr>
              <a:solidFill>
                <a:srgbClr val="D2610C">
                  <a:lumMod val="40000"/>
                  <a:lumOff val="60000"/>
                </a:srgbClr>
              </a:solidFill>
              <a:scene3d>
                <a:camera prst="orthographicFront"/>
                <a:lightRig rig="threePt" dir="t"/>
              </a:scene3d>
              <a:sp3d/>
            </c:spPr>
          </c:dPt>
          <c:dPt>
            <c:idx val="17"/>
            <c:invertIfNegative val="0"/>
            <c:bubble3D val="0"/>
          </c:dPt>
          <c:dPt>
            <c:idx val="18"/>
            <c:invertIfNegative val="0"/>
            <c:bubble3D val="0"/>
          </c:dPt>
          <c:dPt>
            <c:idx val="32"/>
            <c:invertIfNegative val="0"/>
            <c:bubble3D val="0"/>
          </c:dPt>
          <c:dLbls>
            <c:dLbl>
              <c:idx val="0"/>
              <c:spPr/>
              <c:txPr>
                <a:bodyPr rot="-2700000"/>
                <a:lstStyle/>
                <a:p>
                  <a:pPr>
                    <a:defRPr sz="1000" b="1"/>
                  </a:pPr>
                  <a:endParaRPr lang="es-MX"/>
                </a:p>
              </c:txPr>
              <c:showLegendKey val="0"/>
              <c:showVal val="1"/>
              <c:showCatName val="0"/>
              <c:showSerName val="0"/>
              <c:showPercent val="0"/>
              <c:showBubbleSize val="0"/>
            </c:dLbl>
            <c:dLbl>
              <c:idx val="15"/>
              <c:spPr/>
              <c:txPr>
                <a:bodyPr rot="-2700000"/>
                <a:lstStyle/>
                <a:p>
                  <a:pPr>
                    <a:defRPr sz="950" b="1"/>
                  </a:pPr>
                  <a:endParaRPr lang="es-MX"/>
                </a:p>
              </c:txPr>
              <c:showLegendKey val="0"/>
              <c:showVal val="1"/>
              <c:showCatName val="0"/>
              <c:showSerName val="0"/>
              <c:showPercent val="0"/>
              <c:showBubbleSize val="0"/>
            </c:dLbl>
            <c:txPr>
              <a:bodyPr rot="-2700000"/>
              <a:lstStyle/>
              <a:p>
                <a:pPr>
                  <a:defRPr sz="950" b="0"/>
                </a:pPr>
                <a:endParaRPr lang="es-MX"/>
              </a:p>
            </c:txPr>
            <c:showLegendKey val="0"/>
            <c:showVal val="1"/>
            <c:showCatName val="0"/>
            <c:showSerName val="0"/>
            <c:showPercent val="0"/>
            <c:showBubbleSize val="0"/>
            <c:showLeaderLines val="0"/>
          </c:dLbls>
          <c:cat>
            <c:strRef>
              <c:f>'PEAO acceso a SS'!$A$7:$A$39</c:f>
              <c:strCache>
                <c:ptCount val="33"/>
                <c:pt idx="0">
                  <c:v>Chiapas</c:v>
                </c:pt>
                <c:pt idx="1">
                  <c:v>Gro</c:v>
                </c:pt>
                <c:pt idx="2">
                  <c:v>Oax</c:v>
                </c:pt>
                <c:pt idx="3">
                  <c:v>Pue</c:v>
                </c:pt>
                <c:pt idx="4">
                  <c:v>Hgo</c:v>
                </c:pt>
                <c:pt idx="5">
                  <c:v>Tlax</c:v>
                </c:pt>
                <c:pt idx="6">
                  <c:v>Mich</c:v>
                </c:pt>
                <c:pt idx="7">
                  <c:v>Ver</c:v>
                </c:pt>
                <c:pt idx="8">
                  <c:v>Nay</c:v>
                </c:pt>
                <c:pt idx="9">
                  <c:v>Zac</c:v>
                </c:pt>
                <c:pt idx="10">
                  <c:v>Mor</c:v>
                </c:pt>
                <c:pt idx="11">
                  <c:v>Yuc</c:v>
                </c:pt>
                <c:pt idx="12">
                  <c:v>Gto</c:v>
                </c:pt>
                <c:pt idx="13">
                  <c:v>Tab</c:v>
                </c:pt>
                <c:pt idx="14">
                  <c:v>Camp</c:v>
                </c:pt>
                <c:pt idx="15">
                  <c:v>SLP</c:v>
                </c:pt>
                <c:pt idx="16">
                  <c:v>Nal</c:v>
                </c:pt>
                <c:pt idx="17">
                  <c:v>Col</c:v>
                </c:pt>
                <c:pt idx="18">
                  <c:v>Jal</c:v>
                </c:pt>
                <c:pt idx="19">
                  <c:v>Méx</c:v>
                </c:pt>
                <c:pt idx="20">
                  <c:v>Sin</c:v>
                </c:pt>
                <c:pt idx="21">
                  <c:v>Dgo</c:v>
                </c:pt>
                <c:pt idx="22">
                  <c:v>Q.R.</c:v>
                </c:pt>
                <c:pt idx="23">
                  <c:v>Qro</c:v>
                </c:pt>
                <c:pt idx="24">
                  <c:v>D.F.</c:v>
                </c:pt>
                <c:pt idx="25">
                  <c:v>Ags</c:v>
                </c:pt>
                <c:pt idx="26">
                  <c:v>Tamps</c:v>
                </c:pt>
                <c:pt idx="27">
                  <c:v>Son</c:v>
                </c:pt>
                <c:pt idx="28">
                  <c:v>BC</c:v>
                </c:pt>
                <c:pt idx="29">
                  <c:v>BCS</c:v>
                </c:pt>
                <c:pt idx="30">
                  <c:v>Coah</c:v>
                </c:pt>
                <c:pt idx="31">
                  <c:v>N. L.</c:v>
                </c:pt>
                <c:pt idx="32">
                  <c:v>Chih</c:v>
                </c:pt>
              </c:strCache>
            </c:strRef>
          </c:cat>
          <c:val>
            <c:numRef>
              <c:f>'PEAO acceso a SS'!$C$7:$C$39</c:f>
              <c:numCache>
                <c:formatCode>0.00</c:formatCode>
                <c:ptCount val="33"/>
                <c:pt idx="0">
                  <c:v>84.692245647573799</c:v>
                </c:pt>
                <c:pt idx="1">
                  <c:v>83.342711719727106</c:v>
                </c:pt>
                <c:pt idx="2">
                  <c:v>83.113408792994321</c:v>
                </c:pt>
                <c:pt idx="3">
                  <c:v>78.663577488359593</c:v>
                </c:pt>
                <c:pt idx="4">
                  <c:v>78.288748695139105</c:v>
                </c:pt>
                <c:pt idx="5">
                  <c:v>78.061944050402673</c:v>
                </c:pt>
                <c:pt idx="6">
                  <c:v>77.093171882467985</c:v>
                </c:pt>
                <c:pt idx="7">
                  <c:v>73.831381986863306</c:v>
                </c:pt>
                <c:pt idx="8">
                  <c:v>71.752372304386327</c:v>
                </c:pt>
                <c:pt idx="9">
                  <c:v>71.553239389643963</c:v>
                </c:pt>
                <c:pt idx="10">
                  <c:v>69.428665284304032</c:v>
                </c:pt>
                <c:pt idx="11">
                  <c:v>68.73166826802904</c:v>
                </c:pt>
                <c:pt idx="12">
                  <c:v>68.088320639842209</c:v>
                </c:pt>
                <c:pt idx="13">
                  <c:v>66.238114447069677</c:v>
                </c:pt>
                <c:pt idx="14">
                  <c:v>66.098373869490629</c:v>
                </c:pt>
                <c:pt idx="15">
                  <c:v>64.524752456185269</c:v>
                </c:pt>
                <c:pt idx="16">
                  <c:v>64.392372215710552</c:v>
                </c:pt>
                <c:pt idx="17">
                  <c:v>63.01814967553566</c:v>
                </c:pt>
                <c:pt idx="18">
                  <c:v>62.112714494553408</c:v>
                </c:pt>
                <c:pt idx="19">
                  <c:v>61.615286035703662</c:v>
                </c:pt>
                <c:pt idx="20">
                  <c:v>61.02094038830618</c:v>
                </c:pt>
                <c:pt idx="21">
                  <c:v>59.095644060430999</c:v>
                </c:pt>
                <c:pt idx="22">
                  <c:v>57.205259454855685</c:v>
                </c:pt>
                <c:pt idx="23">
                  <c:v>56.773696000783438</c:v>
                </c:pt>
                <c:pt idx="24">
                  <c:v>54.664355411953203</c:v>
                </c:pt>
                <c:pt idx="25">
                  <c:v>54.486718724474791</c:v>
                </c:pt>
                <c:pt idx="26">
                  <c:v>53.058760937541237</c:v>
                </c:pt>
                <c:pt idx="27">
                  <c:v>50.567346571420003</c:v>
                </c:pt>
                <c:pt idx="28">
                  <c:v>50.232153752717856</c:v>
                </c:pt>
                <c:pt idx="29">
                  <c:v>49.266677827862772</c:v>
                </c:pt>
                <c:pt idx="30">
                  <c:v>48.469466401687995</c:v>
                </c:pt>
                <c:pt idx="31">
                  <c:v>46.238532709639081</c:v>
                </c:pt>
                <c:pt idx="32">
                  <c:v>43.27142526561866</c:v>
                </c:pt>
              </c:numCache>
            </c:numRef>
          </c:val>
        </c:ser>
        <c:dLbls>
          <c:showLegendKey val="0"/>
          <c:showVal val="0"/>
          <c:showCatName val="0"/>
          <c:showSerName val="0"/>
          <c:showPercent val="0"/>
          <c:showBubbleSize val="0"/>
        </c:dLbls>
        <c:gapWidth val="50"/>
        <c:axId val="85938560"/>
        <c:axId val="85940096"/>
      </c:barChart>
      <c:catAx>
        <c:axId val="85938560"/>
        <c:scaling>
          <c:orientation val="minMax"/>
        </c:scaling>
        <c:delete val="0"/>
        <c:axPos val="b"/>
        <c:majorTickMark val="out"/>
        <c:minorTickMark val="none"/>
        <c:tickLblPos val="nextTo"/>
        <c:txPr>
          <a:bodyPr rot="-4500000"/>
          <a:lstStyle/>
          <a:p>
            <a:pPr>
              <a:defRPr sz="1100"/>
            </a:pPr>
            <a:endParaRPr lang="es-MX"/>
          </a:p>
        </c:txPr>
        <c:crossAx val="85940096"/>
        <c:crosses val="autoZero"/>
        <c:auto val="1"/>
        <c:lblAlgn val="ctr"/>
        <c:lblOffset val="100"/>
        <c:noMultiLvlLbl val="0"/>
      </c:catAx>
      <c:valAx>
        <c:axId val="85940096"/>
        <c:scaling>
          <c:orientation val="minMax"/>
        </c:scaling>
        <c:delete val="1"/>
        <c:axPos val="l"/>
        <c:numFmt formatCode="0.00" sourceLinked="1"/>
        <c:majorTickMark val="out"/>
        <c:minorTickMark val="none"/>
        <c:tickLblPos val="nextTo"/>
        <c:crossAx val="85938560"/>
        <c:crosses val="autoZero"/>
        <c:crossBetween val="between"/>
      </c:valAx>
    </c:plotArea>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6482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defRPr sz="1200"/>
            </a:lvl1pPr>
          </a:lstStyle>
          <a:p>
            <a:endParaRPr lang="en-US"/>
          </a:p>
        </p:txBody>
      </p:sp>
      <p:sp>
        <p:nvSpPr>
          <p:cNvPr id="81923" name="Rectangle 3"/>
          <p:cNvSpPr>
            <a:spLocks noGrp="1" noChangeArrowheads="1"/>
          </p:cNvSpPr>
          <p:nvPr>
            <p:ph type="dt" sz="quarter" idx="1"/>
          </p:nvPr>
        </p:nvSpPr>
        <p:spPr bwMode="auto">
          <a:xfrm>
            <a:off x="3884613" y="0"/>
            <a:ext cx="2971800" cy="46482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a:lvl1pPr>
          </a:lstStyle>
          <a:p>
            <a:endParaRPr lang="en-US"/>
          </a:p>
        </p:txBody>
      </p:sp>
      <p:sp>
        <p:nvSpPr>
          <p:cNvPr id="81924" name="Rectangle 4"/>
          <p:cNvSpPr>
            <a:spLocks noGrp="1" noChangeArrowheads="1"/>
          </p:cNvSpPr>
          <p:nvPr>
            <p:ph type="ftr" sz="quarter" idx="2"/>
          </p:nvPr>
        </p:nvSpPr>
        <p:spPr bwMode="auto">
          <a:xfrm>
            <a:off x="0" y="8829966"/>
            <a:ext cx="2971800" cy="464821"/>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defRPr sz="1200"/>
            </a:lvl1pPr>
          </a:lstStyle>
          <a:p>
            <a:endParaRPr lang="en-US"/>
          </a:p>
        </p:txBody>
      </p:sp>
      <p:sp>
        <p:nvSpPr>
          <p:cNvPr id="81925" name="Rectangle 5"/>
          <p:cNvSpPr>
            <a:spLocks noGrp="1" noChangeArrowheads="1"/>
          </p:cNvSpPr>
          <p:nvPr>
            <p:ph type="sldNum" sz="quarter" idx="3"/>
          </p:nvPr>
        </p:nvSpPr>
        <p:spPr bwMode="auto">
          <a:xfrm>
            <a:off x="3884613" y="8829966"/>
            <a:ext cx="2971800" cy="464821"/>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a:lvl1pPr>
          </a:lstStyle>
          <a:p>
            <a:fld id="{BFA6E470-C4F7-4B1A-8094-BF368499A160}" type="slidenum">
              <a:rPr lang="en-US"/>
              <a:pPr/>
              <a:t>‹Nº›</a:t>
            </a:fld>
            <a:endParaRPr lang="en-US"/>
          </a:p>
        </p:txBody>
      </p:sp>
    </p:spTree>
    <p:extLst>
      <p:ext uri="{BB962C8B-B14F-4D97-AF65-F5344CB8AC3E}">
        <p14:creationId xmlns:p14="http://schemas.microsoft.com/office/powerpoint/2010/main" val="31584655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6482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defRPr sz="1200"/>
            </a:lvl1pPr>
          </a:lstStyle>
          <a:p>
            <a:endParaRPr lang="de-DE"/>
          </a:p>
        </p:txBody>
      </p:sp>
      <p:sp>
        <p:nvSpPr>
          <p:cNvPr id="8195" name="Rectangle 3"/>
          <p:cNvSpPr>
            <a:spLocks noGrp="1" noChangeArrowheads="1"/>
          </p:cNvSpPr>
          <p:nvPr>
            <p:ph type="dt" idx="1"/>
          </p:nvPr>
        </p:nvSpPr>
        <p:spPr bwMode="auto">
          <a:xfrm>
            <a:off x="3884613" y="0"/>
            <a:ext cx="2971800" cy="46482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a:lvl1pPr>
          </a:lstStyle>
          <a:p>
            <a:endParaRPr lang="de-DE"/>
          </a:p>
        </p:txBody>
      </p:sp>
      <p:sp>
        <p:nvSpPr>
          <p:cNvPr id="8196"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85800" y="4415790"/>
            <a:ext cx="5486400" cy="418338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8198" name="Rectangle 6"/>
          <p:cNvSpPr>
            <a:spLocks noGrp="1" noChangeArrowheads="1"/>
          </p:cNvSpPr>
          <p:nvPr>
            <p:ph type="ftr" sz="quarter" idx="4"/>
          </p:nvPr>
        </p:nvSpPr>
        <p:spPr bwMode="auto">
          <a:xfrm>
            <a:off x="0" y="8829966"/>
            <a:ext cx="2971800" cy="464821"/>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defRPr sz="1200"/>
            </a:lvl1pPr>
          </a:lstStyle>
          <a:p>
            <a:endParaRPr lang="de-DE"/>
          </a:p>
        </p:txBody>
      </p:sp>
      <p:sp>
        <p:nvSpPr>
          <p:cNvPr id="8199" name="Rectangle 7"/>
          <p:cNvSpPr>
            <a:spLocks noGrp="1" noChangeArrowheads="1"/>
          </p:cNvSpPr>
          <p:nvPr>
            <p:ph type="sldNum" sz="quarter" idx="5"/>
          </p:nvPr>
        </p:nvSpPr>
        <p:spPr bwMode="auto">
          <a:xfrm>
            <a:off x="3884613" y="8829966"/>
            <a:ext cx="2971800" cy="464821"/>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a:lvl1pPr>
          </a:lstStyle>
          <a:p>
            <a:fld id="{F89E6A56-45E8-48C3-965B-BB375F9AE432}" type="slidenum">
              <a:rPr lang="de-DE"/>
              <a:pPr/>
              <a:t>‹Nº›</a:t>
            </a:fld>
            <a:endParaRPr lang="de-DE"/>
          </a:p>
        </p:txBody>
      </p:sp>
    </p:spTree>
    <p:extLst>
      <p:ext uri="{BB962C8B-B14F-4D97-AF65-F5344CB8AC3E}">
        <p14:creationId xmlns:p14="http://schemas.microsoft.com/office/powerpoint/2010/main" val="33142341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006E2A4-461F-4F10-B49C-720E6BB169C5}" type="slidenum">
              <a:rPr lang="de-DE"/>
              <a:pPr/>
              <a:t>1</a:t>
            </a:fld>
            <a:endParaRPr lang="de-DE"/>
          </a:p>
        </p:txBody>
      </p:sp>
      <p:sp>
        <p:nvSpPr>
          <p:cNvPr id="117762" name="Rectangle 7"/>
          <p:cNvSpPr txBox="1">
            <a:spLocks noGrp="1" noChangeArrowheads="1"/>
          </p:cNvSpPr>
          <p:nvPr/>
        </p:nvSpPr>
        <p:spPr bwMode="auto">
          <a:xfrm>
            <a:off x="3887788" y="8834810"/>
            <a:ext cx="2970212" cy="461592"/>
          </a:xfrm>
          <a:prstGeom prst="rect">
            <a:avLst/>
          </a:prstGeom>
          <a:noFill/>
          <a:ln w="9525">
            <a:noFill/>
            <a:miter lim="800000"/>
            <a:headEnd/>
            <a:tailEnd/>
          </a:ln>
        </p:spPr>
        <p:txBody>
          <a:bodyPr lIns="96265" tIns="48137" rIns="96265" bIns="48137" anchor="b"/>
          <a:lstStyle/>
          <a:p>
            <a:pPr algn="r" defTabSz="962144"/>
            <a:fld id="{1C0D6AAB-C457-4CDD-9F6A-FB73ECD67487}" type="slidenum">
              <a:rPr lang="en-GB" sz="1300"/>
              <a:pPr algn="r" defTabSz="962144"/>
              <a:t>1</a:t>
            </a:fld>
            <a:endParaRPr lang="en-GB" sz="1300" dirty="0"/>
          </a:p>
        </p:txBody>
      </p:sp>
      <p:sp>
        <p:nvSpPr>
          <p:cNvPr id="117763" name="Rectangle 2"/>
          <p:cNvSpPr>
            <a:spLocks noGrp="1" noRot="1" noChangeAspect="1" noChangeArrowheads="1" noTextEdit="1"/>
          </p:cNvSpPr>
          <p:nvPr>
            <p:ph type="sldImg"/>
          </p:nvPr>
        </p:nvSpPr>
        <p:spPr>
          <a:xfrm>
            <a:off x="1104900" y="696913"/>
            <a:ext cx="4649788" cy="3487737"/>
          </a:xfrm>
          <a:ln/>
        </p:spPr>
      </p:sp>
      <p:sp>
        <p:nvSpPr>
          <p:cNvPr id="117764" name="Rectangle 3"/>
          <p:cNvSpPr>
            <a:spLocks noGrp="1" noChangeArrowheads="1"/>
          </p:cNvSpPr>
          <p:nvPr>
            <p:ph type="body" idx="1"/>
          </p:nvPr>
        </p:nvSpPr>
        <p:spPr>
          <a:xfrm>
            <a:off x="914401" y="4415790"/>
            <a:ext cx="5029200" cy="4183381"/>
          </a:xfrm>
        </p:spPr>
        <p:txBody>
          <a:bodyPr lIns="96265" tIns="48137" rIns="96265" bIns="48137"/>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3.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vmlDrawing" Target="../drawings/vmlDrawing4.vml"/><Relationship Id="rId5" Type="http://schemas.openxmlformats.org/officeDocument/2006/relationships/image" Target="../media/image4.wmf"/><Relationship Id="rId4" Type="http://schemas.openxmlformats.org/officeDocument/2006/relationships/oleObject" Target="../embeddings/oleObject4.bin"/></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vmlDrawing" Target="../drawings/vmlDrawing5.vml"/><Relationship Id="rId5" Type="http://schemas.openxmlformats.org/officeDocument/2006/relationships/image" Target="../media/image4.wmf"/><Relationship Id="rId4" Type="http://schemas.openxmlformats.org/officeDocument/2006/relationships/oleObject" Target="../embeddings/oleObject5.bin"/></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vmlDrawing" Target="../drawings/vmlDrawing6.vml"/><Relationship Id="rId5" Type="http://schemas.openxmlformats.org/officeDocument/2006/relationships/image" Target="../media/image4.wmf"/><Relationship Id="rId4" Type="http://schemas.openxmlformats.org/officeDocument/2006/relationships/oleObject" Target="../embeddings/oleObject6.bin"/></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vmlDrawing" Target="../drawings/vmlDrawing7.vml"/><Relationship Id="rId5" Type="http://schemas.openxmlformats.org/officeDocument/2006/relationships/image" Target="../media/image4.wmf"/><Relationship Id="rId4" Type="http://schemas.openxmlformats.org/officeDocument/2006/relationships/oleObject" Target="../embeddings/oleObject7.bin"/></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vmlDrawing" Target="../drawings/vmlDrawing8.vml"/><Relationship Id="rId5" Type="http://schemas.openxmlformats.org/officeDocument/2006/relationships/image" Target="../media/image4.wmf"/><Relationship Id="rId4" Type="http://schemas.openxmlformats.org/officeDocument/2006/relationships/oleObject" Target="../embeddings/oleObject8.bin"/></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vmlDrawing" Target="../drawings/vmlDrawing9.vml"/><Relationship Id="rId5" Type="http://schemas.openxmlformats.org/officeDocument/2006/relationships/image" Target="../media/image4.wmf"/><Relationship Id="rId4" Type="http://schemas.openxmlformats.org/officeDocument/2006/relationships/oleObject" Target="../embeddings/oleObject9.bin"/></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a:xfrm>
            <a:off x="5379040" y="557182"/>
            <a:ext cx="1189132" cy="297918"/>
          </a:xfrm>
          <a:prstGeom prst="rect">
            <a:avLst/>
          </a:prstGeom>
        </p:spPr>
        <p:txBody>
          <a:bodyPr/>
          <a:lstStyle/>
          <a:p>
            <a:fld id="{04AF466F-BDA4-4F18-9C7B-FF0A9A1B0E80}" type="datetime1">
              <a:rPr lang="en-US" smtClean="0"/>
              <a:pPr/>
              <a:t>8/28/2012</a:t>
            </a:fld>
            <a:endParaRPr lang="en-US"/>
          </a:p>
        </p:txBody>
      </p:sp>
      <p:sp>
        <p:nvSpPr>
          <p:cNvPr id="8" name="Slide Number Placeholder 7"/>
          <p:cNvSpPr>
            <a:spLocks noGrp="1"/>
          </p:cNvSpPr>
          <p:nvPr>
            <p:ph type="sldNum" sz="quarter" idx="11"/>
          </p:nvPr>
        </p:nvSpPr>
        <p:spPr/>
        <p:txBody>
          <a:bodyPr/>
          <a:lstStyle/>
          <a:p>
            <a:fld id="{6E2D2B3B-882E-40F3-A32F-6DD516915044}" type="slidenum">
              <a:rPr lang="en-US" smtClean="0"/>
              <a:pPr/>
              <a:t>‹Nº›</a:t>
            </a:fld>
            <a:endParaRPr lang="en-US" dirty="0"/>
          </a:p>
        </p:txBody>
      </p:sp>
      <p:sp>
        <p:nvSpPr>
          <p:cNvPr id="9" name="Footer Placeholder 8"/>
          <p:cNvSpPr>
            <a:spLocks noGrp="1"/>
          </p:cNvSpPr>
          <p:nvPr>
            <p:ph type="ftr" sz="quarter" idx="12"/>
          </p:nvPr>
        </p:nvSpPr>
        <p:spPr>
          <a:xfrm>
            <a:off x="5380038" y="864341"/>
            <a:ext cx="2246489" cy="301227"/>
          </a:xfrm>
          <a:prstGeom prst="rect">
            <a:avLst/>
          </a:prstGeom>
        </p:spPr>
        <p:txBody>
          <a:bodyPr/>
          <a:lstStyle/>
          <a:p>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a:off x="5379040" y="557182"/>
            <a:ext cx="1189132" cy="297918"/>
          </a:xfrm>
          <a:prstGeom prst="rect">
            <a:avLst/>
          </a:prstGeom>
        </p:spPr>
        <p:txBody>
          <a:bodyPr/>
          <a:lstStyle/>
          <a:p>
            <a:fld id="{58FB4290-6522-4139-852E-05BD9E7F0D2E}" type="datetime1">
              <a:rPr lang="en-US" smtClean="0"/>
              <a:pPr/>
              <a:t>8/28/2012</a:t>
            </a:fld>
            <a:endParaRPr lang="en-US"/>
          </a:p>
        </p:txBody>
      </p:sp>
      <p:sp>
        <p:nvSpPr>
          <p:cNvPr id="5" name="Footer Placeholder 4"/>
          <p:cNvSpPr>
            <a:spLocks noGrp="1"/>
          </p:cNvSpPr>
          <p:nvPr>
            <p:ph type="ftr" sz="quarter" idx="11"/>
          </p:nvPr>
        </p:nvSpPr>
        <p:spPr>
          <a:xfrm>
            <a:off x="5380038" y="864341"/>
            <a:ext cx="2246489" cy="301227"/>
          </a:xfrm>
          <a:prstGeom prst="rect">
            <a:avLst/>
          </a:prstGeom>
        </p:spPr>
        <p:txBody>
          <a:bodyPr/>
          <a:lstStyle/>
          <a:p>
            <a:endParaRPr lang="es-ES"/>
          </a:p>
        </p:txBody>
      </p:sp>
      <p:sp>
        <p:nvSpPr>
          <p:cNvPr id="6" name="Slide Number Placeholder 5"/>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a:off x="5379040" y="557182"/>
            <a:ext cx="1189132" cy="297918"/>
          </a:xfrm>
          <a:prstGeom prst="rect">
            <a:avLst/>
          </a:prstGeom>
        </p:spPr>
        <p:txBody>
          <a:bodyPr/>
          <a:lstStyle/>
          <a:p>
            <a:fld id="{AAB955F9-81EA-47C5-8059-9E5C2B437C70}" type="datetime1">
              <a:rPr lang="en-US" smtClean="0"/>
              <a:pPr/>
              <a:t>8/28/2012</a:t>
            </a:fld>
            <a:endParaRPr lang="en-US"/>
          </a:p>
        </p:txBody>
      </p:sp>
      <p:sp>
        <p:nvSpPr>
          <p:cNvPr id="5" name="Footer Placeholder 4"/>
          <p:cNvSpPr>
            <a:spLocks noGrp="1"/>
          </p:cNvSpPr>
          <p:nvPr>
            <p:ph type="ftr" sz="quarter" idx="11"/>
          </p:nvPr>
        </p:nvSpPr>
        <p:spPr>
          <a:xfrm>
            <a:off x="5380038" y="864341"/>
            <a:ext cx="2246489" cy="301227"/>
          </a:xfrm>
          <a:prstGeom prst="rect">
            <a:avLst/>
          </a:prstGeom>
        </p:spPr>
        <p:txBody>
          <a:bodyPr/>
          <a:lstStyle/>
          <a:p>
            <a:endParaRPr lang="es-ES"/>
          </a:p>
        </p:txBody>
      </p:sp>
      <p:sp>
        <p:nvSpPr>
          <p:cNvPr id="6" name="Slide Number Placeholder 5"/>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
        <p:nvSpPr>
          <p:cNvPr id="111619" name="Rectangle 5"/>
          <p:cNvSpPr>
            <a:spLocks noGrp="1" noChangeArrowheads="1"/>
          </p:cNvSpPr>
          <p:nvPr>
            <p:ph type="ftr" sz="quarter" idx="3"/>
          </p:nvPr>
        </p:nvSpPr>
        <p:spPr>
          <a:xfrm>
            <a:off x="3124200" y="6245225"/>
            <a:ext cx="2895600" cy="476250"/>
          </a:xfrm>
          <a:prstGeom prst="rect">
            <a:avLst/>
          </a:prstGeom>
        </p:spPr>
        <p:txBody>
          <a:bodyPr/>
          <a:lstStyle>
            <a:lvl1pPr>
              <a:defRPr>
                <a:solidFill>
                  <a:schemeClr val="tx1"/>
                </a:solidFill>
              </a:defRPr>
            </a:lvl1pPr>
          </a:lstStyle>
          <a:p>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Diapositiva de título">
    <p:spTree>
      <p:nvGrpSpPr>
        <p:cNvPr id="1" name=""/>
        <p:cNvGrpSpPr/>
        <p:nvPr/>
      </p:nvGrpSpPr>
      <p:grpSpPr>
        <a:xfrm>
          <a:off x="0" y="0"/>
          <a:ext cx="0" cy="0"/>
          <a:chOff x="0" y="0"/>
          <a:chExt cx="0" cy="0"/>
        </a:xfrm>
      </p:grpSpPr>
      <p:sp>
        <p:nvSpPr>
          <p:cNvPr id="111619" name="Rectangle 5"/>
          <p:cNvSpPr>
            <a:spLocks noGrp="1" noChangeArrowheads="1"/>
          </p:cNvSpPr>
          <p:nvPr>
            <p:ph type="ftr" sz="quarter" idx="3"/>
          </p:nvPr>
        </p:nvSpPr>
        <p:spPr>
          <a:xfrm>
            <a:off x="3124200" y="6245225"/>
            <a:ext cx="2895600" cy="476250"/>
          </a:xfrm>
          <a:prstGeom prst="rect">
            <a:avLst/>
          </a:prstGeom>
        </p:spPr>
        <p:txBody>
          <a:bodyPr/>
          <a:lstStyle>
            <a:lvl1pPr>
              <a:defRPr>
                <a:solidFill>
                  <a:schemeClr val="tx1"/>
                </a:solidFill>
              </a:defRPr>
            </a:lvl1pPr>
          </a:lstStyle>
          <a:p>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Diapositiva de título">
    <p:spTree>
      <p:nvGrpSpPr>
        <p:cNvPr id="1" name=""/>
        <p:cNvGrpSpPr/>
        <p:nvPr/>
      </p:nvGrpSpPr>
      <p:grpSpPr>
        <a:xfrm>
          <a:off x="0" y="0"/>
          <a:ext cx="0" cy="0"/>
          <a:chOff x="0" y="0"/>
          <a:chExt cx="0" cy="0"/>
        </a:xfrm>
      </p:grpSpPr>
      <p:sp>
        <p:nvSpPr>
          <p:cNvPr id="111619" name="Rectangle 5"/>
          <p:cNvSpPr>
            <a:spLocks noGrp="1" noChangeArrowheads="1"/>
          </p:cNvSpPr>
          <p:nvPr>
            <p:ph type="ftr" sz="quarter" idx="3"/>
          </p:nvPr>
        </p:nvSpPr>
        <p:spPr>
          <a:xfrm>
            <a:off x="3124200" y="6245225"/>
            <a:ext cx="2895600" cy="476250"/>
          </a:xfrm>
          <a:prstGeom prst="rect">
            <a:avLst/>
          </a:prstGeom>
        </p:spPr>
        <p:txBody>
          <a:bodyPr/>
          <a:lstStyle>
            <a:lvl1pPr>
              <a:defRPr>
                <a:solidFill>
                  <a:schemeClr val="tx1"/>
                </a:solidFill>
              </a:defRPr>
            </a:lvl1pPr>
          </a:lstStyle>
          <a:p>
            <a:endParaRPr lang="es-E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Diapositiva de título">
    <p:spTree>
      <p:nvGrpSpPr>
        <p:cNvPr id="1" name=""/>
        <p:cNvGrpSpPr/>
        <p:nvPr/>
      </p:nvGrpSpPr>
      <p:grpSpPr>
        <a:xfrm>
          <a:off x="0" y="0"/>
          <a:ext cx="0" cy="0"/>
          <a:chOff x="0" y="0"/>
          <a:chExt cx="0" cy="0"/>
        </a:xfrm>
      </p:grpSpPr>
      <p:sp>
        <p:nvSpPr>
          <p:cNvPr id="111619" name="Rectangle 5"/>
          <p:cNvSpPr>
            <a:spLocks noGrp="1" noChangeArrowheads="1"/>
          </p:cNvSpPr>
          <p:nvPr>
            <p:ph type="ftr" sz="quarter" idx="3"/>
          </p:nvPr>
        </p:nvSpPr>
        <p:spPr>
          <a:xfrm>
            <a:off x="3124200" y="6245225"/>
            <a:ext cx="2895600" cy="476250"/>
          </a:xfrm>
          <a:prstGeom prst="rect">
            <a:avLst/>
          </a:prstGeom>
        </p:spPr>
        <p:txBody>
          <a:bodyPr/>
          <a:lstStyle>
            <a:lvl1pPr>
              <a:defRPr>
                <a:solidFill>
                  <a:schemeClr val="tx1"/>
                </a:solidFill>
              </a:defRPr>
            </a:lvl1pPr>
          </a:lstStyle>
          <a:p>
            <a:endParaRPr lang="es-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Diapositiva de título">
    <p:spTree>
      <p:nvGrpSpPr>
        <p:cNvPr id="1" name=""/>
        <p:cNvGrpSpPr/>
        <p:nvPr/>
      </p:nvGrpSpPr>
      <p:grpSpPr>
        <a:xfrm>
          <a:off x="0" y="0"/>
          <a:ext cx="0" cy="0"/>
          <a:chOff x="0" y="0"/>
          <a:chExt cx="0" cy="0"/>
        </a:xfrm>
      </p:grpSpPr>
      <p:sp>
        <p:nvSpPr>
          <p:cNvPr id="111619" name="Rectangle 5"/>
          <p:cNvSpPr>
            <a:spLocks noGrp="1" noChangeArrowheads="1"/>
          </p:cNvSpPr>
          <p:nvPr>
            <p:ph type="ftr" sz="quarter" idx="3"/>
          </p:nvPr>
        </p:nvSpPr>
        <p:spPr>
          <a:xfrm>
            <a:off x="3124200" y="6245225"/>
            <a:ext cx="2895600" cy="476250"/>
          </a:xfrm>
          <a:prstGeom prst="rect">
            <a:avLst/>
          </a:prstGeom>
        </p:spPr>
        <p:txBody>
          <a:bodyPr/>
          <a:lstStyle>
            <a:lvl1pPr>
              <a:defRPr>
                <a:solidFill>
                  <a:schemeClr val="tx1"/>
                </a:solidFill>
              </a:defRPr>
            </a:lvl1pPr>
          </a:lstStyle>
          <a:p>
            <a:endParaRPr lang="es-E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Diapositiva de título">
    <p:spTree>
      <p:nvGrpSpPr>
        <p:cNvPr id="1" name=""/>
        <p:cNvGrpSpPr/>
        <p:nvPr/>
      </p:nvGrpSpPr>
      <p:grpSpPr>
        <a:xfrm>
          <a:off x="0" y="0"/>
          <a:ext cx="0" cy="0"/>
          <a:chOff x="0" y="0"/>
          <a:chExt cx="0" cy="0"/>
        </a:xfrm>
      </p:grpSpPr>
      <p:sp>
        <p:nvSpPr>
          <p:cNvPr id="111619" name="Rectangle 5"/>
          <p:cNvSpPr>
            <a:spLocks noGrp="1" noChangeArrowheads="1"/>
          </p:cNvSpPr>
          <p:nvPr>
            <p:ph type="ftr" sz="quarter" idx="3"/>
          </p:nvPr>
        </p:nvSpPr>
        <p:spPr>
          <a:xfrm>
            <a:off x="3124200" y="6245225"/>
            <a:ext cx="2895600" cy="476250"/>
          </a:xfrm>
          <a:prstGeom prst="rect">
            <a:avLst/>
          </a:prstGeom>
        </p:spPr>
        <p:txBody>
          <a:bodyPr/>
          <a:lstStyle>
            <a:lvl1pPr>
              <a:defRPr>
                <a:solidFill>
                  <a:schemeClr val="tx1"/>
                </a:solidFill>
              </a:defRPr>
            </a:lvl1pPr>
          </a:lstStyle>
          <a:p>
            <a:endParaRPr lang="es-ES"/>
          </a:p>
        </p:txBody>
      </p:sp>
      <p:pic>
        <p:nvPicPr>
          <p:cNvPr id="1026" name="Picture 2" descr="C:\Documents and Settings\agordillo\Escritorio\Antonio\OFICINA\Gobierno_logos\Logo Hacienda 1.jpg"/>
          <p:cNvPicPr>
            <a:picLocks noChangeAspect="1" noChangeArrowheads="1"/>
          </p:cNvPicPr>
          <p:nvPr userDrawn="1"/>
        </p:nvPicPr>
        <p:blipFill>
          <a:blip r:embed="rId3" cstate="print"/>
          <a:srcRect/>
          <a:stretch>
            <a:fillRect/>
          </a:stretch>
        </p:blipFill>
        <p:spPr bwMode="auto">
          <a:xfrm>
            <a:off x="449663" y="217834"/>
            <a:ext cx="1085158" cy="652500"/>
          </a:xfrm>
          <a:prstGeom prst="rect">
            <a:avLst/>
          </a:prstGeom>
          <a:noFill/>
        </p:spPr>
      </p:pic>
      <p:graphicFrame>
        <p:nvGraphicFramePr>
          <p:cNvPr id="1027" name="Object 3"/>
          <p:cNvGraphicFramePr>
            <a:graphicFrameLocks noChangeAspect="1"/>
          </p:cNvGraphicFramePr>
          <p:nvPr/>
        </p:nvGraphicFramePr>
        <p:xfrm>
          <a:off x="7656723" y="365335"/>
          <a:ext cx="1284459" cy="316795"/>
        </p:xfrm>
        <a:graphic>
          <a:graphicData uri="http://schemas.openxmlformats.org/presentationml/2006/ole">
            <mc:AlternateContent xmlns:mc="http://schemas.openxmlformats.org/markup-compatibility/2006">
              <mc:Choice xmlns:v="urn:schemas-microsoft-com:vml" Requires="v">
                <p:oleObj spid="_x0000_s4112" name="CorelDRAW" r:id="rId4" imgW="3559320" imgH="876960" progId="CorelDRAW.Graphic.14">
                  <p:embed/>
                </p:oleObj>
              </mc:Choice>
              <mc:Fallback>
                <p:oleObj name="CorelDRAW" r:id="rId4" imgW="3559320" imgH="876960" progId="CorelDRAW.Graphic.1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56723" y="365335"/>
                        <a:ext cx="1284459" cy="316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Diapositiva de título">
    <p:spTree>
      <p:nvGrpSpPr>
        <p:cNvPr id="1" name=""/>
        <p:cNvGrpSpPr/>
        <p:nvPr/>
      </p:nvGrpSpPr>
      <p:grpSpPr>
        <a:xfrm>
          <a:off x="0" y="0"/>
          <a:ext cx="0" cy="0"/>
          <a:chOff x="0" y="0"/>
          <a:chExt cx="0" cy="0"/>
        </a:xfrm>
      </p:grpSpPr>
      <p:sp>
        <p:nvSpPr>
          <p:cNvPr id="111619" name="Rectangle 5"/>
          <p:cNvSpPr>
            <a:spLocks noGrp="1" noChangeArrowheads="1"/>
          </p:cNvSpPr>
          <p:nvPr>
            <p:ph type="ftr" sz="quarter" idx="3"/>
          </p:nvPr>
        </p:nvSpPr>
        <p:spPr>
          <a:xfrm>
            <a:off x="3124200" y="6245225"/>
            <a:ext cx="2895600" cy="476250"/>
          </a:xfrm>
          <a:prstGeom prst="rect">
            <a:avLst/>
          </a:prstGeom>
        </p:spPr>
        <p:txBody>
          <a:bodyPr/>
          <a:lstStyle>
            <a:lvl1pPr>
              <a:defRPr>
                <a:solidFill>
                  <a:schemeClr val="tx1"/>
                </a:solidFill>
              </a:defRPr>
            </a:lvl1pPr>
          </a:lstStyle>
          <a:p>
            <a:endParaRPr lang="es-ES"/>
          </a:p>
        </p:txBody>
      </p:sp>
      <p:pic>
        <p:nvPicPr>
          <p:cNvPr id="1026" name="Picture 2" descr="C:\Documents and Settings\agordillo\Escritorio\Antonio\OFICINA\Gobierno_logos\Logo Hacienda 1.jpg"/>
          <p:cNvPicPr>
            <a:picLocks noChangeAspect="1" noChangeArrowheads="1"/>
          </p:cNvPicPr>
          <p:nvPr userDrawn="1"/>
        </p:nvPicPr>
        <p:blipFill>
          <a:blip r:embed="rId3" cstate="print"/>
          <a:srcRect/>
          <a:stretch>
            <a:fillRect/>
          </a:stretch>
        </p:blipFill>
        <p:spPr bwMode="auto">
          <a:xfrm>
            <a:off x="449663" y="217834"/>
            <a:ext cx="1085158" cy="652500"/>
          </a:xfrm>
          <a:prstGeom prst="rect">
            <a:avLst/>
          </a:prstGeom>
          <a:noFill/>
        </p:spPr>
      </p:pic>
      <p:graphicFrame>
        <p:nvGraphicFramePr>
          <p:cNvPr id="1027" name="Object 3"/>
          <p:cNvGraphicFramePr>
            <a:graphicFrameLocks noChangeAspect="1"/>
          </p:cNvGraphicFramePr>
          <p:nvPr/>
        </p:nvGraphicFramePr>
        <p:xfrm>
          <a:off x="7656723" y="365335"/>
          <a:ext cx="1284459" cy="316795"/>
        </p:xfrm>
        <a:graphic>
          <a:graphicData uri="http://schemas.openxmlformats.org/presentationml/2006/ole">
            <mc:AlternateContent xmlns:mc="http://schemas.openxmlformats.org/markup-compatibility/2006">
              <mc:Choice xmlns:v="urn:schemas-microsoft-com:vml" Requires="v">
                <p:oleObj spid="_x0000_s5136" name="CorelDRAW" r:id="rId4" imgW="3559320" imgH="876960" progId="CorelDRAW.Graphic.14">
                  <p:embed/>
                </p:oleObj>
              </mc:Choice>
              <mc:Fallback>
                <p:oleObj name="CorelDRAW" r:id="rId4" imgW="3559320" imgH="876960" progId="CorelDRAW.Graphic.1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56723" y="365335"/>
                        <a:ext cx="1284459" cy="316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Diapositiva de título">
    <p:spTree>
      <p:nvGrpSpPr>
        <p:cNvPr id="1" name=""/>
        <p:cNvGrpSpPr/>
        <p:nvPr/>
      </p:nvGrpSpPr>
      <p:grpSpPr>
        <a:xfrm>
          <a:off x="0" y="0"/>
          <a:ext cx="0" cy="0"/>
          <a:chOff x="0" y="0"/>
          <a:chExt cx="0" cy="0"/>
        </a:xfrm>
      </p:grpSpPr>
      <p:sp>
        <p:nvSpPr>
          <p:cNvPr id="111619" name="Rectangle 5"/>
          <p:cNvSpPr>
            <a:spLocks noGrp="1" noChangeArrowheads="1"/>
          </p:cNvSpPr>
          <p:nvPr>
            <p:ph type="ftr" sz="quarter" idx="3"/>
          </p:nvPr>
        </p:nvSpPr>
        <p:spPr>
          <a:xfrm>
            <a:off x="3124200" y="6245225"/>
            <a:ext cx="2895600" cy="476250"/>
          </a:xfrm>
          <a:prstGeom prst="rect">
            <a:avLst/>
          </a:prstGeom>
        </p:spPr>
        <p:txBody>
          <a:bodyPr/>
          <a:lstStyle>
            <a:lvl1pPr>
              <a:defRPr>
                <a:solidFill>
                  <a:schemeClr val="tx1"/>
                </a:solidFill>
              </a:defRPr>
            </a:lvl1pPr>
          </a:lstStyle>
          <a:p>
            <a:endParaRPr lang="es-ES"/>
          </a:p>
        </p:txBody>
      </p:sp>
      <p:pic>
        <p:nvPicPr>
          <p:cNvPr id="1026" name="Picture 2" descr="C:\Documents and Settings\agordillo\Escritorio\Antonio\OFICINA\Gobierno_logos\Logo Hacienda 1.jpg"/>
          <p:cNvPicPr>
            <a:picLocks noChangeAspect="1" noChangeArrowheads="1"/>
          </p:cNvPicPr>
          <p:nvPr userDrawn="1"/>
        </p:nvPicPr>
        <p:blipFill>
          <a:blip r:embed="rId3" cstate="print"/>
          <a:srcRect/>
          <a:stretch>
            <a:fillRect/>
          </a:stretch>
        </p:blipFill>
        <p:spPr bwMode="auto">
          <a:xfrm>
            <a:off x="449663" y="217834"/>
            <a:ext cx="1085158" cy="652500"/>
          </a:xfrm>
          <a:prstGeom prst="rect">
            <a:avLst/>
          </a:prstGeom>
          <a:noFill/>
        </p:spPr>
      </p:pic>
      <p:graphicFrame>
        <p:nvGraphicFramePr>
          <p:cNvPr id="1027" name="Object 3"/>
          <p:cNvGraphicFramePr>
            <a:graphicFrameLocks noChangeAspect="1"/>
          </p:cNvGraphicFramePr>
          <p:nvPr/>
        </p:nvGraphicFramePr>
        <p:xfrm>
          <a:off x="7656723" y="365335"/>
          <a:ext cx="1284459" cy="316795"/>
        </p:xfrm>
        <a:graphic>
          <a:graphicData uri="http://schemas.openxmlformats.org/presentationml/2006/ole">
            <mc:AlternateContent xmlns:mc="http://schemas.openxmlformats.org/markup-compatibility/2006">
              <mc:Choice xmlns:v="urn:schemas-microsoft-com:vml" Requires="v">
                <p:oleObj spid="_x0000_s6160" name="CorelDRAW" r:id="rId4" imgW="3559320" imgH="876960" progId="CorelDRAW.Graphic.14">
                  <p:embed/>
                </p:oleObj>
              </mc:Choice>
              <mc:Fallback>
                <p:oleObj name="CorelDRAW" r:id="rId4" imgW="3559320" imgH="876960" progId="CorelDRAW.Graphic.1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56723" y="365335"/>
                        <a:ext cx="1284459" cy="316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5379040" y="557182"/>
            <a:ext cx="1189132" cy="297918"/>
          </a:xfrm>
          <a:prstGeom prst="rect">
            <a:avLst/>
          </a:prstGeom>
        </p:spPr>
        <p:txBody>
          <a:bodyPr/>
          <a:lstStyle/>
          <a:p>
            <a:fld id="{1CEF607B-A47E-422C-9BEF-122CCDB7C526}" type="datetime1">
              <a:rPr lang="en-US" smtClean="0"/>
              <a:pPr/>
              <a:t>8/28/2012</a:t>
            </a:fld>
            <a:endParaRPr lang="en-US"/>
          </a:p>
        </p:txBody>
      </p:sp>
      <p:sp>
        <p:nvSpPr>
          <p:cNvPr id="5" name="Footer Placeholder 4"/>
          <p:cNvSpPr>
            <a:spLocks noGrp="1"/>
          </p:cNvSpPr>
          <p:nvPr>
            <p:ph type="ftr" sz="quarter" idx="11"/>
          </p:nvPr>
        </p:nvSpPr>
        <p:spPr>
          <a:xfrm>
            <a:off x="5380038" y="864341"/>
            <a:ext cx="2246489" cy="301227"/>
          </a:xfrm>
          <a:prstGeom prst="rect">
            <a:avLst/>
          </a:prstGeom>
        </p:spPr>
        <p:txBody>
          <a:bodyPr/>
          <a:lstStyle/>
          <a:p>
            <a:endParaRPr lang="es-ES"/>
          </a:p>
        </p:txBody>
      </p:sp>
      <p:sp>
        <p:nvSpPr>
          <p:cNvPr id="6" name="Slide Number Placeholder 5"/>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Diapositiva de título">
    <p:spTree>
      <p:nvGrpSpPr>
        <p:cNvPr id="1" name=""/>
        <p:cNvGrpSpPr/>
        <p:nvPr/>
      </p:nvGrpSpPr>
      <p:grpSpPr>
        <a:xfrm>
          <a:off x="0" y="0"/>
          <a:ext cx="0" cy="0"/>
          <a:chOff x="0" y="0"/>
          <a:chExt cx="0" cy="0"/>
        </a:xfrm>
      </p:grpSpPr>
      <p:sp>
        <p:nvSpPr>
          <p:cNvPr id="111619" name="Rectangle 5"/>
          <p:cNvSpPr>
            <a:spLocks noGrp="1" noChangeArrowheads="1"/>
          </p:cNvSpPr>
          <p:nvPr>
            <p:ph type="ftr" sz="quarter" idx="3"/>
          </p:nvPr>
        </p:nvSpPr>
        <p:spPr>
          <a:xfrm>
            <a:off x="3124200" y="6245225"/>
            <a:ext cx="2895600" cy="476250"/>
          </a:xfrm>
          <a:prstGeom prst="rect">
            <a:avLst/>
          </a:prstGeom>
        </p:spPr>
        <p:txBody>
          <a:bodyPr/>
          <a:lstStyle>
            <a:lvl1pPr>
              <a:defRPr>
                <a:solidFill>
                  <a:schemeClr val="tx1"/>
                </a:solidFill>
              </a:defRPr>
            </a:lvl1pPr>
          </a:lstStyle>
          <a:p>
            <a:endParaRPr lang="es-ES"/>
          </a:p>
        </p:txBody>
      </p:sp>
      <p:pic>
        <p:nvPicPr>
          <p:cNvPr id="1026" name="Picture 2" descr="C:\Documents and Settings\agordillo\Escritorio\Antonio\OFICINA\Gobierno_logos\Logo Hacienda 1.jpg"/>
          <p:cNvPicPr>
            <a:picLocks noChangeAspect="1" noChangeArrowheads="1"/>
          </p:cNvPicPr>
          <p:nvPr userDrawn="1"/>
        </p:nvPicPr>
        <p:blipFill>
          <a:blip r:embed="rId3" cstate="print"/>
          <a:srcRect/>
          <a:stretch>
            <a:fillRect/>
          </a:stretch>
        </p:blipFill>
        <p:spPr bwMode="auto">
          <a:xfrm>
            <a:off x="449663" y="217834"/>
            <a:ext cx="1085158" cy="652500"/>
          </a:xfrm>
          <a:prstGeom prst="rect">
            <a:avLst/>
          </a:prstGeom>
          <a:noFill/>
        </p:spPr>
      </p:pic>
      <p:graphicFrame>
        <p:nvGraphicFramePr>
          <p:cNvPr id="1027" name="Object 3"/>
          <p:cNvGraphicFramePr>
            <a:graphicFrameLocks noChangeAspect="1"/>
          </p:cNvGraphicFramePr>
          <p:nvPr/>
        </p:nvGraphicFramePr>
        <p:xfrm>
          <a:off x="7656723" y="365335"/>
          <a:ext cx="1284459" cy="316795"/>
        </p:xfrm>
        <a:graphic>
          <a:graphicData uri="http://schemas.openxmlformats.org/presentationml/2006/ole">
            <mc:AlternateContent xmlns:mc="http://schemas.openxmlformats.org/markup-compatibility/2006">
              <mc:Choice xmlns:v="urn:schemas-microsoft-com:vml" Requires="v">
                <p:oleObj spid="_x0000_s7184" name="CorelDRAW" r:id="rId4" imgW="3559320" imgH="876960" progId="CorelDRAW.Graphic.14">
                  <p:embed/>
                </p:oleObj>
              </mc:Choice>
              <mc:Fallback>
                <p:oleObj name="CorelDRAW" r:id="rId4" imgW="3559320" imgH="876960" progId="CorelDRAW.Graphic.1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56723" y="365335"/>
                        <a:ext cx="1284459" cy="316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Diapositiva de título">
    <p:spTree>
      <p:nvGrpSpPr>
        <p:cNvPr id="1" name=""/>
        <p:cNvGrpSpPr/>
        <p:nvPr/>
      </p:nvGrpSpPr>
      <p:grpSpPr>
        <a:xfrm>
          <a:off x="0" y="0"/>
          <a:ext cx="0" cy="0"/>
          <a:chOff x="0" y="0"/>
          <a:chExt cx="0" cy="0"/>
        </a:xfrm>
      </p:grpSpPr>
      <p:sp>
        <p:nvSpPr>
          <p:cNvPr id="111619" name="Rectangle 5"/>
          <p:cNvSpPr>
            <a:spLocks noGrp="1" noChangeArrowheads="1"/>
          </p:cNvSpPr>
          <p:nvPr>
            <p:ph type="ftr" sz="quarter" idx="3"/>
          </p:nvPr>
        </p:nvSpPr>
        <p:spPr>
          <a:xfrm>
            <a:off x="3124200" y="6245225"/>
            <a:ext cx="2895600" cy="476250"/>
          </a:xfrm>
          <a:prstGeom prst="rect">
            <a:avLst/>
          </a:prstGeom>
        </p:spPr>
        <p:txBody>
          <a:bodyPr/>
          <a:lstStyle>
            <a:lvl1pPr>
              <a:defRPr>
                <a:solidFill>
                  <a:schemeClr val="tx1"/>
                </a:solidFill>
              </a:defRPr>
            </a:lvl1pPr>
          </a:lstStyle>
          <a:p>
            <a:endParaRPr lang="es-ES"/>
          </a:p>
        </p:txBody>
      </p:sp>
      <p:pic>
        <p:nvPicPr>
          <p:cNvPr id="1026" name="Picture 2" descr="C:\Documents and Settings\agordillo\Escritorio\Antonio\OFICINA\Gobierno_logos\Logo Hacienda 1.jpg"/>
          <p:cNvPicPr>
            <a:picLocks noChangeAspect="1" noChangeArrowheads="1"/>
          </p:cNvPicPr>
          <p:nvPr userDrawn="1"/>
        </p:nvPicPr>
        <p:blipFill>
          <a:blip r:embed="rId3" cstate="print"/>
          <a:srcRect/>
          <a:stretch>
            <a:fillRect/>
          </a:stretch>
        </p:blipFill>
        <p:spPr bwMode="auto">
          <a:xfrm>
            <a:off x="449663" y="217834"/>
            <a:ext cx="1085158" cy="652500"/>
          </a:xfrm>
          <a:prstGeom prst="rect">
            <a:avLst/>
          </a:prstGeom>
          <a:noFill/>
        </p:spPr>
      </p:pic>
      <p:graphicFrame>
        <p:nvGraphicFramePr>
          <p:cNvPr id="1027" name="Object 3"/>
          <p:cNvGraphicFramePr>
            <a:graphicFrameLocks noChangeAspect="1"/>
          </p:cNvGraphicFramePr>
          <p:nvPr/>
        </p:nvGraphicFramePr>
        <p:xfrm>
          <a:off x="7656723" y="365335"/>
          <a:ext cx="1284459" cy="316795"/>
        </p:xfrm>
        <a:graphic>
          <a:graphicData uri="http://schemas.openxmlformats.org/presentationml/2006/ole">
            <mc:AlternateContent xmlns:mc="http://schemas.openxmlformats.org/markup-compatibility/2006">
              <mc:Choice xmlns:v="urn:schemas-microsoft-com:vml" Requires="v">
                <p:oleObj spid="_x0000_s8208" name="CorelDRAW" r:id="rId4" imgW="3559320" imgH="876960" progId="CorelDRAW.Graphic.14">
                  <p:embed/>
                </p:oleObj>
              </mc:Choice>
              <mc:Fallback>
                <p:oleObj name="CorelDRAW" r:id="rId4" imgW="3559320" imgH="876960" progId="CorelDRAW.Graphic.1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56723" y="365335"/>
                        <a:ext cx="1284459" cy="316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Diapositiva de título">
    <p:spTree>
      <p:nvGrpSpPr>
        <p:cNvPr id="1" name=""/>
        <p:cNvGrpSpPr/>
        <p:nvPr/>
      </p:nvGrpSpPr>
      <p:grpSpPr>
        <a:xfrm>
          <a:off x="0" y="0"/>
          <a:ext cx="0" cy="0"/>
          <a:chOff x="0" y="0"/>
          <a:chExt cx="0" cy="0"/>
        </a:xfrm>
      </p:grpSpPr>
      <p:sp>
        <p:nvSpPr>
          <p:cNvPr id="111619" name="Rectangle 5"/>
          <p:cNvSpPr>
            <a:spLocks noGrp="1" noChangeArrowheads="1"/>
          </p:cNvSpPr>
          <p:nvPr>
            <p:ph type="ftr" sz="quarter" idx="3"/>
          </p:nvPr>
        </p:nvSpPr>
        <p:spPr>
          <a:xfrm>
            <a:off x="3124200" y="6245225"/>
            <a:ext cx="2895600" cy="476250"/>
          </a:xfrm>
          <a:prstGeom prst="rect">
            <a:avLst/>
          </a:prstGeom>
        </p:spPr>
        <p:txBody>
          <a:bodyPr/>
          <a:lstStyle>
            <a:lvl1pPr>
              <a:defRPr>
                <a:solidFill>
                  <a:schemeClr val="tx1"/>
                </a:solidFill>
              </a:defRPr>
            </a:lvl1pPr>
          </a:lstStyle>
          <a:p>
            <a:endParaRPr lang="es-ES"/>
          </a:p>
        </p:txBody>
      </p:sp>
      <p:pic>
        <p:nvPicPr>
          <p:cNvPr id="1026" name="Picture 2" descr="C:\Documents and Settings\agordillo\Escritorio\Antonio\OFICINA\Gobierno_logos\Logo Hacienda 1.jpg"/>
          <p:cNvPicPr>
            <a:picLocks noChangeAspect="1" noChangeArrowheads="1"/>
          </p:cNvPicPr>
          <p:nvPr userDrawn="1"/>
        </p:nvPicPr>
        <p:blipFill>
          <a:blip r:embed="rId3" cstate="print"/>
          <a:srcRect/>
          <a:stretch>
            <a:fillRect/>
          </a:stretch>
        </p:blipFill>
        <p:spPr bwMode="auto">
          <a:xfrm>
            <a:off x="449663" y="217834"/>
            <a:ext cx="1085158" cy="652500"/>
          </a:xfrm>
          <a:prstGeom prst="rect">
            <a:avLst/>
          </a:prstGeom>
          <a:noFill/>
        </p:spPr>
      </p:pic>
      <p:graphicFrame>
        <p:nvGraphicFramePr>
          <p:cNvPr id="1027" name="Object 3"/>
          <p:cNvGraphicFramePr>
            <a:graphicFrameLocks noChangeAspect="1"/>
          </p:cNvGraphicFramePr>
          <p:nvPr/>
        </p:nvGraphicFramePr>
        <p:xfrm>
          <a:off x="7656723" y="365335"/>
          <a:ext cx="1284459" cy="316795"/>
        </p:xfrm>
        <a:graphic>
          <a:graphicData uri="http://schemas.openxmlformats.org/presentationml/2006/ole">
            <mc:AlternateContent xmlns:mc="http://schemas.openxmlformats.org/markup-compatibility/2006">
              <mc:Choice xmlns:v="urn:schemas-microsoft-com:vml" Requires="v">
                <p:oleObj spid="_x0000_s9232" name="CorelDRAW" r:id="rId4" imgW="3559320" imgH="876960" progId="CorelDRAW.Graphic.14">
                  <p:embed/>
                </p:oleObj>
              </mc:Choice>
              <mc:Fallback>
                <p:oleObj name="CorelDRAW" r:id="rId4" imgW="3559320" imgH="876960" progId="CorelDRAW.Graphic.1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56723" y="365335"/>
                        <a:ext cx="1284459" cy="316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2_Diapositiva de título">
    <p:spTree>
      <p:nvGrpSpPr>
        <p:cNvPr id="1" name=""/>
        <p:cNvGrpSpPr/>
        <p:nvPr/>
      </p:nvGrpSpPr>
      <p:grpSpPr>
        <a:xfrm>
          <a:off x="0" y="0"/>
          <a:ext cx="0" cy="0"/>
          <a:chOff x="0" y="0"/>
          <a:chExt cx="0" cy="0"/>
        </a:xfrm>
      </p:grpSpPr>
      <p:sp>
        <p:nvSpPr>
          <p:cNvPr id="111619" name="Rectangle 5"/>
          <p:cNvSpPr>
            <a:spLocks noGrp="1" noChangeArrowheads="1"/>
          </p:cNvSpPr>
          <p:nvPr>
            <p:ph type="ftr" sz="quarter" idx="3"/>
          </p:nvPr>
        </p:nvSpPr>
        <p:spPr>
          <a:xfrm>
            <a:off x="3124200" y="6245225"/>
            <a:ext cx="2895600" cy="476250"/>
          </a:xfrm>
          <a:prstGeom prst="rect">
            <a:avLst/>
          </a:prstGeom>
        </p:spPr>
        <p:txBody>
          <a:bodyPr/>
          <a:lstStyle>
            <a:lvl1pPr>
              <a:defRPr>
                <a:solidFill>
                  <a:schemeClr val="tx1"/>
                </a:solidFill>
              </a:defRPr>
            </a:lvl1pPr>
          </a:lstStyle>
          <a:p>
            <a:endParaRPr lang="es-ES"/>
          </a:p>
        </p:txBody>
      </p:sp>
      <p:pic>
        <p:nvPicPr>
          <p:cNvPr id="1026" name="Picture 2" descr="C:\Documents and Settings\agordillo\Escritorio\Antonio\OFICINA\Gobierno_logos\Logo Hacienda 1.jpg"/>
          <p:cNvPicPr>
            <a:picLocks noChangeAspect="1" noChangeArrowheads="1"/>
          </p:cNvPicPr>
          <p:nvPr userDrawn="1"/>
        </p:nvPicPr>
        <p:blipFill>
          <a:blip r:embed="rId3" cstate="print"/>
          <a:srcRect/>
          <a:stretch>
            <a:fillRect/>
          </a:stretch>
        </p:blipFill>
        <p:spPr bwMode="auto">
          <a:xfrm>
            <a:off x="449663" y="217834"/>
            <a:ext cx="1085158" cy="652500"/>
          </a:xfrm>
          <a:prstGeom prst="rect">
            <a:avLst/>
          </a:prstGeom>
          <a:noFill/>
        </p:spPr>
      </p:pic>
      <p:graphicFrame>
        <p:nvGraphicFramePr>
          <p:cNvPr id="1027" name="Object 3"/>
          <p:cNvGraphicFramePr>
            <a:graphicFrameLocks noChangeAspect="1"/>
          </p:cNvGraphicFramePr>
          <p:nvPr/>
        </p:nvGraphicFramePr>
        <p:xfrm>
          <a:off x="7656723" y="365335"/>
          <a:ext cx="1284459" cy="316795"/>
        </p:xfrm>
        <a:graphic>
          <a:graphicData uri="http://schemas.openxmlformats.org/presentationml/2006/ole">
            <mc:AlternateContent xmlns:mc="http://schemas.openxmlformats.org/markup-compatibility/2006">
              <mc:Choice xmlns:v="urn:schemas-microsoft-com:vml" Requires="v">
                <p:oleObj spid="_x0000_s10256" name="CorelDRAW" r:id="rId4" imgW="3559320" imgH="876960" progId="CorelDRAW.Graphic.14">
                  <p:embed/>
                </p:oleObj>
              </mc:Choice>
              <mc:Fallback>
                <p:oleObj name="CorelDRAW" r:id="rId4" imgW="3559320" imgH="876960" progId="CorelDRAW.Graphic.1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56723" y="365335"/>
                        <a:ext cx="1284459" cy="316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3_Diapositiva de título">
    <p:spTree>
      <p:nvGrpSpPr>
        <p:cNvPr id="1" name=""/>
        <p:cNvGrpSpPr/>
        <p:nvPr/>
      </p:nvGrpSpPr>
      <p:grpSpPr>
        <a:xfrm>
          <a:off x="0" y="0"/>
          <a:ext cx="0" cy="0"/>
          <a:chOff x="0" y="0"/>
          <a:chExt cx="0" cy="0"/>
        </a:xfrm>
      </p:grpSpPr>
      <p:sp>
        <p:nvSpPr>
          <p:cNvPr id="111619" name="Rectangle 5"/>
          <p:cNvSpPr>
            <a:spLocks noGrp="1" noChangeArrowheads="1"/>
          </p:cNvSpPr>
          <p:nvPr>
            <p:ph type="ftr" sz="quarter" idx="3"/>
          </p:nvPr>
        </p:nvSpPr>
        <p:spPr>
          <a:xfrm>
            <a:off x="3124200" y="6245225"/>
            <a:ext cx="2895600" cy="476250"/>
          </a:xfrm>
          <a:prstGeom prst="rect">
            <a:avLst/>
          </a:prstGeom>
        </p:spPr>
        <p:txBody>
          <a:bodyPr/>
          <a:lstStyle>
            <a:lvl1pPr>
              <a:defRPr>
                <a:solidFill>
                  <a:schemeClr val="tx1"/>
                </a:solidFill>
              </a:defRPr>
            </a:lvl1pPr>
          </a:lstStyle>
          <a:p>
            <a:endParaRPr lang="es-ES"/>
          </a:p>
        </p:txBody>
      </p:sp>
      <p:pic>
        <p:nvPicPr>
          <p:cNvPr id="1026" name="Picture 2" descr="C:\Documents and Settings\agordillo\Escritorio\Antonio\OFICINA\Gobierno_logos\Logo Hacienda 1.jpg"/>
          <p:cNvPicPr>
            <a:picLocks noChangeAspect="1" noChangeArrowheads="1"/>
          </p:cNvPicPr>
          <p:nvPr userDrawn="1"/>
        </p:nvPicPr>
        <p:blipFill>
          <a:blip r:embed="rId3" cstate="print"/>
          <a:srcRect/>
          <a:stretch>
            <a:fillRect/>
          </a:stretch>
        </p:blipFill>
        <p:spPr bwMode="auto">
          <a:xfrm>
            <a:off x="449663" y="217834"/>
            <a:ext cx="1085158" cy="652500"/>
          </a:xfrm>
          <a:prstGeom prst="rect">
            <a:avLst/>
          </a:prstGeom>
          <a:noFill/>
        </p:spPr>
      </p:pic>
      <p:graphicFrame>
        <p:nvGraphicFramePr>
          <p:cNvPr id="1027" name="Object 3"/>
          <p:cNvGraphicFramePr>
            <a:graphicFrameLocks noChangeAspect="1"/>
          </p:cNvGraphicFramePr>
          <p:nvPr/>
        </p:nvGraphicFramePr>
        <p:xfrm>
          <a:off x="7656723" y="365335"/>
          <a:ext cx="1284459" cy="316795"/>
        </p:xfrm>
        <a:graphic>
          <a:graphicData uri="http://schemas.openxmlformats.org/presentationml/2006/ole">
            <mc:AlternateContent xmlns:mc="http://schemas.openxmlformats.org/markup-compatibility/2006">
              <mc:Choice xmlns:v="urn:schemas-microsoft-com:vml" Requires="v">
                <p:oleObj spid="_x0000_s11280" name="CorelDRAW" r:id="rId4" imgW="3559320" imgH="876960" progId="CorelDRAW.Graphic.14">
                  <p:embed/>
                </p:oleObj>
              </mc:Choice>
              <mc:Fallback>
                <p:oleObj name="CorelDRAW" r:id="rId4" imgW="3559320" imgH="876960" progId="CorelDRAW.Graphic.1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56723" y="365335"/>
                        <a:ext cx="1284459" cy="316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4_Diapositiva de título">
    <p:spTree>
      <p:nvGrpSpPr>
        <p:cNvPr id="1" name=""/>
        <p:cNvGrpSpPr/>
        <p:nvPr/>
      </p:nvGrpSpPr>
      <p:grpSpPr>
        <a:xfrm>
          <a:off x="0" y="0"/>
          <a:ext cx="0" cy="0"/>
          <a:chOff x="0" y="0"/>
          <a:chExt cx="0" cy="0"/>
        </a:xfrm>
      </p:grpSpPr>
      <p:sp>
        <p:nvSpPr>
          <p:cNvPr id="111619" name="Rectangle 5"/>
          <p:cNvSpPr>
            <a:spLocks noGrp="1" noChangeArrowheads="1"/>
          </p:cNvSpPr>
          <p:nvPr>
            <p:ph type="ftr" sz="quarter" idx="3"/>
          </p:nvPr>
        </p:nvSpPr>
        <p:spPr>
          <a:xfrm>
            <a:off x="3124200" y="6245225"/>
            <a:ext cx="2895600" cy="476250"/>
          </a:xfrm>
          <a:prstGeom prst="rect">
            <a:avLst/>
          </a:prstGeom>
        </p:spPr>
        <p:txBody>
          <a:bodyPr/>
          <a:lstStyle>
            <a:lvl1pPr>
              <a:defRPr>
                <a:solidFill>
                  <a:schemeClr val="tx1"/>
                </a:solidFill>
              </a:defRPr>
            </a:lvl1pPr>
          </a:lstStyle>
          <a:p>
            <a:endParaRPr lang="es-ES"/>
          </a:p>
        </p:txBody>
      </p:sp>
      <p:pic>
        <p:nvPicPr>
          <p:cNvPr id="1026" name="Picture 2" descr="C:\Documents and Settings\agordillo\Escritorio\Antonio\OFICINA\Gobierno_logos\Logo Hacienda 1.jpg"/>
          <p:cNvPicPr>
            <a:picLocks noChangeAspect="1" noChangeArrowheads="1"/>
          </p:cNvPicPr>
          <p:nvPr userDrawn="1"/>
        </p:nvPicPr>
        <p:blipFill>
          <a:blip r:embed="rId3" cstate="print"/>
          <a:srcRect/>
          <a:stretch>
            <a:fillRect/>
          </a:stretch>
        </p:blipFill>
        <p:spPr bwMode="auto">
          <a:xfrm>
            <a:off x="449663" y="217834"/>
            <a:ext cx="1085158" cy="652500"/>
          </a:xfrm>
          <a:prstGeom prst="rect">
            <a:avLst/>
          </a:prstGeom>
          <a:noFill/>
        </p:spPr>
      </p:pic>
      <p:graphicFrame>
        <p:nvGraphicFramePr>
          <p:cNvPr id="1027" name="Object 3"/>
          <p:cNvGraphicFramePr>
            <a:graphicFrameLocks noChangeAspect="1"/>
          </p:cNvGraphicFramePr>
          <p:nvPr/>
        </p:nvGraphicFramePr>
        <p:xfrm>
          <a:off x="7656723" y="365335"/>
          <a:ext cx="1284459" cy="316795"/>
        </p:xfrm>
        <a:graphic>
          <a:graphicData uri="http://schemas.openxmlformats.org/presentationml/2006/ole">
            <mc:AlternateContent xmlns:mc="http://schemas.openxmlformats.org/markup-compatibility/2006">
              <mc:Choice xmlns:v="urn:schemas-microsoft-com:vml" Requires="v">
                <p:oleObj spid="_x0000_s12304" name="CorelDRAW" r:id="rId4" imgW="3559320" imgH="876960" progId="CorelDRAW.Graphic.14">
                  <p:embed/>
                </p:oleObj>
              </mc:Choice>
              <mc:Fallback>
                <p:oleObj name="CorelDRAW" r:id="rId4" imgW="3559320" imgH="876960" progId="CorelDRAW.Graphic.1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56723" y="365335"/>
                        <a:ext cx="1284459" cy="316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5379040" y="557182"/>
            <a:ext cx="1189132" cy="297918"/>
          </a:xfrm>
          <a:prstGeom prst="rect">
            <a:avLst/>
          </a:prstGeom>
        </p:spPr>
        <p:txBody>
          <a:bodyPr/>
          <a:lstStyle/>
          <a:p>
            <a:fld id="{63A9A7CB-BEE6-4F99-898E-913F06E8E125}" type="datetime1">
              <a:rPr lang="en-US" smtClean="0"/>
              <a:pPr/>
              <a:t>8/28/2012</a:t>
            </a:fld>
            <a:endParaRPr lang="en-US"/>
          </a:p>
        </p:txBody>
      </p:sp>
      <p:sp>
        <p:nvSpPr>
          <p:cNvPr id="5" name="Footer Placeholder 4"/>
          <p:cNvSpPr>
            <a:spLocks noGrp="1"/>
          </p:cNvSpPr>
          <p:nvPr>
            <p:ph type="ftr" sz="quarter" idx="11"/>
          </p:nvPr>
        </p:nvSpPr>
        <p:spPr>
          <a:xfrm>
            <a:off x="5380038" y="864341"/>
            <a:ext cx="2246489" cy="301227"/>
          </a:xfrm>
          <a:prstGeom prst="rect">
            <a:avLst/>
          </a:prstGeom>
        </p:spPr>
        <p:txBody>
          <a:bodyPr/>
          <a:lstStyle/>
          <a:p>
            <a:endParaRPr lang="es-ES"/>
          </a:p>
        </p:txBody>
      </p:sp>
      <p:sp>
        <p:nvSpPr>
          <p:cNvPr id="6" name="Slide Number Placeholder 5"/>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5379040" y="557182"/>
            <a:ext cx="1189132" cy="297918"/>
          </a:xfrm>
          <a:prstGeom prst="rect">
            <a:avLst/>
          </a:prstGeom>
        </p:spPr>
        <p:txBody>
          <a:bodyPr/>
          <a:lstStyle/>
          <a:p>
            <a:fld id="{B6EE300C-6FC5-4FC3-AF1A-075E4F50620D}" type="datetime1">
              <a:rPr lang="en-US" smtClean="0"/>
              <a:pPr/>
              <a:t>8/28/2012</a:t>
            </a:fld>
            <a:endParaRPr lang="en-US"/>
          </a:p>
        </p:txBody>
      </p:sp>
      <p:sp>
        <p:nvSpPr>
          <p:cNvPr id="6" name="Footer Placeholder 5"/>
          <p:cNvSpPr>
            <a:spLocks noGrp="1"/>
          </p:cNvSpPr>
          <p:nvPr>
            <p:ph type="ftr" sz="quarter" idx="11"/>
          </p:nvPr>
        </p:nvSpPr>
        <p:spPr>
          <a:xfrm>
            <a:off x="5380038" y="864341"/>
            <a:ext cx="2246489" cy="301227"/>
          </a:xfrm>
          <a:prstGeom prst="rect">
            <a:avLst/>
          </a:prstGeom>
        </p:spPr>
        <p:txBody>
          <a:bodyPr/>
          <a:lstStyle/>
          <a:p>
            <a:endParaRPr lang="es-ES"/>
          </a:p>
        </p:txBody>
      </p:sp>
      <p:sp>
        <p:nvSpPr>
          <p:cNvPr id="7" name="Slide Number Placeholder 6"/>
          <p:cNvSpPr>
            <a:spLocks noGrp="1"/>
          </p:cNvSpPr>
          <p:nvPr>
            <p:ph type="sldNum" sz="quarter" idx="12"/>
          </p:nvPr>
        </p:nvSpPr>
        <p:spPr/>
        <p:txBody>
          <a:bodyPr/>
          <a:lstStyle/>
          <a:p>
            <a:fld id="{6E2D2B3B-882E-40F3-A32F-6DD516915044}" type="slidenum">
              <a:rPr lang="en-US" smtClean="0"/>
              <a:pPr/>
              <a:t>‹Nº›</a:t>
            </a:fld>
            <a:endParaRPr lang="en-US"/>
          </a:p>
        </p:txBody>
      </p:sp>
      <p:sp>
        <p:nvSpPr>
          <p:cNvPr id="9" name="Title 8"/>
          <p:cNvSpPr>
            <a:spLocks noGrp="1"/>
          </p:cNvSpPr>
          <p:nvPr>
            <p:ph type="title"/>
          </p:nvPr>
        </p:nvSpPr>
        <p:spPr>
          <a:xfrm>
            <a:off x="914400" y="1544715"/>
            <a:ext cx="7315200" cy="1154097"/>
          </a:xfrm>
        </p:spPr>
        <p:txBody>
          <a:bodyPr/>
          <a:lstStyle/>
          <a:p>
            <a:r>
              <a:rPr lang="es-ES" smtClean="0"/>
              <a:t>Haga clic para modificar el estilo de título del patrón</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a:xfrm>
            <a:off x="5379040" y="557182"/>
            <a:ext cx="1189132" cy="297918"/>
          </a:xfrm>
          <a:prstGeom prst="rect">
            <a:avLst/>
          </a:prstGeom>
        </p:spPr>
        <p:txBody>
          <a:bodyPr/>
          <a:lstStyle/>
          <a:p>
            <a:fld id="{F50D295D-4A77-4DEB-B04C-9F4282A8BC04}" type="datetime1">
              <a:rPr lang="en-US" smtClean="0"/>
              <a:pPr/>
              <a:t>8/28/2012</a:t>
            </a:fld>
            <a:endParaRPr lang="en-US"/>
          </a:p>
        </p:txBody>
      </p:sp>
      <p:sp>
        <p:nvSpPr>
          <p:cNvPr id="8" name="Footer Placeholder 7"/>
          <p:cNvSpPr>
            <a:spLocks noGrp="1"/>
          </p:cNvSpPr>
          <p:nvPr>
            <p:ph type="ftr" sz="quarter" idx="11"/>
          </p:nvPr>
        </p:nvSpPr>
        <p:spPr>
          <a:xfrm>
            <a:off x="5380038" y="864341"/>
            <a:ext cx="2246489" cy="301227"/>
          </a:xfrm>
          <a:prstGeom prst="rect">
            <a:avLst/>
          </a:prstGeom>
        </p:spPr>
        <p:txBody>
          <a:bodyPr/>
          <a:lstStyle/>
          <a:p>
            <a:endParaRPr lang="es-ES"/>
          </a:p>
        </p:txBody>
      </p:sp>
      <p:sp>
        <p:nvSpPr>
          <p:cNvPr id="9" name="Slide Number Placeholder 8"/>
          <p:cNvSpPr>
            <a:spLocks noGrp="1"/>
          </p:cNvSpPr>
          <p:nvPr>
            <p:ph type="sldNum" sz="quarter" idx="12"/>
          </p:nvPr>
        </p:nvSpPr>
        <p:spPr/>
        <p:txBody>
          <a:bodyPr/>
          <a:lstStyle/>
          <a:p>
            <a:fld id="{6E2D2B3B-882E-40F3-A32F-6DD516915044}" type="slidenum">
              <a:rPr lang="en-US" smtClean="0"/>
              <a:pPr/>
              <a:t>‹Nº›</a:t>
            </a:fld>
            <a:endParaRPr lang="en-US"/>
          </a:p>
        </p:txBody>
      </p:sp>
      <p:sp>
        <p:nvSpPr>
          <p:cNvPr id="10" name="Title 9"/>
          <p:cNvSpPr>
            <a:spLocks noGrp="1"/>
          </p:cNvSpPr>
          <p:nvPr>
            <p:ph type="title"/>
          </p:nvPr>
        </p:nvSpPr>
        <p:spPr>
          <a:xfrm>
            <a:off x="914400" y="1544715"/>
            <a:ext cx="7315200" cy="1154097"/>
          </a:xfrm>
        </p:spPr>
        <p:txBody>
          <a:bodyPr/>
          <a:lstStyle/>
          <a:p>
            <a:r>
              <a:rPr lang="es-ES" dirty="0" smtClean="0"/>
              <a:t>Haga clic para modificar el estilo de título del patrón</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a:xfrm>
            <a:off x="5379040" y="557182"/>
            <a:ext cx="1189132" cy="297918"/>
          </a:xfrm>
          <a:prstGeom prst="rect">
            <a:avLst/>
          </a:prstGeom>
        </p:spPr>
        <p:txBody>
          <a:bodyPr/>
          <a:lstStyle/>
          <a:p>
            <a:fld id="{02B28685-4D0C-42D5-8013-B5904CD1FCBC}" type="datetime1">
              <a:rPr lang="en-US" smtClean="0"/>
              <a:pPr/>
              <a:t>8/28/2012</a:t>
            </a:fld>
            <a:endParaRPr lang="en-US"/>
          </a:p>
        </p:txBody>
      </p:sp>
      <p:sp>
        <p:nvSpPr>
          <p:cNvPr id="4" name="Footer Placeholder 3"/>
          <p:cNvSpPr>
            <a:spLocks noGrp="1"/>
          </p:cNvSpPr>
          <p:nvPr>
            <p:ph type="ftr" sz="quarter" idx="11"/>
          </p:nvPr>
        </p:nvSpPr>
        <p:spPr>
          <a:xfrm>
            <a:off x="5380038" y="864341"/>
            <a:ext cx="2246489" cy="301227"/>
          </a:xfrm>
          <a:prstGeom prst="rect">
            <a:avLst/>
          </a:prstGeom>
        </p:spPr>
        <p:txBody>
          <a:bodyPr/>
          <a:lstStyle/>
          <a:p>
            <a:endParaRPr lang="es-ES"/>
          </a:p>
        </p:txBody>
      </p:sp>
      <p:sp>
        <p:nvSpPr>
          <p:cNvPr id="5" name="Slide Number Placeholder 4"/>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379040" y="557182"/>
            <a:ext cx="1189132" cy="297918"/>
          </a:xfrm>
          <a:prstGeom prst="rect">
            <a:avLst/>
          </a:prstGeom>
        </p:spPr>
        <p:txBody>
          <a:bodyPr/>
          <a:lstStyle/>
          <a:p>
            <a:fld id="{FDF226C0-9885-4BA9-BBFA-A52CBFEBB775}" type="datetime1">
              <a:rPr lang="en-US" smtClean="0"/>
              <a:pPr/>
              <a:t>8/28/2012</a:t>
            </a:fld>
            <a:endParaRPr lang="en-US"/>
          </a:p>
        </p:txBody>
      </p:sp>
      <p:sp>
        <p:nvSpPr>
          <p:cNvPr id="3" name="Footer Placeholder 2"/>
          <p:cNvSpPr>
            <a:spLocks noGrp="1"/>
          </p:cNvSpPr>
          <p:nvPr>
            <p:ph type="ftr" sz="quarter" idx="11"/>
          </p:nvPr>
        </p:nvSpPr>
        <p:spPr>
          <a:xfrm>
            <a:off x="5380038" y="864341"/>
            <a:ext cx="2246489" cy="301227"/>
          </a:xfrm>
          <a:prstGeom prst="rect">
            <a:avLst/>
          </a:prstGeom>
        </p:spPr>
        <p:txBody>
          <a:bodyPr/>
          <a:lstStyle/>
          <a:p>
            <a:endParaRPr lang="es-ES"/>
          </a:p>
        </p:txBody>
      </p:sp>
      <p:sp>
        <p:nvSpPr>
          <p:cNvPr id="4" name="Slide Number Placeholder 3"/>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5379040" y="557182"/>
            <a:ext cx="1189132" cy="297918"/>
          </a:xfrm>
          <a:prstGeom prst="rect">
            <a:avLst/>
          </a:prstGeom>
        </p:spPr>
        <p:txBody>
          <a:bodyPr/>
          <a:lstStyle/>
          <a:p>
            <a:fld id="{EBEE1B38-C5EB-4D66-9137-0AFE9CDEDE8F}" type="datetime1">
              <a:rPr lang="en-US" smtClean="0"/>
              <a:pPr/>
              <a:t>8/28/2012</a:t>
            </a:fld>
            <a:endParaRPr lang="en-US"/>
          </a:p>
        </p:txBody>
      </p:sp>
      <p:sp>
        <p:nvSpPr>
          <p:cNvPr id="6" name="Footer Placeholder 5"/>
          <p:cNvSpPr>
            <a:spLocks noGrp="1"/>
          </p:cNvSpPr>
          <p:nvPr>
            <p:ph type="ftr" sz="quarter" idx="11"/>
          </p:nvPr>
        </p:nvSpPr>
        <p:spPr>
          <a:xfrm>
            <a:off x="5380038" y="864341"/>
            <a:ext cx="2246489" cy="301227"/>
          </a:xfrm>
          <a:prstGeom prst="rect">
            <a:avLst/>
          </a:prstGeom>
        </p:spPr>
        <p:txBody>
          <a:bodyPr/>
          <a:lstStyle/>
          <a:p>
            <a:endParaRPr lang="es-ES"/>
          </a:p>
        </p:txBody>
      </p:sp>
      <p:sp>
        <p:nvSpPr>
          <p:cNvPr id="7" name="Slide Number Placeholder 6"/>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5379040" y="557182"/>
            <a:ext cx="1189132" cy="297918"/>
          </a:xfrm>
          <a:prstGeom prst="rect">
            <a:avLst/>
          </a:prstGeom>
        </p:spPr>
        <p:txBody>
          <a:bodyPr/>
          <a:lstStyle/>
          <a:p>
            <a:fld id="{327B613C-1AD7-49D3-885D-F654C5CDBAA6}" type="datetime1">
              <a:rPr lang="en-US" smtClean="0"/>
              <a:pPr/>
              <a:t>8/28/2012</a:t>
            </a:fld>
            <a:endParaRPr lang="en-US" dirty="0"/>
          </a:p>
        </p:txBody>
      </p:sp>
      <p:sp>
        <p:nvSpPr>
          <p:cNvPr id="6" name="Footer Placeholder 5"/>
          <p:cNvSpPr>
            <a:spLocks noGrp="1"/>
          </p:cNvSpPr>
          <p:nvPr>
            <p:ph type="ftr" sz="quarter" idx="11"/>
          </p:nvPr>
        </p:nvSpPr>
        <p:spPr>
          <a:xfrm>
            <a:off x="5380038" y="864341"/>
            <a:ext cx="2246489" cy="301227"/>
          </a:xfrm>
          <a:prstGeom prst="rect">
            <a:avLst/>
          </a:prstGeom>
        </p:spPr>
        <p:txBody>
          <a:bodyPr/>
          <a:lstStyle/>
          <a:p>
            <a:endParaRPr lang="es-ES"/>
          </a:p>
        </p:txBody>
      </p:sp>
      <p:sp>
        <p:nvSpPr>
          <p:cNvPr id="7" name="Slide Number Placeholder 6"/>
          <p:cNvSpPr>
            <a:spLocks noGrp="1"/>
          </p:cNvSpPr>
          <p:nvPr>
            <p:ph type="sldNum" sz="quarter" idx="12"/>
          </p:nvPr>
        </p:nvSpPr>
        <p:spPr/>
        <p:txBody>
          <a:bodyPr/>
          <a:lstStyle/>
          <a:p>
            <a:fld id="{6E2D2B3B-882E-40F3-A32F-6DD516915044}" type="slidenum">
              <a:rPr lang="en-US" smtClean="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7292268" y="343466"/>
            <a:ext cx="86236" cy="59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421956" y="342478"/>
            <a:ext cx="1719263" cy="59336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smtClean="0"/>
          </a:p>
        </p:txBody>
      </p:sp>
      <p:sp>
        <p:nvSpPr>
          <p:cNvPr id="6" name="Slide Number Placeholder 5"/>
          <p:cNvSpPr>
            <a:spLocks noGrp="1"/>
          </p:cNvSpPr>
          <p:nvPr>
            <p:ph type="sldNum" sz="quarter" idx="4"/>
          </p:nvPr>
        </p:nvSpPr>
        <p:spPr>
          <a:xfrm>
            <a:off x="8166678" y="6434107"/>
            <a:ext cx="941203" cy="301752"/>
          </a:xfrm>
          <a:prstGeom prst="rect">
            <a:avLst/>
          </a:prstGeom>
        </p:spPr>
        <p:txBody>
          <a:bodyPr vert="horz" lIns="91440" tIns="45720" rIns="91440" bIns="45720" rtlCol="0" anchor="ctr"/>
          <a:lstStyle>
            <a:lvl1pPr algn="r">
              <a:defRPr sz="1200">
                <a:solidFill>
                  <a:schemeClr val="tx1"/>
                </a:solidFill>
              </a:defRPr>
            </a:lvl1pPr>
          </a:lstStyle>
          <a:p>
            <a:fld id="{6E2D2B3B-882E-40F3-A32F-6DD516915044}" type="slidenum">
              <a:rPr lang="en-US" smtClean="0"/>
              <a:pPr/>
              <a:t>‹Nº›</a:t>
            </a:fld>
            <a:endParaRPr lang="en-US" dirty="0"/>
          </a:p>
        </p:txBody>
      </p:sp>
      <p:pic>
        <p:nvPicPr>
          <p:cNvPr id="3078" name="Picture 6" descr="Y:\Informacion\Proyectos\Proyectos 2012\Diseño\Iconos y Logos\CEIEG-gris.png"/>
          <p:cNvPicPr>
            <a:picLocks noChangeAspect="1" noChangeArrowheads="1"/>
          </p:cNvPicPr>
          <p:nvPr userDrawn="1"/>
        </p:nvPicPr>
        <p:blipFill>
          <a:blip r:embed="rId27" cstate="print">
            <a:extLst>
              <a:ext uri="{28A0092B-C50C-407E-A947-70E740481C1C}">
                <a14:useLocalDpi xmlns:a14="http://schemas.microsoft.com/office/drawing/2010/main" val="0"/>
              </a:ext>
            </a:extLst>
          </a:blip>
          <a:srcRect/>
          <a:stretch>
            <a:fillRect/>
          </a:stretch>
        </p:blipFill>
        <p:spPr bwMode="auto">
          <a:xfrm>
            <a:off x="7486250" y="403050"/>
            <a:ext cx="1546099" cy="4680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7" descr="Y:\Informacion\Proyectos\Proyectos 2012\Diseño\Iconos y Logos\Hacienda Final-01.png"/>
          <p:cNvPicPr>
            <a:picLocks noChangeAspect="1" noChangeArrowheads="1"/>
          </p:cNvPicPr>
          <p:nvPr userDrawn="1"/>
        </p:nvPicPr>
        <p:blipFill>
          <a:blip r:embed="rId28" cstate="print">
            <a:extLst>
              <a:ext uri="{28A0092B-C50C-407E-A947-70E740481C1C}">
                <a14:useLocalDpi xmlns:a14="http://schemas.microsoft.com/office/drawing/2010/main" val="0"/>
              </a:ext>
            </a:extLst>
          </a:blip>
          <a:srcRect/>
          <a:stretch>
            <a:fillRect/>
          </a:stretch>
        </p:blipFill>
        <p:spPr bwMode="auto">
          <a:xfrm>
            <a:off x="584375" y="270918"/>
            <a:ext cx="1183393" cy="736487"/>
          </a:xfrm>
          <a:prstGeom prst="rect">
            <a:avLst/>
          </a:prstGeom>
          <a:noFill/>
          <a:extLst>
            <a:ext uri="{909E8E84-426E-40DD-AFC4-6F175D3DCCD1}">
              <a14:hiddenFill xmlns:a14="http://schemas.microsoft.com/office/drawing/2010/main">
                <a:solidFill>
                  <a:srgbClr val="FFFFFF"/>
                </a:solidFill>
              </a14:hiddenFill>
            </a:ext>
          </a:extLst>
        </p:spPr>
      </p:pic>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 id="2147483750" r:id="rId18"/>
    <p:sldLayoutId id="2147483751" r:id="rId19"/>
    <p:sldLayoutId id="2147483752" r:id="rId20"/>
    <p:sldLayoutId id="2147483753" r:id="rId21"/>
    <p:sldLayoutId id="2147483754" r:id="rId22"/>
    <p:sldLayoutId id="2147483755" r:id="rId23"/>
    <p:sldLayoutId id="2147483756" r:id="rId24"/>
    <p:sldLayoutId id="2147483757" r:id="rId25"/>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1550" y="2057400"/>
            <a:ext cx="7315200" cy="1749324"/>
          </a:xfrm>
        </p:spPr>
        <p:txBody>
          <a:bodyPr>
            <a:normAutofit fontScale="90000"/>
          </a:bodyPr>
          <a:lstStyle/>
          <a:p>
            <a:r>
              <a:rPr lang="es-MX" sz="11500" dirty="0" smtClean="0"/>
              <a:t>Chiapas</a:t>
            </a:r>
            <a:endParaRPr lang="es-MX" sz="11500" dirty="0"/>
          </a:p>
        </p:txBody>
      </p:sp>
      <p:sp>
        <p:nvSpPr>
          <p:cNvPr id="4" name="3 Subtítulo"/>
          <p:cNvSpPr>
            <a:spLocks noGrp="1"/>
          </p:cNvSpPr>
          <p:nvPr>
            <p:ph type="subTitle" idx="1"/>
          </p:nvPr>
        </p:nvSpPr>
        <p:spPr>
          <a:xfrm>
            <a:off x="1152525" y="3652055"/>
            <a:ext cx="7315200" cy="1144632"/>
          </a:xfrm>
        </p:spPr>
        <p:txBody>
          <a:bodyPr>
            <a:normAutofit lnSpcReduction="10000"/>
          </a:bodyPr>
          <a:lstStyle/>
          <a:p>
            <a:r>
              <a:rPr lang="es-MX" dirty="0" smtClean="0"/>
              <a:t>Resultados de la Encuesta Nacional de Ocupación y Empleo</a:t>
            </a:r>
          </a:p>
          <a:p>
            <a:r>
              <a:rPr lang="es-MX" dirty="0" smtClean="0"/>
              <a:t>Segundo Trimestre de 2012</a:t>
            </a:r>
          </a:p>
        </p:txBody>
      </p:sp>
      <p:sp>
        <p:nvSpPr>
          <p:cNvPr id="5" name="3 Subtítulo"/>
          <p:cNvSpPr txBox="1">
            <a:spLocks/>
          </p:cNvSpPr>
          <p:nvPr/>
        </p:nvSpPr>
        <p:spPr>
          <a:xfrm>
            <a:off x="4419599" y="6113483"/>
            <a:ext cx="3876675" cy="577045"/>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tx2"/>
              </a:buClr>
              <a:buFont typeface="Wingdings" charset="2"/>
              <a:buNone/>
              <a:defRPr sz="2200" kern="1200">
                <a:solidFill>
                  <a:schemeClr val="tx1"/>
                </a:solidFill>
                <a:latin typeface="+mn-lt"/>
                <a:ea typeface="+mn-ea"/>
                <a:cs typeface="+mn-cs"/>
              </a:defRPr>
            </a:lvl1pPr>
            <a:lvl2pPr marL="457200" indent="0" algn="ctr" defTabSz="914400" rtl="0" eaLnBrk="1" latinLnBrk="0" hangingPunct="1">
              <a:spcBef>
                <a:spcPct val="20000"/>
              </a:spcBef>
              <a:buClr>
                <a:schemeClr val="tx2"/>
              </a:buClr>
              <a:buFont typeface="Wingdings" charset="2"/>
              <a:buNone/>
              <a:defRPr sz="1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buClr>
              <a:buFont typeface="Wingdings" charset="2"/>
              <a:buNone/>
              <a:defRPr sz="16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tx2"/>
              </a:buClr>
              <a:buFont typeface="Wingdings" charset="2"/>
              <a:buNone/>
              <a:defRPr sz="14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tx2"/>
              </a:buClr>
              <a:buFont typeface="Wingdings" charset="2"/>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2"/>
              </a:buClr>
              <a:buFont typeface="Wingdings" pitchFamily="2"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tx2"/>
              </a:buClr>
              <a:buFont typeface="Wingdings" pitchFamily="2"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2"/>
              </a:buClr>
              <a:buFont typeface="Wingdings" pitchFamily="2"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2"/>
              </a:buClr>
              <a:buFont typeface="Wingdings" pitchFamily="2" charset="2"/>
              <a:buNone/>
              <a:defRPr sz="1400" kern="1200">
                <a:solidFill>
                  <a:schemeClr val="tx1">
                    <a:tint val="75000"/>
                  </a:schemeClr>
                </a:solidFill>
                <a:latin typeface="+mn-lt"/>
                <a:ea typeface="+mn-ea"/>
                <a:cs typeface="+mn-cs"/>
              </a:defRPr>
            </a:lvl9pPr>
          </a:lstStyle>
          <a:p>
            <a:pPr algn="r"/>
            <a:r>
              <a:rPr lang="es-MX" sz="900" dirty="0" smtClean="0">
                <a:solidFill>
                  <a:schemeClr val="bg2">
                    <a:lumMod val="25000"/>
                    <a:lumOff val="75000"/>
                  </a:schemeClr>
                </a:solidFill>
              </a:rPr>
              <a:t>Elaboración: Dirección de Geografía, Estadística e Información</a:t>
            </a:r>
          </a:p>
          <a:p>
            <a:pPr algn="r"/>
            <a:r>
              <a:rPr lang="es-MX" sz="900" dirty="0" smtClean="0">
                <a:solidFill>
                  <a:schemeClr val="bg2">
                    <a:lumMod val="25000"/>
                    <a:lumOff val="75000"/>
                  </a:schemeClr>
                </a:solidFill>
              </a:rPr>
              <a:t>Comité Estatal de Información Estadística y Geográfica de Chiapas</a:t>
            </a:r>
          </a:p>
          <a:p>
            <a:pPr algn="r"/>
            <a:r>
              <a:rPr lang="es-MX" sz="900" dirty="0" smtClean="0">
                <a:solidFill>
                  <a:schemeClr val="bg2">
                    <a:lumMod val="25000"/>
                    <a:lumOff val="75000"/>
                  </a:schemeClr>
                </a:solidFill>
              </a:rPr>
              <a:t>Julio de 2012</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428596" y="1066782"/>
            <a:ext cx="8227244" cy="1851005"/>
          </a:xfrm>
          <a:prstGeom prst="roundRect">
            <a:avLst>
              <a:gd name="adj" fmla="val 3889"/>
            </a:avLst>
          </a:prstGeom>
          <a:noFill/>
          <a:ln w="19050">
            <a:solidFill>
              <a:srgbClr val="FF7C19"/>
            </a:solidFill>
          </a:ln>
        </p:spPr>
        <p:txBody>
          <a:bodyPr wrap="square" rtlCol="0">
            <a:spAutoFit/>
          </a:bodyPr>
          <a:lstStyle/>
          <a:p>
            <a:pPr algn="just"/>
            <a:r>
              <a:rPr lang="es-ES_tradnl" sz="1400" dirty="0"/>
              <a:t>En el ámbito nacional al segundo trimestre de 2012, el 13.93% de la PEAO recibe un ingreso de hasta un salario mínimo, el 23.39% percibe más de un salario hasta dos salarios mínimos y el 44.73% tiene ingresos de más de dos salarios mínimos. La población que no recibe ingresos</a:t>
            </a:r>
            <a:r>
              <a:rPr lang="es-ES_tradnl" sz="1400" baseline="30000" dirty="0"/>
              <a:t>8</a:t>
            </a:r>
            <a:r>
              <a:rPr lang="es-ES_tradnl" sz="1400" dirty="0"/>
              <a:t> llega al 8.29 por ciento.</a:t>
            </a:r>
          </a:p>
          <a:p>
            <a:pPr algn="just"/>
            <a:endParaRPr lang="es-ES_tradnl" sz="1400" dirty="0"/>
          </a:p>
          <a:p>
            <a:pPr algn="just"/>
            <a:r>
              <a:rPr lang="es-ES_tradnl" sz="1400" dirty="0"/>
              <a:t>En Chiapas el porcentaje de la población ocupada que recibe hasta un salario mínimo es del 31.22%, el 23.77% percibe más de un salario mínimo y hasta dos salarios mínimos, el 24.92% recibe más de dos salarios mínimos. En tanto que la población que no recibe ingresos </a:t>
            </a:r>
            <a:r>
              <a:rPr lang="es-ES_tradnl" sz="1400" baseline="30000" dirty="0"/>
              <a:t>  </a:t>
            </a:r>
            <a:r>
              <a:rPr lang="es-ES_tradnl" sz="1400" dirty="0"/>
              <a:t>es del 19.77 por ciento</a:t>
            </a:r>
            <a:r>
              <a:rPr lang="es-ES_tradnl" sz="1400" dirty="0" smtClean="0"/>
              <a:t>.</a:t>
            </a:r>
            <a:endParaRPr lang="es-ES_tradnl" sz="1400" dirty="0"/>
          </a:p>
        </p:txBody>
      </p:sp>
      <p:sp>
        <p:nvSpPr>
          <p:cNvPr id="9" name="8 CuadroTexto"/>
          <p:cNvSpPr txBox="1"/>
          <p:nvPr/>
        </p:nvSpPr>
        <p:spPr>
          <a:xfrm>
            <a:off x="590551" y="6198542"/>
            <a:ext cx="3248024" cy="461665"/>
          </a:xfrm>
          <a:prstGeom prst="rect">
            <a:avLst/>
          </a:prstGeom>
          <a:solidFill>
            <a:srgbClr val="394650"/>
          </a:solidFill>
        </p:spPr>
        <p:txBody>
          <a:bodyPr wrap="square" rtlCol="0">
            <a:spAutoFit/>
          </a:bodyPr>
          <a:lstStyle/>
          <a:p>
            <a:r>
              <a:rPr lang="es-MX" sz="1100" baseline="30000" dirty="0" smtClean="0"/>
              <a:t>8</a:t>
            </a:r>
            <a:r>
              <a:rPr lang="es-MX" sz="800" baseline="30000" dirty="0" smtClean="0"/>
              <a:t>  </a:t>
            </a:r>
            <a:r>
              <a:rPr lang="es-MX" sz="800" dirty="0" smtClean="0"/>
              <a:t>Se </a:t>
            </a:r>
            <a:r>
              <a:rPr lang="es-MX" sz="800" dirty="0"/>
              <a:t>clasifican en este rubro tanto los trabajadores dependientes no remunerados como los trabajadores por cuenta propia dedicados a actividades de autosubsistencia.</a:t>
            </a:r>
          </a:p>
        </p:txBody>
      </p:sp>
      <p:sp>
        <p:nvSpPr>
          <p:cNvPr id="7" name="6 Rectángulo"/>
          <p:cNvSpPr/>
          <p:nvPr/>
        </p:nvSpPr>
        <p:spPr>
          <a:xfrm>
            <a:off x="1685925" y="340939"/>
            <a:ext cx="5572126" cy="584775"/>
          </a:xfrm>
          <a:prstGeom prst="rect">
            <a:avLst/>
          </a:prstGeom>
          <a:ln>
            <a:noFill/>
          </a:ln>
          <a:scene3d>
            <a:camera prst="orthographicFront"/>
            <a:lightRig rig="threePt" dir="t"/>
          </a:scene3d>
          <a:sp3d>
            <a:bevelT/>
          </a:sp3d>
        </p:spPr>
        <p:txBody>
          <a:bodyPr wrap="square">
            <a:spAutoFit/>
          </a:bodyPr>
          <a:lstStyle/>
          <a:p>
            <a:pPr algn="ctr"/>
            <a:r>
              <a:rPr lang="es-ES_tradnl" sz="1600" dirty="0" smtClean="0">
                <a:solidFill>
                  <a:schemeClr val="tx2"/>
                </a:solidFill>
                <a:latin typeface="Arial Black" pitchFamily="34" charset="0"/>
              </a:rPr>
              <a:t>PEAO SEGÚN NIVEL DE </a:t>
            </a:r>
            <a:r>
              <a:rPr lang="es-ES_tradnl" sz="1600" dirty="0" smtClean="0">
                <a:solidFill>
                  <a:schemeClr val="tx2"/>
                </a:solidFill>
                <a:latin typeface="Arial Black" pitchFamily="34" charset="0"/>
              </a:rPr>
              <a:t>INGRESOS</a:t>
            </a:r>
            <a:r>
              <a:rPr lang="es-ES_tradnl" sz="1600" dirty="0" smtClean="0">
                <a:solidFill>
                  <a:schemeClr val="tx2"/>
                </a:solidFill>
                <a:latin typeface="Arial Black" pitchFamily="34" charset="0"/>
              </a:rPr>
              <a:t/>
            </a:r>
            <a:br>
              <a:rPr lang="es-ES_tradnl" sz="1600" dirty="0" smtClean="0">
                <a:solidFill>
                  <a:schemeClr val="tx2"/>
                </a:solidFill>
                <a:latin typeface="Arial Black" pitchFamily="34" charset="0"/>
              </a:rPr>
            </a:br>
            <a:r>
              <a:rPr lang="es-ES_tradnl" sz="1600" dirty="0" smtClean="0">
                <a:solidFill>
                  <a:schemeClr val="bg2">
                    <a:lumMod val="25000"/>
                    <a:lumOff val="75000"/>
                  </a:schemeClr>
                </a:solidFill>
                <a:latin typeface="Arial Black" pitchFamily="34" charset="0"/>
              </a:rPr>
              <a:t>DISTRIBUCIÓN DEL INGRESO</a:t>
            </a:r>
            <a:endParaRPr lang="es-MX" sz="1600" baseline="30000" dirty="0">
              <a:solidFill>
                <a:schemeClr val="bg2">
                  <a:lumMod val="25000"/>
                  <a:lumOff val="75000"/>
                </a:schemeClr>
              </a:solidFill>
              <a:latin typeface="Arial Black" pitchFamily="34" charset="0"/>
            </a:endParaRPr>
          </a:p>
        </p:txBody>
      </p:sp>
      <p:sp>
        <p:nvSpPr>
          <p:cNvPr id="10" name="1 CuadroTexto"/>
          <p:cNvSpPr txBox="1"/>
          <p:nvPr/>
        </p:nvSpPr>
        <p:spPr>
          <a:xfrm>
            <a:off x="5127494" y="6303788"/>
            <a:ext cx="4016505" cy="285752"/>
          </a:xfrm>
          <a:prstGeom prst="rect">
            <a:avLst/>
          </a:prstGeom>
          <a:solidFill>
            <a:srgbClr val="394650"/>
          </a:solidFill>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a:t>Fuente: INEGI.</a:t>
            </a:r>
            <a:r>
              <a:rPr lang="es-MX" sz="800" baseline="0" dirty="0"/>
              <a:t> Encuesta Nacional de Ocupación y </a:t>
            </a:r>
            <a:r>
              <a:rPr lang="es-MX" sz="800" baseline="0" dirty="0" smtClean="0"/>
              <a:t>Empleo</a:t>
            </a:r>
            <a:r>
              <a:rPr lang="es-MX" sz="800" dirty="0" smtClean="0"/>
              <a:t>.</a:t>
            </a:r>
            <a:endParaRPr lang="es-MX" sz="800" baseline="0" dirty="0"/>
          </a:p>
        </p:txBody>
      </p:sp>
      <p:graphicFrame>
        <p:nvGraphicFramePr>
          <p:cNvPr id="11" name="9 Gráfico"/>
          <p:cNvGraphicFramePr>
            <a:graphicFrameLocks/>
          </p:cNvGraphicFramePr>
          <p:nvPr>
            <p:extLst>
              <p:ext uri="{D42A27DB-BD31-4B8C-83A1-F6EECF244321}">
                <p14:modId xmlns:p14="http://schemas.microsoft.com/office/powerpoint/2010/main" val="1756310640"/>
              </p:ext>
            </p:extLst>
          </p:nvPr>
        </p:nvGraphicFramePr>
        <p:xfrm>
          <a:off x="971550" y="3024121"/>
          <a:ext cx="7105650" cy="301471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74102" y="1039495"/>
            <a:ext cx="8543954" cy="972562"/>
          </a:xfrm>
          <a:prstGeom prst="roundRect">
            <a:avLst>
              <a:gd name="adj" fmla="val 3889"/>
            </a:avLst>
          </a:prstGeom>
          <a:noFill/>
          <a:ln w="19050">
            <a:solidFill>
              <a:srgbClr val="FF7C19"/>
            </a:solidFill>
          </a:ln>
        </p:spPr>
        <p:txBody>
          <a:bodyPr wrap="square" rtlCol="0">
            <a:spAutoFit/>
          </a:bodyPr>
          <a:lstStyle/>
          <a:p>
            <a:pPr algn="just"/>
            <a:r>
              <a:rPr lang="es-ES_tradnl" sz="1400" dirty="0"/>
              <a:t>Una forma de dimensionar el nivel de ingreso en Chiapas es comparando los porcentajes de la población con ingresos de hasta un salario mínimo y la que no percibe ingresos. Como se aprecia en los gráficos, Chiapas tiene el porcentaje más alto de población que recibe hasta un salario mínimo a nivel nacional y ocupa el tercer lugar en población que no recibe ingresos aunque muy distante de Guerrero y Oaxaca.</a:t>
            </a:r>
          </a:p>
        </p:txBody>
      </p:sp>
      <p:sp>
        <p:nvSpPr>
          <p:cNvPr id="12" name="11 Rectángulo"/>
          <p:cNvSpPr/>
          <p:nvPr/>
        </p:nvSpPr>
        <p:spPr>
          <a:xfrm>
            <a:off x="1685925" y="383695"/>
            <a:ext cx="5572126" cy="584775"/>
          </a:xfrm>
          <a:prstGeom prst="rect">
            <a:avLst/>
          </a:prstGeom>
          <a:ln>
            <a:noFill/>
          </a:ln>
          <a:scene3d>
            <a:camera prst="orthographicFront"/>
            <a:lightRig rig="threePt" dir="t"/>
          </a:scene3d>
          <a:sp3d>
            <a:bevelT/>
          </a:sp3d>
        </p:spPr>
        <p:txBody>
          <a:bodyPr wrap="square">
            <a:spAutoFit/>
          </a:bodyPr>
          <a:lstStyle/>
          <a:p>
            <a:pPr algn="ctr"/>
            <a:r>
              <a:rPr lang="es-ES_tradnl" sz="1600" dirty="0" smtClean="0">
                <a:solidFill>
                  <a:schemeClr val="tx2"/>
                </a:solidFill>
                <a:latin typeface="Arial Black" pitchFamily="34" charset="0"/>
              </a:rPr>
              <a:t>PEAO SEGÚN NIVEL DE </a:t>
            </a:r>
            <a:r>
              <a:rPr lang="es-ES_tradnl" sz="1600" dirty="0" smtClean="0">
                <a:solidFill>
                  <a:schemeClr val="tx2"/>
                </a:solidFill>
                <a:latin typeface="Arial Black" pitchFamily="34" charset="0"/>
              </a:rPr>
              <a:t>INGRESOS POR ENTIDAD FEDERATIVA</a:t>
            </a:r>
            <a:endParaRPr lang="es-MX" sz="1600" baseline="30000" dirty="0">
              <a:solidFill>
                <a:schemeClr val="bg2">
                  <a:lumMod val="25000"/>
                  <a:lumOff val="75000"/>
                </a:schemeClr>
              </a:solidFill>
              <a:latin typeface="Arial Black" pitchFamily="34" charset="0"/>
            </a:endParaRPr>
          </a:p>
        </p:txBody>
      </p:sp>
      <p:sp>
        <p:nvSpPr>
          <p:cNvPr id="13" name="1 CuadroTexto"/>
          <p:cNvSpPr txBox="1"/>
          <p:nvPr/>
        </p:nvSpPr>
        <p:spPr>
          <a:xfrm>
            <a:off x="5127494" y="6303788"/>
            <a:ext cx="4016505" cy="285752"/>
          </a:xfrm>
          <a:prstGeom prst="rect">
            <a:avLst/>
          </a:prstGeom>
          <a:solidFill>
            <a:srgbClr val="394650"/>
          </a:solidFill>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a:t>Fuente: INEGI.</a:t>
            </a:r>
            <a:r>
              <a:rPr lang="es-MX" sz="800" baseline="0" dirty="0"/>
              <a:t> Encuesta Nacional de Ocupación y </a:t>
            </a:r>
            <a:r>
              <a:rPr lang="es-MX" sz="800" baseline="0" dirty="0" smtClean="0"/>
              <a:t>Empleo</a:t>
            </a:r>
            <a:r>
              <a:rPr lang="es-MX" sz="800" dirty="0" smtClean="0"/>
              <a:t>.</a:t>
            </a:r>
            <a:endParaRPr lang="es-MX" sz="800" baseline="0" dirty="0"/>
          </a:p>
        </p:txBody>
      </p:sp>
      <p:graphicFrame>
        <p:nvGraphicFramePr>
          <p:cNvPr id="9" name="2 Gráfico"/>
          <p:cNvGraphicFramePr>
            <a:graphicFrameLocks/>
          </p:cNvGraphicFramePr>
          <p:nvPr>
            <p:extLst>
              <p:ext uri="{D42A27DB-BD31-4B8C-83A1-F6EECF244321}">
                <p14:modId xmlns:p14="http://schemas.microsoft.com/office/powerpoint/2010/main" val="484533389"/>
              </p:ext>
            </p:extLst>
          </p:nvPr>
        </p:nvGraphicFramePr>
        <p:xfrm>
          <a:off x="374102" y="2098582"/>
          <a:ext cx="8543953" cy="20488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3 Gráfico"/>
          <p:cNvGraphicFramePr>
            <a:graphicFrameLocks/>
          </p:cNvGraphicFramePr>
          <p:nvPr>
            <p:extLst>
              <p:ext uri="{D42A27DB-BD31-4B8C-83A1-F6EECF244321}">
                <p14:modId xmlns:p14="http://schemas.microsoft.com/office/powerpoint/2010/main" val="665796121"/>
              </p:ext>
            </p:extLst>
          </p:nvPr>
        </p:nvGraphicFramePr>
        <p:xfrm>
          <a:off x="518272" y="4245429"/>
          <a:ext cx="8310041" cy="205835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87212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71472" y="1070497"/>
            <a:ext cx="8286778" cy="1411784"/>
          </a:xfrm>
          <a:prstGeom prst="roundRect">
            <a:avLst>
              <a:gd name="adj" fmla="val 3889"/>
            </a:avLst>
          </a:prstGeom>
          <a:noFill/>
          <a:ln w="19050">
            <a:solidFill>
              <a:srgbClr val="FF7C19"/>
            </a:solidFill>
          </a:ln>
        </p:spPr>
        <p:txBody>
          <a:bodyPr wrap="square" rtlCol="0">
            <a:spAutoFit/>
          </a:bodyPr>
          <a:lstStyle/>
          <a:p>
            <a:pPr algn="just"/>
            <a:r>
              <a:rPr lang="es-ES_tradnl" sz="1400" dirty="0"/>
              <a:t>La tasa de condiciones críticas de ocupación a nivel nacional fue de 11.7% al segundo trimestre de 2012.</a:t>
            </a:r>
          </a:p>
          <a:p>
            <a:pPr algn="just"/>
            <a:endParaRPr lang="es-ES_tradnl" sz="1400" dirty="0"/>
          </a:p>
          <a:p>
            <a:pPr algn="just"/>
            <a:r>
              <a:rPr lang="es-ES_tradnl" sz="1400" dirty="0"/>
              <a:t>En Chiapas esta tasa es de 27.7</a:t>
            </a:r>
            <a:r>
              <a:rPr lang="es-MX" sz="1400" dirty="0"/>
              <a:t>%, cifra que refleja una disminución de 0.9 puntos porcentuales en relación al mismo trimestre de 2011, presentando una disminución de 3.7 puntos respecto al primer trimestre de 2012, manteniéndose muy por encima del resto de las entidades federativas.</a:t>
            </a:r>
          </a:p>
        </p:txBody>
      </p:sp>
      <p:graphicFrame>
        <p:nvGraphicFramePr>
          <p:cNvPr id="8" name="2 Gráfico"/>
          <p:cNvGraphicFramePr>
            <a:graphicFrameLocks/>
          </p:cNvGraphicFramePr>
          <p:nvPr>
            <p:extLst>
              <p:ext uri="{D42A27DB-BD31-4B8C-83A1-F6EECF244321}">
                <p14:modId xmlns:p14="http://schemas.microsoft.com/office/powerpoint/2010/main" val="2133267006"/>
              </p:ext>
            </p:extLst>
          </p:nvPr>
        </p:nvGraphicFramePr>
        <p:xfrm>
          <a:off x="369863" y="-2985254"/>
          <a:ext cx="8689996" cy="3108960"/>
        </p:xfrm>
        <a:graphic>
          <a:graphicData uri="http://schemas.openxmlformats.org/drawingml/2006/chart">
            <c:chart xmlns:c="http://schemas.openxmlformats.org/drawingml/2006/chart" xmlns:r="http://schemas.openxmlformats.org/officeDocument/2006/relationships" r:id="rId2"/>
          </a:graphicData>
        </a:graphic>
      </p:graphicFrame>
      <p:sp>
        <p:nvSpPr>
          <p:cNvPr id="9" name="8 Rectángulo"/>
          <p:cNvSpPr/>
          <p:nvPr/>
        </p:nvSpPr>
        <p:spPr>
          <a:xfrm>
            <a:off x="1685925" y="365380"/>
            <a:ext cx="5572126" cy="584775"/>
          </a:xfrm>
          <a:prstGeom prst="rect">
            <a:avLst/>
          </a:prstGeom>
          <a:ln>
            <a:noFill/>
          </a:ln>
          <a:scene3d>
            <a:camera prst="orthographicFront"/>
            <a:lightRig rig="threePt" dir="t"/>
          </a:scene3d>
          <a:sp3d>
            <a:bevelT/>
          </a:sp3d>
        </p:spPr>
        <p:txBody>
          <a:bodyPr wrap="square">
            <a:spAutoFit/>
          </a:bodyPr>
          <a:lstStyle/>
          <a:p>
            <a:pPr algn="ctr"/>
            <a:r>
              <a:rPr lang="es-ES_tradnl" sz="1600" dirty="0" smtClean="0">
                <a:solidFill>
                  <a:schemeClr val="tx2"/>
                </a:solidFill>
                <a:latin typeface="Arial Black" pitchFamily="34" charset="0"/>
              </a:rPr>
              <a:t>TASA DE CONDICIONES CRÍTICAS DE OCUPACIÓN</a:t>
            </a:r>
            <a:r>
              <a:rPr lang="es-ES_tradnl" sz="1600" baseline="30000" dirty="0" smtClean="0">
                <a:solidFill>
                  <a:schemeClr val="tx2"/>
                </a:solidFill>
                <a:latin typeface="Arial Black" pitchFamily="34" charset="0"/>
              </a:rPr>
              <a:t>9</a:t>
            </a:r>
            <a:endParaRPr lang="es-MX" sz="1600" baseline="30000" dirty="0">
              <a:solidFill>
                <a:schemeClr val="bg2">
                  <a:lumMod val="25000"/>
                  <a:lumOff val="75000"/>
                </a:schemeClr>
              </a:solidFill>
              <a:latin typeface="Arial Black" pitchFamily="34" charset="0"/>
            </a:endParaRPr>
          </a:p>
        </p:txBody>
      </p:sp>
      <p:sp>
        <p:nvSpPr>
          <p:cNvPr id="10" name="1 CuadroTexto"/>
          <p:cNvSpPr txBox="1"/>
          <p:nvPr/>
        </p:nvSpPr>
        <p:spPr>
          <a:xfrm>
            <a:off x="5127494" y="6303788"/>
            <a:ext cx="4016505" cy="285752"/>
          </a:xfrm>
          <a:prstGeom prst="rect">
            <a:avLst/>
          </a:prstGeom>
          <a:solidFill>
            <a:srgbClr val="394650"/>
          </a:solidFill>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a:t>Fuente: INEGI.</a:t>
            </a:r>
            <a:r>
              <a:rPr lang="es-MX" sz="800" baseline="0" dirty="0"/>
              <a:t> Encuesta Nacional de Ocupación y </a:t>
            </a:r>
            <a:r>
              <a:rPr lang="es-MX" sz="800" baseline="0" dirty="0" smtClean="0"/>
              <a:t>Empleo</a:t>
            </a:r>
            <a:r>
              <a:rPr lang="es-MX" sz="800" dirty="0" smtClean="0"/>
              <a:t>.</a:t>
            </a:r>
            <a:endParaRPr lang="es-MX" sz="800" baseline="0" dirty="0"/>
          </a:p>
        </p:txBody>
      </p:sp>
      <p:sp>
        <p:nvSpPr>
          <p:cNvPr id="11" name="1 CuadroTexto"/>
          <p:cNvSpPr txBox="1"/>
          <p:nvPr/>
        </p:nvSpPr>
        <p:spPr>
          <a:xfrm>
            <a:off x="455483" y="5834658"/>
            <a:ext cx="3811717" cy="754882"/>
          </a:xfrm>
          <a:prstGeom prst="rect">
            <a:avLst/>
          </a:prstGeom>
          <a:solidFill>
            <a:srgbClr val="394650"/>
          </a:solidFill>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ES" baseline="30000" dirty="0"/>
              <a:t>9</a:t>
            </a:r>
            <a:r>
              <a:rPr lang="es-ES" sz="800" dirty="0"/>
              <a:t> Se refiere al porcentaje de la población ocupada que se encuentra trabajando menos de 35 horas a la semana por razones de mercado, la que trabaja más de 35 horas semanales con ingresos mensuales inferiores al salario mínimo y la que labora más de 48 horas semanales ganando hasta dos salarios mínimos.</a:t>
            </a:r>
            <a:endParaRPr lang="es-MX" sz="800" dirty="0"/>
          </a:p>
          <a:p>
            <a:pPr algn="just"/>
            <a:endParaRPr lang="es-MX" sz="800" baseline="0" dirty="0"/>
          </a:p>
        </p:txBody>
      </p:sp>
      <p:graphicFrame>
        <p:nvGraphicFramePr>
          <p:cNvPr id="12" name="2 Gráfico"/>
          <p:cNvGraphicFramePr>
            <a:graphicFrameLocks/>
          </p:cNvGraphicFramePr>
          <p:nvPr>
            <p:extLst>
              <p:ext uri="{D42A27DB-BD31-4B8C-83A1-F6EECF244321}">
                <p14:modId xmlns:p14="http://schemas.microsoft.com/office/powerpoint/2010/main" val="3035582867"/>
              </p:ext>
            </p:extLst>
          </p:nvPr>
        </p:nvGraphicFramePr>
        <p:xfrm>
          <a:off x="571472" y="2857273"/>
          <a:ext cx="8286778" cy="240954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14346" y="1123516"/>
            <a:ext cx="7839103" cy="5725567"/>
          </a:xfrm>
          <a:prstGeom prst="roundRect">
            <a:avLst>
              <a:gd name="adj" fmla="val 3889"/>
            </a:avLst>
          </a:prstGeom>
          <a:noFill/>
          <a:ln w="19050">
            <a:solidFill>
              <a:srgbClr val="FF7C19"/>
            </a:solidFill>
          </a:ln>
        </p:spPr>
        <p:txBody>
          <a:bodyPr wrap="square" rtlCol="0">
            <a:spAutoFit/>
          </a:bodyPr>
          <a:lstStyle/>
          <a:p>
            <a:pPr marL="342900" indent="-342900" algn="just">
              <a:spcBef>
                <a:spcPts val="600"/>
              </a:spcBef>
              <a:spcAft>
                <a:spcPts val="600"/>
              </a:spcAft>
              <a:buFont typeface="+mj-lt"/>
              <a:buAutoNum type="arabicPeriod"/>
            </a:pPr>
            <a:r>
              <a:rPr lang="es-MX" sz="1300" dirty="0"/>
              <a:t>Al segundo trimestre de 2012, según la Encuesta Nacional de Ocupación y Empleo (ENOE) publicada por el INEGI, Chiapas tiene una Población Económicamente Activa de 1,985,640 personas.</a:t>
            </a:r>
          </a:p>
          <a:p>
            <a:pPr marL="342900" indent="-342900" algn="just">
              <a:spcBef>
                <a:spcPts val="600"/>
              </a:spcBef>
              <a:spcAft>
                <a:spcPts val="600"/>
              </a:spcAft>
              <a:buFont typeface="+mj-lt"/>
              <a:buAutoNum type="arabicPeriod"/>
            </a:pPr>
            <a:r>
              <a:rPr lang="es-MX" sz="1300" dirty="0"/>
              <a:t>Chiapas tiene la segunda tasa de desocupación más baja del país con 2.2% respecto a la Población Económicamente Activa (PEA), en tanto que la media nacional es del 4.8 por ciento.</a:t>
            </a:r>
          </a:p>
          <a:p>
            <a:pPr marL="342900" lvl="0" indent="-342900" algn="just">
              <a:spcBef>
                <a:spcPts val="600"/>
              </a:spcBef>
              <a:spcAft>
                <a:spcPts val="600"/>
              </a:spcAft>
              <a:buFont typeface="+mj-lt"/>
              <a:buAutoNum type="arabicPeriod"/>
            </a:pPr>
            <a:r>
              <a:rPr lang="es-MX" sz="1300" dirty="0"/>
              <a:t>Por otra parte, la Población Económicamente Activa Ocupada (PEAO) fue de 1’942,767 personas de las cuales 1’327,852 son hombres (68.35%) y 614,915 mujeres (31.65%). En relación al mismo trimestre del año anterior la PEAO creció en 51,947 personas (2.7%).</a:t>
            </a:r>
          </a:p>
          <a:p>
            <a:pPr marL="342900" lvl="0" indent="-342900" algn="just">
              <a:spcBef>
                <a:spcPts val="600"/>
              </a:spcBef>
              <a:spcAft>
                <a:spcPts val="600"/>
              </a:spcAft>
              <a:buFont typeface="+mj-lt"/>
              <a:buAutoNum type="arabicPeriod"/>
            </a:pPr>
            <a:r>
              <a:rPr lang="es-MX" sz="1300" dirty="0"/>
              <a:t>Por sector de actividad económica la PEAO en Chiapas al segundo trimestre de este año se distribuyó de la siguiente manera: el sector primario con 801,678 personas (41.26%) el cual creció 5.3% en relación al mismo trimestre del año anterior; el sector secundario 252,900 personas (13%) con una disminución de 3.3%; y el sector terciario 884,710 personas (45.5%), este sector de actividad presentó un incremento de 2.5% respecto al mismo trimestre del año 2011.</a:t>
            </a:r>
          </a:p>
          <a:p>
            <a:pPr marL="342900" lvl="0" indent="-342900" algn="just">
              <a:spcBef>
                <a:spcPts val="600"/>
              </a:spcBef>
              <a:spcAft>
                <a:spcPts val="600"/>
              </a:spcAft>
              <a:buFont typeface="+mj-lt"/>
              <a:buAutoNum type="arabicPeriod"/>
            </a:pPr>
            <a:r>
              <a:rPr lang="es-MX" sz="1300" dirty="0"/>
              <a:t>Por unidad económica las empresas y negocios captan el 51.5% de la PEAO, las instituciones públicas el 10.4% y el sector de los hogares el 37.8 por ciento.</a:t>
            </a:r>
          </a:p>
          <a:p>
            <a:pPr marL="342900" lvl="0" indent="-342900" algn="just">
              <a:spcBef>
                <a:spcPts val="600"/>
              </a:spcBef>
              <a:spcAft>
                <a:spcPts val="600"/>
              </a:spcAft>
              <a:buFont typeface="+mj-lt"/>
              <a:buAutoNum type="arabicPeriod"/>
            </a:pPr>
            <a:r>
              <a:rPr lang="es-MX" sz="1300" dirty="0"/>
              <a:t>La tasa de ocupación en el sector informal en Chiapas al segundo trimestre de 2012 es del 21.3% en relación a la PEAO, que equivale a 414,715 personas, con una disminución de dos puntos porcentuales en relación al mismo trimestre del año anterior. A nivel nacional la tasa es del 29.3% con un crecimiento de 0.5 puntos porcentuales en el mismo periodo.</a:t>
            </a:r>
          </a:p>
          <a:p>
            <a:pPr marL="342900" lvl="0" indent="-342900" algn="just">
              <a:spcBef>
                <a:spcPts val="600"/>
              </a:spcBef>
              <a:spcAft>
                <a:spcPts val="600"/>
              </a:spcAft>
              <a:buFont typeface="+mj-lt"/>
              <a:buAutoNum type="arabicPeriod"/>
            </a:pPr>
            <a:r>
              <a:rPr lang="es-MX" sz="1300" dirty="0"/>
              <a:t>En subocupación Chiapas, en el segundo trimestre del año, ocupó el lugar número 21 a nivel nacional con una tasa de 7.8% que equivale a 152,147 personas en condición de subocupación, abajo de la media nacional que fue de 8.9 por ciento. </a:t>
            </a:r>
          </a:p>
        </p:txBody>
      </p:sp>
      <p:sp>
        <p:nvSpPr>
          <p:cNvPr id="5" name="4 Rectángulo"/>
          <p:cNvSpPr/>
          <p:nvPr/>
        </p:nvSpPr>
        <p:spPr>
          <a:xfrm>
            <a:off x="1685925" y="460630"/>
            <a:ext cx="5572126" cy="338554"/>
          </a:xfrm>
          <a:prstGeom prst="rect">
            <a:avLst/>
          </a:prstGeom>
          <a:ln>
            <a:noFill/>
          </a:ln>
          <a:scene3d>
            <a:camera prst="orthographicFront"/>
            <a:lightRig rig="threePt" dir="t"/>
          </a:scene3d>
          <a:sp3d>
            <a:bevelT/>
          </a:sp3d>
        </p:spPr>
        <p:txBody>
          <a:bodyPr wrap="square">
            <a:spAutoFit/>
          </a:bodyPr>
          <a:lstStyle/>
          <a:p>
            <a:pPr algn="ctr"/>
            <a:r>
              <a:rPr lang="es-ES_tradnl" sz="1600" dirty="0" smtClean="0">
                <a:solidFill>
                  <a:schemeClr val="tx2"/>
                </a:solidFill>
                <a:latin typeface="Arial Black" pitchFamily="34" charset="0"/>
              </a:rPr>
              <a:t>CONCLUSIONES</a:t>
            </a:r>
            <a:endParaRPr lang="es-MX" sz="1600" baseline="30000" dirty="0">
              <a:solidFill>
                <a:schemeClr val="bg2">
                  <a:lumMod val="25000"/>
                  <a:lumOff val="75000"/>
                </a:schemeClr>
              </a:solidFill>
              <a:latin typeface="Arial Black"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990573" y="1652344"/>
            <a:ext cx="7581927" cy="3827502"/>
          </a:xfrm>
          <a:prstGeom prst="roundRect">
            <a:avLst>
              <a:gd name="adj" fmla="val 3889"/>
            </a:avLst>
          </a:prstGeom>
          <a:noFill/>
          <a:ln w="19050">
            <a:solidFill>
              <a:srgbClr val="FF7C19"/>
            </a:solidFill>
          </a:ln>
        </p:spPr>
        <p:txBody>
          <a:bodyPr wrap="square" rtlCol="0">
            <a:spAutoFit/>
          </a:bodyPr>
          <a:lstStyle/>
          <a:p>
            <a:pPr marL="342900" lvl="0" indent="-342900" algn="just">
              <a:spcBef>
                <a:spcPts val="600"/>
              </a:spcBef>
              <a:spcAft>
                <a:spcPts val="600"/>
              </a:spcAft>
              <a:buFont typeface="+mj-lt"/>
              <a:buAutoNum type="arabicPeriod" startAt="8"/>
            </a:pPr>
            <a:r>
              <a:rPr lang="es-MX" sz="1300" dirty="0"/>
              <a:t>La población ocupada sin acceso a las instituciones de salud en Chiapas es de 1’645,373 personas que equivalen al 84.69%, lo que ubica al estado como la entidad con mayor porcentaje de población sin acceso a este servicio, donde la media nacional es del 64.39 por ciento.</a:t>
            </a:r>
          </a:p>
          <a:p>
            <a:pPr marL="342900" lvl="0" indent="-342900" algn="just">
              <a:spcBef>
                <a:spcPts val="600"/>
              </a:spcBef>
              <a:spcAft>
                <a:spcPts val="600"/>
              </a:spcAft>
              <a:buFont typeface="+mj-lt"/>
              <a:buAutoNum type="arabicPeriod" startAt="8"/>
            </a:pPr>
            <a:r>
              <a:rPr lang="es-MX" sz="1300" dirty="0"/>
              <a:t>Por nivel de ingreso la PEAO en Chiapas se distribuye de la siguiente manera: la población que percibe hasta 1 salario mínimo (s.m.) es de 606,494 personas (31.2%); con más de 1 hasta 2 s.m. 461,884 personas (23.8%); con más de 2 s.m. 484,112 personas (24.9%) y las personas que no reciben ingresos totalizan 384,080 (19.8%).</a:t>
            </a:r>
          </a:p>
          <a:p>
            <a:pPr marL="361950" lvl="0" indent="-361950" algn="just">
              <a:spcBef>
                <a:spcPts val="600"/>
              </a:spcBef>
              <a:spcAft>
                <a:spcPts val="600"/>
              </a:spcAft>
            </a:pPr>
            <a:r>
              <a:rPr lang="es-MX" sz="1300" dirty="0"/>
              <a:t>	Lo anterior ubica a Chiapas como la entidad con mayor porcentaje de población que gana hasta un salario mínimo a nivel nacional y el tercer lugar en porcentaje de personas que no recibe ingresos por su labor, por debajo de Guerrero y Oaxaca.</a:t>
            </a:r>
          </a:p>
          <a:p>
            <a:pPr marL="342900" lvl="0" indent="-342900" algn="just">
              <a:spcBef>
                <a:spcPts val="600"/>
              </a:spcBef>
              <a:spcAft>
                <a:spcPts val="600"/>
              </a:spcAft>
              <a:buFont typeface="+mj-lt"/>
              <a:buAutoNum type="arabicPeriod" startAt="10"/>
            </a:pPr>
            <a:r>
              <a:rPr lang="es-MX" sz="1300" dirty="0"/>
              <a:t>Igualmente Chiapas presentó la mayor tasa de condiciones críticas de ocupación a nivel nacional con un 27.7% en relación a la PEAO, en tanto que el porcentaje más cercano a nuestra entidad corresponde a Tlaxcala con 19.2% y la media nacional se ubica en 11.7 por ciento. En relación al mismo trimestre del año 2011 se tiene una disminución de 0.9 puntos porcentuales y en relación al primer trimestre de 2012 una disminución de 3.7 puntos.</a:t>
            </a:r>
          </a:p>
        </p:txBody>
      </p:sp>
      <p:sp>
        <p:nvSpPr>
          <p:cNvPr id="5" name="4 Rectángulo"/>
          <p:cNvSpPr/>
          <p:nvPr/>
        </p:nvSpPr>
        <p:spPr>
          <a:xfrm>
            <a:off x="1685925" y="460630"/>
            <a:ext cx="5572126" cy="338554"/>
          </a:xfrm>
          <a:prstGeom prst="rect">
            <a:avLst/>
          </a:prstGeom>
          <a:ln>
            <a:noFill/>
          </a:ln>
          <a:scene3d>
            <a:camera prst="orthographicFront"/>
            <a:lightRig rig="threePt" dir="t"/>
          </a:scene3d>
          <a:sp3d>
            <a:bevelT/>
          </a:sp3d>
        </p:spPr>
        <p:txBody>
          <a:bodyPr wrap="square">
            <a:spAutoFit/>
          </a:bodyPr>
          <a:lstStyle/>
          <a:p>
            <a:pPr algn="ctr"/>
            <a:r>
              <a:rPr lang="es-ES_tradnl" sz="1600" dirty="0" smtClean="0">
                <a:solidFill>
                  <a:schemeClr val="tx2"/>
                </a:solidFill>
                <a:latin typeface="Arial Black" pitchFamily="34" charset="0"/>
              </a:rPr>
              <a:t>CONCLUSIONES</a:t>
            </a:r>
            <a:endParaRPr lang="es-MX" sz="1600" baseline="30000" dirty="0">
              <a:solidFill>
                <a:schemeClr val="bg2">
                  <a:lumMod val="25000"/>
                  <a:lumOff val="75000"/>
                </a:schemeClr>
              </a:solidFill>
              <a:latin typeface="Arial Black" pitchFamily="34" charset="0"/>
            </a:endParaRPr>
          </a:p>
        </p:txBody>
      </p:sp>
    </p:spTree>
    <p:extLst>
      <p:ext uri="{BB962C8B-B14F-4D97-AF65-F5344CB8AC3E}">
        <p14:creationId xmlns:p14="http://schemas.microsoft.com/office/powerpoint/2010/main" val="1688969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685925" y="274264"/>
            <a:ext cx="5572126" cy="830997"/>
          </a:xfrm>
          <a:prstGeom prst="rect">
            <a:avLst/>
          </a:prstGeom>
          <a:ln>
            <a:noFill/>
          </a:ln>
          <a:scene3d>
            <a:camera prst="orthographicFront"/>
            <a:lightRig rig="threePt" dir="t"/>
          </a:scene3d>
          <a:sp3d>
            <a:bevelT/>
          </a:sp3d>
        </p:spPr>
        <p:txBody>
          <a:bodyPr wrap="square">
            <a:spAutoFit/>
          </a:bodyPr>
          <a:lstStyle/>
          <a:p>
            <a:pPr algn="ctr"/>
            <a:r>
              <a:rPr lang="es-ES_tradnl" sz="1600" dirty="0" smtClean="0">
                <a:solidFill>
                  <a:schemeClr val="tx2"/>
                </a:solidFill>
                <a:latin typeface="Arial Black" pitchFamily="34" charset="0"/>
              </a:rPr>
              <a:t>POBLACIÓN ECONÓMICAMENTE ACTIVA Y</a:t>
            </a:r>
          </a:p>
          <a:p>
            <a:pPr algn="ctr"/>
            <a:r>
              <a:rPr lang="es-ES_tradnl" sz="1600" dirty="0">
                <a:solidFill>
                  <a:schemeClr val="tx2"/>
                </a:solidFill>
                <a:latin typeface="Arial Black" pitchFamily="34" charset="0"/>
              </a:rPr>
              <a:t>POBLACIÓN ECONÓMICAMENTE ACTIVA</a:t>
            </a:r>
            <a:r>
              <a:rPr lang="es-ES_tradnl" sz="1600" dirty="0" smtClean="0">
                <a:solidFill>
                  <a:schemeClr val="tx2"/>
                </a:solidFill>
                <a:latin typeface="Arial Black" pitchFamily="34" charset="0"/>
              </a:rPr>
              <a:t> OCUPADA </a:t>
            </a:r>
            <a:endParaRPr lang="es-MX" sz="1600" dirty="0">
              <a:solidFill>
                <a:schemeClr val="tx2"/>
              </a:solidFill>
              <a:latin typeface="Arial Black" pitchFamily="34" charset="0"/>
            </a:endParaRPr>
          </a:p>
        </p:txBody>
      </p:sp>
      <p:sp>
        <p:nvSpPr>
          <p:cNvPr id="5" name="4 CuadroTexto"/>
          <p:cNvSpPr txBox="1"/>
          <p:nvPr/>
        </p:nvSpPr>
        <p:spPr>
          <a:xfrm>
            <a:off x="400050" y="1439450"/>
            <a:ext cx="3863191" cy="5051048"/>
          </a:xfrm>
          <a:prstGeom prst="roundRect">
            <a:avLst>
              <a:gd name="adj" fmla="val 4761"/>
            </a:avLst>
          </a:prstGeom>
          <a:noFill/>
          <a:ln w="19050">
            <a:solidFill>
              <a:srgbClr val="FF7C19"/>
            </a:solidFill>
          </a:ln>
        </p:spPr>
        <p:txBody>
          <a:bodyPr wrap="square" rtlCol="0">
            <a:spAutoFit/>
          </a:bodyPr>
          <a:lstStyle/>
          <a:p>
            <a:pPr algn="just">
              <a:spcBef>
                <a:spcPts val="600"/>
              </a:spcBef>
              <a:spcAft>
                <a:spcPts val="600"/>
              </a:spcAft>
              <a:buNone/>
            </a:pPr>
            <a:r>
              <a:rPr lang="es-MX" sz="1200" dirty="0">
                <a:cs typeface="Arial" pitchFamily="34" charset="0"/>
              </a:rPr>
              <a:t>Según la Encuesta Nacional de Ocupación y Empleo (ENOE) correspondiente al segundo trimestre de 2012, la población total de Chiapas fue de 4’961,215 personas, de este total 2’400,357 son hombres (48.4%) y 2’560,858 son mujeres (51.6%).</a:t>
            </a:r>
          </a:p>
          <a:p>
            <a:pPr algn="just">
              <a:spcBef>
                <a:spcPts val="600"/>
              </a:spcBef>
              <a:spcAft>
                <a:spcPts val="600"/>
              </a:spcAft>
              <a:buNone/>
            </a:pPr>
            <a:r>
              <a:rPr lang="es-MX" sz="1200" dirty="0">
                <a:cs typeface="Arial" pitchFamily="34" charset="0"/>
              </a:rPr>
              <a:t>La población en edad de trabajar (14 años y más) fue de 3’401,126 personas. </a:t>
            </a:r>
          </a:p>
          <a:p>
            <a:pPr algn="just">
              <a:spcBef>
                <a:spcPts val="600"/>
              </a:spcBef>
              <a:spcAft>
                <a:spcPts val="600"/>
              </a:spcAft>
            </a:pPr>
            <a:r>
              <a:rPr lang="es-MX" sz="1200" dirty="0">
                <a:cs typeface="Arial" pitchFamily="34" charset="0"/>
              </a:rPr>
              <a:t>Del total anterior, se desprende la Población Económicamente Activa (PEA), es decir aquellas personas en edad de trabajar que desempeñan una ocupación, o que si no la tienen, la buscan activamente, representando en Chiapas 1’985,640 personas, es decir el 58.4 por ciento.</a:t>
            </a:r>
          </a:p>
          <a:p>
            <a:pPr algn="just">
              <a:spcBef>
                <a:spcPts val="600"/>
              </a:spcBef>
              <a:spcAft>
                <a:spcPts val="600"/>
              </a:spcAft>
            </a:pPr>
            <a:r>
              <a:rPr lang="es-MX" sz="1200" dirty="0">
                <a:cs typeface="Arial" pitchFamily="34" charset="0"/>
              </a:rPr>
              <a:t>Por su parte la Población Económicamente Activa Ocupada (PEAO) que es aquella que tiene un empleo ya sea remunerado o no, en Chiapas al segundo trimestre de 2012 fue de 1’942,767 personas, que equivale al 97.8% en relación a la PEA.</a:t>
            </a:r>
          </a:p>
          <a:p>
            <a:pPr algn="just">
              <a:spcBef>
                <a:spcPts val="600"/>
              </a:spcBef>
              <a:spcAft>
                <a:spcPts val="600"/>
              </a:spcAft>
            </a:pPr>
            <a:r>
              <a:rPr lang="es-MX" sz="1200" dirty="0">
                <a:cs typeface="Arial" pitchFamily="34" charset="0"/>
              </a:rPr>
              <a:t>La PEAO aumentó 51,947 personas más que en el mismo trimestre del año anterior y tuvo un incremento de 58,004 personas en relación al primer trimestre de 2012.</a:t>
            </a:r>
            <a:endParaRPr lang="es-MX" sz="1200" dirty="0">
              <a:latin typeface="+mj-lt"/>
              <a:cs typeface="Arial" pitchFamily="34" charset="0"/>
            </a:endParaRPr>
          </a:p>
        </p:txBody>
      </p:sp>
      <p:sp>
        <p:nvSpPr>
          <p:cNvPr id="8" name="1 CuadroTexto"/>
          <p:cNvSpPr txBox="1"/>
          <p:nvPr/>
        </p:nvSpPr>
        <p:spPr>
          <a:xfrm>
            <a:off x="4643438" y="6532681"/>
            <a:ext cx="4500562" cy="235791"/>
          </a:xfrm>
          <a:prstGeom prst="rect">
            <a:avLst/>
          </a:prstGeom>
          <a:solidFill>
            <a:schemeClr val="bg2">
              <a:lumMod val="90000"/>
              <a:lumOff val="10000"/>
            </a:schemeClr>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a:t>Fuente: INEGI.</a:t>
            </a:r>
            <a:r>
              <a:rPr lang="es-MX" sz="800" baseline="0" dirty="0"/>
              <a:t> Encuesta Nacional de Ocupación y </a:t>
            </a:r>
            <a:r>
              <a:rPr lang="es-MX" sz="800" baseline="0" dirty="0" smtClean="0"/>
              <a:t>Empleo.</a:t>
            </a:r>
            <a:endParaRPr lang="es-MX" sz="800" baseline="0" dirty="0"/>
          </a:p>
        </p:txBody>
      </p:sp>
      <p:graphicFrame>
        <p:nvGraphicFramePr>
          <p:cNvPr id="7" name="1 Gráfico"/>
          <p:cNvGraphicFramePr>
            <a:graphicFrameLocks/>
          </p:cNvGraphicFramePr>
          <p:nvPr>
            <p:extLst>
              <p:ext uri="{D42A27DB-BD31-4B8C-83A1-F6EECF244321}">
                <p14:modId xmlns:p14="http://schemas.microsoft.com/office/powerpoint/2010/main" val="923631620"/>
              </p:ext>
            </p:extLst>
          </p:nvPr>
        </p:nvGraphicFramePr>
        <p:xfrm>
          <a:off x="4800599" y="1242941"/>
          <a:ext cx="4044463" cy="252016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2 Gráfico"/>
          <p:cNvGraphicFramePr>
            <a:graphicFrameLocks/>
          </p:cNvGraphicFramePr>
          <p:nvPr>
            <p:extLst>
              <p:ext uri="{D42A27DB-BD31-4B8C-83A1-F6EECF244321}">
                <p14:modId xmlns:p14="http://schemas.microsoft.com/office/powerpoint/2010/main" val="469474956"/>
              </p:ext>
            </p:extLst>
          </p:nvPr>
        </p:nvGraphicFramePr>
        <p:xfrm>
          <a:off x="4643438" y="4114800"/>
          <a:ext cx="4257115" cy="236925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92917" y="1455960"/>
            <a:ext cx="8017683" cy="1349038"/>
          </a:xfrm>
          <a:prstGeom prst="roundRect">
            <a:avLst>
              <a:gd name="adj" fmla="val 4761"/>
            </a:avLst>
          </a:prstGeom>
          <a:noFill/>
          <a:ln w="19050">
            <a:solidFill>
              <a:srgbClr val="FF7C19"/>
            </a:solidFill>
          </a:ln>
        </p:spPr>
        <p:txBody>
          <a:bodyPr wrap="square" rtlCol="0">
            <a:spAutoFit/>
          </a:bodyPr>
          <a:lstStyle/>
          <a:p>
            <a:pPr algn="just">
              <a:spcBef>
                <a:spcPts val="600"/>
              </a:spcBef>
              <a:spcAft>
                <a:spcPts val="600"/>
              </a:spcAft>
              <a:buNone/>
            </a:pPr>
            <a:r>
              <a:rPr lang="es-MX" sz="1400" dirty="0">
                <a:cs typeface="Arial" pitchFamily="34" charset="0"/>
              </a:rPr>
              <a:t>A nivel nacional la población ocupada al segundo trimestre de 2012, es de 48’437,762 personas, de las cuales 29’913,613 son hombres y 18’524,149 son mujeres, es decir 62 y 38% respectivamente. </a:t>
            </a:r>
          </a:p>
          <a:p>
            <a:pPr algn="just">
              <a:spcBef>
                <a:spcPts val="600"/>
              </a:spcBef>
              <a:spcAft>
                <a:spcPts val="600"/>
              </a:spcAft>
              <a:buNone/>
            </a:pPr>
            <a:r>
              <a:rPr lang="es-MX" sz="1400" dirty="0">
                <a:cs typeface="Arial" pitchFamily="34" charset="0"/>
              </a:rPr>
              <a:t>En Chiapas la PEAO por sexo está integrada por 1’327,852 hombres y 614,915 mujeres, que representan un 68 y 32% respectivamente del total de la población ocupada</a:t>
            </a:r>
            <a:endParaRPr lang="es-MX" sz="1400" dirty="0" smtClean="0">
              <a:latin typeface="+mn-lt"/>
            </a:endParaRPr>
          </a:p>
        </p:txBody>
      </p:sp>
      <p:sp>
        <p:nvSpPr>
          <p:cNvPr id="8" name="1 CuadroTexto"/>
          <p:cNvSpPr txBox="1"/>
          <p:nvPr/>
        </p:nvSpPr>
        <p:spPr>
          <a:xfrm>
            <a:off x="4643437" y="6532681"/>
            <a:ext cx="4500563" cy="235791"/>
          </a:xfrm>
          <a:prstGeom prst="rect">
            <a:avLst/>
          </a:prstGeom>
          <a:solidFill>
            <a:srgbClr val="394650"/>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a:t>Fuente: INEGI.</a:t>
            </a:r>
            <a:r>
              <a:rPr lang="es-MX" sz="800" baseline="0" dirty="0"/>
              <a:t> Encuesta Nacional de Ocupación y </a:t>
            </a:r>
            <a:r>
              <a:rPr lang="es-MX" sz="800" baseline="0" dirty="0" smtClean="0"/>
              <a:t>Empleo.</a:t>
            </a:r>
            <a:endParaRPr lang="es-MX" sz="800" baseline="0" dirty="0"/>
          </a:p>
        </p:txBody>
      </p:sp>
      <p:sp>
        <p:nvSpPr>
          <p:cNvPr id="9" name="8 Rectángulo"/>
          <p:cNvSpPr/>
          <p:nvPr/>
        </p:nvSpPr>
        <p:spPr>
          <a:xfrm>
            <a:off x="1685925" y="340939"/>
            <a:ext cx="5572126" cy="584775"/>
          </a:xfrm>
          <a:prstGeom prst="rect">
            <a:avLst/>
          </a:prstGeom>
          <a:ln>
            <a:noFill/>
          </a:ln>
          <a:scene3d>
            <a:camera prst="orthographicFront"/>
            <a:lightRig rig="threePt" dir="t"/>
          </a:scene3d>
          <a:sp3d>
            <a:bevelT/>
          </a:sp3d>
        </p:spPr>
        <p:txBody>
          <a:bodyPr wrap="square">
            <a:spAutoFit/>
          </a:bodyPr>
          <a:lstStyle/>
          <a:p>
            <a:pPr algn="ctr"/>
            <a:r>
              <a:rPr lang="es-ES_tradnl" sz="1600" dirty="0" smtClean="0">
                <a:solidFill>
                  <a:schemeClr val="tx2"/>
                </a:solidFill>
                <a:latin typeface="Arial Black" pitchFamily="34" charset="0"/>
              </a:rPr>
              <a:t>POBLACIÓN ECONÓMICAMENTE ACTIVA OCUPADA, POR SEXO</a:t>
            </a:r>
            <a:endParaRPr lang="es-MX" sz="1600" dirty="0">
              <a:solidFill>
                <a:schemeClr val="tx2"/>
              </a:solidFill>
              <a:latin typeface="Arial Black" pitchFamily="34" charset="0"/>
            </a:endParaRPr>
          </a:p>
        </p:txBody>
      </p:sp>
      <p:graphicFrame>
        <p:nvGraphicFramePr>
          <p:cNvPr id="7" name="4 Gráfico"/>
          <p:cNvGraphicFramePr>
            <a:graphicFrameLocks/>
          </p:cNvGraphicFramePr>
          <p:nvPr>
            <p:extLst>
              <p:ext uri="{D42A27DB-BD31-4B8C-83A1-F6EECF244321}">
                <p14:modId xmlns:p14="http://schemas.microsoft.com/office/powerpoint/2010/main" val="2136010983"/>
              </p:ext>
            </p:extLst>
          </p:nvPr>
        </p:nvGraphicFramePr>
        <p:xfrm>
          <a:off x="1199524" y="3165232"/>
          <a:ext cx="6887825" cy="30948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35713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739135" y="1233980"/>
            <a:ext cx="7981950" cy="1192173"/>
          </a:xfrm>
          <a:prstGeom prst="roundRect">
            <a:avLst>
              <a:gd name="adj" fmla="val 3889"/>
            </a:avLst>
          </a:prstGeom>
          <a:noFill/>
          <a:ln w="19050">
            <a:solidFill>
              <a:srgbClr val="FF7C19"/>
            </a:solidFill>
          </a:ln>
        </p:spPr>
        <p:txBody>
          <a:bodyPr wrap="square" rtlCol="0">
            <a:spAutoFit/>
          </a:bodyPr>
          <a:lstStyle/>
          <a:p>
            <a:pPr algn="just"/>
            <a:r>
              <a:rPr lang="es-MX" sz="1400" dirty="0"/>
              <a:t>Por sector de actividad económica, a nivel nacional los porcentajes de población ocupada se sitúan en 13.58 para el sector primario, 23.32 para el secundario y de 62.36 para el terciario.</a:t>
            </a:r>
            <a:endParaRPr lang="es-ES_tradnl" sz="1400" dirty="0"/>
          </a:p>
          <a:p>
            <a:pPr lvl="0" algn="just"/>
            <a:endParaRPr lang="es-ES_tradnl" sz="1400" dirty="0"/>
          </a:p>
          <a:p>
            <a:pPr lvl="0" algn="just"/>
            <a:r>
              <a:rPr lang="es-ES_tradnl" sz="1400" dirty="0"/>
              <a:t>En Chiapas los porcentajes son de 41.26 en el sector primario o agropecuario; 13.02 en el secundario o industrial y 45.54 en el sector terciario o de servicios</a:t>
            </a:r>
            <a:r>
              <a:rPr lang="es-ES_tradnl" sz="1400" dirty="0" smtClean="0"/>
              <a:t>.</a:t>
            </a:r>
            <a:endParaRPr lang="es-ES_tradnl" sz="1400" dirty="0"/>
          </a:p>
        </p:txBody>
      </p:sp>
      <p:sp>
        <p:nvSpPr>
          <p:cNvPr id="7" name="1 CuadroTexto"/>
          <p:cNvSpPr txBox="1"/>
          <p:nvPr/>
        </p:nvSpPr>
        <p:spPr>
          <a:xfrm>
            <a:off x="4863432" y="6229350"/>
            <a:ext cx="4280567" cy="539563"/>
          </a:xfrm>
          <a:prstGeom prst="rect">
            <a:avLst/>
          </a:prstGeom>
          <a:solidFill>
            <a:schemeClr val="bg2">
              <a:lumMod val="90000"/>
              <a:lumOff val="10000"/>
            </a:schemeClr>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spcAft>
                <a:spcPts val="300"/>
              </a:spcAft>
            </a:pPr>
            <a:r>
              <a:rPr lang="es-MX" sz="800" dirty="0"/>
              <a:t>Fuente: INEGI.</a:t>
            </a:r>
            <a:r>
              <a:rPr lang="es-MX" sz="800" baseline="0" dirty="0"/>
              <a:t> Encuesta Nacional de Ocupación y </a:t>
            </a:r>
            <a:r>
              <a:rPr lang="es-MX" sz="800" baseline="0" dirty="0" smtClean="0"/>
              <a:t>Empleo.</a:t>
            </a:r>
            <a:endParaRPr lang="es-MX" sz="800" baseline="0" dirty="0"/>
          </a:p>
          <a:p>
            <a:pPr algn="just">
              <a:spcAft>
                <a:spcPts val="200"/>
              </a:spcAft>
            </a:pPr>
            <a:r>
              <a:rPr lang="es-MX" sz="800" dirty="0" smtClean="0"/>
              <a:t>No se incluye la población que no especificó su actividad, por no ser estadísticamente significativa.</a:t>
            </a:r>
            <a:endParaRPr lang="es-MX" sz="800" dirty="0"/>
          </a:p>
        </p:txBody>
      </p:sp>
      <p:sp>
        <p:nvSpPr>
          <p:cNvPr id="6" name="5 Rectángulo"/>
          <p:cNvSpPr/>
          <p:nvPr/>
        </p:nvSpPr>
        <p:spPr>
          <a:xfrm>
            <a:off x="1781175" y="340939"/>
            <a:ext cx="5372100" cy="584775"/>
          </a:xfrm>
          <a:prstGeom prst="rect">
            <a:avLst/>
          </a:prstGeom>
          <a:ln>
            <a:noFill/>
          </a:ln>
          <a:scene3d>
            <a:camera prst="orthographicFront"/>
            <a:lightRig rig="threePt" dir="t"/>
          </a:scene3d>
          <a:sp3d>
            <a:bevelT/>
          </a:sp3d>
        </p:spPr>
        <p:txBody>
          <a:bodyPr wrap="square">
            <a:spAutoFit/>
          </a:bodyPr>
          <a:lstStyle/>
          <a:p>
            <a:pPr algn="ctr"/>
            <a:r>
              <a:rPr lang="es-ES_tradnl" sz="1600" dirty="0" smtClean="0">
                <a:solidFill>
                  <a:schemeClr val="tx2"/>
                </a:solidFill>
                <a:latin typeface="Arial Black" pitchFamily="34" charset="0"/>
              </a:rPr>
              <a:t>PEAO, POR SECTOR DE ACTIVIDAD ECONÓMICA</a:t>
            </a:r>
            <a:endParaRPr lang="es-MX" sz="1600" dirty="0">
              <a:solidFill>
                <a:schemeClr val="tx2"/>
              </a:solidFill>
              <a:latin typeface="Arial Black" pitchFamily="34" charset="0"/>
            </a:endParaRPr>
          </a:p>
        </p:txBody>
      </p:sp>
      <p:graphicFrame>
        <p:nvGraphicFramePr>
          <p:cNvPr id="9" name="1 Gráfico"/>
          <p:cNvGraphicFramePr>
            <a:graphicFrameLocks/>
          </p:cNvGraphicFramePr>
          <p:nvPr>
            <p:extLst>
              <p:ext uri="{D42A27DB-BD31-4B8C-83A1-F6EECF244321}">
                <p14:modId xmlns:p14="http://schemas.microsoft.com/office/powerpoint/2010/main" val="313839202"/>
              </p:ext>
            </p:extLst>
          </p:nvPr>
        </p:nvGraphicFramePr>
        <p:xfrm>
          <a:off x="1186810" y="2641600"/>
          <a:ext cx="7086600" cy="33202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71473" y="1346872"/>
            <a:ext cx="3819053" cy="3325535"/>
          </a:xfrm>
          <a:prstGeom prst="roundRect">
            <a:avLst>
              <a:gd name="adj" fmla="val 3889"/>
            </a:avLst>
          </a:prstGeom>
          <a:noFill/>
          <a:ln w="19050">
            <a:solidFill>
              <a:srgbClr val="FF7C19"/>
            </a:solidFill>
          </a:ln>
        </p:spPr>
        <p:txBody>
          <a:bodyPr wrap="square" rtlCol="0">
            <a:spAutoFit/>
          </a:bodyPr>
          <a:lstStyle/>
          <a:p>
            <a:pPr lvl="0" algn="just">
              <a:spcBef>
                <a:spcPts val="600"/>
              </a:spcBef>
              <a:spcAft>
                <a:spcPts val="600"/>
              </a:spcAft>
            </a:pPr>
            <a:r>
              <a:rPr lang="es-ES_tradnl" sz="1400" dirty="0"/>
              <a:t>En el ámbito nacional la población ocupada por tipo de unidad económica presenta las siguientes cifras: 49.87% en Empresas y Negocios</a:t>
            </a:r>
            <a:r>
              <a:rPr lang="es-ES_tradnl" sz="1400" baseline="30000" dirty="0"/>
              <a:t>1</a:t>
            </a:r>
            <a:r>
              <a:rPr lang="es-ES_tradnl" sz="1400" dirty="0"/>
              <a:t>; 37.37% en el Sector de los Hogares</a:t>
            </a:r>
            <a:r>
              <a:rPr lang="es-ES_tradnl" sz="1400" baseline="30000" dirty="0"/>
              <a:t>2</a:t>
            </a:r>
            <a:r>
              <a:rPr lang="es-ES_tradnl" sz="1400" dirty="0"/>
              <a:t> y 12.04% en Instituciones Públicas</a:t>
            </a:r>
            <a:r>
              <a:rPr lang="es-ES_tradnl" sz="1400" baseline="30000" dirty="0"/>
              <a:t>3</a:t>
            </a:r>
            <a:r>
              <a:rPr lang="es-ES_tradnl" sz="1400" dirty="0"/>
              <a:t>. </a:t>
            </a:r>
          </a:p>
          <a:p>
            <a:pPr lvl="0" algn="just">
              <a:spcBef>
                <a:spcPts val="600"/>
              </a:spcBef>
              <a:spcAft>
                <a:spcPts val="600"/>
              </a:spcAft>
            </a:pPr>
            <a:r>
              <a:rPr lang="es-ES_tradnl" sz="1400" dirty="0"/>
              <a:t>En Chiapas la mayoría de la población ocupada se encuentra en las Empresas y Negocios con 1’001,363 personas, es decir el 51.54%; le sigue el sector de los Hogares con 734,585 personas que equivalen al 37.81% y las Instituciones Públicas con 202,568 personas con el 10.43% de los ocupados. </a:t>
            </a:r>
            <a:r>
              <a:rPr lang="es-ES_tradnl" sz="1400" dirty="0" smtClean="0"/>
              <a:t> </a:t>
            </a:r>
          </a:p>
        </p:txBody>
      </p:sp>
      <p:sp>
        <p:nvSpPr>
          <p:cNvPr id="7" name="1 CuadroTexto"/>
          <p:cNvSpPr txBox="1"/>
          <p:nvPr/>
        </p:nvSpPr>
        <p:spPr>
          <a:xfrm>
            <a:off x="5057774" y="6159699"/>
            <a:ext cx="4086226" cy="519187"/>
          </a:xfrm>
          <a:prstGeom prst="rect">
            <a:avLst/>
          </a:prstGeom>
          <a:solidFill>
            <a:srgbClr val="394650"/>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a:t>Fuente: INEGI.</a:t>
            </a:r>
            <a:r>
              <a:rPr lang="es-MX" sz="800" baseline="0" dirty="0"/>
              <a:t> Encuesta Nacional de Ocupación y </a:t>
            </a:r>
            <a:r>
              <a:rPr lang="es-MX" sz="800" baseline="0" dirty="0" smtClean="0"/>
              <a:t>Empleo.</a:t>
            </a:r>
            <a:endParaRPr lang="es-MX" sz="800" baseline="0" dirty="0"/>
          </a:p>
          <a:p>
            <a:pPr algn="just">
              <a:spcBef>
                <a:spcPts val="200"/>
              </a:spcBef>
            </a:pPr>
            <a:r>
              <a:rPr lang="es-MX" sz="800" baseline="0" dirty="0"/>
              <a:t>Nota:  </a:t>
            </a:r>
            <a:r>
              <a:rPr lang="es-MX" sz="800" dirty="0" smtClean="0"/>
              <a:t>No incluye la población ocupada en situación de carácter especial y no especificada, por no ser significativa.</a:t>
            </a:r>
          </a:p>
        </p:txBody>
      </p:sp>
      <p:sp>
        <p:nvSpPr>
          <p:cNvPr id="2" name="1 CuadroTexto"/>
          <p:cNvSpPr txBox="1"/>
          <p:nvPr/>
        </p:nvSpPr>
        <p:spPr>
          <a:xfrm>
            <a:off x="371474" y="5642705"/>
            <a:ext cx="3819053" cy="1036181"/>
          </a:xfrm>
          <a:prstGeom prst="rect">
            <a:avLst/>
          </a:prstGeom>
          <a:solidFill>
            <a:srgbClr val="394650"/>
          </a:solidFill>
        </p:spPr>
        <p:txBody>
          <a:bodyPr wrap="square" rtlCol="0">
            <a:spAutoFit/>
          </a:bodyPr>
          <a:lstStyle/>
          <a:p>
            <a:pPr marL="85725" indent="-85725" algn="just"/>
            <a:r>
              <a:rPr lang="es-MX" sz="800" baseline="30000" dirty="0" smtClean="0"/>
              <a:t>1 </a:t>
            </a:r>
            <a:r>
              <a:rPr lang="es-MX" sz="800" dirty="0" smtClean="0"/>
              <a:t>Incluye las empresas constituidas en sociedad y corporaciones; los negocios no constituidos en sociedad y las instituciones privadas.</a:t>
            </a:r>
            <a:endParaRPr lang="es-MX" sz="800" dirty="0"/>
          </a:p>
          <a:p>
            <a:pPr marL="85725" indent="-85725" algn="just"/>
            <a:endParaRPr lang="es-MX" sz="800" baseline="30000" dirty="0" smtClean="0"/>
          </a:p>
          <a:p>
            <a:pPr marL="85725" indent="-85725" algn="just"/>
            <a:r>
              <a:rPr lang="es-MX" sz="800" baseline="30000" dirty="0" smtClean="0"/>
              <a:t>2</a:t>
            </a:r>
            <a:r>
              <a:rPr lang="es-MX" sz="800" dirty="0" smtClean="0"/>
              <a:t> </a:t>
            </a:r>
            <a:r>
              <a:rPr lang="es-MX" sz="800" dirty="0"/>
              <a:t>Comprende al sector informal; trabajo </a:t>
            </a:r>
            <a:r>
              <a:rPr lang="es-MX" sz="800" dirty="0" smtClean="0"/>
              <a:t>doméstico remunerado </a:t>
            </a:r>
            <a:r>
              <a:rPr lang="es-MX" sz="800" dirty="0"/>
              <a:t>y la agricultura de autosubsistencia</a:t>
            </a:r>
            <a:r>
              <a:rPr lang="es-MX" sz="800" dirty="0" smtClean="0"/>
              <a:t>.</a:t>
            </a:r>
          </a:p>
          <a:p>
            <a:pPr algn="just"/>
            <a:endParaRPr lang="es-MX" sz="800" dirty="0" smtClean="0"/>
          </a:p>
          <a:p>
            <a:pPr algn="just"/>
            <a:endParaRPr lang="es-MX" sz="800" dirty="0"/>
          </a:p>
          <a:p>
            <a:pPr algn="just"/>
            <a:r>
              <a:rPr lang="es-MX" sz="800" baseline="30000" dirty="0" smtClean="0"/>
              <a:t>3</a:t>
            </a:r>
            <a:r>
              <a:rPr lang="es-MX" sz="800" dirty="0" smtClean="0"/>
              <a:t> Comprende las administradas y no administradas por los gobiernos.</a:t>
            </a:r>
            <a:endParaRPr lang="es-MX" sz="800" dirty="0"/>
          </a:p>
        </p:txBody>
      </p:sp>
      <p:sp>
        <p:nvSpPr>
          <p:cNvPr id="9" name="8 Rectángulo"/>
          <p:cNvSpPr/>
          <p:nvPr/>
        </p:nvSpPr>
        <p:spPr>
          <a:xfrm>
            <a:off x="1685925" y="493339"/>
            <a:ext cx="5572126" cy="338554"/>
          </a:xfrm>
          <a:prstGeom prst="rect">
            <a:avLst/>
          </a:prstGeom>
          <a:ln>
            <a:noFill/>
          </a:ln>
          <a:scene3d>
            <a:camera prst="orthographicFront"/>
            <a:lightRig rig="threePt" dir="t"/>
          </a:scene3d>
          <a:sp3d>
            <a:bevelT/>
          </a:sp3d>
        </p:spPr>
        <p:txBody>
          <a:bodyPr wrap="square">
            <a:spAutoFit/>
          </a:bodyPr>
          <a:lstStyle/>
          <a:p>
            <a:pPr algn="ctr"/>
            <a:r>
              <a:rPr lang="es-ES_tradnl" sz="1600" dirty="0" smtClean="0">
                <a:solidFill>
                  <a:schemeClr val="tx2"/>
                </a:solidFill>
                <a:latin typeface="Arial Black" pitchFamily="34" charset="0"/>
              </a:rPr>
              <a:t>PEAO, POR TIPO DE UNIDAD ECONÓMICA</a:t>
            </a:r>
            <a:endParaRPr lang="es-MX" sz="1600" dirty="0">
              <a:solidFill>
                <a:schemeClr val="tx2"/>
              </a:solidFill>
              <a:latin typeface="Arial Black" pitchFamily="34" charset="0"/>
            </a:endParaRPr>
          </a:p>
        </p:txBody>
      </p:sp>
      <p:graphicFrame>
        <p:nvGraphicFramePr>
          <p:cNvPr id="10" name="1 Gráfico"/>
          <p:cNvGraphicFramePr>
            <a:graphicFrameLocks/>
          </p:cNvGraphicFramePr>
          <p:nvPr>
            <p:extLst>
              <p:ext uri="{D42A27DB-BD31-4B8C-83A1-F6EECF244321}">
                <p14:modId xmlns:p14="http://schemas.microsoft.com/office/powerpoint/2010/main" val="3858811441"/>
              </p:ext>
            </p:extLst>
          </p:nvPr>
        </p:nvGraphicFramePr>
        <p:xfrm>
          <a:off x="4471988" y="1346872"/>
          <a:ext cx="4482173" cy="369127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475936" y="1105772"/>
            <a:ext cx="8382314" cy="1851005"/>
          </a:xfrm>
          <a:prstGeom prst="roundRect">
            <a:avLst>
              <a:gd name="adj" fmla="val 3889"/>
            </a:avLst>
          </a:prstGeom>
          <a:noFill/>
          <a:ln w="19050">
            <a:solidFill>
              <a:srgbClr val="FF7C19"/>
            </a:solidFill>
          </a:ln>
        </p:spPr>
        <p:txBody>
          <a:bodyPr wrap="square" rtlCol="0">
            <a:spAutoFit/>
          </a:bodyPr>
          <a:lstStyle/>
          <a:p>
            <a:pPr algn="just"/>
            <a:r>
              <a:rPr lang="es-ES_tradnl" sz="1400" dirty="0"/>
              <a:t>La tasa de desocupación en el segundo trimestre de 2012 a nivel nacional respecto al total de la PEA fue de 4.8 por ciento.</a:t>
            </a:r>
          </a:p>
          <a:p>
            <a:pPr algn="just"/>
            <a:endParaRPr lang="es-ES_tradnl" sz="1400" dirty="0"/>
          </a:p>
          <a:p>
            <a:pPr algn="just"/>
            <a:r>
              <a:rPr lang="es-ES_tradnl" sz="1400" dirty="0"/>
              <a:t>En Chiapas la tasa de desocupación es de 2.2 por ciento y equivale a 42,873 personas en esta situación, con 30,420 hombres y 12,453 mujeres. </a:t>
            </a:r>
            <a:r>
              <a:rPr lang="es-ES" sz="1400" dirty="0"/>
              <a:t>En comparación con el mismo trimestre de 2011 se presenta un aumento de 0.1 puntos porcentuales, y presenta también un incremento de 0.1 puntos respecto al primer trimestre de 2012. Chiapas tiene la segunda tasa  más baja de desocupación a nivel nacional solo superada por el estado de Guerrero.</a:t>
            </a:r>
          </a:p>
        </p:txBody>
      </p:sp>
      <p:sp>
        <p:nvSpPr>
          <p:cNvPr id="6" name="5 CuadroTexto"/>
          <p:cNvSpPr txBox="1">
            <a:spLocks noChangeArrowheads="1"/>
          </p:cNvSpPr>
          <p:nvPr/>
        </p:nvSpPr>
        <p:spPr bwMode="auto">
          <a:xfrm>
            <a:off x="642910" y="6231816"/>
            <a:ext cx="3786214" cy="461665"/>
          </a:xfrm>
          <a:prstGeom prst="rect">
            <a:avLst/>
          </a:prstGeom>
          <a:solidFill>
            <a:schemeClr val="bg2">
              <a:lumMod val="90000"/>
              <a:lumOff val="10000"/>
            </a:schemeClr>
          </a:solidFill>
          <a:ln>
            <a:noFill/>
            <a:headEnd/>
            <a:tailEnd/>
          </a:ln>
        </p:spPr>
        <p:style>
          <a:lnRef idx="2">
            <a:schemeClr val="dk1"/>
          </a:lnRef>
          <a:fillRef idx="1">
            <a:schemeClr val="lt1"/>
          </a:fillRef>
          <a:effectRef idx="0">
            <a:schemeClr val="dk1"/>
          </a:effectRef>
          <a:fontRef idx="minor">
            <a:schemeClr val="dk1"/>
          </a:fontRef>
        </p:style>
        <p:txBody>
          <a:bodyPr wrap="square">
            <a:spAutoFit/>
          </a:bodyPr>
          <a:lstStyle/>
          <a:p>
            <a:pPr algn="just">
              <a:defRPr/>
            </a:pPr>
            <a:r>
              <a:rPr lang="es-ES" sz="1050" baseline="30000" dirty="0" smtClean="0">
                <a:solidFill>
                  <a:schemeClr val="tx1"/>
                </a:solidFill>
              </a:rPr>
              <a:t>4</a:t>
            </a:r>
            <a:r>
              <a:rPr lang="es-ES" sz="800" dirty="0" smtClean="0">
                <a:solidFill>
                  <a:schemeClr val="tx1"/>
                </a:solidFill>
              </a:rPr>
              <a:t> Se </a:t>
            </a:r>
            <a:r>
              <a:rPr lang="es-ES" sz="800" dirty="0">
                <a:solidFill>
                  <a:schemeClr val="tx1"/>
                </a:solidFill>
              </a:rPr>
              <a:t>refiere a la población que no estando ocupada en la semana de referencia, buscó activamente incorporarse a alguna actividad económica en algún momento del </a:t>
            </a:r>
            <a:r>
              <a:rPr lang="es-ES" sz="800" dirty="0" smtClean="0">
                <a:solidFill>
                  <a:schemeClr val="tx1"/>
                </a:solidFill>
              </a:rPr>
              <a:t>mes transcurrido.</a:t>
            </a:r>
            <a:endParaRPr lang="es-MX" sz="800" dirty="0">
              <a:solidFill>
                <a:schemeClr val="tx1"/>
              </a:solidFill>
            </a:endParaRPr>
          </a:p>
        </p:txBody>
      </p:sp>
      <p:sp>
        <p:nvSpPr>
          <p:cNvPr id="7" name="1 CuadroTexto"/>
          <p:cNvSpPr txBox="1"/>
          <p:nvPr/>
        </p:nvSpPr>
        <p:spPr>
          <a:xfrm>
            <a:off x="5083426" y="6416369"/>
            <a:ext cx="4060573" cy="285752"/>
          </a:xfrm>
          <a:prstGeom prst="rect">
            <a:avLst/>
          </a:prstGeom>
          <a:solidFill>
            <a:schemeClr val="bg2">
              <a:lumMod val="90000"/>
              <a:lumOff val="10000"/>
            </a:schemeClr>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a:t>Fuente: INEGI.</a:t>
            </a:r>
            <a:r>
              <a:rPr lang="es-MX" sz="800" baseline="0" dirty="0"/>
              <a:t> Encuesta Nacional de Ocupación y </a:t>
            </a:r>
            <a:r>
              <a:rPr lang="es-MX" sz="800" baseline="0" dirty="0" smtClean="0"/>
              <a:t>Empleo.</a:t>
            </a:r>
            <a:endParaRPr lang="es-MX" sz="800" baseline="0" dirty="0"/>
          </a:p>
        </p:txBody>
      </p:sp>
      <p:sp>
        <p:nvSpPr>
          <p:cNvPr id="8" name="7 Rectángulo"/>
          <p:cNvSpPr/>
          <p:nvPr/>
        </p:nvSpPr>
        <p:spPr>
          <a:xfrm>
            <a:off x="1685925" y="340939"/>
            <a:ext cx="5572126" cy="338554"/>
          </a:xfrm>
          <a:prstGeom prst="rect">
            <a:avLst/>
          </a:prstGeom>
          <a:ln>
            <a:noFill/>
          </a:ln>
          <a:scene3d>
            <a:camera prst="orthographicFront"/>
            <a:lightRig rig="threePt" dir="t"/>
          </a:scene3d>
          <a:sp3d>
            <a:bevelT/>
          </a:sp3d>
        </p:spPr>
        <p:txBody>
          <a:bodyPr wrap="square">
            <a:spAutoFit/>
          </a:bodyPr>
          <a:lstStyle/>
          <a:p>
            <a:pPr algn="ctr"/>
            <a:r>
              <a:rPr lang="es-ES_tradnl" sz="1600" dirty="0" smtClean="0">
                <a:solidFill>
                  <a:schemeClr val="tx2"/>
                </a:solidFill>
                <a:latin typeface="Arial Black" pitchFamily="34" charset="0"/>
              </a:rPr>
              <a:t>TASA DE DESOCUPACIÓN</a:t>
            </a:r>
            <a:r>
              <a:rPr lang="es-ES_tradnl" sz="1600" baseline="30000" dirty="0" smtClean="0">
                <a:solidFill>
                  <a:schemeClr val="tx2"/>
                </a:solidFill>
                <a:latin typeface="Arial Black" pitchFamily="34" charset="0"/>
              </a:rPr>
              <a:t>4</a:t>
            </a:r>
            <a:endParaRPr lang="es-MX" sz="1600" baseline="30000" dirty="0">
              <a:solidFill>
                <a:schemeClr val="tx2"/>
              </a:solidFill>
              <a:latin typeface="Arial Black" pitchFamily="34" charset="0"/>
            </a:endParaRPr>
          </a:p>
        </p:txBody>
      </p:sp>
      <p:graphicFrame>
        <p:nvGraphicFramePr>
          <p:cNvPr id="10" name="1 Gráfico"/>
          <p:cNvGraphicFramePr>
            <a:graphicFrameLocks/>
          </p:cNvGraphicFramePr>
          <p:nvPr>
            <p:extLst>
              <p:ext uri="{D42A27DB-BD31-4B8C-83A1-F6EECF244321}">
                <p14:modId xmlns:p14="http://schemas.microsoft.com/office/powerpoint/2010/main" val="4098133535"/>
              </p:ext>
            </p:extLst>
          </p:nvPr>
        </p:nvGraphicFramePr>
        <p:xfrm>
          <a:off x="475936" y="3078479"/>
          <a:ext cx="8382314" cy="303740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456248" y="1399447"/>
            <a:ext cx="4157691" cy="3827502"/>
          </a:xfrm>
          <a:prstGeom prst="roundRect">
            <a:avLst>
              <a:gd name="adj" fmla="val 3889"/>
            </a:avLst>
          </a:prstGeom>
          <a:noFill/>
          <a:ln w="19050">
            <a:solidFill>
              <a:srgbClr val="FF7C19"/>
            </a:solidFill>
          </a:ln>
        </p:spPr>
        <p:txBody>
          <a:bodyPr wrap="square" rtlCol="0">
            <a:spAutoFit/>
          </a:bodyPr>
          <a:lstStyle/>
          <a:p>
            <a:pPr algn="just"/>
            <a:r>
              <a:rPr lang="es-MX" sz="1400" dirty="0"/>
              <a:t>Al segundo trimestre de 2012, la tasa de ocupación en el sector informal a nivel nacional fue de 29.3%, es decir 14’216,096 mexicanos tienen actividades de este tipo. </a:t>
            </a:r>
          </a:p>
          <a:p>
            <a:pPr algn="just"/>
            <a:endParaRPr lang="es-MX" sz="1400" dirty="0"/>
          </a:p>
          <a:p>
            <a:pPr algn="just"/>
            <a:r>
              <a:rPr lang="es-MX" sz="1400" dirty="0"/>
              <a:t>En tanto que en Chiapas la población ocupada que trabaja en el sector informal es de 414,715 personas, es decir el 21.3% de la PEAO, lo que representa una disminución de dos puntos porcentuales en relación al mismo trimestre de 2011.</a:t>
            </a:r>
          </a:p>
          <a:p>
            <a:pPr algn="just"/>
            <a:endParaRPr lang="es-MX" sz="1400" dirty="0"/>
          </a:p>
          <a:p>
            <a:pPr algn="just"/>
            <a:r>
              <a:rPr lang="es-MX" sz="1400" dirty="0"/>
              <a:t>Por sexo, las mujeres presentan una mayor participación en el sector informal registrando una tasa de 32% de la PEAO femenina. Por su parte solo el 17% de la población masculina ocupada trabaja en el sector informal.</a:t>
            </a:r>
          </a:p>
        </p:txBody>
      </p:sp>
      <p:sp>
        <p:nvSpPr>
          <p:cNvPr id="7" name="1 CuadroTexto"/>
          <p:cNvSpPr txBox="1"/>
          <p:nvPr/>
        </p:nvSpPr>
        <p:spPr>
          <a:xfrm>
            <a:off x="5127494" y="6303788"/>
            <a:ext cx="4016505" cy="285752"/>
          </a:xfrm>
          <a:prstGeom prst="rect">
            <a:avLst/>
          </a:prstGeom>
          <a:solidFill>
            <a:srgbClr val="394650"/>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a:t>Fuente: INEGI.</a:t>
            </a:r>
            <a:r>
              <a:rPr lang="es-MX" sz="800" baseline="0" dirty="0"/>
              <a:t> Encuesta Nacional de Ocupación y </a:t>
            </a:r>
            <a:r>
              <a:rPr lang="es-MX" sz="800" baseline="0" dirty="0" smtClean="0"/>
              <a:t>Empleo</a:t>
            </a:r>
            <a:r>
              <a:rPr lang="es-MX" sz="800" dirty="0" smtClean="0"/>
              <a:t>.</a:t>
            </a:r>
            <a:endParaRPr lang="es-MX" sz="800" baseline="0" dirty="0"/>
          </a:p>
        </p:txBody>
      </p:sp>
      <p:sp>
        <p:nvSpPr>
          <p:cNvPr id="9" name="8 Rectángulo"/>
          <p:cNvSpPr/>
          <p:nvPr/>
        </p:nvSpPr>
        <p:spPr>
          <a:xfrm>
            <a:off x="1685925" y="340939"/>
            <a:ext cx="5572126" cy="584775"/>
          </a:xfrm>
          <a:prstGeom prst="rect">
            <a:avLst/>
          </a:prstGeom>
          <a:ln>
            <a:noFill/>
          </a:ln>
          <a:scene3d>
            <a:camera prst="orthographicFront"/>
            <a:lightRig rig="threePt" dir="t"/>
          </a:scene3d>
          <a:sp3d>
            <a:bevelT/>
          </a:sp3d>
        </p:spPr>
        <p:txBody>
          <a:bodyPr wrap="square">
            <a:spAutoFit/>
          </a:bodyPr>
          <a:lstStyle/>
          <a:p>
            <a:pPr algn="ctr"/>
            <a:r>
              <a:rPr lang="es-ES_tradnl" sz="1600" dirty="0" smtClean="0">
                <a:solidFill>
                  <a:schemeClr val="tx2"/>
                </a:solidFill>
                <a:latin typeface="Arial Black" pitchFamily="34" charset="0"/>
              </a:rPr>
              <a:t>TASA DE OCUPACIÓN EN EL SECTOR INFORMAL</a:t>
            </a:r>
            <a:r>
              <a:rPr lang="es-ES_tradnl" sz="1600" baseline="30000" dirty="0" smtClean="0">
                <a:solidFill>
                  <a:schemeClr val="tx2"/>
                </a:solidFill>
                <a:latin typeface="Arial Black" pitchFamily="34" charset="0"/>
              </a:rPr>
              <a:t>5</a:t>
            </a:r>
            <a:endParaRPr lang="es-MX" sz="1600" baseline="30000" dirty="0">
              <a:solidFill>
                <a:schemeClr val="tx2"/>
              </a:solidFill>
              <a:latin typeface="Arial Black" pitchFamily="34" charset="0"/>
            </a:endParaRPr>
          </a:p>
        </p:txBody>
      </p:sp>
      <p:sp>
        <p:nvSpPr>
          <p:cNvPr id="11" name="1 CuadroTexto"/>
          <p:cNvSpPr txBox="1"/>
          <p:nvPr/>
        </p:nvSpPr>
        <p:spPr>
          <a:xfrm>
            <a:off x="459091" y="6037345"/>
            <a:ext cx="4016505" cy="532886"/>
          </a:xfrm>
          <a:prstGeom prst="rect">
            <a:avLst/>
          </a:prstGeom>
          <a:solidFill>
            <a:srgbClr val="394650"/>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defRPr/>
            </a:pPr>
            <a:r>
              <a:rPr lang="es-ES" baseline="30000" dirty="0"/>
              <a:t>5</a:t>
            </a:r>
            <a:r>
              <a:rPr lang="es-ES" sz="800" dirty="0"/>
              <a:t> Representa la ocupación de las personas que laboran en unidades económicas no constituidas en sociedad, que realizan actividades domésticas remuneradas o agricultura de </a:t>
            </a:r>
            <a:r>
              <a:rPr lang="es-ES" sz="800" dirty="0" err="1"/>
              <a:t>autosubsistencia</a:t>
            </a:r>
            <a:r>
              <a:rPr lang="es-ES" sz="800" dirty="0"/>
              <a:t>.</a:t>
            </a:r>
            <a:endParaRPr lang="es-MX" sz="800" dirty="0"/>
          </a:p>
        </p:txBody>
      </p:sp>
      <p:graphicFrame>
        <p:nvGraphicFramePr>
          <p:cNvPr id="12" name="1 Gráfico"/>
          <p:cNvGraphicFramePr>
            <a:graphicFrameLocks/>
          </p:cNvGraphicFramePr>
          <p:nvPr>
            <p:extLst>
              <p:ext uri="{D42A27DB-BD31-4B8C-83A1-F6EECF244321}">
                <p14:modId xmlns:p14="http://schemas.microsoft.com/office/powerpoint/2010/main" val="3550115225"/>
              </p:ext>
            </p:extLst>
          </p:nvPr>
        </p:nvGraphicFramePr>
        <p:xfrm>
          <a:off x="4815840" y="1542838"/>
          <a:ext cx="4127923" cy="304440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64995" y="1178457"/>
            <a:ext cx="8363066" cy="1851005"/>
          </a:xfrm>
          <a:prstGeom prst="roundRect">
            <a:avLst>
              <a:gd name="adj" fmla="val 3889"/>
            </a:avLst>
          </a:prstGeom>
          <a:noFill/>
          <a:ln w="19050">
            <a:solidFill>
              <a:srgbClr val="FF7C19"/>
            </a:solidFill>
          </a:ln>
        </p:spPr>
        <p:txBody>
          <a:bodyPr wrap="square" rtlCol="0">
            <a:spAutoFit/>
          </a:bodyPr>
          <a:lstStyle/>
          <a:p>
            <a:pPr algn="just"/>
            <a:r>
              <a:rPr lang="es-MX" sz="1400" dirty="0"/>
              <a:t>En el segundo trimestre de 2012 la tasa nacional de subocupación fue de 8.9 por ciento.</a:t>
            </a:r>
          </a:p>
          <a:p>
            <a:pPr algn="just"/>
            <a:endParaRPr lang="es-MX" sz="1400" dirty="0"/>
          </a:p>
          <a:p>
            <a:pPr algn="just"/>
            <a:r>
              <a:rPr lang="es-ES_tradnl" sz="1400" dirty="0"/>
              <a:t>En Chiapas la tasa de subocupación fue de 7.8% mostrando una disminución de 0.7 puntos porcentuales respecto al mismo trimestre de 2011</a:t>
            </a:r>
            <a:r>
              <a:rPr lang="es-MX" sz="1400" dirty="0"/>
              <a:t>.</a:t>
            </a:r>
          </a:p>
          <a:p>
            <a:pPr algn="just"/>
            <a:endParaRPr lang="es-ES_tradnl" sz="1400" dirty="0"/>
          </a:p>
          <a:p>
            <a:pPr algn="just"/>
            <a:r>
              <a:rPr lang="es-MX" sz="1400" dirty="0"/>
              <a:t>Esto ubica a Chiapas en el lugar número veintiuno en el país por su porcentaje de subocupación con 152,147 personas subocupadas, de las cuales 118,723 son hombres (78%) y 33,424 son mujeres (22%) en esta condición</a:t>
            </a:r>
            <a:r>
              <a:rPr lang="es-MX" sz="1400" dirty="0" smtClean="0"/>
              <a:t>.</a:t>
            </a:r>
            <a:endParaRPr lang="es-MX" sz="1400" dirty="0"/>
          </a:p>
        </p:txBody>
      </p:sp>
      <p:sp>
        <p:nvSpPr>
          <p:cNvPr id="7" name="6 Rectángulo"/>
          <p:cNvSpPr/>
          <p:nvPr/>
        </p:nvSpPr>
        <p:spPr>
          <a:xfrm>
            <a:off x="1685925" y="340939"/>
            <a:ext cx="5572126" cy="338554"/>
          </a:xfrm>
          <a:prstGeom prst="rect">
            <a:avLst/>
          </a:prstGeom>
          <a:ln>
            <a:noFill/>
          </a:ln>
          <a:scene3d>
            <a:camera prst="orthographicFront"/>
            <a:lightRig rig="threePt" dir="t"/>
          </a:scene3d>
          <a:sp3d>
            <a:bevelT/>
          </a:sp3d>
        </p:spPr>
        <p:txBody>
          <a:bodyPr wrap="square">
            <a:spAutoFit/>
          </a:bodyPr>
          <a:lstStyle/>
          <a:p>
            <a:pPr algn="ctr"/>
            <a:r>
              <a:rPr lang="es-ES_tradnl" sz="1600" dirty="0" smtClean="0">
                <a:solidFill>
                  <a:schemeClr val="tx2"/>
                </a:solidFill>
                <a:latin typeface="Arial Black" pitchFamily="34" charset="0"/>
              </a:rPr>
              <a:t>TASA DE SUBOCUPACIÓN</a:t>
            </a:r>
            <a:r>
              <a:rPr lang="es-ES_tradnl" sz="1600" baseline="30000" dirty="0" smtClean="0">
                <a:solidFill>
                  <a:schemeClr val="tx2"/>
                </a:solidFill>
                <a:latin typeface="Arial Black" pitchFamily="34" charset="0"/>
              </a:rPr>
              <a:t>6</a:t>
            </a:r>
            <a:endParaRPr lang="es-MX" sz="1600" baseline="30000" dirty="0">
              <a:solidFill>
                <a:schemeClr val="tx2"/>
              </a:solidFill>
              <a:latin typeface="Arial Black" pitchFamily="34" charset="0"/>
            </a:endParaRPr>
          </a:p>
        </p:txBody>
      </p:sp>
      <p:sp>
        <p:nvSpPr>
          <p:cNvPr id="9" name="1 CuadroTexto"/>
          <p:cNvSpPr txBox="1"/>
          <p:nvPr/>
        </p:nvSpPr>
        <p:spPr>
          <a:xfrm>
            <a:off x="5127494" y="6303788"/>
            <a:ext cx="4016505" cy="285752"/>
          </a:xfrm>
          <a:prstGeom prst="rect">
            <a:avLst/>
          </a:prstGeom>
          <a:solidFill>
            <a:srgbClr val="394650"/>
          </a:solidFill>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a:t>Fuente: INEGI.</a:t>
            </a:r>
            <a:r>
              <a:rPr lang="es-MX" sz="800" baseline="0" dirty="0"/>
              <a:t> Encuesta Nacional de Ocupación y </a:t>
            </a:r>
            <a:r>
              <a:rPr lang="es-MX" sz="800" baseline="0" dirty="0" smtClean="0"/>
              <a:t>Empleo</a:t>
            </a:r>
            <a:r>
              <a:rPr lang="es-MX" sz="800" dirty="0" smtClean="0"/>
              <a:t>.</a:t>
            </a:r>
            <a:endParaRPr lang="es-MX" sz="800" baseline="0" dirty="0"/>
          </a:p>
        </p:txBody>
      </p:sp>
      <p:sp>
        <p:nvSpPr>
          <p:cNvPr id="10" name="1 CuadroTexto"/>
          <p:cNvSpPr txBox="1"/>
          <p:nvPr/>
        </p:nvSpPr>
        <p:spPr>
          <a:xfrm>
            <a:off x="364995" y="6212062"/>
            <a:ext cx="3273556" cy="377478"/>
          </a:xfrm>
          <a:prstGeom prst="rect">
            <a:avLst/>
          </a:prstGeom>
          <a:solidFill>
            <a:srgbClr val="394650"/>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a:t>6  Población ocupada con la necesidad y disponibilidad de ofertar más horas de su trabajo de lo que su ocupación actual le </a:t>
            </a:r>
            <a:r>
              <a:rPr lang="es-MX" sz="800" dirty="0" smtClean="0"/>
              <a:t>permite.</a:t>
            </a:r>
            <a:endParaRPr lang="es-MX" sz="800" baseline="0" dirty="0"/>
          </a:p>
        </p:txBody>
      </p:sp>
      <p:graphicFrame>
        <p:nvGraphicFramePr>
          <p:cNvPr id="11" name="1 Gráfico"/>
          <p:cNvGraphicFramePr>
            <a:graphicFrameLocks/>
          </p:cNvGraphicFramePr>
          <p:nvPr>
            <p:extLst>
              <p:ext uri="{D42A27DB-BD31-4B8C-83A1-F6EECF244321}">
                <p14:modId xmlns:p14="http://schemas.microsoft.com/office/powerpoint/2010/main" val="854279586"/>
              </p:ext>
            </p:extLst>
          </p:nvPr>
        </p:nvGraphicFramePr>
        <p:xfrm>
          <a:off x="364995" y="3200400"/>
          <a:ext cx="8363066" cy="28193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500033" y="1166795"/>
            <a:ext cx="8348691" cy="1192173"/>
          </a:xfrm>
          <a:prstGeom prst="roundRect">
            <a:avLst>
              <a:gd name="adj" fmla="val 3889"/>
            </a:avLst>
          </a:prstGeom>
          <a:noFill/>
          <a:ln w="19050">
            <a:solidFill>
              <a:srgbClr val="FF7C19"/>
            </a:solidFill>
          </a:ln>
        </p:spPr>
        <p:txBody>
          <a:bodyPr wrap="square" rtlCol="0">
            <a:spAutoFit/>
          </a:bodyPr>
          <a:lstStyle/>
          <a:p>
            <a:pPr algn="just"/>
            <a:r>
              <a:rPr lang="es-MX" sz="1400" dirty="0"/>
              <a:t>En el segundo trimestre de este año, del total de la población ocupada a nivel nacional, el 64.39% no tenía acceso a las instituciones de salud.</a:t>
            </a:r>
          </a:p>
          <a:p>
            <a:pPr algn="just"/>
            <a:endParaRPr lang="es-ES" sz="1400" dirty="0"/>
          </a:p>
          <a:p>
            <a:pPr algn="just"/>
            <a:r>
              <a:rPr lang="es-ES" sz="1400" dirty="0"/>
              <a:t>En el caso de Chiapas la población ocupada sin acceso a instituciones de salud es de 1’645,373 que equivale al 84.69% de la PEAO, con un crecimiento 3.3% respecto al mismo trimestre del año 2011.</a:t>
            </a:r>
          </a:p>
        </p:txBody>
      </p:sp>
      <p:sp>
        <p:nvSpPr>
          <p:cNvPr id="8" name="7 Rectángulo"/>
          <p:cNvSpPr/>
          <p:nvPr/>
        </p:nvSpPr>
        <p:spPr>
          <a:xfrm>
            <a:off x="1685925" y="340939"/>
            <a:ext cx="5572126" cy="584775"/>
          </a:xfrm>
          <a:prstGeom prst="rect">
            <a:avLst/>
          </a:prstGeom>
          <a:ln>
            <a:noFill/>
          </a:ln>
          <a:scene3d>
            <a:camera prst="orthographicFront"/>
            <a:lightRig rig="threePt" dir="t"/>
          </a:scene3d>
          <a:sp3d>
            <a:bevelT/>
          </a:sp3d>
        </p:spPr>
        <p:txBody>
          <a:bodyPr wrap="square">
            <a:spAutoFit/>
          </a:bodyPr>
          <a:lstStyle/>
          <a:p>
            <a:pPr algn="ctr"/>
            <a:r>
              <a:rPr lang="es-ES_tradnl" sz="1600" dirty="0" smtClean="0">
                <a:solidFill>
                  <a:schemeClr val="tx2"/>
                </a:solidFill>
                <a:latin typeface="Arial Black" pitchFamily="34" charset="0"/>
              </a:rPr>
              <a:t>PEAO POR CONDICIONES DE ACCESO A INSTITUCIONES DE SALUD</a:t>
            </a:r>
            <a:r>
              <a:rPr lang="es-ES_tradnl" sz="1600" baseline="30000" dirty="0" smtClean="0">
                <a:solidFill>
                  <a:schemeClr val="tx2"/>
                </a:solidFill>
                <a:latin typeface="Arial Black" pitchFamily="34" charset="0"/>
              </a:rPr>
              <a:t>7</a:t>
            </a:r>
            <a:endParaRPr lang="es-MX" sz="1600" baseline="30000" dirty="0">
              <a:solidFill>
                <a:schemeClr val="tx2"/>
              </a:solidFill>
              <a:latin typeface="Arial Black" pitchFamily="34" charset="0"/>
            </a:endParaRPr>
          </a:p>
        </p:txBody>
      </p:sp>
      <p:sp>
        <p:nvSpPr>
          <p:cNvPr id="11" name="1 CuadroTexto"/>
          <p:cNvSpPr txBox="1"/>
          <p:nvPr/>
        </p:nvSpPr>
        <p:spPr>
          <a:xfrm>
            <a:off x="5127494" y="6303788"/>
            <a:ext cx="4016505" cy="285752"/>
          </a:xfrm>
          <a:prstGeom prst="rect">
            <a:avLst/>
          </a:prstGeom>
          <a:solidFill>
            <a:srgbClr val="394650"/>
          </a:solidFill>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a:t>Fuente: INEGI.</a:t>
            </a:r>
            <a:r>
              <a:rPr lang="es-MX" sz="800" baseline="0" dirty="0"/>
              <a:t> Encuesta Nacional de Ocupación y </a:t>
            </a:r>
            <a:r>
              <a:rPr lang="es-MX" sz="800" baseline="0" dirty="0" smtClean="0"/>
              <a:t>Empleo</a:t>
            </a:r>
            <a:r>
              <a:rPr lang="es-MX" sz="800" dirty="0" smtClean="0"/>
              <a:t>.</a:t>
            </a:r>
            <a:endParaRPr lang="es-MX" sz="800" baseline="0" dirty="0"/>
          </a:p>
        </p:txBody>
      </p:sp>
      <p:sp>
        <p:nvSpPr>
          <p:cNvPr id="12" name="1 CuadroTexto"/>
          <p:cNvSpPr txBox="1"/>
          <p:nvPr/>
        </p:nvSpPr>
        <p:spPr>
          <a:xfrm>
            <a:off x="378603" y="5934075"/>
            <a:ext cx="3526647" cy="655465"/>
          </a:xfrm>
          <a:prstGeom prst="rect">
            <a:avLst/>
          </a:prstGeom>
          <a:solidFill>
            <a:srgbClr val="394650"/>
          </a:solidFill>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ES" sz="800" baseline="30000" dirty="0"/>
              <a:t>7</a:t>
            </a:r>
            <a:r>
              <a:rPr lang="es-ES" sz="800" dirty="0"/>
              <a:t> </a:t>
            </a:r>
            <a:r>
              <a:rPr lang="es-MX" sz="800" dirty="0"/>
              <a:t>Se limita exclusivamente al trabajo o a la actividad económica que da acceso o no a los servicios de salud  pública o privada. Se excluyen a los parientes declarados por el trabajador como dependientes económicos</a:t>
            </a:r>
            <a:r>
              <a:rPr lang="es-MX" sz="800" dirty="0" smtClean="0"/>
              <a:t>.</a:t>
            </a:r>
            <a:endParaRPr lang="es-MX" sz="800" baseline="0" dirty="0"/>
          </a:p>
        </p:txBody>
      </p:sp>
      <p:graphicFrame>
        <p:nvGraphicFramePr>
          <p:cNvPr id="7" name="1 Gráfico"/>
          <p:cNvGraphicFramePr>
            <a:graphicFrameLocks/>
          </p:cNvGraphicFramePr>
          <p:nvPr>
            <p:extLst>
              <p:ext uri="{D42A27DB-BD31-4B8C-83A1-F6EECF244321}">
                <p14:modId xmlns:p14="http://schemas.microsoft.com/office/powerpoint/2010/main" val="3295002347"/>
              </p:ext>
            </p:extLst>
          </p:nvPr>
        </p:nvGraphicFramePr>
        <p:xfrm>
          <a:off x="500033" y="2575560"/>
          <a:ext cx="8348691" cy="328575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0.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1.xml.rels><?xml version="1.0" encoding="UTF-8" standalone="yes"?>
<Relationships xmlns="http://schemas.openxmlformats.org/package/2006/relationships"><Relationship Id="rId1" Type="http://schemas.openxmlformats.org/officeDocument/2006/relationships/image" Target="../media/image6.jpeg"/></Relationships>
</file>

<file path=ppt/theme/_rels/themeOverride12.xml.rels><?xml version="1.0" encoding="UTF-8" standalone="yes"?>
<Relationships xmlns="http://schemas.openxmlformats.org/package/2006/relationships"><Relationship Id="rId1" Type="http://schemas.openxmlformats.org/officeDocument/2006/relationships/image" Target="../media/image6.jpeg"/></Relationships>
</file>

<file path=ppt/theme/_rels/themeOverride13.xml.rels><?xml version="1.0" encoding="UTF-8" standalone="yes"?>
<Relationships xmlns="http://schemas.openxmlformats.org/package/2006/relationships"><Relationship Id="rId1" Type="http://schemas.openxmlformats.org/officeDocument/2006/relationships/image" Target="../media/image6.jpeg"/></Relationships>
</file>

<file path=ppt/theme/_rels/themeOverride14.xml.rels><?xml version="1.0" encoding="UTF-8" standalone="yes"?>
<Relationships xmlns="http://schemas.openxmlformats.org/package/2006/relationships"><Relationship Id="rId1" Type="http://schemas.openxmlformats.org/officeDocument/2006/relationships/image" Target="../media/image6.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4.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5.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6.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7.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8.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a">
  <a:themeElements>
    <a:clrScheme name="Perspectiva">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a">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erspectiva">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a">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Override>
</file>

<file path=ppt/theme/themeOverride10.xml><?xml version="1.0" encoding="utf-8"?>
<a:themeOverride xmlns:a="http://schemas.openxmlformats.org/drawingml/2006/main">
  <a:clrScheme name="Perspectiva">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a">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Override>
</file>

<file path=ppt/theme/themeOverride11.xml><?xml version="1.0" encoding="utf-8"?>
<a:themeOverride xmlns:a="http://schemas.openxmlformats.org/drawingml/2006/main">
  <a:clrScheme name="Standarddesign 1">
    <a:dk1>
      <a:srgbClr val="000000"/>
    </a:dk1>
    <a:lt1>
      <a:srgbClr val="FFFFFF"/>
    </a:lt1>
    <a:dk2>
      <a:srgbClr val="4C7013"/>
    </a:dk2>
    <a:lt2>
      <a:srgbClr val="0061B2"/>
    </a:lt2>
    <a:accent1>
      <a:srgbClr val="FEA501"/>
    </a:accent1>
    <a:accent2>
      <a:srgbClr val="C8A058"/>
    </a:accent2>
    <a:accent3>
      <a:srgbClr val="FFFFFF"/>
    </a:accent3>
    <a:accent4>
      <a:srgbClr val="000000"/>
    </a:accent4>
    <a:accent5>
      <a:srgbClr val="FECFAA"/>
    </a:accent5>
    <a:accent6>
      <a:srgbClr val="B5914F"/>
    </a:accent6>
    <a:hlink>
      <a:srgbClr val="C40505"/>
    </a:hlink>
    <a:folHlink>
      <a:srgbClr val="919191"/>
    </a:folHlink>
  </a:clrScheme>
  <a:fontScheme name="Standarddesign">
    <a:majorFont>
      <a:latin typeface="Arial"/>
      <a:ea typeface=""/>
      <a:cs typeface="Arial"/>
    </a:majorFont>
    <a:minorFont>
      <a:latin typeface="Arial"/>
      <a:ea typeface=""/>
      <a:cs typeface="Arial"/>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Standarddesign 1">
    <a:dk1>
      <a:srgbClr val="000000"/>
    </a:dk1>
    <a:lt1>
      <a:srgbClr val="FFFFFF"/>
    </a:lt1>
    <a:dk2>
      <a:srgbClr val="4C7013"/>
    </a:dk2>
    <a:lt2>
      <a:srgbClr val="0061B2"/>
    </a:lt2>
    <a:accent1>
      <a:srgbClr val="FEA501"/>
    </a:accent1>
    <a:accent2>
      <a:srgbClr val="C8A058"/>
    </a:accent2>
    <a:accent3>
      <a:srgbClr val="FFFFFF"/>
    </a:accent3>
    <a:accent4>
      <a:srgbClr val="000000"/>
    </a:accent4>
    <a:accent5>
      <a:srgbClr val="FECFAA"/>
    </a:accent5>
    <a:accent6>
      <a:srgbClr val="B5914F"/>
    </a:accent6>
    <a:hlink>
      <a:srgbClr val="C40505"/>
    </a:hlink>
    <a:folHlink>
      <a:srgbClr val="919191"/>
    </a:folHlink>
  </a:clrScheme>
  <a:fontScheme name="Standarddesign">
    <a:majorFont>
      <a:latin typeface="Arial"/>
      <a:ea typeface=""/>
      <a:cs typeface="Arial"/>
    </a:majorFont>
    <a:minorFont>
      <a:latin typeface="Arial"/>
      <a:ea typeface=""/>
      <a:cs typeface="Arial"/>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Standarddesign 1">
    <a:dk1>
      <a:srgbClr val="000000"/>
    </a:dk1>
    <a:lt1>
      <a:srgbClr val="FFFFFF"/>
    </a:lt1>
    <a:dk2>
      <a:srgbClr val="4C7013"/>
    </a:dk2>
    <a:lt2>
      <a:srgbClr val="0061B2"/>
    </a:lt2>
    <a:accent1>
      <a:srgbClr val="FEA501"/>
    </a:accent1>
    <a:accent2>
      <a:srgbClr val="C8A058"/>
    </a:accent2>
    <a:accent3>
      <a:srgbClr val="FFFFFF"/>
    </a:accent3>
    <a:accent4>
      <a:srgbClr val="000000"/>
    </a:accent4>
    <a:accent5>
      <a:srgbClr val="FECFAA"/>
    </a:accent5>
    <a:accent6>
      <a:srgbClr val="B5914F"/>
    </a:accent6>
    <a:hlink>
      <a:srgbClr val="C40505"/>
    </a:hlink>
    <a:folHlink>
      <a:srgbClr val="919191"/>
    </a:folHlink>
  </a:clrScheme>
  <a:fontScheme name="Standarddesign">
    <a:majorFont>
      <a:latin typeface="Arial"/>
      <a:ea typeface=""/>
      <a:cs typeface="Arial"/>
    </a:majorFont>
    <a:minorFont>
      <a:latin typeface="Arial"/>
      <a:ea typeface=""/>
      <a:cs typeface="Arial"/>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Standarddesign 1">
    <a:dk1>
      <a:srgbClr val="000000"/>
    </a:dk1>
    <a:lt1>
      <a:srgbClr val="FFFFFF"/>
    </a:lt1>
    <a:dk2>
      <a:srgbClr val="4C7013"/>
    </a:dk2>
    <a:lt2>
      <a:srgbClr val="0061B2"/>
    </a:lt2>
    <a:accent1>
      <a:srgbClr val="FEA501"/>
    </a:accent1>
    <a:accent2>
      <a:srgbClr val="C8A058"/>
    </a:accent2>
    <a:accent3>
      <a:srgbClr val="FFFFFF"/>
    </a:accent3>
    <a:accent4>
      <a:srgbClr val="000000"/>
    </a:accent4>
    <a:accent5>
      <a:srgbClr val="FECFAA"/>
    </a:accent5>
    <a:accent6>
      <a:srgbClr val="B5914F"/>
    </a:accent6>
    <a:hlink>
      <a:srgbClr val="C40505"/>
    </a:hlink>
    <a:folHlink>
      <a:srgbClr val="919191"/>
    </a:folHlink>
  </a:clrScheme>
  <a:fontScheme name="Standarddesign">
    <a:majorFont>
      <a:latin typeface="Arial"/>
      <a:ea typeface=""/>
      <a:cs typeface="Arial"/>
    </a:majorFont>
    <a:minorFont>
      <a:latin typeface="Arial"/>
      <a:ea typeface=""/>
      <a:cs typeface="Arial"/>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Perspectiva">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a">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Override>
</file>

<file path=ppt/theme/themeOverride3.xml><?xml version="1.0" encoding="utf-8"?>
<a:themeOverride xmlns:a="http://schemas.openxmlformats.org/drawingml/2006/main">
  <a:clrScheme name="Perspectiva">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a">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Override>
</file>

<file path=ppt/theme/themeOverride4.xml><?xml version="1.0" encoding="utf-8"?>
<a:themeOverride xmlns:a="http://schemas.openxmlformats.org/drawingml/2006/main">
  <a:clrScheme name="Perspectiva">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a">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Override>
</file>

<file path=ppt/theme/themeOverride5.xml><?xml version="1.0" encoding="utf-8"?>
<a:themeOverride xmlns:a="http://schemas.openxmlformats.org/drawingml/2006/main">
  <a:clrScheme name="Perspectiva">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a">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Override>
</file>

<file path=ppt/theme/themeOverride6.xml><?xml version="1.0" encoding="utf-8"?>
<a:themeOverride xmlns:a="http://schemas.openxmlformats.org/drawingml/2006/main">
  <a:clrScheme name="Perspectiva">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a">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Override>
</file>

<file path=ppt/theme/themeOverride7.xml><?xml version="1.0" encoding="utf-8"?>
<a:themeOverride xmlns:a="http://schemas.openxmlformats.org/drawingml/2006/main">
  <a:clrScheme name="Perspectiva">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a">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Override>
</file>

<file path=ppt/theme/themeOverride8.xml><?xml version="1.0" encoding="utf-8"?>
<a:themeOverride xmlns:a="http://schemas.openxmlformats.org/drawingml/2006/main">
  <a:clrScheme name="Perspectiva">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a">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Override>
</file>

<file path=ppt/theme/themeOverride9.xml><?xml version="1.0" encoding="utf-8"?>
<a:themeOverride xmlns:a="http://schemas.openxmlformats.org/drawingml/2006/main">
  <a:clrScheme name="Perspectiva">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a">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TC101859868[[fn=Thermal]]</Template>
  <TotalTime>6040</TotalTime>
  <Words>2208</Words>
  <Application>Microsoft Office PowerPoint</Application>
  <PresentationFormat>Presentación en pantalla (4:3)</PresentationFormat>
  <Paragraphs>147</Paragraphs>
  <Slides>14</Slides>
  <Notes>1</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14</vt:i4>
      </vt:variant>
    </vt:vector>
  </HeadingPairs>
  <TitlesOfParts>
    <vt:vector size="16" baseType="lpstr">
      <vt:lpstr>Perspectiva</vt:lpstr>
      <vt:lpstr>CorelDRAW</vt:lpstr>
      <vt:lpstr>Chiapas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Antonio</dc:creator>
  <dc:description>PresentationLoad.com</dc:description>
  <cp:lastModifiedBy>Antonio</cp:lastModifiedBy>
  <cp:revision>438</cp:revision>
  <dcterms:created xsi:type="dcterms:W3CDTF">2007-11-27T23:54:21Z</dcterms:created>
  <dcterms:modified xsi:type="dcterms:W3CDTF">2012-08-28T14:18:08Z</dcterms:modified>
</cp:coreProperties>
</file>