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drawings/drawing1.xml" ContentType="application/vnd.openxmlformats-officedocument.drawingml.chartshapes+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88" r:id="rId2"/>
    <p:sldId id="267" r:id="rId3"/>
    <p:sldId id="277" r:id="rId4"/>
    <p:sldId id="278" r:id="rId5"/>
    <p:sldId id="289" r:id="rId6"/>
    <p:sldId id="279" r:id="rId7"/>
    <p:sldId id="280" r:id="rId8"/>
    <p:sldId id="291" r:id="rId9"/>
    <p:sldId id="281" r:id="rId10"/>
    <p:sldId id="282" r:id="rId11"/>
    <p:sldId id="284" r:id="rId12"/>
    <p:sldId id="285" r:id="rId13"/>
    <p:sldId id="290" r:id="rId14"/>
    <p:sldId id="283" r:id="rId15"/>
    <p:sldId id="292" r:id="rId16"/>
    <p:sldId id="286"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53A7"/>
    <a:srgbClr val="814BC9"/>
    <a:srgbClr val="FF6C11"/>
    <a:srgbClr val="00B050"/>
    <a:srgbClr val="FFFFCC"/>
    <a:srgbClr val="FFFFFF"/>
    <a:srgbClr val="33CC33"/>
    <a:srgbClr val="66FF33"/>
    <a:srgbClr val="204184"/>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33" autoAdjust="0"/>
    <p:restoredTop sz="98098" autoAdjust="0"/>
  </p:normalViewPr>
  <p:slideViewPr>
    <p:cSldViewPr>
      <p:cViewPr>
        <p:scale>
          <a:sx n="66" d="100"/>
          <a:sy n="66" d="100"/>
        </p:scale>
        <p:origin x="-739" y="-39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9" d="100"/>
          <a:sy n="69" d="100"/>
        </p:scale>
        <p:origin x="-1421" y="-62"/>
      </p:cViewPr>
      <p:guideLst>
        <p:guide orient="horz" pos="2928"/>
        <p:guide pos="2208"/>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gei-files\files\estadistica\Servicios%20Estad&#237;sticos\2011\Estad&#237;sticas%20Econ&#243;micas%20y%20de%20Empleo\IMSS%202011\12%20Diciembre\IMSS%20diciembre%20201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gei-files\files\estadistica\Servicios%20Estad&#237;sticos\2011\Estad&#237;sticas%20Econ&#243;micas%20y%20de%20Empleo\IMSS%202011\12%20Diciembre\IMSS%20diciembre%20201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gei-files\files\estadistica\Servicios%20Estad&#237;sticos\2011\Estad&#237;sticas%20Econ&#243;micas%20y%20de%20Empleo\IMSS%202011\12%20Diciembre\IMSS%20diciembre%20201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gei-files\files\estadistica\Servicios%20Estad&#237;sticos\2011\Estad&#237;sticas%20Econ&#243;micas%20y%20de%20Empleo\IMSS%202011\12%20Diciembre\IMSS%20diciembre%20201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gei-files\files\estadistica\Servicios%20Estad&#237;sticos\2011\Estad&#237;sticas%20Econ&#243;micas%20y%20de%20Empleo\IMSS%202011\12%20Diciembre\IMSS%20diciembre%20201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gei-files\files\estadistica\Servicios%20Estad&#237;sticos\2011\Estad&#237;sticas%20Econ&#243;micas%20y%20de%20Empleo\IMSS%202011\12%20Diciembre\IMSS%20diciembre%20201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gei-files\files\estadistica\Servicios%20Estad&#237;sticos\2011\Estad&#237;sticas%20Econ&#243;micas%20y%20de%20Empleo\IMSS%202011\12%20Diciembre\IMSS%20diciembre%202011.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gei-files\files\Estadistica\Servicios%20Estad&#237;sticos\2011\Estad&#237;sticas%20Econ&#243;micas%20y%20de%20Empleo\IMSS%202011\06%20Junio\IMSS%20Junio%20201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gei-files\files\estadistica\Servicios%20Estad&#237;sticos\2011\Estad&#237;sticas%20Econ&#243;micas%20y%20de%20Empleo\IMSS%202011\12%20Diciembre\IMSS%20diciembre%2020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679756415779806E-4"/>
          <c:y val="8.2109162790376222E-2"/>
          <c:w val="0.94807085086424725"/>
          <c:h val="0.82826904335685603"/>
        </c:manualLayout>
      </c:layout>
      <c:ofPieChart>
        <c:ofPieType val="bar"/>
        <c:varyColors val="1"/>
        <c:ser>
          <c:idx val="0"/>
          <c:order val="0"/>
          <c:tx>
            <c:v>Trabajadores Urbanos</c:v>
          </c:tx>
          <c:spPr>
            <a:solidFill>
              <a:srgbClr val="00B050"/>
            </a:solidFill>
          </c:spPr>
          <c:dPt>
            <c:idx val="0"/>
            <c:bubble3D val="0"/>
            <c:spPr>
              <a:solidFill>
                <a:srgbClr val="FF6C11"/>
              </a:solidFill>
            </c:spPr>
          </c:dPt>
          <c:dPt>
            <c:idx val="3"/>
            <c:bubble3D val="0"/>
            <c:spPr>
              <a:solidFill>
                <a:srgbClr val="66FF33"/>
              </a:solidFill>
            </c:spPr>
          </c:dPt>
          <c:dPt>
            <c:idx val="4"/>
            <c:bubble3D val="0"/>
            <c:spPr>
              <a:solidFill>
                <a:srgbClr val="33CC33"/>
              </a:solidFill>
            </c:spPr>
          </c:dPt>
          <c:dLbls>
            <c:dLbl>
              <c:idx val="0"/>
              <c:layout>
                <c:manualLayout>
                  <c:x val="-8.8014201950018193E-3"/>
                  <c:y val="-4.6380708168893371E-2"/>
                </c:manualLayout>
              </c:layout>
              <c:tx>
                <c:rich>
                  <a:bodyPr/>
                  <a:lstStyle/>
                  <a:p>
                    <a:r>
                      <a:rPr lang="es-MX" sz="1100" b="0" i="0" u="none" strike="noStrike" baseline="0" smtClean="0">
                        <a:effectLst/>
                      </a:rPr>
                      <a:t>5,355</a:t>
                    </a:r>
                  </a:p>
                  <a:p>
                    <a:r>
                      <a:rPr lang="es-MX" sz="1100" smtClean="0"/>
                      <a:t>Trabajadores </a:t>
                    </a:r>
                    <a:r>
                      <a:rPr lang="es-MX" sz="1100"/>
                      <a:t>del </a:t>
                    </a:r>
                    <a:r>
                      <a:rPr lang="es-MX" sz="1100" smtClean="0"/>
                      <a:t>Campo</a:t>
                    </a:r>
                  </a:p>
                  <a:p>
                    <a:r>
                      <a:rPr lang="es-MX" sz="1100" smtClean="0"/>
                      <a:t>2.58</a:t>
                    </a:r>
                    <a:r>
                      <a:rPr lang="es-MX" sz="1100" dirty="0"/>
                      <a:t>%</a:t>
                    </a:r>
                    <a:endParaRPr lang="es-MX" dirty="0"/>
                  </a:p>
                </c:rich>
              </c:tx>
              <c:showLegendKey val="0"/>
              <c:showVal val="1"/>
              <c:showCatName val="1"/>
              <c:showSerName val="0"/>
              <c:showPercent val="1"/>
              <c:showBubbleSize val="0"/>
            </c:dLbl>
            <c:dLbl>
              <c:idx val="1"/>
              <c:delete val="1"/>
            </c:dLbl>
            <c:dLbl>
              <c:idx val="2"/>
              <c:delete val="1"/>
            </c:dLbl>
            <c:dLbl>
              <c:idx val="3"/>
              <c:layout>
                <c:manualLayout>
                  <c:x val="4.0357004268529312E-2"/>
                  <c:y val="-4.7547742305592229E-2"/>
                </c:manualLayout>
              </c:layout>
              <c:tx>
                <c:rich>
                  <a:bodyPr/>
                  <a:lstStyle/>
                  <a:p>
                    <a:r>
                      <a:rPr lang="es-MX" sz="1100" b="0" i="0" u="none" strike="noStrike" baseline="0" dirty="0" smtClean="0">
                        <a:effectLst/>
                      </a:rPr>
                      <a:t>20,592</a:t>
                    </a:r>
                  </a:p>
                  <a:p>
                    <a:r>
                      <a:rPr lang="es-MX" sz="1100" dirty="0" smtClean="0"/>
                      <a:t>Trabajadores </a:t>
                    </a:r>
                    <a:r>
                      <a:rPr lang="es-MX" sz="1100" dirty="0"/>
                      <a:t>Urbanos </a:t>
                    </a:r>
                    <a:r>
                      <a:rPr lang="es-MX" sz="1100" dirty="0" smtClean="0"/>
                      <a:t>Eventuales</a:t>
                    </a:r>
                  </a:p>
                  <a:p>
                    <a:r>
                      <a:rPr lang="es-MX" sz="1100" dirty="0" smtClean="0"/>
                      <a:t>9.94</a:t>
                    </a:r>
                    <a:r>
                      <a:rPr lang="es-MX" sz="1100" dirty="0"/>
                      <a:t>%</a:t>
                    </a:r>
                    <a:endParaRPr lang="es-MX" dirty="0"/>
                  </a:p>
                </c:rich>
              </c:tx>
              <c:showLegendKey val="0"/>
              <c:showVal val="1"/>
              <c:showCatName val="1"/>
              <c:showSerName val="0"/>
              <c:showPercent val="1"/>
              <c:showBubbleSize val="0"/>
            </c:dLbl>
            <c:dLbl>
              <c:idx val="4"/>
              <c:layout>
                <c:manualLayout>
                  <c:x val="3.7252619324796281E-2"/>
                  <c:y val="5.7055770201060264E-2"/>
                </c:manualLayout>
              </c:layout>
              <c:tx>
                <c:rich>
                  <a:bodyPr/>
                  <a:lstStyle/>
                  <a:p>
                    <a:r>
                      <a:rPr lang="en-US" sz="1100" b="0" i="0" u="none" strike="noStrike" baseline="0" dirty="0" smtClean="0">
                        <a:effectLst/>
                      </a:rPr>
                      <a:t>181,230</a:t>
                    </a:r>
                  </a:p>
                  <a:p>
                    <a:r>
                      <a:rPr lang="en-US" sz="1100" dirty="0" err="1" smtClean="0"/>
                      <a:t>Trabajadores</a:t>
                    </a:r>
                    <a:r>
                      <a:rPr lang="en-US" sz="1100" dirty="0" smtClean="0"/>
                      <a:t> </a:t>
                    </a:r>
                    <a:r>
                      <a:rPr lang="en-US" sz="1100" dirty="0" err="1"/>
                      <a:t>Urbanos</a:t>
                    </a:r>
                    <a:r>
                      <a:rPr lang="en-US" sz="1100" dirty="0"/>
                      <a:t> </a:t>
                    </a:r>
                    <a:r>
                      <a:rPr lang="en-US" sz="1100" dirty="0" err="1" smtClean="0"/>
                      <a:t>Permanentes</a:t>
                    </a:r>
                    <a:endParaRPr lang="en-US" sz="1100" dirty="0" smtClean="0"/>
                  </a:p>
                  <a:p>
                    <a:r>
                      <a:rPr lang="en-US" sz="1100" dirty="0" smtClean="0"/>
                      <a:t>87.48</a:t>
                    </a:r>
                    <a:r>
                      <a:rPr lang="en-US" sz="1100" dirty="0"/>
                      <a:t>%</a:t>
                    </a:r>
                    <a:endParaRPr lang="en-US" dirty="0"/>
                  </a:p>
                </c:rich>
              </c:tx>
              <c:showLegendKey val="0"/>
              <c:showVal val="1"/>
              <c:showCatName val="1"/>
              <c:showSerName val="0"/>
              <c:showPercent val="1"/>
              <c:showBubbleSize val="0"/>
            </c:dLbl>
            <c:dLbl>
              <c:idx val="5"/>
              <c:layout>
                <c:manualLayout>
                  <c:x val="-0.24752312247348593"/>
                  <c:y val="-0.18900907501226824"/>
                </c:manualLayout>
              </c:layout>
              <c:tx>
                <c:rich>
                  <a:bodyPr/>
                  <a:lstStyle/>
                  <a:p>
                    <a:pPr>
                      <a:defRPr sz="1100">
                        <a:solidFill>
                          <a:srgbClr val="FFFFFF"/>
                        </a:solidFill>
                      </a:defRPr>
                    </a:pPr>
                    <a:r>
                      <a:rPr lang="es-MX" sz="1100" b="0" i="0" u="none" strike="noStrike" baseline="0" dirty="0" smtClean="0">
                        <a:solidFill>
                          <a:srgbClr val="FFFFFF"/>
                        </a:solidFill>
                        <a:effectLst/>
                      </a:rPr>
                      <a:t>201,822</a:t>
                    </a:r>
                  </a:p>
                  <a:p>
                    <a:pPr>
                      <a:defRPr sz="1100">
                        <a:solidFill>
                          <a:srgbClr val="FFFFFF"/>
                        </a:solidFill>
                      </a:defRPr>
                    </a:pPr>
                    <a:r>
                      <a:rPr lang="es-MX" sz="1100" dirty="0" smtClean="0">
                        <a:solidFill>
                          <a:srgbClr val="FFFFFF"/>
                        </a:solidFill>
                      </a:rPr>
                      <a:t>Trabajadores Urbanos</a:t>
                    </a:r>
                  </a:p>
                  <a:p>
                    <a:pPr>
                      <a:defRPr sz="1100">
                        <a:solidFill>
                          <a:srgbClr val="FFFFFF"/>
                        </a:solidFill>
                      </a:defRPr>
                    </a:pPr>
                    <a:r>
                      <a:rPr lang="es-MX" sz="1100" dirty="0" smtClean="0">
                        <a:solidFill>
                          <a:srgbClr val="FFFFFF"/>
                        </a:solidFill>
                      </a:rPr>
                      <a:t>97.42</a:t>
                    </a:r>
                    <a:r>
                      <a:rPr lang="es-MX" sz="1100" dirty="0">
                        <a:solidFill>
                          <a:srgbClr val="FFFFFF"/>
                        </a:solidFill>
                      </a:rPr>
                      <a:t>%</a:t>
                    </a:r>
                    <a:endParaRPr lang="es-MX" dirty="0">
                      <a:solidFill>
                        <a:srgbClr val="FFFFFF"/>
                      </a:solidFill>
                    </a:endParaRPr>
                  </a:p>
                </c:rich>
              </c:tx>
              <c:numFmt formatCode="0.00%" sourceLinked="0"/>
              <c:spPr/>
              <c:dLblPos val="bestFit"/>
              <c:showLegendKey val="0"/>
              <c:showVal val="1"/>
              <c:showCatName val="1"/>
              <c:showSerName val="1"/>
              <c:showPercent val="1"/>
              <c:showBubbleSize val="0"/>
            </c:dLbl>
            <c:numFmt formatCode="0.00%" sourceLinked="0"/>
            <c:txPr>
              <a:bodyPr/>
              <a:lstStyle/>
              <a:p>
                <a:pPr>
                  <a:defRPr sz="1100"/>
                </a:pPr>
                <a:endParaRPr lang="es-MX"/>
              </a:p>
            </c:txPr>
            <c:showLegendKey val="0"/>
            <c:showVal val="1"/>
            <c:showCatName val="1"/>
            <c:showSerName val="0"/>
            <c:showPercent val="1"/>
            <c:showBubbleSize val="0"/>
            <c:showLeaderLines val="1"/>
          </c:dLbls>
          <c:cat>
            <c:strRef>
              <c:f>'Trab asegurados totales'!$I$5:$I$9</c:f>
              <c:strCache>
                <c:ptCount val="5"/>
                <c:pt idx="0">
                  <c:v>Trabajadores del Campo</c:v>
                </c:pt>
                <c:pt idx="3">
                  <c:v>Trabajadores Urbanos Eventuales</c:v>
                </c:pt>
                <c:pt idx="4">
                  <c:v>Trabajadores Urbanos Permanentes</c:v>
                </c:pt>
              </c:strCache>
            </c:strRef>
          </c:cat>
          <c:val>
            <c:numRef>
              <c:f>'Trab asegurados totales'!$J$5:$J$9</c:f>
              <c:numCache>
                <c:formatCode>General</c:formatCode>
                <c:ptCount val="5"/>
                <c:pt idx="0" formatCode="#,##0">
                  <c:v>5355</c:v>
                </c:pt>
                <c:pt idx="3" formatCode="#,##0">
                  <c:v>20592</c:v>
                </c:pt>
                <c:pt idx="4" formatCode="#,##0">
                  <c:v>181230</c:v>
                </c:pt>
              </c:numCache>
            </c:numRef>
          </c:val>
        </c:ser>
        <c:dLbls>
          <c:showLegendKey val="0"/>
          <c:showVal val="1"/>
          <c:showCatName val="0"/>
          <c:showSerName val="0"/>
          <c:showPercent val="0"/>
          <c:showBubbleSize val="0"/>
          <c:showLeaderLines val="1"/>
        </c:dLbls>
        <c:gapWidth val="100"/>
        <c:secondPieSize val="75"/>
        <c:serLines/>
      </c:ofPieChart>
    </c:plotArea>
    <c:plotVisOnly val="1"/>
    <c:dispBlanksAs val="zero"/>
    <c:showDLblsOverMax val="0"/>
  </c:chart>
  <c:spPr>
    <a:no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0555548872364651E-2"/>
          <c:y val="0.62318769463917123"/>
          <c:w val="0.938888902255271"/>
          <c:h val="0.37681230536082944"/>
        </c:manualLayout>
      </c:layout>
      <c:lineChart>
        <c:grouping val="standard"/>
        <c:varyColors val="0"/>
        <c:ser>
          <c:idx val="0"/>
          <c:order val="0"/>
          <c:spPr>
            <a:ln>
              <a:solidFill>
                <a:srgbClr val="00B050"/>
              </a:solidFill>
            </a:ln>
          </c:spPr>
          <c:marker>
            <c:spPr>
              <a:ln>
                <a:solidFill>
                  <a:srgbClr val="00B050"/>
                </a:solidFill>
              </a:ln>
            </c:spPr>
          </c:marker>
          <c:dLbls>
            <c:txPr>
              <a:bodyPr rot="-2700000"/>
              <a:lstStyle/>
              <a:p>
                <a:pPr>
                  <a:defRPr sz="900" b="1"/>
                </a:pPr>
                <a:endParaRPr lang="es-MX"/>
              </a:p>
            </c:txPr>
            <c:dLblPos val="t"/>
            <c:showLegendKey val="0"/>
            <c:showVal val="1"/>
            <c:showCatName val="0"/>
            <c:showSerName val="0"/>
            <c:showPercent val="0"/>
            <c:showBubbleSize val="0"/>
            <c:showLeaderLines val="0"/>
          </c:dLbls>
          <c:val>
            <c:numRef>
              <c:f>'Trab Urb Perm y Event'!$E$28:$E$40</c:f>
              <c:numCache>
                <c:formatCode>#,##0</c:formatCode>
                <c:ptCount val="13"/>
                <c:pt idx="0">
                  <c:v>194088</c:v>
                </c:pt>
                <c:pt idx="1">
                  <c:v>191236</c:v>
                </c:pt>
                <c:pt idx="2">
                  <c:v>193046</c:v>
                </c:pt>
                <c:pt idx="3">
                  <c:v>194334</c:v>
                </c:pt>
                <c:pt idx="4">
                  <c:v>194779</c:v>
                </c:pt>
                <c:pt idx="5">
                  <c:v>196128</c:v>
                </c:pt>
                <c:pt idx="6">
                  <c:v>196451</c:v>
                </c:pt>
                <c:pt idx="7">
                  <c:v>196427</c:v>
                </c:pt>
                <c:pt idx="8">
                  <c:v>198380</c:v>
                </c:pt>
                <c:pt idx="9">
                  <c:v>199645</c:v>
                </c:pt>
                <c:pt idx="10">
                  <c:v>200978</c:v>
                </c:pt>
                <c:pt idx="11">
                  <c:v>203396</c:v>
                </c:pt>
                <c:pt idx="12">
                  <c:v>201822</c:v>
                </c:pt>
              </c:numCache>
            </c:numRef>
          </c:val>
          <c:smooth val="0"/>
        </c:ser>
        <c:dLbls>
          <c:showLegendKey val="0"/>
          <c:showVal val="0"/>
          <c:showCatName val="0"/>
          <c:showSerName val="0"/>
          <c:showPercent val="0"/>
          <c:showBubbleSize val="0"/>
        </c:dLbls>
        <c:marker val="1"/>
        <c:smooth val="0"/>
        <c:axId val="102009088"/>
        <c:axId val="102014976"/>
      </c:lineChart>
      <c:catAx>
        <c:axId val="102009088"/>
        <c:scaling>
          <c:orientation val="minMax"/>
        </c:scaling>
        <c:delete val="1"/>
        <c:axPos val="b"/>
        <c:majorTickMark val="out"/>
        <c:minorTickMark val="none"/>
        <c:tickLblPos val="none"/>
        <c:crossAx val="102014976"/>
        <c:crosses val="autoZero"/>
        <c:auto val="1"/>
        <c:lblAlgn val="ctr"/>
        <c:lblOffset val="100"/>
        <c:noMultiLvlLbl val="0"/>
      </c:catAx>
      <c:valAx>
        <c:axId val="102014976"/>
        <c:scaling>
          <c:orientation val="minMax"/>
        </c:scaling>
        <c:delete val="1"/>
        <c:axPos val="l"/>
        <c:numFmt formatCode="#,##0" sourceLinked="1"/>
        <c:majorTickMark val="out"/>
        <c:minorTickMark val="none"/>
        <c:tickLblPos val="none"/>
        <c:crossAx val="102009088"/>
        <c:crosses val="autoZero"/>
        <c:crossBetween val="between"/>
      </c:valAx>
      <c:spPr>
        <a:noFill/>
        <a:ln w="25400">
          <a:noFill/>
        </a:ln>
      </c:spPr>
    </c:plotArea>
    <c:plotVisOnly val="1"/>
    <c:dispBlanksAs val="gap"/>
    <c:showDLblsOverMax val="0"/>
  </c:chart>
  <c:spPr>
    <a:no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10"/>
      <c:rAngAx val="1"/>
    </c:view3D>
    <c:floor>
      <c:thickness val="0"/>
    </c:floor>
    <c:sideWall>
      <c:thickness val="0"/>
    </c:sideWall>
    <c:backWall>
      <c:thickness val="0"/>
    </c:backWall>
    <c:plotArea>
      <c:layout/>
      <c:bar3DChart>
        <c:barDir val="col"/>
        <c:grouping val="stacked"/>
        <c:varyColors val="0"/>
        <c:ser>
          <c:idx val="0"/>
          <c:order val="0"/>
          <c:tx>
            <c:strRef>
              <c:f>'Trab Urb Perm y Event'!$C$3</c:f>
              <c:strCache>
                <c:ptCount val="1"/>
                <c:pt idx="0">
                  <c:v>Trabajadores Permanentes Urbanos</c:v>
                </c:pt>
              </c:strCache>
            </c:strRef>
          </c:tx>
          <c:spPr>
            <a:solidFill>
              <a:srgbClr val="00B050"/>
            </a:solidFill>
          </c:spPr>
          <c:invertIfNegative val="0"/>
          <c:dLbls>
            <c:txPr>
              <a:bodyPr rot="-5400000" vert="horz"/>
              <a:lstStyle/>
              <a:p>
                <a:pPr>
                  <a:defRPr b="1"/>
                </a:pPr>
                <a:endParaRPr lang="es-MX"/>
              </a:p>
            </c:txPr>
            <c:showLegendKey val="0"/>
            <c:showVal val="1"/>
            <c:showCatName val="0"/>
            <c:showSerName val="0"/>
            <c:showPercent val="0"/>
            <c:showBubbleSize val="0"/>
            <c:showLeaderLines val="0"/>
          </c:dLbls>
          <c:cat>
            <c:numRef>
              <c:f>'Trab Urb Perm y Event'!$A$28:$A$40</c:f>
              <c:numCache>
                <c:formatCode>mmm\-yy</c:formatCode>
                <c:ptCount val="13"/>
                <c:pt idx="0">
                  <c:v>40513</c:v>
                </c:pt>
                <c:pt idx="1">
                  <c:v>40544</c:v>
                </c:pt>
                <c:pt idx="2">
                  <c:v>40575</c:v>
                </c:pt>
                <c:pt idx="3">
                  <c:v>40603</c:v>
                </c:pt>
                <c:pt idx="4">
                  <c:v>40634</c:v>
                </c:pt>
                <c:pt idx="5">
                  <c:v>40664</c:v>
                </c:pt>
                <c:pt idx="6">
                  <c:v>40695</c:v>
                </c:pt>
                <c:pt idx="7">
                  <c:v>40725</c:v>
                </c:pt>
                <c:pt idx="8">
                  <c:v>40756</c:v>
                </c:pt>
                <c:pt idx="9">
                  <c:v>40787</c:v>
                </c:pt>
                <c:pt idx="10">
                  <c:v>40817</c:v>
                </c:pt>
                <c:pt idx="11">
                  <c:v>40848</c:v>
                </c:pt>
                <c:pt idx="12">
                  <c:v>40878</c:v>
                </c:pt>
              </c:numCache>
            </c:numRef>
          </c:cat>
          <c:val>
            <c:numRef>
              <c:f>'Trab Urb Perm y Event'!$C$28:$C$40</c:f>
              <c:numCache>
                <c:formatCode>#,##0</c:formatCode>
                <c:ptCount val="13"/>
                <c:pt idx="0">
                  <c:v>173797</c:v>
                </c:pt>
                <c:pt idx="1">
                  <c:v>172229</c:v>
                </c:pt>
                <c:pt idx="2">
                  <c:v>173813</c:v>
                </c:pt>
                <c:pt idx="3">
                  <c:v>175004</c:v>
                </c:pt>
                <c:pt idx="4">
                  <c:v>175955</c:v>
                </c:pt>
                <c:pt idx="5">
                  <c:v>176071</c:v>
                </c:pt>
                <c:pt idx="6">
                  <c:v>177184</c:v>
                </c:pt>
                <c:pt idx="7">
                  <c:v>176671</c:v>
                </c:pt>
                <c:pt idx="8">
                  <c:v>178870</c:v>
                </c:pt>
                <c:pt idx="9">
                  <c:v>179565</c:v>
                </c:pt>
                <c:pt idx="10">
                  <c:v>180743</c:v>
                </c:pt>
                <c:pt idx="11">
                  <c:v>182538</c:v>
                </c:pt>
                <c:pt idx="12">
                  <c:v>181230</c:v>
                </c:pt>
              </c:numCache>
            </c:numRef>
          </c:val>
        </c:ser>
        <c:ser>
          <c:idx val="1"/>
          <c:order val="1"/>
          <c:tx>
            <c:strRef>
              <c:f>'Trab Urb Perm y Event'!$D$3</c:f>
              <c:strCache>
                <c:ptCount val="1"/>
                <c:pt idx="0">
                  <c:v>Trabajadores Eventuales Urbanos</c:v>
                </c:pt>
              </c:strCache>
            </c:strRef>
          </c:tx>
          <c:spPr>
            <a:solidFill>
              <a:srgbClr val="FFC000"/>
            </a:solidFill>
            <a:ln>
              <a:solidFill>
                <a:schemeClr val="bg2">
                  <a:lumMod val="75000"/>
                </a:schemeClr>
              </a:solidFill>
            </a:ln>
          </c:spPr>
          <c:invertIfNegative val="0"/>
          <c:dLbls>
            <c:txPr>
              <a:bodyPr rot="-5400000" vert="horz"/>
              <a:lstStyle/>
              <a:p>
                <a:pPr>
                  <a:defRPr b="1"/>
                </a:pPr>
                <a:endParaRPr lang="es-MX"/>
              </a:p>
            </c:txPr>
            <c:showLegendKey val="0"/>
            <c:showVal val="1"/>
            <c:showCatName val="0"/>
            <c:showSerName val="0"/>
            <c:showPercent val="0"/>
            <c:showBubbleSize val="0"/>
            <c:showLeaderLines val="0"/>
          </c:dLbls>
          <c:cat>
            <c:numRef>
              <c:f>'Trab Urb Perm y Event'!$A$28:$A$40</c:f>
              <c:numCache>
                <c:formatCode>mmm\-yy</c:formatCode>
                <c:ptCount val="13"/>
                <c:pt idx="0">
                  <c:v>40513</c:v>
                </c:pt>
                <c:pt idx="1">
                  <c:v>40544</c:v>
                </c:pt>
                <c:pt idx="2">
                  <c:v>40575</c:v>
                </c:pt>
                <c:pt idx="3">
                  <c:v>40603</c:v>
                </c:pt>
                <c:pt idx="4">
                  <c:v>40634</c:v>
                </c:pt>
                <c:pt idx="5">
                  <c:v>40664</c:v>
                </c:pt>
                <c:pt idx="6">
                  <c:v>40695</c:v>
                </c:pt>
                <c:pt idx="7">
                  <c:v>40725</c:v>
                </c:pt>
                <c:pt idx="8">
                  <c:v>40756</c:v>
                </c:pt>
                <c:pt idx="9">
                  <c:v>40787</c:v>
                </c:pt>
                <c:pt idx="10">
                  <c:v>40817</c:v>
                </c:pt>
                <c:pt idx="11">
                  <c:v>40848</c:v>
                </c:pt>
                <c:pt idx="12">
                  <c:v>40878</c:v>
                </c:pt>
              </c:numCache>
            </c:numRef>
          </c:cat>
          <c:val>
            <c:numRef>
              <c:f>'Trab Urb Perm y Event'!$D$28:$D$40</c:f>
              <c:numCache>
                <c:formatCode>#,##0</c:formatCode>
                <c:ptCount val="13"/>
                <c:pt idx="0">
                  <c:v>20291</c:v>
                </c:pt>
                <c:pt idx="1">
                  <c:v>19007</c:v>
                </c:pt>
                <c:pt idx="2">
                  <c:v>19233</c:v>
                </c:pt>
                <c:pt idx="3">
                  <c:v>19330</c:v>
                </c:pt>
                <c:pt idx="4">
                  <c:v>18824</c:v>
                </c:pt>
                <c:pt idx="5">
                  <c:v>20057</c:v>
                </c:pt>
                <c:pt idx="6">
                  <c:v>19267</c:v>
                </c:pt>
                <c:pt idx="7">
                  <c:v>19756</c:v>
                </c:pt>
                <c:pt idx="8">
                  <c:v>19510</c:v>
                </c:pt>
                <c:pt idx="9">
                  <c:v>20080</c:v>
                </c:pt>
                <c:pt idx="10">
                  <c:v>20235</c:v>
                </c:pt>
                <c:pt idx="11">
                  <c:v>20858</c:v>
                </c:pt>
                <c:pt idx="12">
                  <c:v>20592</c:v>
                </c:pt>
              </c:numCache>
            </c:numRef>
          </c:val>
        </c:ser>
        <c:dLbls>
          <c:showLegendKey val="0"/>
          <c:showVal val="0"/>
          <c:showCatName val="0"/>
          <c:showSerName val="0"/>
          <c:showPercent val="0"/>
          <c:showBubbleSize val="0"/>
        </c:dLbls>
        <c:gapWidth val="40"/>
        <c:shape val="cylinder"/>
        <c:axId val="120472704"/>
        <c:axId val="120474240"/>
        <c:axId val="0"/>
      </c:bar3DChart>
      <c:dateAx>
        <c:axId val="120472704"/>
        <c:scaling>
          <c:orientation val="minMax"/>
        </c:scaling>
        <c:delete val="0"/>
        <c:axPos val="b"/>
        <c:numFmt formatCode="mmm\-yy" sourceLinked="1"/>
        <c:majorTickMark val="out"/>
        <c:minorTickMark val="none"/>
        <c:tickLblPos val="nextTo"/>
        <c:crossAx val="120474240"/>
        <c:crosses val="autoZero"/>
        <c:auto val="1"/>
        <c:lblOffset val="100"/>
        <c:baseTimeUnit val="months"/>
      </c:dateAx>
      <c:valAx>
        <c:axId val="120474240"/>
        <c:scaling>
          <c:orientation val="minMax"/>
          <c:max val="200000"/>
          <c:min val="130000"/>
        </c:scaling>
        <c:delete val="1"/>
        <c:axPos val="l"/>
        <c:numFmt formatCode="#,##0" sourceLinked="1"/>
        <c:majorTickMark val="out"/>
        <c:minorTickMark val="none"/>
        <c:tickLblPos val="none"/>
        <c:crossAx val="12047270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10"/>
      <c:rAngAx val="0"/>
      <c:perspective val="30"/>
    </c:view3D>
    <c:floor>
      <c:thickness val="0"/>
    </c:floor>
    <c:sideWall>
      <c:thickness val="0"/>
    </c:sideWall>
    <c:backWall>
      <c:thickness val="0"/>
    </c:backWall>
    <c:plotArea>
      <c:layout>
        <c:manualLayout>
          <c:layoutTarget val="inner"/>
          <c:xMode val="edge"/>
          <c:yMode val="edge"/>
          <c:x val="1.1823246942448467E-3"/>
          <c:y val="0.19867595213313688"/>
          <c:w val="0.58457179835883877"/>
          <c:h val="0.77169436346056808"/>
        </c:manualLayout>
      </c:layout>
      <c:pie3DChart>
        <c:varyColors val="1"/>
        <c:ser>
          <c:idx val="0"/>
          <c:order val="0"/>
          <c:explosion val="24"/>
          <c:dPt>
            <c:idx val="0"/>
            <c:bubble3D val="0"/>
            <c:explosion val="28"/>
            <c:spPr>
              <a:solidFill>
                <a:srgbClr val="0070C0"/>
              </a:solidFill>
            </c:spPr>
          </c:dPt>
          <c:dPt>
            <c:idx val="1"/>
            <c:bubble3D val="0"/>
            <c:spPr>
              <a:solidFill>
                <a:srgbClr val="FF6C11"/>
              </a:solidFill>
            </c:spPr>
          </c:dPt>
          <c:dPt>
            <c:idx val="2"/>
            <c:bubble3D val="0"/>
            <c:spPr>
              <a:solidFill>
                <a:schemeClr val="bg1">
                  <a:lumMod val="25000"/>
                </a:schemeClr>
              </a:solidFill>
            </c:spPr>
          </c:dPt>
          <c:dPt>
            <c:idx val="3"/>
            <c:bubble3D val="0"/>
            <c:spPr>
              <a:solidFill>
                <a:srgbClr val="92D050"/>
              </a:solidFill>
            </c:spPr>
          </c:dPt>
          <c:dPt>
            <c:idx val="4"/>
            <c:bubble3D val="0"/>
            <c:spPr>
              <a:solidFill>
                <a:srgbClr val="FFFFCC"/>
              </a:solidFill>
            </c:spPr>
          </c:dPt>
          <c:dPt>
            <c:idx val="5"/>
            <c:bubble3D val="0"/>
            <c:spPr>
              <a:solidFill>
                <a:srgbClr val="00B0F0"/>
              </a:solidFill>
            </c:spPr>
          </c:dPt>
          <c:dPt>
            <c:idx val="6"/>
            <c:bubble3D val="0"/>
            <c:spPr>
              <a:solidFill>
                <a:srgbClr val="FFC000"/>
              </a:solidFill>
            </c:spPr>
          </c:dPt>
          <c:dPt>
            <c:idx val="7"/>
            <c:bubble3D val="0"/>
            <c:spPr>
              <a:solidFill>
                <a:srgbClr val="00B050"/>
              </a:solidFill>
            </c:spPr>
          </c:dPt>
          <c:dPt>
            <c:idx val="8"/>
            <c:bubble3D val="0"/>
            <c:spPr>
              <a:solidFill>
                <a:srgbClr val="FF0000"/>
              </a:solidFill>
            </c:spPr>
          </c:dPt>
          <c:dLbls>
            <c:dLbl>
              <c:idx val="0"/>
              <c:layout>
                <c:manualLayout>
                  <c:x val="-7.698184687247106E-2"/>
                  <c:y val="6.2800392666527399E-2"/>
                </c:manualLayout>
              </c:layout>
              <c:tx>
                <c:rich>
                  <a:bodyPr/>
                  <a:lstStyle/>
                  <a:p>
                    <a:pPr>
                      <a:defRPr>
                        <a:solidFill>
                          <a:srgbClr val="FFFFFF"/>
                        </a:solidFill>
                      </a:defRPr>
                    </a:pPr>
                    <a:r>
                      <a:rPr lang="en-US" smtClean="0">
                        <a:solidFill>
                          <a:srgbClr val="FFFFFF"/>
                        </a:solidFill>
                      </a:rPr>
                      <a:t>54,378</a:t>
                    </a:r>
                  </a:p>
                  <a:p>
                    <a:pPr>
                      <a:defRPr>
                        <a:solidFill>
                          <a:srgbClr val="FFFFFF"/>
                        </a:solidFill>
                      </a:defRPr>
                    </a:pPr>
                    <a:r>
                      <a:rPr lang="en-US" sz="800" smtClean="0">
                        <a:solidFill>
                          <a:srgbClr val="FFFFFF"/>
                        </a:solidFill>
                      </a:rPr>
                      <a:t>29.66</a:t>
                    </a:r>
                    <a:r>
                      <a:rPr lang="en-US" sz="800">
                        <a:solidFill>
                          <a:srgbClr val="FFFFFF"/>
                        </a:solidFill>
                      </a:rPr>
                      <a:t>%</a:t>
                    </a:r>
                  </a:p>
                </c:rich>
              </c:tx>
              <c:numFmt formatCode="0.00%" sourceLinked="0"/>
              <c:spPr/>
              <c:showLegendKey val="0"/>
              <c:showVal val="1"/>
              <c:showCatName val="0"/>
              <c:showSerName val="0"/>
              <c:showPercent val="1"/>
              <c:showBubbleSize val="0"/>
            </c:dLbl>
            <c:dLbl>
              <c:idx val="1"/>
              <c:layout>
                <c:manualLayout>
                  <c:x val="-4.351929759826538E-2"/>
                  <c:y val="-0.21841909202336041"/>
                </c:manualLayout>
              </c:layout>
              <c:tx>
                <c:rich>
                  <a:bodyPr/>
                  <a:lstStyle/>
                  <a:p>
                    <a:r>
                      <a:rPr lang="en-US" smtClean="0"/>
                      <a:t>49,768</a:t>
                    </a:r>
                  </a:p>
                  <a:p>
                    <a:r>
                      <a:rPr lang="en-US" sz="800" smtClean="0"/>
                      <a:t>27.14</a:t>
                    </a:r>
                    <a:r>
                      <a:rPr lang="en-US" sz="800"/>
                      <a:t>%</a:t>
                    </a:r>
                  </a:p>
                </c:rich>
              </c:tx>
              <c:showLegendKey val="0"/>
              <c:showVal val="1"/>
              <c:showCatName val="0"/>
              <c:showSerName val="0"/>
              <c:showPercent val="1"/>
              <c:showBubbleSize val="0"/>
            </c:dLbl>
            <c:dLbl>
              <c:idx val="2"/>
              <c:layout>
                <c:manualLayout>
                  <c:x val="7.2859783815464652E-2"/>
                  <c:y val="-0.11583847429457753"/>
                </c:manualLayout>
              </c:layout>
              <c:tx>
                <c:rich>
                  <a:bodyPr/>
                  <a:lstStyle/>
                  <a:p>
                    <a:pPr>
                      <a:defRPr>
                        <a:solidFill>
                          <a:srgbClr val="FFFFFF"/>
                        </a:solidFill>
                      </a:defRPr>
                    </a:pPr>
                    <a:r>
                      <a:rPr lang="en-US" smtClean="0">
                        <a:solidFill>
                          <a:srgbClr val="FFFFFF"/>
                        </a:solidFill>
                      </a:rPr>
                      <a:t>36,151</a:t>
                    </a:r>
                  </a:p>
                  <a:p>
                    <a:pPr>
                      <a:defRPr>
                        <a:solidFill>
                          <a:srgbClr val="FFFFFF"/>
                        </a:solidFill>
                      </a:defRPr>
                    </a:pPr>
                    <a:r>
                      <a:rPr lang="en-US" sz="800" smtClean="0">
                        <a:solidFill>
                          <a:srgbClr val="FFFFFF"/>
                        </a:solidFill>
                      </a:rPr>
                      <a:t>19.72</a:t>
                    </a:r>
                    <a:r>
                      <a:rPr lang="en-US" sz="800">
                        <a:solidFill>
                          <a:srgbClr val="FFFFFF"/>
                        </a:solidFill>
                      </a:rPr>
                      <a:t>%</a:t>
                    </a:r>
                  </a:p>
                </c:rich>
              </c:tx>
              <c:numFmt formatCode="0.00%" sourceLinked="0"/>
              <c:spPr/>
              <c:showLegendKey val="0"/>
              <c:showVal val="1"/>
              <c:showCatName val="0"/>
              <c:showSerName val="0"/>
              <c:showPercent val="1"/>
              <c:showBubbleSize val="0"/>
            </c:dLbl>
            <c:dLbl>
              <c:idx val="3"/>
              <c:layout>
                <c:manualLayout>
                  <c:x val="-5.1895097248564705E-2"/>
                  <c:y val="4.6325406670524309E-2"/>
                </c:manualLayout>
              </c:layout>
              <c:tx>
                <c:rich>
                  <a:bodyPr/>
                  <a:lstStyle/>
                  <a:p>
                    <a:r>
                      <a:rPr lang="en-US" smtClean="0"/>
                      <a:t>14,494</a:t>
                    </a:r>
                  </a:p>
                  <a:p>
                    <a:r>
                      <a:rPr lang="en-US" sz="800" smtClean="0"/>
                      <a:t>7.91</a:t>
                    </a:r>
                    <a:r>
                      <a:rPr lang="en-US" sz="800"/>
                      <a:t>%</a:t>
                    </a:r>
                  </a:p>
                </c:rich>
              </c:tx>
              <c:showLegendKey val="0"/>
              <c:showVal val="1"/>
              <c:showCatName val="0"/>
              <c:showSerName val="0"/>
              <c:showPercent val="1"/>
              <c:showBubbleSize val="0"/>
            </c:dLbl>
            <c:dLbl>
              <c:idx val="4"/>
              <c:layout>
                <c:manualLayout>
                  <c:x val="-6.3961541310664755E-2"/>
                  <c:y val="-7.9919839827552117E-3"/>
                </c:manualLayout>
              </c:layout>
              <c:tx>
                <c:rich>
                  <a:bodyPr/>
                  <a:lstStyle/>
                  <a:p>
                    <a:r>
                      <a:rPr lang="en-US" smtClean="0"/>
                      <a:t>11,157</a:t>
                    </a:r>
                  </a:p>
                  <a:p>
                    <a:r>
                      <a:rPr lang="en-US" sz="800" smtClean="0"/>
                      <a:t>6.09</a:t>
                    </a:r>
                    <a:r>
                      <a:rPr lang="en-US" sz="800"/>
                      <a:t>%</a:t>
                    </a:r>
                  </a:p>
                </c:rich>
              </c:tx>
              <c:showLegendKey val="0"/>
              <c:showVal val="1"/>
              <c:showCatName val="0"/>
              <c:showSerName val="0"/>
              <c:showPercent val="1"/>
              <c:showBubbleSize val="0"/>
            </c:dLbl>
            <c:dLbl>
              <c:idx val="5"/>
              <c:layout>
                <c:manualLayout>
                  <c:x val="-4.7096438373523772E-2"/>
                  <c:y val="-6.4358117788865951E-2"/>
                </c:manualLayout>
              </c:layout>
              <c:tx>
                <c:rich>
                  <a:bodyPr/>
                  <a:lstStyle/>
                  <a:p>
                    <a:r>
                      <a:rPr lang="en-US" smtClean="0"/>
                      <a:t>8,293</a:t>
                    </a:r>
                  </a:p>
                  <a:p>
                    <a:r>
                      <a:rPr lang="en-US" sz="800" smtClean="0"/>
                      <a:t>4.52</a:t>
                    </a:r>
                    <a:r>
                      <a:rPr lang="en-US" sz="800"/>
                      <a:t>%</a:t>
                    </a:r>
                  </a:p>
                </c:rich>
              </c:tx>
              <c:showLegendKey val="0"/>
              <c:showVal val="1"/>
              <c:showCatName val="0"/>
              <c:showSerName val="0"/>
              <c:showPercent val="1"/>
              <c:showBubbleSize val="0"/>
            </c:dLbl>
            <c:dLbl>
              <c:idx val="6"/>
              <c:layout>
                <c:manualLayout>
                  <c:x val="-3.8173212256575766E-2"/>
                  <c:y val="-0.10027897071084843"/>
                </c:manualLayout>
              </c:layout>
              <c:tx>
                <c:rich>
                  <a:bodyPr/>
                  <a:lstStyle/>
                  <a:p>
                    <a:r>
                      <a:rPr lang="en-US" smtClean="0"/>
                      <a:t>6,154</a:t>
                    </a:r>
                  </a:p>
                  <a:p>
                    <a:r>
                      <a:rPr lang="en-US" sz="800" smtClean="0"/>
                      <a:t>3.36</a:t>
                    </a:r>
                    <a:r>
                      <a:rPr lang="en-US" sz="800"/>
                      <a:t>%</a:t>
                    </a:r>
                  </a:p>
                </c:rich>
              </c:tx>
              <c:showLegendKey val="0"/>
              <c:showVal val="1"/>
              <c:showCatName val="0"/>
              <c:showSerName val="0"/>
              <c:showPercent val="1"/>
              <c:showBubbleSize val="0"/>
            </c:dLbl>
            <c:dLbl>
              <c:idx val="7"/>
              <c:layout>
                <c:manualLayout>
                  <c:x val="-6.9125985891771704E-3"/>
                  <c:y val="-9.440930863699977E-2"/>
                </c:manualLayout>
              </c:layout>
              <c:tx>
                <c:rich>
                  <a:bodyPr/>
                  <a:lstStyle/>
                  <a:p>
                    <a:r>
                      <a:rPr lang="en-US" smtClean="0"/>
                      <a:t>1,957</a:t>
                    </a:r>
                  </a:p>
                  <a:p>
                    <a:r>
                      <a:rPr lang="en-US" sz="800" smtClean="0"/>
                      <a:t>1.07</a:t>
                    </a:r>
                    <a:r>
                      <a:rPr lang="en-US" sz="800"/>
                      <a:t>%</a:t>
                    </a:r>
                  </a:p>
                </c:rich>
              </c:tx>
              <c:showLegendKey val="0"/>
              <c:showVal val="1"/>
              <c:showCatName val="0"/>
              <c:showSerName val="0"/>
              <c:showPercent val="1"/>
              <c:showBubbleSize val="0"/>
            </c:dLbl>
            <c:dLbl>
              <c:idx val="8"/>
              <c:layout>
                <c:manualLayout>
                  <c:x val="3.4032688115534469E-2"/>
                  <c:y val="-4.7272317194689766E-2"/>
                </c:manualLayout>
              </c:layout>
              <c:tx>
                <c:rich>
                  <a:bodyPr/>
                  <a:lstStyle/>
                  <a:p>
                    <a:r>
                      <a:rPr lang="en-US" smtClean="0"/>
                      <a:t>998</a:t>
                    </a:r>
                  </a:p>
                  <a:p>
                    <a:r>
                      <a:rPr lang="en-US" sz="800" smtClean="0"/>
                      <a:t>0.54</a:t>
                    </a:r>
                    <a:r>
                      <a:rPr lang="en-US" sz="800"/>
                      <a:t>%</a:t>
                    </a:r>
                  </a:p>
                </c:rich>
              </c:tx>
              <c:showLegendKey val="0"/>
              <c:showVal val="1"/>
              <c:showCatName val="0"/>
              <c:showSerName val="0"/>
              <c:showPercent val="1"/>
              <c:showBubbleSize val="0"/>
            </c:dLbl>
            <c:numFmt formatCode="0.00%" sourceLinked="0"/>
            <c:showLegendKey val="0"/>
            <c:showVal val="1"/>
            <c:showCatName val="0"/>
            <c:showSerName val="0"/>
            <c:showPercent val="1"/>
            <c:showBubbleSize val="0"/>
            <c:showLeaderLines val="1"/>
          </c:dLbls>
          <c:cat>
            <c:strRef>
              <c:f>'Trab. Perm. x Sector de Act'!$A$2:$A$10</c:f>
              <c:strCache>
                <c:ptCount val="9"/>
                <c:pt idx="0">
                  <c:v>Servicios sociales y comunales</c:v>
                </c:pt>
                <c:pt idx="1">
                  <c:v>Comercio</c:v>
                </c:pt>
                <c:pt idx="2">
                  <c:v>Servicios para empresas, personas y el hogar</c:v>
                </c:pt>
                <c:pt idx="3">
                  <c:v>Industrias de transformación</c:v>
                </c:pt>
                <c:pt idx="4">
                  <c:v>Agricultura, ganadería, silvicultura, pesca y caza</c:v>
                </c:pt>
                <c:pt idx="5">
                  <c:v>Industria de la construcción</c:v>
                </c:pt>
                <c:pt idx="6">
                  <c:v>Transportes y comunicaciones</c:v>
                </c:pt>
                <c:pt idx="7">
                  <c:v>Industria eléctrica, captación y suministro de agua potable</c:v>
                </c:pt>
                <c:pt idx="8">
                  <c:v>Industrias extractivas</c:v>
                </c:pt>
              </c:strCache>
            </c:strRef>
          </c:cat>
          <c:val>
            <c:numRef>
              <c:f>'Trab. Perm. x Sector de Act'!$B$2:$B$10</c:f>
              <c:numCache>
                <c:formatCode>#,##0</c:formatCode>
                <c:ptCount val="9"/>
                <c:pt idx="0">
                  <c:v>54378</c:v>
                </c:pt>
                <c:pt idx="1">
                  <c:v>49768</c:v>
                </c:pt>
                <c:pt idx="2">
                  <c:v>36151</c:v>
                </c:pt>
                <c:pt idx="3">
                  <c:v>14494</c:v>
                </c:pt>
                <c:pt idx="4">
                  <c:v>11157</c:v>
                </c:pt>
                <c:pt idx="5">
                  <c:v>8293</c:v>
                </c:pt>
                <c:pt idx="6">
                  <c:v>6154</c:v>
                </c:pt>
                <c:pt idx="7">
                  <c:v>1957</c:v>
                </c:pt>
                <c:pt idx="8">
                  <c:v>998</c:v>
                </c:pt>
              </c:numCache>
            </c:numRef>
          </c:val>
        </c:ser>
        <c:dLbls>
          <c:showLegendKey val="0"/>
          <c:showVal val="1"/>
          <c:showCatName val="0"/>
          <c:showSerName val="0"/>
          <c:showPercent val="0"/>
          <c:showBubbleSize val="0"/>
          <c:showLeaderLines val="1"/>
        </c:dLbls>
      </c:pie3DChart>
    </c:plotArea>
    <c:legend>
      <c:legendPos val="r"/>
      <c:layout>
        <c:manualLayout>
          <c:xMode val="edge"/>
          <c:yMode val="edge"/>
          <c:x val="0.53335539345520211"/>
          <c:y val="6.3715135593815683E-2"/>
          <c:w val="0.4577693093621108"/>
          <c:h val="0.87256972881236838"/>
        </c:manualLayout>
      </c:layout>
      <c:overlay val="0"/>
      <c:txPr>
        <a:bodyPr/>
        <a:lstStyle/>
        <a:p>
          <a:pPr>
            <a:defRPr sz="1000"/>
          </a:pPr>
          <a:endParaRPr lang="es-MX"/>
        </a:p>
      </c:txPr>
    </c:legend>
    <c:plotVisOnly val="1"/>
    <c:dispBlanksAs val="zero"/>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10"/>
      <c:rAngAx val="0"/>
      <c:perspective val="30"/>
    </c:view3D>
    <c:floor>
      <c:thickness val="0"/>
    </c:floor>
    <c:sideWall>
      <c:thickness val="0"/>
    </c:sideWall>
    <c:backWall>
      <c:thickness val="0"/>
    </c:backWall>
    <c:plotArea>
      <c:layout>
        <c:manualLayout>
          <c:layoutTarget val="inner"/>
          <c:xMode val="edge"/>
          <c:yMode val="edge"/>
          <c:x val="1.3175475037726573E-4"/>
          <c:y val="0.23034203536558373"/>
          <c:w val="0.59558510224647376"/>
          <c:h val="0.75869090267346184"/>
        </c:manualLayout>
      </c:layout>
      <c:pie3DChart>
        <c:varyColors val="1"/>
        <c:ser>
          <c:idx val="0"/>
          <c:order val="0"/>
          <c:explosion val="24"/>
          <c:dPt>
            <c:idx val="0"/>
            <c:bubble3D val="0"/>
            <c:explosion val="28"/>
            <c:spPr>
              <a:solidFill>
                <a:srgbClr val="00B0F0"/>
              </a:solidFill>
            </c:spPr>
          </c:dPt>
          <c:dPt>
            <c:idx val="1"/>
            <c:bubble3D val="0"/>
            <c:spPr>
              <a:solidFill>
                <a:srgbClr val="FF6C11"/>
              </a:solidFill>
            </c:spPr>
          </c:dPt>
          <c:dPt>
            <c:idx val="2"/>
            <c:bubble3D val="0"/>
            <c:spPr>
              <a:solidFill>
                <a:srgbClr val="92D050"/>
              </a:solidFill>
            </c:spPr>
          </c:dPt>
          <c:dPt>
            <c:idx val="3"/>
            <c:bubble3D val="0"/>
            <c:spPr>
              <a:solidFill>
                <a:srgbClr val="814BC9"/>
              </a:solidFill>
            </c:spPr>
          </c:dPt>
          <c:dPt>
            <c:idx val="4"/>
            <c:bubble3D val="0"/>
            <c:spPr>
              <a:solidFill>
                <a:srgbClr val="2953A7"/>
              </a:solidFill>
            </c:spPr>
          </c:dPt>
          <c:dPt>
            <c:idx val="5"/>
            <c:bubble3D val="0"/>
            <c:spPr>
              <a:solidFill>
                <a:schemeClr val="bg1">
                  <a:lumMod val="50000"/>
                </a:schemeClr>
              </a:solidFill>
            </c:spPr>
          </c:dPt>
          <c:dPt>
            <c:idx val="6"/>
            <c:bubble3D val="0"/>
            <c:spPr>
              <a:solidFill>
                <a:srgbClr val="00B050"/>
              </a:solidFill>
            </c:spPr>
          </c:dPt>
          <c:dPt>
            <c:idx val="7"/>
            <c:bubble3D val="0"/>
            <c:spPr>
              <a:solidFill>
                <a:srgbClr val="FFC000"/>
              </a:solidFill>
            </c:spPr>
          </c:dPt>
          <c:dPt>
            <c:idx val="8"/>
            <c:bubble3D val="0"/>
            <c:spPr>
              <a:solidFill>
                <a:srgbClr val="FF0000"/>
              </a:solidFill>
            </c:spPr>
          </c:dPt>
          <c:dLbls>
            <c:dLbl>
              <c:idx val="0"/>
              <c:layout/>
              <c:tx>
                <c:rich>
                  <a:bodyPr/>
                  <a:lstStyle/>
                  <a:p>
                    <a:r>
                      <a:rPr lang="en-US" smtClean="0"/>
                      <a:t>8,288</a:t>
                    </a:r>
                  </a:p>
                  <a:p>
                    <a:r>
                      <a:rPr lang="en-US" sz="800" smtClean="0"/>
                      <a:t>40.25</a:t>
                    </a:r>
                    <a:r>
                      <a:rPr lang="en-US" sz="800"/>
                      <a:t>%</a:t>
                    </a:r>
                  </a:p>
                </c:rich>
              </c:tx>
              <c:showLegendKey val="0"/>
              <c:showVal val="1"/>
              <c:showCatName val="0"/>
              <c:showSerName val="0"/>
              <c:showPercent val="1"/>
              <c:showBubbleSize val="0"/>
            </c:dLbl>
            <c:dLbl>
              <c:idx val="1"/>
              <c:layout/>
              <c:tx>
                <c:rich>
                  <a:bodyPr/>
                  <a:lstStyle/>
                  <a:p>
                    <a:r>
                      <a:rPr lang="en-US" smtClean="0"/>
                      <a:t>4,720</a:t>
                    </a:r>
                  </a:p>
                  <a:p>
                    <a:r>
                      <a:rPr lang="en-US" sz="800" smtClean="0"/>
                      <a:t>22.92</a:t>
                    </a:r>
                    <a:r>
                      <a:rPr lang="en-US" sz="800"/>
                      <a:t>%</a:t>
                    </a:r>
                  </a:p>
                </c:rich>
              </c:tx>
              <c:showLegendKey val="0"/>
              <c:showVal val="1"/>
              <c:showCatName val="0"/>
              <c:showSerName val="0"/>
              <c:showPercent val="1"/>
              <c:showBubbleSize val="0"/>
            </c:dLbl>
            <c:dLbl>
              <c:idx val="2"/>
              <c:layout>
                <c:manualLayout>
                  <c:x val="5.9382181086109626E-2"/>
                  <c:y val="-9.4171933794053267E-2"/>
                </c:manualLayout>
              </c:layout>
              <c:tx>
                <c:rich>
                  <a:bodyPr/>
                  <a:lstStyle/>
                  <a:p>
                    <a:r>
                      <a:rPr lang="en-US" smtClean="0"/>
                      <a:t>2,278</a:t>
                    </a:r>
                  </a:p>
                  <a:p>
                    <a:r>
                      <a:rPr lang="en-US" sz="800" smtClean="0"/>
                      <a:t>11.06</a:t>
                    </a:r>
                    <a:r>
                      <a:rPr lang="en-US" sz="800"/>
                      <a:t>%</a:t>
                    </a:r>
                  </a:p>
                </c:rich>
              </c:tx>
              <c:showLegendKey val="0"/>
              <c:showVal val="1"/>
              <c:showCatName val="0"/>
              <c:showSerName val="0"/>
              <c:showPercent val="1"/>
              <c:showBubbleSize val="0"/>
            </c:dLbl>
            <c:dLbl>
              <c:idx val="3"/>
              <c:layout>
                <c:manualLayout>
                  <c:x val="-1.5877205973053192E-2"/>
                  <c:y val="-1.1525171540296603E-2"/>
                </c:manualLayout>
              </c:layout>
              <c:tx>
                <c:rich>
                  <a:bodyPr/>
                  <a:lstStyle/>
                  <a:p>
                    <a:r>
                      <a:rPr lang="en-US" smtClean="0"/>
                      <a:t>1,826</a:t>
                    </a:r>
                  </a:p>
                  <a:p>
                    <a:r>
                      <a:rPr lang="en-US" sz="800" smtClean="0"/>
                      <a:t>8.87</a:t>
                    </a:r>
                    <a:r>
                      <a:rPr lang="en-US" sz="800"/>
                      <a:t>%</a:t>
                    </a:r>
                  </a:p>
                </c:rich>
              </c:tx>
              <c:showLegendKey val="0"/>
              <c:showVal val="1"/>
              <c:showCatName val="0"/>
              <c:showSerName val="0"/>
              <c:showPercent val="1"/>
              <c:showBubbleSize val="0"/>
            </c:dLbl>
            <c:dLbl>
              <c:idx val="4"/>
              <c:layout>
                <c:manualLayout>
                  <c:x val="-3.1589864383633433E-2"/>
                  <c:y val="-2.9095755146208897E-2"/>
                </c:manualLayout>
              </c:layout>
              <c:tx>
                <c:rich>
                  <a:bodyPr/>
                  <a:lstStyle/>
                  <a:p>
                    <a:r>
                      <a:rPr lang="en-US" dirty="0" smtClean="0"/>
                      <a:t>1,613</a:t>
                    </a:r>
                  </a:p>
                  <a:p>
                    <a:r>
                      <a:rPr lang="en-US" sz="800" dirty="0" smtClean="0"/>
                      <a:t>7.83</a:t>
                    </a:r>
                    <a:r>
                      <a:rPr lang="en-US" sz="800" dirty="0"/>
                      <a:t>%</a:t>
                    </a:r>
                  </a:p>
                </c:rich>
              </c:tx>
              <c:showLegendKey val="0"/>
              <c:showVal val="1"/>
              <c:showCatName val="0"/>
              <c:showSerName val="0"/>
              <c:showPercent val="1"/>
              <c:showBubbleSize val="0"/>
            </c:dLbl>
            <c:dLbl>
              <c:idx val="5"/>
              <c:layout>
                <c:manualLayout>
                  <c:x val="-3.5470502748819556E-2"/>
                  <c:y val="-8.5085754777305039E-2"/>
                </c:manualLayout>
              </c:layout>
              <c:tx>
                <c:rich>
                  <a:bodyPr/>
                  <a:lstStyle/>
                  <a:p>
                    <a:r>
                      <a:rPr lang="en-US" smtClean="0"/>
                      <a:t>1,271</a:t>
                    </a:r>
                  </a:p>
                  <a:p>
                    <a:r>
                      <a:rPr lang="en-US" sz="800" smtClean="0"/>
                      <a:t>6.17</a:t>
                    </a:r>
                    <a:r>
                      <a:rPr lang="en-US" sz="800"/>
                      <a:t>%</a:t>
                    </a:r>
                  </a:p>
                </c:rich>
              </c:tx>
              <c:showLegendKey val="0"/>
              <c:showVal val="1"/>
              <c:showCatName val="0"/>
              <c:showSerName val="0"/>
              <c:showPercent val="1"/>
              <c:showBubbleSize val="0"/>
            </c:dLbl>
            <c:dLbl>
              <c:idx val="6"/>
              <c:layout>
                <c:manualLayout>
                  <c:x val="-4.0768934260447989E-2"/>
                  <c:y val="-0.11149389156685768"/>
                </c:manualLayout>
              </c:layout>
              <c:tx>
                <c:rich>
                  <a:bodyPr/>
                  <a:lstStyle/>
                  <a:p>
                    <a:r>
                      <a:rPr lang="en-US" smtClean="0"/>
                      <a:t>378</a:t>
                    </a:r>
                  </a:p>
                  <a:p>
                    <a:r>
                      <a:rPr lang="en-US" sz="800" smtClean="0"/>
                      <a:t>1.84</a:t>
                    </a:r>
                    <a:r>
                      <a:rPr lang="en-US" sz="800"/>
                      <a:t>%</a:t>
                    </a:r>
                  </a:p>
                </c:rich>
              </c:tx>
              <c:showLegendKey val="0"/>
              <c:showVal val="1"/>
              <c:showCatName val="0"/>
              <c:showSerName val="0"/>
              <c:showPercent val="1"/>
              <c:showBubbleSize val="0"/>
            </c:dLbl>
            <c:dLbl>
              <c:idx val="7"/>
              <c:layout>
                <c:manualLayout>
                  <c:x val="-9.3544705763867753E-3"/>
                  <c:y val="-0.10905374621873543"/>
                </c:manualLayout>
              </c:layout>
              <c:tx>
                <c:rich>
                  <a:bodyPr/>
                  <a:lstStyle/>
                  <a:p>
                    <a:r>
                      <a:rPr lang="en-US" smtClean="0"/>
                      <a:t>203</a:t>
                    </a:r>
                  </a:p>
                  <a:p>
                    <a:r>
                      <a:rPr lang="en-US" sz="800" smtClean="0"/>
                      <a:t>0.99</a:t>
                    </a:r>
                    <a:r>
                      <a:rPr lang="en-US" sz="800"/>
                      <a:t>%</a:t>
                    </a:r>
                  </a:p>
                </c:rich>
              </c:tx>
              <c:showLegendKey val="0"/>
              <c:showVal val="1"/>
              <c:showCatName val="0"/>
              <c:showSerName val="0"/>
              <c:showPercent val="1"/>
              <c:showBubbleSize val="0"/>
            </c:dLbl>
            <c:dLbl>
              <c:idx val="8"/>
              <c:layout>
                <c:manualLayout>
                  <c:x val="9.618155127739671E-3"/>
                  <c:y val="-5.0393804874449737E-3"/>
                </c:manualLayout>
              </c:layout>
              <c:tx>
                <c:rich>
                  <a:bodyPr/>
                  <a:lstStyle/>
                  <a:p>
                    <a:r>
                      <a:rPr lang="en-US" smtClean="0"/>
                      <a:t>15</a:t>
                    </a:r>
                  </a:p>
                  <a:p>
                    <a:r>
                      <a:rPr lang="en-US" sz="800" smtClean="0"/>
                      <a:t>0.07</a:t>
                    </a:r>
                    <a:r>
                      <a:rPr lang="en-US" sz="800"/>
                      <a:t>%</a:t>
                    </a:r>
                  </a:p>
                </c:rich>
              </c:tx>
              <c:showLegendKey val="0"/>
              <c:showVal val="1"/>
              <c:showCatName val="0"/>
              <c:showSerName val="0"/>
              <c:showPercent val="1"/>
              <c:showBubbleSize val="0"/>
            </c:dLbl>
            <c:numFmt formatCode="0.00%" sourceLinked="0"/>
            <c:showLegendKey val="0"/>
            <c:showVal val="1"/>
            <c:showCatName val="0"/>
            <c:showSerName val="0"/>
            <c:showPercent val="1"/>
            <c:showBubbleSize val="0"/>
            <c:showLeaderLines val="1"/>
          </c:dLbls>
          <c:cat>
            <c:strRef>
              <c:f>'Trab. Perm. x Sector de Act'!$N$2:$N$10</c:f>
              <c:strCache>
                <c:ptCount val="9"/>
                <c:pt idx="0">
                  <c:v>Industria de la construcción</c:v>
                </c:pt>
                <c:pt idx="1">
                  <c:v>Comercio</c:v>
                </c:pt>
                <c:pt idx="2">
                  <c:v>Industrias de transformación</c:v>
                </c:pt>
                <c:pt idx="3">
                  <c:v>Servicios sociales y comunales</c:v>
                </c:pt>
                <c:pt idx="4">
                  <c:v>Servicios para empresas, personas y el hogar</c:v>
                </c:pt>
                <c:pt idx="5">
                  <c:v>Industria eléctrica, captación y suministro de agua potable</c:v>
                </c:pt>
                <c:pt idx="6">
                  <c:v>Transportes y comunicaciones</c:v>
                </c:pt>
                <c:pt idx="7">
                  <c:v>Agricultura, ganadería, silvicultura, pesca y caza</c:v>
                </c:pt>
                <c:pt idx="8">
                  <c:v>Industrias extractivas</c:v>
                </c:pt>
              </c:strCache>
            </c:strRef>
          </c:cat>
          <c:val>
            <c:numRef>
              <c:f>'Trab. Perm. x Sector de Act'!$O$2:$O$10</c:f>
              <c:numCache>
                <c:formatCode>#,##0</c:formatCode>
                <c:ptCount val="9"/>
                <c:pt idx="0">
                  <c:v>8288</c:v>
                </c:pt>
                <c:pt idx="1">
                  <c:v>4720</c:v>
                </c:pt>
                <c:pt idx="2">
                  <c:v>2278</c:v>
                </c:pt>
                <c:pt idx="3">
                  <c:v>1826</c:v>
                </c:pt>
                <c:pt idx="4">
                  <c:v>1613</c:v>
                </c:pt>
                <c:pt idx="5">
                  <c:v>1271</c:v>
                </c:pt>
                <c:pt idx="6">
                  <c:v>378</c:v>
                </c:pt>
                <c:pt idx="7">
                  <c:v>203</c:v>
                </c:pt>
                <c:pt idx="8">
                  <c:v>15</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55764281999045162"/>
          <c:y val="4.6567195838764418E-2"/>
          <c:w val="0.43346460961207522"/>
          <c:h val="0.90686522404761316"/>
        </c:manualLayout>
      </c:layout>
      <c:overlay val="0"/>
      <c:txPr>
        <a:bodyPr/>
        <a:lstStyle/>
        <a:p>
          <a:pPr>
            <a:defRPr sz="1000"/>
          </a:pPr>
          <a:endParaRPr lang="es-MX"/>
        </a:p>
      </c:txPr>
    </c:legend>
    <c:plotVisOnly val="1"/>
    <c:dispBlanksAs val="zero"/>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3941225697314644"/>
          <c:y val="0.11967517391928818"/>
          <c:w val="0.82655194228657813"/>
          <c:h val="0.6743890647091334"/>
        </c:manualLayout>
      </c:layout>
      <c:bar3DChart>
        <c:barDir val="col"/>
        <c:grouping val="clustered"/>
        <c:varyColors val="0"/>
        <c:ser>
          <c:idx val="0"/>
          <c:order val="0"/>
          <c:spPr>
            <a:solidFill>
              <a:srgbClr val="92D050"/>
            </a:solidFill>
          </c:spPr>
          <c:invertIfNegative val="0"/>
          <c:dPt>
            <c:idx val="6"/>
            <c:invertIfNegative val="0"/>
            <c:bubble3D val="0"/>
            <c:spPr>
              <a:solidFill>
                <a:srgbClr val="FFC000"/>
              </a:solidFill>
            </c:spPr>
          </c:dPt>
          <c:dPt>
            <c:idx val="14"/>
            <c:invertIfNegative val="0"/>
            <c:bubble3D val="0"/>
            <c:spPr>
              <a:solidFill>
                <a:srgbClr val="00B0F0"/>
              </a:solidFill>
            </c:spPr>
          </c:dPt>
          <c:dLbls>
            <c:txPr>
              <a:bodyPr rot="-2700000"/>
              <a:lstStyle/>
              <a:p>
                <a:pPr>
                  <a:defRPr lang="es-ES"/>
                </a:pPr>
                <a:endParaRPr lang="es-MX"/>
              </a:p>
            </c:txPr>
            <c:showLegendKey val="0"/>
            <c:showVal val="1"/>
            <c:showCatName val="0"/>
            <c:showSerName val="0"/>
            <c:showPercent val="0"/>
            <c:showBubbleSize val="0"/>
            <c:showLeaderLines val="0"/>
          </c:dLbls>
          <c:cat>
            <c:strRef>
              <c:f>'Perman % este mes'!$E$6:$E$20</c:f>
              <c:strCache>
                <c:ptCount val="15"/>
                <c:pt idx="0">
                  <c:v>Chihuahua</c:v>
                </c:pt>
                <c:pt idx="1">
                  <c:v>Yucatán</c:v>
                </c:pt>
                <c:pt idx="2">
                  <c:v>Baja California</c:v>
                </c:pt>
                <c:pt idx="3">
                  <c:v>Aguascalientes</c:v>
                </c:pt>
                <c:pt idx="4">
                  <c:v>Nuevo León</c:v>
                </c:pt>
                <c:pt idx="5">
                  <c:v>Jalisco</c:v>
                </c:pt>
                <c:pt idx="6">
                  <c:v>Chiapas</c:v>
                </c:pt>
                <c:pt idx="7">
                  <c:v>Durango</c:v>
                </c:pt>
                <c:pt idx="8">
                  <c:v>Guanajuato</c:v>
                </c:pt>
                <c:pt idx="9">
                  <c:v>Tamaulipas</c:v>
                </c:pt>
                <c:pt idx="10">
                  <c:v>Coahuila</c:v>
                </c:pt>
                <c:pt idx="11">
                  <c:v>Sonora</c:v>
                </c:pt>
                <c:pt idx="12">
                  <c:v>Distrito Federal</c:v>
                </c:pt>
                <c:pt idx="13">
                  <c:v>Oaxaca</c:v>
                </c:pt>
                <c:pt idx="14">
                  <c:v>Nacional </c:v>
                </c:pt>
              </c:strCache>
            </c:strRef>
          </c:cat>
          <c:val>
            <c:numRef>
              <c:f>'Perman % este mes'!$F$6:$F$20</c:f>
              <c:numCache>
                <c:formatCode>#,##0.00_ ;\-#,##0.00\ </c:formatCode>
                <c:ptCount val="15"/>
                <c:pt idx="0">
                  <c:v>91.751726494579103</c:v>
                </c:pt>
                <c:pt idx="1">
                  <c:v>91.263007133029035</c:v>
                </c:pt>
                <c:pt idx="2">
                  <c:v>90.749002402236954</c:v>
                </c:pt>
                <c:pt idx="3">
                  <c:v>90.36893656716417</c:v>
                </c:pt>
                <c:pt idx="4">
                  <c:v>89.266282134285518</c:v>
                </c:pt>
                <c:pt idx="5">
                  <c:v>88.549639909438497</c:v>
                </c:pt>
                <c:pt idx="6">
                  <c:v>88.499205992943246</c:v>
                </c:pt>
                <c:pt idx="7">
                  <c:v>88.113804658089592</c:v>
                </c:pt>
                <c:pt idx="8">
                  <c:v>87.972440142869402</c:v>
                </c:pt>
                <c:pt idx="9">
                  <c:v>87.841071425370728</c:v>
                </c:pt>
                <c:pt idx="10">
                  <c:v>87.641530539981787</c:v>
                </c:pt>
                <c:pt idx="11">
                  <c:v>87.104845639530481</c:v>
                </c:pt>
                <c:pt idx="12">
                  <c:v>87.042411628443332</c:v>
                </c:pt>
                <c:pt idx="13">
                  <c:v>86.814922618202488</c:v>
                </c:pt>
                <c:pt idx="14">
                  <c:v>86.426322291989052</c:v>
                </c:pt>
              </c:numCache>
            </c:numRef>
          </c:val>
        </c:ser>
        <c:dLbls>
          <c:showLegendKey val="0"/>
          <c:showVal val="0"/>
          <c:showCatName val="0"/>
          <c:showSerName val="0"/>
          <c:showPercent val="0"/>
          <c:showBubbleSize val="0"/>
        </c:dLbls>
        <c:gapWidth val="150"/>
        <c:shape val="box"/>
        <c:axId val="120992128"/>
        <c:axId val="120993664"/>
        <c:axId val="0"/>
      </c:bar3DChart>
      <c:catAx>
        <c:axId val="120992128"/>
        <c:scaling>
          <c:orientation val="minMax"/>
        </c:scaling>
        <c:delete val="0"/>
        <c:axPos val="b"/>
        <c:numFmt formatCode="General" sourceLinked="1"/>
        <c:majorTickMark val="out"/>
        <c:minorTickMark val="none"/>
        <c:tickLblPos val="nextTo"/>
        <c:txPr>
          <a:bodyPr/>
          <a:lstStyle/>
          <a:p>
            <a:pPr>
              <a:defRPr lang="es-ES" sz="800"/>
            </a:pPr>
            <a:endParaRPr lang="es-MX"/>
          </a:p>
        </c:txPr>
        <c:crossAx val="120993664"/>
        <c:crosses val="autoZero"/>
        <c:auto val="1"/>
        <c:lblAlgn val="ctr"/>
        <c:lblOffset val="100"/>
        <c:noMultiLvlLbl val="0"/>
      </c:catAx>
      <c:valAx>
        <c:axId val="120993664"/>
        <c:scaling>
          <c:orientation val="minMax"/>
        </c:scaling>
        <c:delete val="0"/>
        <c:axPos val="l"/>
        <c:title>
          <c:tx>
            <c:rich>
              <a:bodyPr rot="-5400000" vert="horz"/>
              <a:lstStyle/>
              <a:p>
                <a:pPr>
                  <a:defRPr lang="es-ES"/>
                </a:pPr>
                <a:r>
                  <a:rPr lang="en-US"/>
                  <a:t>Porcentajes</a:t>
                </a:r>
              </a:p>
            </c:rich>
          </c:tx>
          <c:layout>
            <c:manualLayout>
              <c:xMode val="edge"/>
              <c:yMode val="edge"/>
              <c:x val="1.9683564982465309E-3"/>
              <c:y val="0.42120954257167126"/>
            </c:manualLayout>
          </c:layout>
          <c:overlay val="0"/>
        </c:title>
        <c:numFmt formatCode="#,##0.00_ ;\-#,##0.00\ " sourceLinked="1"/>
        <c:majorTickMark val="out"/>
        <c:minorTickMark val="none"/>
        <c:tickLblPos val="nextTo"/>
        <c:txPr>
          <a:bodyPr/>
          <a:lstStyle/>
          <a:p>
            <a:pPr>
              <a:defRPr lang="es-ES"/>
            </a:pPr>
            <a:endParaRPr lang="es-MX"/>
          </a:p>
        </c:txPr>
        <c:crossAx val="120992128"/>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285132259147935E-2"/>
          <c:y val="3.5042994114748781E-2"/>
          <c:w val="0.82873361965311321"/>
          <c:h val="0.67564309872353134"/>
        </c:manualLayout>
      </c:layout>
      <c:barChart>
        <c:barDir val="col"/>
        <c:grouping val="clustered"/>
        <c:varyColors val="0"/>
        <c:ser>
          <c:idx val="0"/>
          <c:order val="0"/>
          <c:tx>
            <c:strRef>
              <c:f>'TPEU '!$E$42</c:f>
              <c:strCache>
                <c:ptCount val="1"/>
                <c:pt idx="0">
                  <c:v>Absolutos</c:v>
                </c:pt>
              </c:strCache>
            </c:strRef>
          </c:tx>
          <c:spPr>
            <a:solidFill>
              <a:srgbClr val="92D050"/>
            </a:solidFill>
            <a:ln w="12700">
              <a:solidFill>
                <a:srgbClr val="000000"/>
              </a:solidFill>
              <a:prstDash val="solid"/>
            </a:ln>
          </c:spPr>
          <c:invertIfNegative val="0"/>
          <c:dPt>
            <c:idx val="20"/>
            <c:invertIfNegative val="0"/>
            <c:bubble3D val="0"/>
            <c:spPr>
              <a:solidFill>
                <a:srgbClr val="FFC000"/>
              </a:solidFill>
              <a:ln w="12700">
                <a:solidFill>
                  <a:srgbClr val="000000"/>
                </a:solidFill>
                <a:prstDash val="solid"/>
              </a:ln>
            </c:spPr>
          </c:dPt>
          <c:dLbls>
            <c:dLbl>
              <c:idx val="0"/>
              <c:layout>
                <c:manualLayout>
                  <c:x val="-2.9155576858488565E-3"/>
                  <c:y val="0.60076998590061481"/>
                </c:manualLayout>
              </c:layout>
              <c:dLblPos val="outEnd"/>
              <c:showLegendKey val="0"/>
              <c:showVal val="1"/>
              <c:showCatName val="0"/>
              <c:showSerName val="0"/>
              <c:showPercent val="0"/>
              <c:showBubbleSize val="0"/>
            </c:dLbl>
            <c:dLbl>
              <c:idx val="1"/>
              <c:layout>
                <c:manualLayout>
                  <c:x val="-3.1245953963000574E-3"/>
                  <c:y val="0.39150088714728037"/>
                </c:manualLayout>
              </c:layout>
              <c:dLblPos val="outEnd"/>
              <c:showLegendKey val="0"/>
              <c:showVal val="1"/>
              <c:showCatName val="0"/>
              <c:showSerName val="0"/>
              <c:showPercent val="0"/>
              <c:showBubbleSize val="0"/>
            </c:dLbl>
            <c:dLbl>
              <c:idx val="2"/>
              <c:layout>
                <c:manualLayout>
                  <c:x val="1.4243255761134757E-3"/>
                  <c:y val="0.31548337058027892"/>
                </c:manualLayout>
              </c:layout>
              <c:dLblPos val="outEnd"/>
              <c:showLegendKey val="0"/>
              <c:showVal val="1"/>
              <c:showCatName val="0"/>
              <c:showSerName val="0"/>
              <c:showPercent val="0"/>
              <c:showBubbleSize val="0"/>
            </c:dLbl>
            <c:dLbl>
              <c:idx val="3"/>
              <c:layout>
                <c:manualLayout>
                  <c:x val="0"/>
                  <c:y val="0.27776535051501128"/>
                </c:manualLayout>
              </c:layout>
              <c:showLegendKey val="0"/>
              <c:showVal val="1"/>
              <c:showCatName val="0"/>
              <c:showSerName val="0"/>
              <c:showPercent val="0"/>
              <c:showBubbleSize val="0"/>
            </c:dLbl>
            <c:dLbl>
              <c:idx val="4"/>
              <c:layout>
                <c:manualLayout>
                  <c:x val="0"/>
                  <c:y val="0.24274475991772732"/>
                </c:manualLayout>
              </c:layout>
              <c:showLegendKey val="0"/>
              <c:showVal val="1"/>
              <c:showCatName val="0"/>
              <c:showSerName val="0"/>
              <c:showPercent val="0"/>
              <c:showBubbleSize val="0"/>
            </c:dLbl>
            <c:dLbl>
              <c:idx val="5"/>
              <c:layout>
                <c:manualLayout>
                  <c:x val="-3.0620287459401005E-3"/>
                  <c:y val="0.21998743867544027"/>
                </c:manualLayout>
              </c:layout>
              <c:showLegendKey val="0"/>
              <c:showVal val="1"/>
              <c:showCatName val="0"/>
              <c:showSerName val="0"/>
              <c:showPercent val="0"/>
              <c:showBubbleSize val="0"/>
            </c:dLbl>
            <c:dLbl>
              <c:idx val="6"/>
              <c:layout>
                <c:manualLayout>
                  <c:x val="-1.5310143729700501E-3"/>
                  <c:y val="0.18461861925179784"/>
                </c:manualLayout>
              </c:layout>
              <c:showLegendKey val="0"/>
              <c:showVal val="1"/>
              <c:showCatName val="0"/>
              <c:showSerName val="0"/>
              <c:showPercent val="0"/>
              <c:showBubbleSize val="0"/>
            </c:dLbl>
            <c:dLbl>
              <c:idx val="7"/>
              <c:layout>
                <c:manualLayout>
                  <c:x val="1.5310143729700501E-3"/>
                  <c:y val="0.15215777931550634"/>
                </c:manualLayout>
              </c:layout>
              <c:showLegendKey val="0"/>
              <c:showVal val="1"/>
              <c:showCatName val="0"/>
              <c:showSerName val="0"/>
              <c:showPercent val="0"/>
              <c:showBubbleSize val="0"/>
            </c:dLbl>
            <c:dLbl>
              <c:idx val="8"/>
              <c:layout>
                <c:manualLayout>
                  <c:x val="-1.0895518033781574E-3"/>
                  <c:y val="0.13151820301979508"/>
                </c:manualLayout>
              </c:layout>
              <c:showLegendKey val="0"/>
              <c:showVal val="1"/>
              <c:showCatName val="0"/>
              <c:showSerName val="0"/>
              <c:showPercent val="0"/>
              <c:showBubbleSize val="0"/>
            </c:dLbl>
            <c:dLbl>
              <c:idx val="9"/>
              <c:layout>
                <c:manualLayout>
                  <c:x val="0"/>
                  <c:y val="0.12614395110700041"/>
                </c:manualLayout>
              </c:layout>
              <c:showLegendKey val="0"/>
              <c:showVal val="1"/>
              <c:showCatName val="0"/>
              <c:showSerName val="0"/>
              <c:showPercent val="0"/>
              <c:showBubbleSize val="0"/>
            </c:dLbl>
            <c:dLbl>
              <c:idx val="10"/>
              <c:layout>
                <c:manualLayout>
                  <c:x val="-6.4796868147354487E-4"/>
                  <c:y val="0.12816762051300726"/>
                </c:manualLayout>
              </c:layout>
              <c:showLegendKey val="0"/>
              <c:showVal val="1"/>
              <c:showCatName val="0"/>
              <c:showSerName val="0"/>
              <c:showPercent val="0"/>
              <c:showBubbleSize val="0"/>
            </c:dLbl>
            <c:dLbl>
              <c:idx val="11"/>
              <c:layout>
                <c:manualLayout>
                  <c:x val="1.7660913829930104E-3"/>
                  <c:y val="0.12058154811306858"/>
                </c:manualLayout>
              </c:layout>
              <c:showLegendKey val="0"/>
              <c:showVal val="1"/>
              <c:showCatName val="0"/>
              <c:showSerName val="0"/>
              <c:showPercent val="0"/>
              <c:showBubbleSize val="0"/>
            </c:dLbl>
            <c:dLbl>
              <c:idx val="12"/>
              <c:layout>
                <c:manualLayout>
                  <c:x val="0"/>
                  <c:y val="0.12393242927236602"/>
                </c:manualLayout>
              </c:layout>
              <c:showLegendKey val="0"/>
              <c:showVal val="1"/>
              <c:showCatName val="0"/>
              <c:showSerName val="0"/>
              <c:showPercent val="0"/>
              <c:showBubbleSize val="0"/>
            </c:dLbl>
            <c:dLbl>
              <c:idx val="13"/>
              <c:layout>
                <c:manualLayout>
                  <c:x val="-4.5930431189101506E-3"/>
                  <c:y val="0.1062002351589862"/>
                </c:manualLayout>
              </c:layout>
              <c:showLegendKey val="0"/>
              <c:showVal val="1"/>
              <c:showCatName val="0"/>
              <c:showSerName val="0"/>
              <c:showPercent val="0"/>
              <c:showBubbleSize val="0"/>
            </c:dLbl>
            <c:dLbl>
              <c:idx val="14"/>
              <c:layout>
                <c:manualLayout>
                  <c:x val="1.9725256684609963E-3"/>
                  <c:y val="6.3528058225715556E-3"/>
                </c:manualLayout>
              </c:layout>
              <c:numFmt formatCode="#,##0" sourceLinked="0"/>
              <c:spPr>
                <a:noFill/>
                <a:ln w="25400">
                  <a:noFill/>
                </a:ln>
              </c:spPr>
              <c:txPr>
                <a:bodyPr rot="-2100000" vert="horz"/>
                <a:lstStyle/>
                <a:p>
                  <a:pPr>
                    <a:defRPr lang="es-ES" sz="7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dLbl>
            <c:dLbl>
              <c:idx val="15"/>
              <c:numFmt formatCode="#,##0" sourceLinked="0"/>
              <c:spPr>
                <a:noFill/>
                <a:ln w="25400">
                  <a:noFill/>
                </a:ln>
              </c:spPr>
              <c:txPr>
                <a:bodyPr rot="-2100000" vert="horz"/>
                <a:lstStyle/>
                <a:p>
                  <a:pPr>
                    <a:defRPr lang="es-ES" sz="7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dLbl>
            <c:dLbl>
              <c:idx val="16"/>
              <c:numFmt formatCode="#,##0" sourceLinked="0"/>
              <c:spPr>
                <a:noFill/>
                <a:ln w="25400">
                  <a:noFill/>
                </a:ln>
              </c:spPr>
              <c:txPr>
                <a:bodyPr rot="-2100000" vert="horz"/>
                <a:lstStyle/>
                <a:p>
                  <a:pPr>
                    <a:defRPr lang="es-ES" sz="7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dLbl>
            <c:dLbl>
              <c:idx val="17"/>
              <c:numFmt formatCode="#,##0" sourceLinked="0"/>
              <c:spPr>
                <a:noFill/>
                <a:ln w="25400">
                  <a:noFill/>
                </a:ln>
              </c:spPr>
              <c:txPr>
                <a:bodyPr rot="-2100000" vert="horz"/>
                <a:lstStyle/>
                <a:p>
                  <a:pPr>
                    <a:defRPr lang="es-ES" sz="7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dLbl>
            <c:dLbl>
              <c:idx val="18"/>
              <c:numFmt formatCode="#,##0" sourceLinked="0"/>
              <c:spPr>
                <a:noFill/>
                <a:ln w="25400">
                  <a:noFill/>
                </a:ln>
              </c:spPr>
              <c:txPr>
                <a:bodyPr rot="-2100000" vert="horz"/>
                <a:lstStyle/>
                <a:p>
                  <a:pPr>
                    <a:defRPr lang="es-ES" sz="7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dLbl>
            <c:dLbl>
              <c:idx val="19"/>
              <c:numFmt formatCode="#,##0" sourceLinked="0"/>
              <c:spPr>
                <a:noFill/>
                <a:ln w="25400">
                  <a:noFill/>
                </a:ln>
              </c:spPr>
              <c:txPr>
                <a:bodyPr rot="-2100000" vert="horz"/>
                <a:lstStyle/>
                <a:p>
                  <a:pPr>
                    <a:defRPr lang="es-ES" sz="7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dLbl>
            <c:dLbl>
              <c:idx val="20"/>
              <c:numFmt formatCode="#,##0" sourceLinked="0"/>
              <c:spPr>
                <a:noFill/>
                <a:ln w="25400">
                  <a:noFill/>
                </a:ln>
              </c:spPr>
              <c:txPr>
                <a:bodyPr rot="-2100000" vert="horz"/>
                <a:lstStyle/>
                <a:p>
                  <a:pPr>
                    <a:defRPr lang="es-ES" sz="7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dLbl>
            <c:numFmt formatCode="#,##0" sourceLinked="0"/>
            <c:spPr>
              <a:noFill/>
              <a:ln w="25400">
                <a:noFill/>
              </a:ln>
            </c:spPr>
            <c:txPr>
              <a:bodyPr rot="-5400000" vert="horz"/>
              <a:lstStyle/>
              <a:p>
                <a:pPr>
                  <a:defRPr lang="es-ES" sz="7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'TPEU '!$G$41:$AA$41</c:f>
              <c:strCache>
                <c:ptCount val="21"/>
                <c:pt idx="0">
                  <c:v>Distrito Federal</c:v>
                </c:pt>
                <c:pt idx="1">
                  <c:v>México</c:v>
                </c:pt>
                <c:pt idx="2">
                  <c:v>Nuevo León</c:v>
                </c:pt>
                <c:pt idx="3">
                  <c:v>Jalisco</c:v>
                </c:pt>
                <c:pt idx="4">
                  <c:v>Coahuila</c:v>
                </c:pt>
                <c:pt idx="5">
                  <c:v>Guanajuato</c:v>
                </c:pt>
                <c:pt idx="6">
                  <c:v>Querétaro</c:v>
                </c:pt>
                <c:pt idx="7">
                  <c:v>Veracruz</c:v>
                </c:pt>
                <c:pt idx="8">
                  <c:v>Puebla</c:v>
                </c:pt>
                <c:pt idx="9">
                  <c:v>Sonora</c:v>
                </c:pt>
                <c:pt idx="10">
                  <c:v>San Luis Potosí</c:v>
                </c:pt>
                <c:pt idx="11">
                  <c:v>Chihuahua</c:v>
                </c:pt>
                <c:pt idx="12">
                  <c:v>Baja California</c:v>
                </c:pt>
                <c:pt idx="13">
                  <c:v>Michoacán</c:v>
                </c:pt>
                <c:pt idx="14">
                  <c:v>Tabasco</c:v>
                </c:pt>
                <c:pt idx="15">
                  <c:v>Sinaloa</c:v>
                </c:pt>
                <c:pt idx="16">
                  <c:v>Hidalgo</c:v>
                </c:pt>
                <c:pt idx="17">
                  <c:v>Durango</c:v>
                </c:pt>
                <c:pt idx="18">
                  <c:v>Aguascalientes</c:v>
                </c:pt>
                <c:pt idx="19">
                  <c:v>Yucatán</c:v>
                </c:pt>
                <c:pt idx="20">
                  <c:v>Chiapas</c:v>
                </c:pt>
              </c:strCache>
            </c:strRef>
          </c:cat>
          <c:val>
            <c:numRef>
              <c:f>'TPEU '!$G$42:$AA$42</c:f>
              <c:numCache>
                <c:formatCode>#,##0</c:formatCode>
                <c:ptCount val="21"/>
                <c:pt idx="0">
                  <c:v>97399</c:v>
                </c:pt>
                <c:pt idx="1">
                  <c:v>60042</c:v>
                </c:pt>
                <c:pt idx="2">
                  <c:v>48066</c:v>
                </c:pt>
                <c:pt idx="3">
                  <c:v>41950</c:v>
                </c:pt>
                <c:pt idx="4">
                  <c:v>36644</c:v>
                </c:pt>
                <c:pt idx="5">
                  <c:v>33394</c:v>
                </c:pt>
                <c:pt idx="6">
                  <c:v>27868</c:v>
                </c:pt>
                <c:pt idx="7">
                  <c:v>22848</c:v>
                </c:pt>
                <c:pt idx="8">
                  <c:v>19614</c:v>
                </c:pt>
                <c:pt idx="9">
                  <c:v>18920</c:v>
                </c:pt>
                <c:pt idx="10">
                  <c:v>18916</c:v>
                </c:pt>
                <c:pt idx="11">
                  <c:v>17956</c:v>
                </c:pt>
                <c:pt idx="12">
                  <c:v>16464</c:v>
                </c:pt>
                <c:pt idx="13">
                  <c:v>13119</c:v>
                </c:pt>
                <c:pt idx="14">
                  <c:v>12921</c:v>
                </c:pt>
                <c:pt idx="15">
                  <c:v>12818</c:v>
                </c:pt>
                <c:pt idx="16">
                  <c:v>11280</c:v>
                </c:pt>
                <c:pt idx="17">
                  <c:v>10376</c:v>
                </c:pt>
                <c:pt idx="18">
                  <c:v>8777</c:v>
                </c:pt>
                <c:pt idx="19">
                  <c:v>8661</c:v>
                </c:pt>
                <c:pt idx="20">
                  <c:v>8511</c:v>
                </c:pt>
              </c:numCache>
            </c:numRef>
          </c:val>
        </c:ser>
        <c:dLbls>
          <c:showLegendKey val="0"/>
          <c:showVal val="1"/>
          <c:showCatName val="0"/>
          <c:showSerName val="0"/>
          <c:showPercent val="0"/>
          <c:showBubbleSize val="0"/>
        </c:dLbls>
        <c:gapWidth val="15"/>
        <c:overlap val="100"/>
        <c:axId val="120854400"/>
        <c:axId val="120890112"/>
      </c:barChart>
      <c:lineChart>
        <c:grouping val="standard"/>
        <c:varyColors val="0"/>
        <c:ser>
          <c:idx val="4"/>
          <c:order val="1"/>
          <c:tx>
            <c:strRef>
              <c:f>'TPEU '!$E$43</c:f>
              <c:strCache>
                <c:ptCount val="1"/>
                <c:pt idx="0">
                  <c:v>Porcentajes</c:v>
                </c:pt>
              </c:strCache>
            </c:strRef>
          </c:tx>
          <c:spPr>
            <a:ln w="12700">
              <a:solidFill>
                <a:srgbClr val="800080"/>
              </a:solidFill>
              <a:prstDash val="solid"/>
            </a:ln>
          </c:spPr>
          <c:marker>
            <c:symbol val="circle"/>
            <c:size val="5"/>
            <c:spPr>
              <a:solidFill>
                <a:srgbClr val="FFC000"/>
              </a:solidFill>
              <a:ln>
                <a:solidFill>
                  <a:srgbClr val="800080"/>
                </a:solidFill>
                <a:prstDash val="solid"/>
              </a:ln>
            </c:spPr>
          </c:marker>
          <c:dLbls>
            <c:dLbl>
              <c:idx val="0"/>
              <c:layout>
                <c:manualLayout>
                  <c:x val="-2.5004116861483239E-2"/>
                  <c:y val="-6.6776909263095832E-2"/>
                </c:manualLayout>
              </c:layout>
              <c:dLblPos val="r"/>
              <c:showLegendKey val="0"/>
              <c:showVal val="1"/>
              <c:showCatName val="0"/>
              <c:showSerName val="0"/>
              <c:showPercent val="0"/>
              <c:showBubbleSize val="0"/>
            </c:dLbl>
            <c:dLbl>
              <c:idx val="1"/>
              <c:layout>
                <c:manualLayout>
                  <c:x val="-1.9481977067574638E-2"/>
                  <c:y val="-4.7362704214853016E-2"/>
                </c:manualLayout>
              </c:layout>
              <c:dLblPos val="r"/>
              <c:showLegendKey val="0"/>
              <c:showVal val="1"/>
              <c:showCatName val="0"/>
              <c:showSerName val="0"/>
              <c:showPercent val="0"/>
              <c:showBubbleSize val="0"/>
            </c:dLbl>
            <c:dLbl>
              <c:idx val="2"/>
              <c:layout>
                <c:manualLayout>
                  <c:x val="-2.5118400454048229E-2"/>
                  <c:y val="3.2732613720156033E-2"/>
                </c:manualLayout>
              </c:layout>
              <c:dLblPos val="r"/>
              <c:showLegendKey val="0"/>
              <c:showVal val="1"/>
              <c:showCatName val="0"/>
              <c:showSerName val="0"/>
              <c:showPercent val="0"/>
              <c:showBubbleSize val="0"/>
            </c:dLbl>
            <c:dLbl>
              <c:idx val="3"/>
              <c:layout>
                <c:manualLayout>
                  <c:x val="-2.428972385563909E-2"/>
                  <c:y val="3.1924460028796078E-2"/>
                </c:manualLayout>
              </c:layout>
              <c:showLegendKey val="0"/>
              <c:showVal val="1"/>
              <c:showCatName val="0"/>
              <c:showSerName val="0"/>
              <c:showPercent val="0"/>
              <c:showBubbleSize val="0"/>
            </c:dLbl>
            <c:dLbl>
              <c:idx val="4"/>
              <c:layout>
                <c:manualLayout>
                  <c:x val="-2.428972385563909E-2"/>
                  <c:y val="-3.4136280515940136E-2"/>
                </c:manualLayout>
              </c:layout>
              <c:showLegendKey val="0"/>
              <c:showVal val="1"/>
              <c:showCatName val="0"/>
              <c:showSerName val="0"/>
              <c:showPercent val="0"/>
              <c:showBubbleSize val="0"/>
            </c:dLbl>
            <c:dLbl>
              <c:idx val="5"/>
              <c:layout>
                <c:manualLayout>
                  <c:x val="-2.2552203370787331E-2"/>
                  <c:y val="3.4135981863430385E-2"/>
                </c:manualLayout>
              </c:layout>
              <c:showLegendKey val="0"/>
              <c:showVal val="1"/>
              <c:showCatName val="0"/>
              <c:showSerName val="0"/>
              <c:showPercent val="0"/>
              <c:showBubbleSize val="0"/>
            </c:dLbl>
            <c:dLbl>
              <c:idx val="6"/>
              <c:layout>
                <c:manualLayout>
                  <c:x val="-2.102118899781728E-2"/>
                  <c:y val="-3.5811123790569339E-2"/>
                </c:manualLayout>
              </c:layout>
              <c:showLegendKey val="0"/>
              <c:showVal val="1"/>
              <c:showCatName val="0"/>
              <c:showSerName val="0"/>
              <c:showPercent val="0"/>
              <c:showBubbleSize val="0"/>
            </c:dLbl>
            <c:dLbl>
              <c:idx val="7"/>
              <c:layout>
                <c:manualLayout>
                  <c:x val="-2.102118899781728E-2"/>
                  <c:y val="2.6550208116001412E-2"/>
                </c:manualLayout>
              </c:layout>
              <c:showLegendKey val="0"/>
              <c:showVal val="1"/>
              <c:showCatName val="0"/>
              <c:showSerName val="0"/>
              <c:showPercent val="0"/>
              <c:showBubbleSize val="0"/>
            </c:dLbl>
            <c:dLbl>
              <c:idx val="8"/>
              <c:layout>
                <c:manualLayout>
                  <c:x val="-2.1462772119721956E-2"/>
                  <c:y val="-2.6550208116001412E-2"/>
                </c:manualLayout>
              </c:layout>
              <c:showLegendKey val="0"/>
              <c:showVal val="1"/>
              <c:showCatName val="0"/>
              <c:showSerName val="0"/>
              <c:showPercent val="0"/>
              <c:showBubbleSize val="0"/>
            </c:dLbl>
            <c:dLbl>
              <c:idx val="9"/>
              <c:layout>
                <c:manualLayout>
                  <c:x val="-1.8635699831491919E-2"/>
                  <c:y val="2.9016181888935313E-2"/>
                </c:manualLayout>
              </c:layout>
              <c:showLegendKey val="0"/>
              <c:showVal val="1"/>
              <c:showCatName val="0"/>
              <c:showSerName val="0"/>
              <c:showPercent val="0"/>
              <c:showBubbleSize val="0"/>
            </c:dLbl>
            <c:dLbl>
              <c:idx val="10"/>
              <c:layout>
                <c:manualLayout>
                  <c:x val="-2.3641755174165606E-2"/>
                  <c:y val="-3.7929167389654621E-2"/>
                </c:manualLayout>
              </c:layout>
              <c:showLegendKey val="0"/>
              <c:showVal val="1"/>
              <c:showCatName val="0"/>
              <c:showSerName val="0"/>
              <c:showPercent val="0"/>
              <c:showBubbleSize val="0"/>
            </c:dLbl>
            <c:dLbl>
              <c:idx val="11"/>
              <c:layout>
                <c:manualLayout>
                  <c:x val="-2.802829218119399E-2"/>
                  <c:y val="3.0343094989715904E-2"/>
                </c:manualLayout>
              </c:layout>
              <c:showLegendKey val="0"/>
              <c:showVal val="1"/>
              <c:showCatName val="0"/>
              <c:showSerName val="0"/>
              <c:showPercent val="0"/>
              <c:showBubbleSize val="0"/>
            </c:dLbl>
            <c:dLbl>
              <c:idx val="12"/>
              <c:layout>
                <c:manualLayout>
                  <c:x val="-1.9490174624847235E-2"/>
                  <c:y val="2.9552561796430676E-2"/>
                </c:manualLayout>
              </c:layout>
              <c:showLegendKey val="0"/>
              <c:showVal val="1"/>
              <c:showCatName val="0"/>
              <c:showSerName val="0"/>
              <c:showPercent val="0"/>
              <c:showBubbleSize val="0"/>
            </c:dLbl>
            <c:dLbl>
              <c:idx val="13"/>
              <c:layout>
                <c:manualLayout>
                  <c:x val="-4.5959002087242753E-2"/>
                  <c:y val="-1.09363562542166E-2"/>
                </c:manualLayout>
              </c:layout>
              <c:showLegendKey val="0"/>
              <c:showVal val="1"/>
              <c:showCatName val="0"/>
              <c:showSerName val="0"/>
              <c:showPercent val="0"/>
              <c:showBubbleSize val="0"/>
            </c:dLbl>
            <c:dLbl>
              <c:idx val="14"/>
              <c:layout>
                <c:manualLayout>
                  <c:x val="-2.1754870373714586E-2"/>
                  <c:y val="-2.6550208116001412E-2"/>
                </c:manualLayout>
              </c:layout>
              <c:showLegendKey val="0"/>
              <c:showVal val="1"/>
              <c:showCatName val="0"/>
              <c:showSerName val="0"/>
              <c:showPercent val="0"/>
              <c:showBubbleSize val="0"/>
            </c:dLbl>
            <c:dLbl>
              <c:idx val="15"/>
              <c:layout>
                <c:manualLayout>
                  <c:x val="-3.8275359324251246E-2"/>
                  <c:y val="-3.792886873714488E-3"/>
                </c:manualLayout>
              </c:layout>
              <c:showLegendKey val="0"/>
              <c:showVal val="1"/>
              <c:showCatName val="0"/>
              <c:showSerName val="0"/>
              <c:showPercent val="0"/>
              <c:showBubbleSize val="0"/>
            </c:dLbl>
            <c:dLbl>
              <c:idx val="16"/>
              <c:layout>
                <c:manualLayout>
                  <c:x val="-2.4496229967520801E-2"/>
                  <c:y val="-3.0343094989715904E-2"/>
                </c:manualLayout>
              </c:layout>
              <c:showLegendKey val="0"/>
              <c:showVal val="1"/>
              <c:showCatName val="0"/>
              <c:showSerName val="0"/>
              <c:showPercent val="0"/>
              <c:showBubbleSize val="0"/>
            </c:dLbl>
            <c:dLbl>
              <c:idx val="17"/>
              <c:layout>
                <c:manualLayout>
                  <c:x val="-3.8275359324251246E-2"/>
                  <c:y val="3.4135981863430385E-2"/>
                </c:manualLayout>
              </c:layout>
              <c:showLegendKey val="0"/>
              <c:showVal val="1"/>
              <c:showCatName val="0"/>
              <c:showSerName val="0"/>
              <c:showPercent val="0"/>
              <c:showBubbleSize val="0"/>
            </c:dLbl>
            <c:dLbl>
              <c:idx val="18"/>
              <c:layout>
                <c:manualLayout>
                  <c:x val="-3.8275359324251246E-2"/>
                  <c:y val="2.2757321242286931E-2"/>
                </c:manualLayout>
              </c:layout>
              <c:showLegendKey val="0"/>
              <c:showVal val="1"/>
              <c:showCatName val="0"/>
              <c:showSerName val="0"/>
              <c:showPercent val="0"/>
              <c:showBubbleSize val="0"/>
            </c:dLbl>
            <c:dLbl>
              <c:idx val="19"/>
              <c:layout>
                <c:manualLayout>
                  <c:x val="-3.9806494249534127E-2"/>
                  <c:y val="1.8964135716062633E-2"/>
                </c:manualLayout>
              </c:layout>
              <c:showLegendKey val="0"/>
              <c:showVal val="1"/>
              <c:showCatName val="0"/>
              <c:showSerName val="0"/>
              <c:showPercent val="0"/>
              <c:showBubbleSize val="0"/>
            </c:dLbl>
            <c:dLbl>
              <c:idx val="20"/>
              <c:layout>
                <c:manualLayout>
                  <c:x val="-2.2965215594550753E-2"/>
                  <c:y val="-3.4135981863430385E-2"/>
                </c:manualLayout>
              </c:layout>
              <c:showLegendKey val="0"/>
              <c:showVal val="1"/>
              <c:showCatName val="0"/>
              <c:showSerName val="0"/>
              <c:showPercent val="0"/>
              <c:showBubbleSize val="0"/>
            </c:dLbl>
            <c:numFmt formatCode="0.00" sourceLinked="0"/>
            <c:spPr>
              <a:noFill/>
              <a:ln w="25400">
                <a:noFill/>
              </a:ln>
            </c:spPr>
            <c:txPr>
              <a:bodyPr/>
              <a:lstStyle/>
              <a:p>
                <a:pPr>
                  <a:defRPr lang="es-ES" sz="7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'TPEU '!$G$41:$AE$41</c:f>
              <c:strCache>
                <c:ptCount val="25"/>
                <c:pt idx="0">
                  <c:v>Distrito Federal</c:v>
                </c:pt>
                <c:pt idx="1">
                  <c:v>México</c:v>
                </c:pt>
                <c:pt idx="2">
                  <c:v>Nuevo León</c:v>
                </c:pt>
                <c:pt idx="3">
                  <c:v>Jalisco</c:v>
                </c:pt>
                <c:pt idx="4">
                  <c:v>Coahuila</c:v>
                </c:pt>
                <c:pt idx="5">
                  <c:v>Guanajuato</c:v>
                </c:pt>
                <c:pt idx="6">
                  <c:v>Querétaro</c:v>
                </c:pt>
                <c:pt idx="7">
                  <c:v>Veracruz</c:v>
                </c:pt>
                <c:pt idx="8">
                  <c:v>Puebla</c:v>
                </c:pt>
                <c:pt idx="9">
                  <c:v>Sonora</c:v>
                </c:pt>
                <c:pt idx="10">
                  <c:v>San Luis Potosí</c:v>
                </c:pt>
                <c:pt idx="11">
                  <c:v>Chihuahua</c:v>
                </c:pt>
                <c:pt idx="12">
                  <c:v>Baja California</c:v>
                </c:pt>
                <c:pt idx="13">
                  <c:v>Michoacán</c:v>
                </c:pt>
                <c:pt idx="14">
                  <c:v>Tabasco</c:v>
                </c:pt>
                <c:pt idx="15">
                  <c:v>Sinaloa</c:v>
                </c:pt>
                <c:pt idx="16">
                  <c:v>Hidalgo</c:v>
                </c:pt>
                <c:pt idx="17">
                  <c:v>Durango</c:v>
                </c:pt>
                <c:pt idx="18">
                  <c:v>Aguascalientes</c:v>
                </c:pt>
                <c:pt idx="19">
                  <c:v>Yucatán</c:v>
                </c:pt>
                <c:pt idx="20">
                  <c:v>Chiapas</c:v>
                </c:pt>
                <c:pt idx="21">
                  <c:v>Morelos</c:v>
                </c:pt>
                <c:pt idx="22">
                  <c:v>Campeche</c:v>
                </c:pt>
                <c:pt idx="23">
                  <c:v>Oaxaca</c:v>
                </c:pt>
                <c:pt idx="24">
                  <c:v>Zacatecas</c:v>
                </c:pt>
              </c:strCache>
            </c:strRef>
          </c:cat>
          <c:val>
            <c:numRef>
              <c:f>'TPEU '!$G$43:$AE$43</c:f>
              <c:numCache>
                <c:formatCode>#,##0.00</c:formatCode>
                <c:ptCount val="25"/>
                <c:pt idx="0">
                  <c:v>3.8167277845744678</c:v>
                </c:pt>
                <c:pt idx="1">
                  <c:v>5.0092063208671931</c:v>
                </c:pt>
                <c:pt idx="2">
                  <c:v>4.0912317615635638</c:v>
                </c:pt>
                <c:pt idx="3">
                  <c:v>3.3550069179522946</c:v>
                </c:pt>
                <c:pt idx="4">
                  <c:v>6.6080828372702731</c:v>
                </c:pt>
                <c:pt idx="5">
                  <c:v>5.342706615107204</c:v>
                </c:pt>
                <c:pt idx="6">
                  <c:v>8.1433472231150983</c:v>
                </c:pt>
                <c:pt idx="7">
                  <c:v>3.438700734606897</c:v>
                </c:pt>
                <c:pt idx="8">
                  <c:v>4.4653589771609594</c:v>
                </c:pt>
                <c:pt idx="9">
                  <c:v>4.388121457264532</c:v>
                </c:pt>
                <c:pt idx="10">
                  <c:v>6.4097698500908118</c:v>
                </c:pt>
                <c:pt idx="11">
                  <c:v>2.829726309552143</c:v>
                </c:pt>
                <c:pt idx="12">
                  <c:v>2.6633105675064441</c:v>
                </c:pt>
                <c:pt idx="13">
                  <c:v>4.0130556609198882</c:v>
                </c:pt>
                <c:pt idx="14">
                  <c:v>8.1444969019269156</c:v>
                </c:pt>
                <c:pt idx="15">
                  <c:v>3.4252395636814588</c:v>
                </c:pt>
                <c:pt idx="16">
                  <c:v>6.8716799064281853</c:v>
                </c:pt>
                <c:pt idx="17">
                  <c:v>5.6875674905307685</c:v>
                </c:pt>
                <c:pt idx="18">
                  <c:v>4.2870470319880098</c:v>
                </c:pt>
                <c:pt idx="19">
                  <c:v>3.150485613473506</c:v>
                </c:pt>
                <c:pt idx="20">
                  <c:v>4.3549897406245606</c:v>
                </c:pt>
                <c:pt idx="21">
                  <c:v>4.4790914612484309</c:v>
                </c:pt>
                <c:pt idx="22">
                  <c:v>5.3944883959941734</c:v>
                </c:pt>
                <c:pt idx="23">
                  <c:v>4.1742094818630173</c:v>
                </c:pt>
                <c:pt idx="24">
                  <c:v>4.8250468725293114</c:v>
                </c:pt>
              </c:numCache>
            </c:numRef>
          </c:val>
          <c:smooth val="0"/>
        </c:ser>
        <c:dLbls>
          <c:showLegendKey val="0"/>
          <c:showVal val="1"/>
          <c:showCatName val="0"/>
          <c:showSerName val="0"/>
          <c:showPercent val="0"/>
          <c:showBubbleSize val="0"/>
        </c:dLbls>
        <c:marker val="1"/>
        <c:smooth val="0"/>
        <c:axId val="120892032"/>
        <c:axId val="120934784"/>
      </c:lineChart>
      <c:catAx>
        <c:axId val="120854400"/>
        <c:scaling>
          <c:orientation val="minMax"/>
        </c:scaling>
        <c:delete val="0"/>
        <c:axPos val="b"/>
        <c:numFmt formatCode="General" sourceLinked="1"/>
        <c:majorTickMark val="cross"/>
        <c:minorTickMark val="none"/>
        <c:tickLblPos val="nextTo"/>
        <c:spPr>
          <a:ln w="3175">
            <a:solidFill>
              <a:srgbClr val="000000"/>
            </a:solidFill>
            <a:prstDash val="solid"/>
          </a:ln>
        </c:spPr>
        <c:txPr>
          <a:bodyPr rot="-2700000" vert="horz"/>
          <a:lstStyle/>
          <a:p>
            <a:pPr>
              <a:defRPr lang="es-ES" sz="700" b="1" i="0" u="none" strike="noStrike" baseline="0">
                <a:solidFill>
                  <a:srgbClr val="000000"/>
                </a:solidFill>
                <a:latin typeface="Arial"/>
                <a:ea typeface="Arial"/>
                <a:cs typeface="Arial"/>
              </a:defRPr>
            </a:pPr>
            <a:endParaRPr lang="es-MX"/>
          </a:p>
        </c:txPr>
        <c:crossAx val="120890112"/>
        <c:crossesAt val="-1000"/>
        <c:auto val="0"/>
        <c:lblAlgn val="ctr"/>
        <c:lblOffset val="200"/>
        <c:tickLblSkip val="1"/>
        <c:tickMarkSkip val="1"/>
        <c:noMultiLvlLbl val="0"/>
      </c:catAx>
      <c:valAx>
        <c:axId val="120890112"/>
        <c:scaling>
          <c:orientation val="minMax"/>
          <c:max val="105000"/>
          <c:min val="0"/>
        </c:scaling>
        <c:delete val="0"/>
        <c:axPos val="l"/>
        <c:title>
          <c:tx>
            <c:rich>
              <a:bodyPr/>
              <a:lstStyle/>
              <a:p>
                <a:pPr>
                  <a:defRPr lang="es-ES" sz="1000" b="1" i="0" u="none" strike="noStrike" baseline="0">
                    <a:solidFill>
                      <a:srgbClr val="000000"/>
                    </a:solidFill>
                    <a:latin typeface="Arial"/>
                    <a:ea typeface="Arial"/>
                    <a:cs typeface="Arial"/>
                  </a:defRPr>
                </a:pPr>
                <a:r>
                  <a:rPr lang="es-ES" sz="1000"/>
                  <a:t>Empleos Generados</a:t>
                </a:r>
              </a:p>
            </c:rich>
          </c:tx>
          <c:layout>
            <c:manualLayout>
              <c:xMode val="edge"/>
              <c:yMode val="edge"/>
              <c:x val="9.3042275043959326E-4"/>
              <c:y val="0.25131963718242634"/>
            </c:manualLayout>
          </c:layout>
          <c:overlay val="0"/>
          <c:spPr>
            <a:noFill/>
            <a:ln w="25400">
              <a:noFill/>
            </a:ln>
          </c:spPr>
        </c:title>
        <c:numFmt formatCode="0.0" sourceLinked="0"/>
        <c:majorTickMark val="cross"/>
        <c:minorTickMark val="none"/>
        <c:tickLblPos val="nextTo"/>
        <c:spPr>
          <a:ln w="3175">
            <a:solidFill>
              <a:srgbClr val="969696"/>
            </a:solidFill>
            <a:prstDash val="solid"/>
          </a:ln>
        </c:spPr>
        <c:txPr>
          <a:bodyPr rot="0" vert="horz"/>
          <a:lstStyle/>
          <a:p>
            <a:pPr>
              <a:defRPr lang="es-ES" sz="700" b="1" i="0" u="none" strike="noStrike" baseline="0">
                <a:solidFill>
                  <a:srgbClr val="000000"/>
                </a:solidFill>
                <a:latin typeface="Arial"/>
                <a:ea typeface="Arial"/>
                <a:cs typeface="Arial"/>
              </a:defRPr>
            </a:pPr>
            <a:endParaRPr lang="es-MX"/>
          </a:p>
        </c:txPr>
        <c:crossAx val="120854400"/>
        <c:crosses val="autoZero"/>
        <c:crossBetween val="between"/>
        <c:minorUnit val="400"/>
      </c:valAx>
      <c:catAx>
        <c:axId val="120892032"/>
        <c:scaling>
          <c:orientation val="minMax"/>
        </c:scaling>
        <c:delete val="1"/>
        <c:axPos val="b"/>
        <c:numFmt formatCode="General" sourceLinked="1"/>
        <c:majorTickMark val="out"/>
        <c:minorTickMark val="none"/>
        <c:tickLblPos val="none"/>
        <c:crossAx val="120934784"/>
        <c:crossesAt val="-3"/>
        <c:auto val="0"/>
        <c:lblAlgn val="ctr"/>
        <c:lblOffset val="100"/>
        <c:noMultiLvlLbl val="0"/>
      </c:catAx>
      <c:valAx>
        <c:axId val="120934784"/>
        <c:scaling>
          <c:orientation val="minMax"/>
          <c:max val="11"/>
          <c:min val="0"/>
        </c:scaling>
        <c:delete val="0"/>
        <c:axPos val="r"/>
        <c:title>
          <c:tx>
            <c:rich>
              <a:bodyPr/>
              <a:lstStyle/>
              <a:p>
                <a:pPr>
                  <a:defRPr lang="es-ES" sz="1000" b="1" i="0" u="none" strike="noStrike" baseline="0">
                    <a:solidFill>
                      <a:srgbClr val="000000"/>
                    </a:solidFill>
                    <a:latin typeface="Arial"/>
                    <a:ea typeface="Arial"/>
                    <a:cs typeface="Arial"/>
                  </a:defRPr>
                </a:pPr>
                <a:r>
                  <a:rPr lang="es-ES" sz="1000"/>
                  <a:t>Variación</a:t>
                </a:r>
              </a:p>
            </c:rich>
          </c:tx>
          <c:layout>
            <c:manualLayout>
              <c:xMode val="edge"/>
              <c:yMode val="edge"/>
              <c:x val="0.972193162417479"/>
              <c:y val="0.346095336187837"/>
            </c:manualLayout>
          </c:layout>
          <c:overlay val="0"/>
          <c:spPr>
            <a:noFill/>
            <a:ln w="25400">
              <a:noFill/>
            </a:ln>
          </c:spPr>
        </c:title>
        <c:numFmt formatCode="0.0" sourceLinked="0"/>
        <c:majorTickMark val="cross"/>
        <c:minorTickMark val="none"/>
        <c:tickLblPos val="nextTo"/>
        <c:spPr>
          <a:ln w="12700">
            <a:solidFill>
              <a:srgbClr val="C0C0C0"/>
            </a:solidFill>
            <a:prstDash val="solid"/>
          </a:ln>
        </c:spPr>
        <c:txPr>
          <a:bodyPr rot="0" vert="horz"/>
          <a:lstStyle/>
          <a:p>
            <a:pPr>
              <a:defRPr lang="es-ES" sz="700" b="1" i="0" u="none" strike="noStrike" baseline="0">
                <a:solidFill>
                  <a:srgbClr val="000000"/>
                </a:solidFill>
                <a:latin typeface="Arial"/>
                <a:ea typeface="Arial"/>
                <a:cs typeface="Arial"/>
              </a:defRPr>
            </a:pPr>
            <a:endParaRPr lang="es-MX"/>
          </a:p>
        </c:txPr>
        <c:crossAx val="120892032"/>
        <c:crosses val="max"/>
        <c:crossBetween val="between"/>
        <c:majorUnit val="1"/>
        <c:minorUnit val="0.2"/>
      </c:valAx>
      <c:spPr>
        <a:noFill/>
        <a:ln w="25400">
          <a:noFill/>
        </a:ln>
      </c:spPr>
    </c:plotArea>
    <c:legend>
      <c:legendPos val="b"/>
      <c:layout>
        <c:manualLayout>
          <c:xMode val="edge"/>
          <c:yMode val="edge"/>
          <c:x val="0.32493983836828111"/>
          <c:y val="0.93432422254032044"/>
          <c:w val="0.35693661639016538"/>
          <c:h val="4.3382594351333022E-2"/>
        </c:manualLayout>
      </c:layout>
      <c:overlay val="0"/>
      <c:txPr>
        <a:bodyPr/>
        <a:lstStyle/>
        <a:p>
          <a:pPr>
            <a:defRPr lang="es-ES"/>
          </a:pPr>
          <a:endParaRPr lang="es-MX"/>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s-MX"/>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764654418197749E-2"/>
          <c:y val="0.25462962962962976"/>
          <c:w val="0.91601312335958029"/>
          <c:h val="0.51786745406824153"/>
        </c:manualLayout>
      </c:layout>
      <c:barChart>
        <c:barDir val="col"/>
        <c:grouping val="clustered"/>
        <c:varyColors val="0"/>
        <c:dLbls>
          <c:showLegendKey val="0"/>
          <c:showVal val="0"/>
          <c:showCatName val="0"/>
          <c:showSerName val="0"/>
          <c:showPercent val="0"/>
          <c:showBubbleSize val="0"/>
        </c:dLbls>
        <c:gapWidth val="150"/>
        <c:axId val="120960512"/>
        <c:axId val="120962048"/>
      </c:barChart>
      <c:catAx>
        <c:axId val="120960512"/>
        <c:scaling>
          <c:orientation val="minMax"/>
        </c:scaling>
        <c:delete val="0"/>
        <c:axPos val="b"/>
        <c:numFmt formatCode="General" sourceLinked="1"/>
        <c:majorTickMark val="out"/>
        <c:minorTickMark val="none"/>
        <c:tickLblPos val="low"/>
        <c:txPr>
          <a:bodyPr/>
          <a:lstStyle/>
          <a:p>
            <a:pPr>
              <a:defRPr sz="700"/>
            </a:pPr>
            <a:endParaRPr lang="es-MX"/>
          </a:p>
        </c:txPr>
        <c:crossAx val="120962048"/>
        <c:crosses val="autoZero"/>
        <c:auto val="1"/>
        <c:lblAlgn val="ctr"/>
        <c:lblOffset val="100"/>
        <c:noMultiLvlLbl val="0"/>
      </c:catAx>
      <c:valAx>
        <c:axId val="120962048"/>
        <c:scaling>
          <c:orientation val="minMax"/>
          <c:max val="6000"/>
          <c:min val="-1500"/>
        </c:scaling>
        <c:delete val="1"/>
        <c:axPos val="l"/>
        <c:numFmt formatCode="#,##0" sourceLinked="1"/>
        <c:majorTickMark val="out"/>
        <c:minorTickMark val="none"/>
        <c:tickLblPos val="none"/>
        <c:crossAx val="120960512"/>
        <c:crosses val="autoZero"/>
        <c:crossBetween val="between"/>
      </c:valAx>
    </c:plotArea>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31153970922174E-2"/>
          <c:y val="0.25462962962962971"/>
          <c:w val="0.95346623806855602"/>
          <c:h val="0.51786745406824153"/>
        </c:manualLayout>
      </c:layout>
      <c:barChart>
        <c:barDir val="col"/>
        <c:grouping val="clustered"/>
        <c:varyColors val="0"/>
        <c:ser>
          <c:idx val="0"/>
          <c:order val="0"/>
          <c:spPr>
            <a:solidFill>
              <a:srgbClr val="FF0000"/>
            </a:solidFill>
          </c:spPr>
          <c:invertIfNegative val="0"/>
          <c:dPt>
            <c:idx val="0"/>
            <c:invertIfNegative val="0"/>
            <c:bubble3D val="0"/>
            <c:spPr>
              <a:solidFill>
                <a:srgbClr val="00B050"/>
              </a:solidFill>
            </c:spPr>
          </c:dPt>
          <c:dPt>
            <c:idx val="1"/>
            <c:invertIfNegative val="0"/>
            <c:bubble3D val="0"/>
            <c:spPr>
              <a:solidFill>
                <a:srgbClr val="00B050"/>
              </a:solidFill>
            </c:spPr>
          </c:dPt>
          <c:dPt>
            <c:idx val="2"/>
            <c:invertIfNegative val="0"/>
            <c:bubble3D val="0"/>
            <c:spPr>
              <a:solidFill>
                <a:srgbClr val="00B050"/>
              </a:solidFill>
            </c:spPr>
          </c:dPt>
          <c:dPt>
            <c:idx val="3"/>
            <c:invertIfNegative val="0"/>
            <c:bubble3D val="0"/>
            <c:spPr>
              <a:solidFill>
                <a:srgbClr val="00B050"/>
              </a:solidFill>
            </c:spPr>
          </c:dPt>
          <c:dPt>
            <c:idx val="4"/>
            <c:invertIfNegative val="0"/>
            <c:bubble3D val="0"/>
            <c:spPr>
              <a:solidFill>
                <a:srgbClr val="00B050"/>
              </a:solidFill>
            </c:spPr>
          </c:dPt>
          <c:dLbls>
            <c:showLegendKey val="0"/>
            <c:showVal val="1"/>
            <c:showCatName val="0"/>
            <c:showSerName val="0"/>
            <c:showPercent val="0"/>
            <c:showBubbleSize val="0"/>
            <c:showLeaderLines val="0"/>
          </c:dLbls>
          <c:cat>
            <c:strRef>
              <c:f>'TPEU x Mun'!$B$127:$B$136</c:f>
              <c:strCache>
                <c:ptCount val="10"/>
                <c:pt idx="0">
                  <c:v>Tuxtla Gutiérrez</c:v>
                </c:pt>
                <c:pt idx="1">
                  <c:v>Tapachula</c:v>
                </c:pt>
                <c:pt idx="2">
                  <c:v>Villa Comaltitlán</c:v>
                </c:pt>
                <c:pt idx="3">
                  <c:v>Palenque</c:v>
                </c:pt>
                <c:pt idx="4">
                  <c:v>Reforma</c:v>
                </c:pt>
                <c:pt idx="5">
                  <c:v>Villa Corzo</c:v>
                </c:pt>
                <c:pt idx="6">
                  <c:v>Tumbalá</c:v>
                </c:pt>
                <c:pt idx="7">
                  <c:v>Huitiupán</c:v>
                </c:pt>
                <c:pt idx="8">
                  <c:v>Chiapa de Corzo</c:v>
                </c:pt>
                <c:pt idx="9">
                  <c:v>Ostuacán</c:v>
                </c:pt>
              </c:strCache>
            </c:strRef>
          </c:cat>
          <c:val>
            <c:numRef>
              <c:f>'TPEU x Mun'!$E$127:$E$136</c:f>
              <c:numCache>
                <c:formatCode>#,##0</c:formatCode>
                <c:ptCount val="10"/>
                <c:pt idx="0">
                  <c:v>4858</c:v>
                </c:pt>
                <c:pt idx="1">
                  <c:v>1191</c:v>
                </c:pt>
                <c:pt idx="2">
                  <c:v>405</c:v>
                </c:pt>
                <c:pt idx="3">
                  <c:v>367</c:v>
                </c:pt>
                <c:pt idx="4">
                  <c:v>354</c:v>
                </c:pt>
                <c:pt idx="5">
                  <c:v>-54</c:v>
                </c:pt>
                <c:pt idx="6">
                  <c:v>-56</c:v>
                </c:pt>
                <c:pt idx="7">
                  <c:v>-62</c:v>
                </c:pt>
                <c:pt idx="8">
                  <c:v>-337</c:v>
                </c:pt>
                <c:pt idx="9">
                  <c:v>-684</c:v>
                </c:pt>
              </c:numCache>
            </c:numRef>
          </c:val>
        </c:ser>
        <c:dLbls>
          <c:showLegendKey val="0"/>
          <c:showVal val="0"/>
          <c:showCatName val="0"/>
          <c:showSerName val="0"/>
          <c:showPercent val="0"/>
          <c:showBubbleSize val="0"/>
        </c:dLbls>
        <c:gapWidth val="150"/>
        <c:axId val="121333248"/>
        <c:axId val="121334784"/>
      </c:barChart>
      <c:catAx>
        <c:axId val="121333248"/>
        <c:scaling>
          <c:orientation val="minMax"/>
        </c:scaling>
        <c:delete val="0"/>
        <c:axPos val="b"/>
        <c:numFmt formatCode="General" sourceLinked="1"/>
        <c:majorTickMark val="out"/>
        <c:minorTickMark val="none"/>
        <c:tickLblPos val="low"/>
        <c:txPr>
          <a:bodyPr/>
          <a:lstStyle/>
          <a:p>
            <a:pPr>
              <a:defRPr sz="700"/>
            </a:pPr>
            <a:endParaRPr lang="es-MX"/>
          </a:p>
        </c:txPr>
        <c:crossAx val="121334784"/>
        <c:crosses val="autoZero"/>
        <c:auto val="1"/>
        <c:lblAlgn val="ctr"/>
        <c:lblOffset val="100"/>
        <c:noMultiLvlLbl val="0"/>
      </c:catAx>
      <c:valAx>
        <c:axId val="121334784"/>
        <c:scaling>
          <c:orientation val="minMax"/>
          <c:max val="6000"/>
          <c:min val="-1500"/>
        </c:scaling>
        <c:delete val="1"/>
        <c:axPos val="l"/>
        <c:numFmt formatCode="#,##0" sourceLinked="1"/>
        <c:majorTickMark val="out"/>
        <c:minorTickMark val="none"/>
        <c:tickLblPos val="none"/>
        <c:crossAx val="121333248"/>
        <c:crosses val="autoZero"/>
        <c:crossBetween val="between"/>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0.0543</cdr:x>
      <cdr:y>0.02704</cdr:y>
    </cdr:from>
    <cdr:to>
      <cdr:x>0.52223</cdr:x>
      <cdr:y>0.86421</cdr:y>
    </cdr:to>
    <cdr:sp macro="" textlink="">
      <cdr:nvSpPr>
        <cdr:cNvPr id="2" name="1 Rectángulo"/>
        <cdr:cNvSpPr/>
      </cdr:nvSpPr>
      <cdr:spPr>
        <a:xfrm xmlns:a="http://schemas.openxmlformats.org/drawingml/2006/main">
          <a:off x="434541" y="76758"/>
          <a:ext cx="3744355" cy="2376265"/>
        </a:xfrm>
        <a:prstGeom xmlns:a="http://schemas.openxmlformats.org/drawingml/2006/main" prst="rect">
          <a:avLst/>
        </a:prstGeom>
        <a:solidFill xmlns:a="http://schemas.openxmlformats.org/drawingml/2006/main">
          <a:schemeClr val="bg2">
            <a:lumMod val="75000"/>
            <a:alpha val="15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xmlns:a="http://schemas.openxmlformats.org/drawingml/2006/main">
          <a:endParaRPr lang="es-MX"/>
        </a:p>
      </cdr:txBody>
    </cdr:sp>
  </cdr:relSizeAnchor>
  <cdr:relSizeAnchor xmlns:cdr="http://schemas.openxmlformats.org/drawingml/2006/chartDrawing">
    <cdr:from>
      <cdr:x>0.12698</cdr:x>
      <cdr:y>0.04867</cdr:y>
    </cdr:from>
    <cdr:to>
      <cdr:x>0.48309</cdr:x>
      <cdr:y>0.1882</cdr:y>
    </cdr:to>
    <cdr:sp macro="" textlink="">
      <cdr:nvSpPr>
        <cdr:cNvPr id="3" name="1 CuadroTexto"/>
        <cdr:cNvSpPr txBox="1"/>
      </cdr:nvSpPr>
      <cdr:spPr>
        <a:xfrm xmlns:a="http://schemas.openxmlformats.org/drawingml/2006/main">
          <a:off x="1016121" y="138150"/>
          <a:ext cx="2849576" cy="396049"/>
        </a:xfrm>
        <a:prstGeom xmlns:a="http://schemas.openxmlformats.org/drawingml/2006/main" prst="rect">
          <a:avLst/>
        </a:prstGeom>
      </cdr:spPr>
      <cdr:txBody>
        <a:bodyPr xmlns:a="http://schemas.openxmlformats.org/drawingml/2006/main" wrap="none" rtlCol="0"/>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algn="ctr"/>
          <a:r>
            <a:rPr lang="es-MX" b="1" dirty="0" smtClean="0"/>
            <a:t>Los 5 Municipios con Mayor Crecimiento</a:t>
          </a:r>
        </a:p>
        <a:p xmlns:a="http://schemas.openxmlformats.org/drawingml/2006/main">
          <a:pPr algn="ctr"/>
          <a:r>
            <a:rPr lang="es-MX" b="1" dirty="0" smtClean="0"/>
            <a:t>de TPEU en el Año</a:t>
          </a:r>
          <a:endParaRPr lang="es-MX" sz="11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1"/>
            <a:ext cx="303784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vl1pPr>
          </a:lstStyle>
          <a:p>
            <a:endParaRPr lang="en-US"/>
          </a:p>
        </p:txBody>
      </p:sp>
      <p:sp>
        <p:nvSpPr>
          <p:cNvPr id="39939" name="Rectangle 3"/>
          <p:cNvSpPr>
            <a:spLocks noGrp="1" noChangeArrowheads="1"/>
          </p:cNvSpPr>
          <p:nvPr>
            <p:ph type="dt" sz="quarter" idx="1"/>
          </p:nvPr>
        </p:nvSpPr>
        <p:spPr bwMode="auto">
          <a:xfrm>
            <a:off x="3970938" y="1"/>
            <a:ext cx="303784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vl1pPr>
          </a:lstStyle>
          <a:p>
            <a:endParaRPr lang="en-US"/>
          </a:p>
        </p:txBody>
      </p:sp>
      <p:sp>
        <p:nvSpPr>
          <p:cNvPr id="39940" name="Rectangle 4"/>
          <p:cNvSpPr>
            <a:spLocks noGrp="1" noChangeArrowheads="1"/>
          </p:cNvSpPr>
          <p:nvPr>
            <p:ph type="ftr" sz="quarter" idx="2"/>
          </p:nvPr>
        </p:nvSpPr>
        <p:spPr bwMode="auto">
          <a:xfrm>
            <a:off x="0" y="8829967"/>
            <a:ext cx="303784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vl1pPr>
          </a:lstStyle>
          <a:p>
            <a:endParaRPr lang="en-US"/>
          </a:p>
        </p:txBody>
      </p:sp>
      <p:sp>
        <p:nvSpPr>
          <p:cNvPr id="39941" name="Rectangle 5"/>
          <p:cNvSpPr>
            <a:spLocks noGrp="1" noChangeArrowheads="1"/>
          </p:cNvSpPr>
          <p:nvPr>
            <p:ph type="sldNum" sz="quarter" idx="3"/>
          </p:nvPr>
        </p:nvSpPr>
        <p:spPr bwMode="auto">
          <a:xfrm>
            <a:off x="3970938" y="8829967"/>
            <a:ext cx="303784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vl1pPr>
          </a:lstStyle>
          <a:p>
            <a:fld id="{9A202254-08F9-40AD-9EC4-56A92915537C}" type="slidenum">
              <a:rPr lang="en-US"/>
              <a:pPr/>
              <a:t>‹Nº›</a:t>
            </a:fld>
            <a:endParaRPr lang="en-US"/>
          </a:p>
        </p:txBody>
      </p:sp>
    </p:spTree>
    <p:extLst>
      <p:ext uri="{BB962C8B-B14F-4D97-AF65-F5344CB8AC3E}">
        <p14:creationId xmlns:p14="http://schemas.microsoft.com/office/powerpoint/2010/main" val="4089037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1"/>
            <a:ext cx="303784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vl1pPr>
          </a:lstStyle>
          <a:p>
            <a:endParaRPr lang="en-US"/>
          </a:p>
        </p:txBody>
      </p:sp>
      <p:sp>
        <p:nvSpPr>
          <p:cNvPr id="52227" name="Rectangle 3"/>
          <p:cNvSpPr>
            <a:spLocks noGrp="1" noChangeArrowheads="1"/>
          </p:cNvSpPr>
          <p:nvPr>
            <p:ph type="dt" idx="1"/>
          </p:nvPr>
        </p:nvSpPr>
        <p:spPr bwMode="auto">
          <a:xfrm>
            <a:off x="3970938" y="1"/>
            <a:ext cx="303784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vl1pPr>
          </a:lstStyle>
          <a:p>
            <a:endParaRPr lang="en-US"/>
          </a:p>
        </p:txBody>
      </p:sp>
      <p:sp>
        <p:nvSpPr>
          <p:cNvPr id="522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52229" name="Rectangle 5"/>
          <p:cNvSpPr>
            <a:spLocks noGrp="1" noChangeArrowheads="1"/>
          </p:cNvSpPr>
          <p:nvPr>
            <p:ph type="body" sz="quarter" idx="3"/>
          </p:nvPr>
        </p:nvSpPr>
        <p:spPr bwMode="auto">
          <a:xfrm>
            <a:off x="701041" y="4415791"/>
            <a:ext cx="5608320" cy="418338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30" name="Rectangle 6"/>
          <p:cNvSpPr>
            <a:spLocks noGrp="1" noChangeArrowheads="1"/>
          </p:cNvSpPr>
          <p:nvPr>
            <p:ph type="ftr" sz="quarter" idx="4"/>
          </p:nvPr>
        </p:nvSpPr>
        <p:spPr bwMode="auto">
          <a:xfrm>
            <a:off x="0" y="8829967"/>
            <a:ext cx="303784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vl1pPr>
          </a:lstStyle>
          <a:p>
            <a:endParaRPr lang="en-US"/>
          </a:p>
        </p:txBody>
      </p:sp>
      <p:sp>
        <p:nvSpPr>
          <p:cNvPr id="52231" name="Rectangle 7"/>
          <p:cNvSpPr>
            <a:spLocks noGrp="1" noChangeArrowheads="1"/>
          </p:cNvSpPr>
          <p:nvPr>
            <p:ph type="sldNum" sz="quarter" idx="5"/>
          </p:nvPr>
        </p:nvSpPr>
        <p:spPr bwMode="auto">
          <a:xfrm>
            <a:off x="3970938" y="8829967"/>
            <a:ext cx="303784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vl1pPr>
          </a:lstStyle>
          <a:p>
            <a:fld id="{69390037-5A25-4917-9BC2-812038D3251F}" type="slidenum">
              <a:rPr lang="en-US"/>
              <a:pPr/>
              <a:t>‹Nº›</a:t>
            </a:fld>
            <a:endParaRPr lang="en-US"/>
          </a:p>
        </p:txBody>
      </p:sp>
    </p:spTree>
    <p:extLst>
      <p:ext uri="{BB962C8B-B14F-4D97-AF65-F5344CB8AC3E}">
        <p14:creationId xmlns:p14="http://schemas.microsoft.com/office/powerpoint/2010/main" val="200052749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9390037-5A25-4917-9BC2-812038D3251F}" type="slidenum">
              <a:rPr lang="en-US" smtClean="0"/>
              <a:pPr/>
              <a:t>1</a:t>
            </a:fld>
            <a:endParaRPr lang="en-US"/>
          </a:p>
        </p:txBody>
      </p:sp>
    </p:spTree>
    <p:extLst>
      <p:ext uri="{BB962C8B-B14F-4D97-AF65-F5344CB8AC3E}">
        <p14:creationId xmlns:p14="http://schemas.microsoft.com/office/powerpoint/2010/main" val="3579833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A91663-79BE-449B-A802-F9969365A14F}" type="slidenum">
              <a:rPr lang="en-US"/>
              <a:pPr/>
              <a:t>2</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099" name="Rectangle 3"/>
          <p:cNvSpPr>
            <a:spLocks noChangeArrowheads="1"/>
          </p:cNvSpPr>
          <p:nvPr/>
        </p:nvSpPr>
        <p:spPr bwMode="auto">
          <a:xfrm>
            <a:off x="0" y="0"/>
            <a:ext cx="9144000" cy="3662363"/>
          </a:xfrm>
          <a:prstGeom prst="rect">
            <a:avLst/>
          </a:prstGeom>
          <a:solidFill>
            <a:schemeClr val="accent1"/>
          </a:solidFill>
          <a:ln w="9525">
            <a:noFill/>
            <a:miter lim="800000"/>
            <a:headEnd/>
            <a:tailEnd/>
          </a:ln>
          <a:effectLst/>
        </p:spPr>
        <p:txBody>
          <a:bodyPr wrap="none" anchor="ctr"/>
          <a:lstStyle/>
          <a:p>
            <a:endParaRPr lang="es-MX"/>
          </a:p>
        </p:txBody>
      </p:sp>
      <p:sp>
        <p:nvSpPr>
          <p:cNvPr id="4100" name="Rectangle 4"/>
          <p:cNvSpPr>
            <a:spLocks noChangeArrowheads="1"/>
          </p:cNvSpPr>
          <p:nvPr/>
        </p:nvSpPr>
        <p:spPr bwMode="auto">
          <a:xfrm>
            <a:off x="0" y="6605588"/>
            <a:ext cx="9139238" cy="277812"/>
          </a:xfrm>
          <a:prstGeom prst="rect">
            <a:avLst/>
          </a:prstGeom>
          <a:solidFill>
            <a:schemeClr val="bg2"/>
          </a:solidFill>
          <a:ln w="9525">
            <a:noFill/>
            <a:miter lim="800000"/>
            <a:headEnd/>
            <a:tailEnd/>
          </a:ln>
          <a:effectLst/>
        </p:spPr>
        <p:txBody>
          <a:bodyPr wrap="none" anchor="ctr"/>
          <a:lstStyle/>
          <a:p>
            <a:endParaRPr lang="es-MX"/>
          </a:p>
        </p:txBody>
      </p:sp>
      <p:sp>
        <p:nvSpPr>
          <p:cNvPr id="4101" name="Rectangle 5"/>
          <p:cNvSpPr>
            <a:spLocks noChangeArrowheads="1"/>
          </p:cNvSpPr>
          <p:nvPr/>
        </p:nvSpPr>
        <p:spPr bwMode="auto">
          <a:xfrm>
            <a:off x="0" y="3617913"/>
            <a:ext cx="9147175" cy="215900"/>
          </a:xfrm>
          <a:prstGeom prst="rect">
            <a:avLst/>
          </a:prstGeom>
          <a:solidFill>
            <a:schemeClr val="bg2"/>
          </a:solidFill>
          <a:ln w="9525">
            <a:noFill/>
            <a:miter lim="800000"/>
            <a:headEnd/>
            <a:tailEnd/>
          </a:ln>
          <a:effectLst/>
        </p:spPr>
        <p:txBody>
          <a:bodyPr wrap="none" anchor="ctr"/>
          <a:lstStyle/>
          <a:p>
            <a:endParaRPr lang="es-MX"/>
          </a:p>
        </p:txBody>
      </p:sp>
      <p:sp>
        <p:nvSpPr>
          <p:cNvPr id="4102" name="Rectangle 6"/>
          <p:cNvSpPr>
            <a:spLocks noGrp="1" noChangeArrowheads="1"/>
          </p:cNvSpPr>
          <p:nvPr>
            <p:ph type="ctrTitle"/>
          </p:nvPr>
        </p:nvSpPr>
        <p:spPr>
          <a:xfrm>
            <a:off x="468313" y="1773238"/>
            <a:ext cx="7989887" cy="1655762"/>
          </a:xfrm>
        </p:spPr>
        <p:txBody>
          <a:bodyPr/>
          <a:lstStyle>
            <a:lvl1pPr>
              <a:defRPr/>
            </a:lvl1pPr>
          </a:lstStyle>
          <a:p>
            <a:r>
              <a:rPr lang="en-US"/>
              <a:t>Click to edit Master title style</a:t>
            </a:r>
          </a:p>
        </p:txBody>
      </p:sp>
      <p:sp>
        <p:nvSpPr>
          <p:cNvPr id="4103" name="Rectangle 7"/>
          <p:cNvSpPr>
            <a:spLocks noGrp="1" noChangeArrowheads="1"/>
          </p:cNvSpPr>
          <p:nvPr>
            <p:ph type="subTitle" idx="1"/>
          </p:nvPr>
        </p:nvSpPr>
        <p:spPr>
          <a:xfrm>
            <a:off x="468313" y="3886200"/>
            <a:ext cx="7304087" cy="1752600"/>
          </a:xfrm>
        </p:spPr>
        <p:txBody>
          <a:bodyPr/>
          <a:lstStyle>
            <a:lvl1pPr marL="0" indent="0">
              <a:buFontTx/>
              <a:buNone/>
              <a:defRPr/>
            </a:lvl1pPr>
          </a:lstStyle>
          <a:p>
            <a:r>
              <a:rPr lang="en-US"/>
              <a:t>Click to edit Master subtitle style</a:t>
            </a:r>
          </a:p>
        </p:txBody>
      </p:sp>
      <p:sp>
        <p:nvSpPr>
          <p:cNvPr id="4107" name="Rectangle 11"/>
          <p:cNvSpPr>
            <a:spLocks noGrp="1" noChangeArrowheads="1"/>
          </p:cNvSpPr>
          <p:nvPr>
            <p:ph type="dt" sz="half" idx="2"/>
          </p:nvPr>
        </p:nvSpPr>
        <p:spPr>
          <a:xfrm>
            <a:off x="457200" y="6605588"/>
            <a:ext cx="2133600" cy="279400"/>
          </a:xfrm>
        </p:spPr>
        <p:txBody>
          <a:bodyPr/>
          <a:lstStyle>
            <a:lvl1pPr>
              <a:defRPr/>
            </a:lvl1pPr>
          </a:lstStyle>
          <a:p>
            <a:endParaRPr lang="en-US"/>
          </a:p>
        </p:txBody>
      </p:sp>
      <p:sp>
        <p:nvSpPr>
          <p:cNvPr id="4108" name="Rectangle 12"/>
          <p:cNvSpPr>
            <a:spLocks noGrp="1" noChangeArrowheads="1"/>
          </p:cNvSpPr>
          <p:nvPr>
            <p:ph type="ftr" sz="quarter" idx="3"/>
          </p:nvPr>
        </p:nvSpPr>
        <p:spPr>
          <a:xfrm>
            <a:off x="3124200" y="6605588"/>
            <a:ext cx="2895600" cy="279400"/>
          </a:xfrm>
        </p:spPr>
        <p:txBody>
          <a:bodyPr/>
          <a:lstStyle>
            <a:lvl1pPr>
              <a:defRPr/>
            </a:lvl1pPr>
          </a:lstStyle>
          <a:p>
            <a:endParaRPr lang="en-US"/>
          </a:p>
        </p:txBody>
      </p:sp>
      <p:sp>
        <p:nvSpPr>
          <p:cNvPr id="4109" name="Rectangle 13"/>
          <p:cNvSpPr>
            <a:spLocks noGrp="1" noChangeArrowheads="1"/>
          </p:cNvSpPr>
          <p:nvPr>
            <p:ph type="sldNum" sz="quarter" idx="4"/>
          </p:nvPr>
        </p:nvSpPr>
        <p:spPr>
          <a:xfrm>
            <a:off x="6553200" y="6605588"/>
            <a:ext cx="2133600" cy="279400"/>
          </a:xfrm>
        </p:spPr>
        <p:txBody>
          <a:bodyPr/>
          <a:lstStyle>
            <a:lvl1pPr>
              <a:defRPr/>
            </a:lvl1pPr>
          </a:lstStyle>
          <a:p>
            <a:fld id="{22DC4C29-DDBD-419D-872B-CE2CF9192AEE}" type="slidenum">
              <a:rPr lang="en-US"/>
              <a:pPr/>
              <a:t>‹Nº›</a:t>
            </a:fld>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F8EFD6DC-E65A-4894-8A93-F9405529CA2A}" type="slidenum">
              <a:rPr lang="en-US"/>
              <a:pPr/>
              <a:t>‹Nº›</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77025" y="260350"/>
            <a:ext cx="2071688" cy="583247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60350"/>
            <a:ext cx="6067425" cy="58324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918ACB30-FD2C-4964-B2C8-8FBCCEEB66D3}" type="slidenum">
              <a:rPr lang="en-US"/>
              <a:pPr/>
              <a:t>‹Nº›</a:t>
            </a:fld>
            <a:endParaRPr 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350"/>
            <a:ext cx="8291513" cy="720725"/>
          </a:xfrm>
        </p:spPr>
        <p:txBody>
          <a:bodyPr/>
          <a:lstStyle/>
          <a:p>
            <a:r>
              <a:rPr lang="es-ES" smtClean="0"/>
              <a:t>Haga clic para modificar el estilo de título del patrón</a:t>
            </a:r>
            <a:endParaRPr lang="es-MX"/>
          </a:p>
        </p:txBody>
      </p:sp>
      <p:sp>
        <p:nvSpPr>
          <p:cNvPr id="3" name="2 Marcador de tabla"/>
          <p:cNvSpPr>
            <a:spLocks noGrp="1"/>
          </p:cNvSpPr>
          <p:nvPr>
            <p:ph type="tbl" idx="1"/>
          </p:nvPr>
        </p:nvSpPr>
        <p:spPr>
          <a:xfrm>
            <a:off x="457200" y="1484313"/>
            <a:ext cx="8291513" cy="4608512"/>
          </a:xfrm>
        </p:spPr>
        <p:txBody>
          <a:bodyPr/>
          <a:lstStyle/>
          <a:p>
            <a:endParaRPr lang="es-MX"/>
          </a:p>
        </p:txBody>
      </p:sp>
      <p:sp>
        <p:nvSpPr>
          <p:cNvPr id="4" name="3 Marcador de fecha"/>
          <p:cNvSpPr>
            <a:spLocks noGrp="1"/>
          </p:cNvSpPr>
          <p:nvPr>
            <p:ph type="dt" sz="half" idx="10"/>
          </p:nvPr>
        </p:nvSpPr>
        <p:spPr>
          <a:xfrm>
            <a:off x="457200" y="6308725"/>
            <a:ext cx="2133600" cy="279400"/>
          </a:xfrm>
        </p:spPr>
        <p:txBody>
          <a:bodyPr/>
          <a:lstStyle>
            <a:lvl1pPr>
              <a:defRPr/>
            </a:lvl1pPr>
          </a:lstStyle>
          <a:p>
            <a:endParaRPr lang="en-US"/>
          </a:p>
        </p:txBody>
      </p:sp>
      <p:sp>
        <p:nvSpPr>
          <p:cNvPr id="5" name="4 Marcador de pie de página"/>
          <p:cNvSpPr>
            <a:spLocks noGrp="1"/>
          </p:cNvSpPr>
          <p:nvPr>
            <p:ph type="ftr" sz="quarter" idx="11"/>
          </p:nvPr>
        </p:nvSpPr>
        <p:spPr>
          <a:xfrm>
            <a:off x="3124200" y="6308725"/>
            <a:ext cx="2895600" cy="279400"/>
          </a:xfrm>
        </p:spPr>
        <p:txBody>
          <a:bodyPr/>
          <a:lstStyle>
            <a:lvl1pPr>
              <a:defRPr/>
            </a:lvl1pPr>
          </a:lstStyle>
          <a:p>
            <a:endParaRPr lang="en-US"/>
          </a:p>
        </p:txBody>
      </p:sp>
      <p:sp>
        <p:nvSpPr>
          <p:cNvPr id="6" name="5 Marcador de número de diapositiva"/>
          <p:cNvSpPr>
            <a:spLocks noGrp="1"/>
          </p:cNvSpPr>
          <p:nvPr>
            <p:ph type="sldNum" sz="quarter" idx="12"/>
          </p:nvPr>
        </p:nvSpPr>
        <p:spPr>
          <a:xfrm>
            <a:off x="6553200" y="6308725"/>
            <a:ext cx="2133600" cy="279400"/>
          </a:xfrm>
        </p:spPr>
        <p:txBody>
          <a:bodyPr/>
          <a:lstStyle>
            <a:lvl1pPr>
              <a:defRPr/>
            </a:lvl1pPr>
          </a:lstStyle>
          <a:p>
            <a:fld id="{4AC733AA-5113-4EEA-B62C-2602662C5CF8}" type="slidenum">
              <a:rPr lang="en-US"/>
              <a:pPr/>
              <a:t>‹Nº›</a:t>
            </a:fld>
            <a:endParaRPr lang="en-US"/>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ítulo y gráfic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350"/>
            <a:ext cx="8291513" cy="720725"/>
          </a:xfrm>
        </p:spPr>
        <p:txBody>
          <a:bodyPr/>
          <a:lstStyle/>
          <a:p>
            <a:r>
              <a:rPr lang="es-ES" smtClean="0"/>
              <a:t>Haga clic para modificar el estilo de título del patrón</a:t>
            </a:r>
            <a:endParaRPr lang="es-MX"/>
          </a:p>
        </p:txBody>
      </p:sp>
      <p:sp>
        <p:nvSpPr>
          <p:cNvPr id="3" name="2 Marcador de gráfico"/>
          <p:cNvSpPr>
            <a:spLocks noGrp="1"/>
          </p:cNvSpPr>
          <p:nvPr>
            <p:ph type="chart" idx="1"/>
          </p:nvPr>
        </p:nvSpPr>
        <p:spPr>
          <a:xfrm>
            <a:off x="457200" y="1484313"/>
            <a:ext cx="8291513" cy="4608512"/>
          </a:xfrm>
        </p:spPr>
        <p:txBody>
          <a:bodyPr/>
          <a:lstStyle/>
          <a:p>
            <a:endParaRPr lang="es-MX"/>
          </a:p>
        </p:txBody>
      </p:sp>
      <p:sp>
        <p:nvSpPr>
          <p:cNvPr id="4" name="3 Marcador de fecha"/>
          <p:cNvSpPr>
            <a:spLocks noGrp="1"/>
          </p:cNvSpPr>
          <p:nvPr>
            <p:ph type="dt" sz="half" idx="10"/>
          </p:nvPr>
        </p:nvSpPr>
        <p:spPr>
          <a:xfrm>
            <a:off x="457200" y="6308725"/>
            <a:ext cx="2133600" cy="279400"/>
          </a:xfrm>
        </p:spPr>
        <p:txBody>
          <a:bodyPr/>
          <a:lstStyle>
            <a:lvl1pPr>
              <a:defRPr/>
            </a:lvl1pPr>
          </a:lstStyle>
          <a:p>
            <a:endParaRPr lang="en-US"/>
          </a:p>
        </p:txBody>
      </p:sp>
      <p:sp>
        <p:nvSpPr>
          <p:cNvPr id="5" name="4 Marcador de pie de página"/>
          <p:cNvSpPr>
            <a:spLocks noGrp="1"/>
          </p:cNvSpPr>
          <p:nvPr>
            <p:ph type="ftr" sz="quarter" idx="11"/>
          </p:nvPr>
        </p:nvSpPr>
        <p:spPr>
          <a:xfrm>
            <a:off x="3124200" y="6308725"/>
            <a:ext cx="2895600" cy="279400"/>
          </a:xfrm>
        </p:spPr>
        <p:txBody>
          <a:bodyPr/>
          <a:lstStyle>
            <a:lvl1pPr>
              <a:defRPr/>
            </a:lvl1pPr>
          </a:lstStyle>
          <a:p>
            <a:endParaRPr lang="en-US"/>
          </a:p>
        </p:txBody>
      </p:sp>
      <p:sp>
        <p:nvSpPr>
          <p:cNvPr id="6" name="5 Marcador de número de diapositiva"/>
          <p:cNvSpPr>
            <a:spLocks noGrp="1"/>
          </p:cNvSpPr>
          <p:nvPr>
            <p:ph type="sldNum" sz="quarter" idx="12"/>
          </p:nvPr>
        </p:nvSpPr>
        <p:spPr>
          <a:xfrm>
            <a:off x="6553200" y="6308725"/>
            <a:ext cx="2133600" cy="279400"/>
          </a:xfrm>
        </p:spPr>
        <p:txBody>
          <a:bodyPr/>
          <a:lstStyle>
            <a:lvl1pPr>
              <a:defRPr/>
            </a:lvl1pPr>
          </a:lstStyle>
          <a:p>
            <a:fld id="{102587D0-7531-4254-806C-3E47E9F1AE49}" type="slidenum">
              <a:rPr lang="en-US"/>
              <a:pPr/>
              <a:t>‹Nº›</a:t>
            </a:fld>
            <a:endParaRPr lang="en-US"/>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350"/>
            <a:ext cx="8291513" cy="720725"/>
          </a:xfrm>
        </p:spPr>
        <p:txBody>
          <a:bodyPr/>
          <a:lstStyle/>
          <a:p>
            <a:r>
              <a:rPr lang="es-ES" smtClean="0"/>
              <a:t>Haga clic para modificar el estilo de título del patrón</a:t>
            </a:r>
            <a:endParaRPr lang="es-MX"/>
          </a:p>
        </p:txBody>
      </p:sp>
      <p:sp>
        <p:nvSpPr>
          <p:cNvPr id="3" name="2 Marcador de texto"/>
          <p:cNvSpPr>
            <a:spLocks noGrp="1"/>
          </p:cNvSpPr>
          <p:nvPr>
            <p:ph type="body" sz="half" idx="1"/>
          </p:nvPr>
        </p:nvSpPr>
        <p:spPr>
          <a:xfrm>
            <a:off x="457200" y="1484313"/>
            <a:ext cx="4068763" cy="4608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78363" y="1484313"/>
            <a:ext cx="4070350" cy="4608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457200" y="6308725"/>
            <a:ext cx="2133600" cy="279400"/>
          </a:xfrm>
        </p:spPr>
        <p:txBody>
          <a:bodyPr/>
          <a:lstStyle>
            <a:lvl1pPr>
              <a:defRPr/>
            </a:lvl1pPr>
          </a:lstStyle>
          <a:p>
            <a:endParaRPr lang="en-US"/>
          </a:p>
        </p:txBody>
      </p:sp>
      <p:sp>
        <p:nvSpPr>
          <p:cNvPr id="6" name="5 Marcador de pie de página"/>
          <p:cNvSpPr>
            <a:spLocks noGrp="1"/>
          </p:cNvSpPr>
          <p:nvPr>
            <p:ph type="ftr" sz="quarter" idx="11"/>
          </p:nvPr>
        </p:nvSpPr>
        <p:spPr>
          <a:xfrm>
            <a:off x="3124200" y="6308725"/>
            <a:ext cx="2895600" cy="279400"/>
          </a:xfrm>
        </p:spPr>
        <p:txBody>
          <a:bodyPr/>
          <a:lstStyle>
            <a:lvl1pPr>
              <a:defRPr/>
            </a:lvl1pPr>
          </a:lstStyle>
          <a:p>
            <a:endParaRPr lang="en-US"/>
          </a:p>
        </p:txBody>
      </p:sp>
      <p:sp>
        <p:nvSpPr>
          <p:cNvPr id="7" name="6 Marcador de número de diapositiva"/>
          <p:cNvSpPr>
            <a:spLocks noGrp="1"/>
          </p:cNvSpPr>
          <p:nvPr>
            <p:ph type="sldNum" sz="quarter" idx="12"/>
          </p:nvPr>
        </p:nvSpPr>
        <p:spPr>
          <a:xfrm>
            <a:off x="6553200" y="6308725"/>
            <a:ext cx="2133600" cy="279400"/>
          </a:xfrm>
        </p:spPr>
        <p:txBody>
          <a:bodyPr/>
          <a:lstStyle>
            <a:lvl1pPr>
              <a:defRPr/>
            </a:lvl1pPr>
          </a:lstStyle>
          <a:p>
            <a:fld id="{873C422E-8343-4EC2-A01D-407C8ED008D5}" type="slidenum">
              <a:rPr lang="en-US"/>
              <a:pPr/>
              <a:t>‹Nº›</a:t>
            </a:fld>
            <a:endParaRPr lang="en-US"/>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Diapositiva de título">
    <p:bg>
      <p:bgPr>
        <a:solidFill>
          <a:schemeClr val="bg1">
            <a:lumMod val="95000"/>
          </a:schemeClr>
        </a:solidFill>
        <a:effectLst/>
      </p:bgPr>
    </p:bg>
    <p:spTree>
      <p:nvGrpSpPr>
        <p:cNvPr id="1" name=""/>
        <p:cNvGrpSpPr/>
        <p:nvPr/>
      </p:nvGrpSpPr>
      <p:grpSpPr>
        <a:xfrm>
          <a:off x="0" y="0"/>
          <a:ext cx="0" cy="0"/>
          <a:chOff x="0" y="0"/>
          <a:chExt cx="0" cy="0"/>
        </a:xfrm>
      </p:grpSpPr>
      <p:sp>
        <p:nvSpPr>
          <p:cNvPr id="4" name="3 Rectángulo redondeado"/>
          <p:cNvSpPr/>
          <p:nvPr userDrawn="1"/>
        </p:nvSpPr>
        <p:spPr>
          <a:xfrm>
            <a:off x="285720" y="785794"/>
            <a:ext cx="8572560" cy="5715040"/>
          </a:xfrm>
          <a:prstGeom prst="roundRect">
            <a:avLst>
              <a:gd name="adj" fmla="val 2367"/>
            </a:avLst>
          </a:prstGeom>
          <a:solidFill>
            <a:srgbClr val="ECE5E4"/>
          </a:solidFill>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s-ES">
              <a:ln>
                <a:noFill/>
              </a:ln>
            </a:endParaRPr>
          </a:p>
        </p:txBody>
      </p:sp>
      <p:pic>
        <p:nvPicPr>
          <p:cNvPr id="3"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179553"/>
            <a:ext cx="1258887" cy="539750"/>
          </a:xfrm>
          <a:prstGeom prst="rect">
            <a:avLst/>
          </a:prstGeom>
          <a:noFill/>
        </p:spPr>
      </p:pic>
      <p:pic>
        <p:nvPicPr>
          <p:cNvPr id="5"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44624"/>
            <a:ext cx="1158875" cy="719137"/>
          </a:xfrm>
          <a:prstGeom prst="rect">
            <a:avLst/>
          </a:prstGeom>
          <a:noFill/>
        </p:spPr>
      </p:pic>
    </p:spTree>
    <p:extLst>
      <p:ext uri="{BB962C8B-B14F-4D97-AF65-F5344CB8AC3E}">
        <p14:creationId xmlns:p14="http://schemas.microsoft.com/office/powerpoint/2010/main" val="394638022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B762B4E2-CEE8-460A-B01D-3B64F170EC4E}" type="slidenum">
              <a:rPr lang="en-US"/>
              <a:pPr/>
              <a:t>‹Nº›</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484313"/>
            <a:ext cx="4068763"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78363" y="1484313"/>
            <a:ext cx="407035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E0495C68-6CB1-4FE0-A4BC-80DF078FE82A}" type="slidenum">
              <a:rPr lang="en-US"/>
              <a:pPr/>
              <a:t>‹Nº›</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lvl1pPr>
              <a:defRPr/>
            </a:lvl1pPr>
          </a:lstStyle>
          <a:p>
            <a:endParaRPr lang="en-US"/>
          </a:p>
        </p:txBody>
      </p:sp>
      <p:sp>
        <p:nvSpPr>
          <p:cNvPr id="8" name="7 Marcador de pie de página"/>
          <p:cNvSpPr>
            <a:spLocks noGrp="1"/>
          </p:cNvSpPr>
          <p:nvPr>
            <p:ph type="ftr" sz="quarter" idx="11"/>
          </p:nvPr>
        </p:nvSpPr>
        <p:spPr/>
        <p:txBody>
          <a:bodyPr/>
          <a:lstStyle>
            <a:lvl1pPr>
              <a:defRPr/>
            </a:lvl1pPr>
          </a:lstStyle>
          <a:p>
            <a:endParaRPr lang="en-US"/>
          </a:p>
        </p:txBody>
      </p:sp>
      <p:sp>
        <p:nvSpPr>
          <p:cNvPr id="9" name="8 Marcador de número de diapositiva"/>
          <p:cNvSpPr>
            <a:spLocks noGrp="1"/>
          </p:cNvSpPr>
          <p:nvPr>
            <p:ph type="sldNum" sz="quarter" idx="12"/>
          </p:nvPr>
        </p:nvSpPr>
        <p:spPr/>
        <p:txBody>
          <a:bodyPr/>
          <a:lstStyle>
            <a:lvl1pPr>
              <a:defRPr/>
            </a:lvl1pPr>
          </a:lstStyle>
          <a:p>
            <a:fld id="{A5258DF6-893F-48A8-89C9-F53300EB9B5D}" type="slidenum">
              <a:rPr lang="en-US"/>
              <a:pPr/>
              <a:t>‹Nº›</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lvl1pPr>
              <a:defRPr/>
            </a:lvl1pPr>
          </a:lstStyle>
          <a:p>
            <a:endParaRPr lang="en-US"/>
          </a:p>
        </p:txBody>
      </p:sp>
      <p:sp>
        <p:nvSpPr>
          <p:cNvPr id="4" name="3 Marcador de pie de página"/>
          <p:cNvSpPr>
            <a:spLocks noGrp="1"/>
          </p:cNvSpPr>
          <p:nvPr>
            <p:ph type="ftr" sz="quarter" idx="11"/>
          </p:nvPr>
        </p:nvSpPr>
        <p:spPr/>
        <p:txBody>
          <a:bodyPr/>
          <a:lstStyle>
            <a:lvl1pPr>
              <a:defRPr/>
            </a:lvl1pPr>
          </a:lstStyle>
          <a:p>
            <a:endParaRPr lang="en-US"/>
          </a:p>
        </p:txBody>
      </p:sp>
      <p:sp>
        <p:nvSpPr>
          <p:cNvPr id="5" name="4 Marcador de número de diapositiva"/>
          <p:cNvSpPr>
            <a:spLocks noGrp="1"/>
          </p:cNvSpPr>
          <p:nvPr>
            <p:ph type="sldNum" sz="quarter" idx="12"/>
          </p:nvPr>
        </p:nvSpPr>
        <p:spPr/>
        <p:txBody>
          <a:bodyPr/>
          <a:lstStyle>
            <a:lvl1pPr>
              <a:defRPr/>
            </a:lvl1pPr>
          </a:lstStyle>
          <a:p>
            <a:fld id="{DAA961FD-CD19-4205-BA6D-494828A05515}" type="slidenum">
              <a:rPr lang="en-US"/>
              <a:pPr/>
              <a:t>‹Nº›</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n-US"/>
          </a:p>
        </p:txBody>
      </p:sp>
      <p:sp>
        <p:nvSpPr>
          <p:cNvPr id="3" name="2 Marcador de pie de página"/>
          <p:cNvSpPr>
            <a:spLocks noGrp="1"/>
          </p:cNvSpPr>
          <p:nvPr>
            <p:ph type="ftr" sz="quarter" idx="11"/>
          </p:nvPr>
        </p:nvSpPr>
        <p:spPr/>
        <p:txBody>
          <a:bodyPr/>
          <a:lstStyle>
            <a:lvl1pPr>
              <a:defRPr/>
            </a:lvl1pPr>
          </a:lstStyle>
          <a:p>
            <a:endParaRPr lang="en-US"/>
          </a:p>
        </p:txBody>
      </p:sp>
      <p:sp>
        <p:nvSpPr>
          <p:cNvPr id="4" name="3 Marcador de número de diapositiva"/>
          <p:cNvSpPr>
            <a:spLocks noGrp="1"/>
          </p:cNvSpPr>
          <p:nvPr>
            <p:ph type="sldNum" sz="quarter" idx="12"/>
          </p:nvPr>
        </p:nvSpPr>
        <p:spPr/>
        <p:txBody>
          <a:bodyPr/>
          <a:lstStyle>
            <a:lvl1pPr>
              <a:defRPr/>
            </a:lvl1pPr>
          </a:lstStyle>
          <a:p>
            <a:fld id="{4876B7EE-97D8-4EE6-AF56-7BDFC78EEC4B}" type="slidenum">
              <a:rPr lang="en-US"/>
              <a:pPr/>
              <a:t>‹Nº›</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26A019BE-0A3F-4EF6-B7AA-0D3828BE3F42}" type="slidenum">
              <a:rPr lang="en-US"/>
              <a:pPr/>
              <a:t>‹Nº›</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206F1A4A-9AC7-45DC-BA70-06F345BDF8C0}" type="slidenum">
              <a:rPr lang="en-US"/>
              <a:pPr/>
              <a:t>‹Nº›</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3175" y="0"/>
            <a:ext cx="9144000" cy="1196975"/>
          </a:xfrm>
          <a:prstGeom prst="rect">
            <a:avLst/>
          </a:prstGeom>
          <a:solidFill>
            <a:schemeClr val="accent1"/>
          </a:solidFill>
          <a:ln w="9525">
            <a:noFill/>
            <a:miter lim="800000"/>
            <a:headEnd/>
            <a:tailEnd/>
          </a:ln>
          <a:effectLst/>
        </p:spPr>
        <p:txBody>
          <a:bodyPr wrap="none" anchor="ctr"/>
          <a:lstStyle/>
          <a:p>
            <a:endParaRPr lang="es-MX"/>
          </a:p>
        </p:txBody>
      </p:sp>
      <p:sp>
        <p:nvSpPr>
          <p:cNvPr id="1033" name="Rectangle 9"/>
          <p:cNvSpPr>
            <a:spLocks noChangeArrowheads="1"/>
          </p:cNvSpPr>
          <p:nvPr/>
        </p:nvSpPr>
        <p:spPr bwMode="auto">
          <a:xfrm>
            <a:off x="0" y="6308725"/>
            <a:ext cx="9139238" cy="277813"/>
          </a:xfrm>
          <a:prstGeom prst="rect">
            <a:avLst/>
          </a:prstGeom>
          <a:solidFill>
            <a:schemeClr val="bg1"/>
          </a:solidFill>
          <a:ln w="9525">
            <a:noFill/>
            <a:miter lim="800000"/>
            <a:headEnd/>
            <a:tailEnd/>
          </a:ln>
          <a:effectLst/>
        </p:spPr>
        <p:txBody>
          <a:bodyPr wrap="none" anchor="ctr"/>
          <a:lstStyle/>
          <a:p>
            <a:endParaRPr lang="es-MX"/>
          </a:p>
        </p:txBody>
      </p:sp>
      <p:sp>
        <p:nvSpPr>
          <p:cNvPr id="1034" name="Rectangle 10"/>
          <p:cNvSpPr>
            <a:spLocks noChangeArrowheads="1"/>
          </p:cNvSpPr>
          <p:nvPr/>
        </p:nvSpPr>
        <p:spPr bwMode="auto">
          <a:xfrm>
            <a:off x="-3175" y="1089025"/>
            <a:ext cx="9147175" cy="215900"/>
          </a:xfrm>
          <a:prstGeom prst="rect">
            <a:avLst/>
          </a:prstGeom>
          <a:solidFill>
            <a:schemeClr val="bg2"/>
          </a:solidFill>
          <a:ln w="9525">
            <a:noFill/>
            <a:miter lim="800000"/>
            <a:headEnd/>
            <a:tailEnd/>
          </a:ln>
          <a:effectLst/>
        </p:spPr>
        <p:txBody>
          <a:bodyPr wrap="none" anchor="ctr"/>
          <a:lstStyle/>
          <a:p>
            <a:endParaRPr lang="es-MX"/>
          </a:p>
        </p:txBody>
      </p:sp>
      <p:sp>
        <p:nvSpPr>
          <p:cNvPr id="1026" name="Rectangle 2"/>
          <p:cNvSpPr>
            <a:spLocks noGrp="1" noChangeArrowheads="1"/>
          </p:cNvSpPr>
          <p:nvPr>
            <p:ph type="title"/>
          </p:nvPr>
        </p:nvSpPr>
        <p:spPr bwMode="auto">
          <a:xfrm>
            <a:off x="457200" y="260350"/>
            <a:ext cx="8291513" cy="7207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484313"/>
            <a:ext cx="8291513" cy="4608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308725"/>
            <a:ext cx="2133600"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308725"/>
            <a:ext cx="2895600"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308725"/>
            <a:ext cx="2133600"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036C69F-54F6-4BE7-9C45-98F5F4673FCB}" type="slidenum">
              <a:rPr lang="en-US"/>
              <a:pPr/>
              <a:t>‹Nº›</a:t>
            </a:fld>
            <a:endParaRPr lang="en-US"/>
          </a:p>
        </p:txBody>
      </p:sp>
      <p:sp>
        <p:nvSpPr>
          <p:cNvPr id="1035" name="Rectangle 11"/>
          <p:cNvSpPr>
            <a:spLocks noChangeArrowheads="1"/>
          </p:cNvSpPr>
          <p:nvPr/>
        </p:nvSpPr>
        <p:spPr bwMode="auto">
          <a:xfrm>
            <a:off x="0" y="6605588"/>
            <a:ext cx="9139238" cy="277812"/>
          </a:xfrm>
          <a:prstGeom prst="rect">
            <a:avLst/>
          </a:prstGeom>
          <a:solidFill>
            <a:schemeClr val="bg2"/>
          </a:solidFill>
          <a:ln w="9525">
            <a:noFill/>
            <a:miter lim="800000"/>
            <a:headEnd/>
            <a:tailEnd/>
          </a:ln>
          <a:effectLst/>
        </p:spPr>
        <p:txBody>
          <a:bodyPr wrap="none" anchor="ctr"/>
          <a:lstStyle/>
          <a:p>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p:wipe dir="r"/>
  </p:transition>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cs typeface="Arial" charset="0"/>
        </a:defRPr>
      </a:lvl2pPr>
      <a:lvl3pPr algn="l" rtl="0" fontAlgn="base">
        <a:spcBef>
          <a:spcPct val="0"/>
        </a:spcBef>
        <a:spcAft>
          <a:spcPct val="0"/>
        </a:spcAft>
        <a:defRPr sz="4400">
          <a:solidFill>
            <a:schemeClr val="tx2"/>
          </a:solidFill>
          <a:latin typeface="Arial" charset="0"/>
          <a:cs typeface="Arial" charset="0"/>
        </a:defRPr>
      </a:lvl3pPr>
      <a:lvl4pPr algn="l" rtl="0" fontAlgn="base">
        <a:spcBef>
          <a:spcPct val="0"/>
        </a:spcBef>
        <a:spcAft>
          <a:spcPct val="0"/>
        </a:spcAft>
        <a:defRPr sz="4400">
          <a:solidFill>
            <a:schemeClr val="tx2"/>
          </a:solidFill>
          <a:latin typeface="Arial" charset="0"/>
          <a:cs typeface="Arial" charset="0"/>
        </a:defRPr>
      </a:lvl4pPr>
      <a:lvl5pPr algn="l" rtl="0" fontAlgn="base">
        <a:spcBef>
          <a:spcPct val="0"/>
        </a:spcBef>
        <a:spcAft>
          <a:spcPct val="0"/>
        </a:spcAft>
        <a:defRPr sz="4400">
          <a:solidFill>
            <a:schemeClr val="tx2"/>
          </a:solidFill>
          <a:latin typeface="Arial" charset="0"/>
          <a:cs typeface="Arial" charset="0"/>
        </a:defRPr>
      </a:lvl5pPr>
      <a:lvl6pPr marL="457200" algn="l" rtl="0" fontAlgn="base">
        <a:spcBef>
          <a:spcPct val="0"/>
        </a:spcBef>
        <a:spcAft>
          <a:spcPct val="0"/>
        </a:spcAft>
        <a:defRPr sz="4400">
          <a:solidFill>
            <a:schemeClr val="tx2"/>
          </a:solidFill>
          <a:latin typeface="Arial" charset="0"/>
          <a:cs typeface="Arial" charset="0"/>
        </a:defRPr>
      </a:lvl6pPr>
      <a:lvl7pPr marL="914400" algn="l" rtl="0" fontAlgn="base">
        <a:spcBef>
          <a:spcPct val="0"/>
        </a:spcBef>
        <a:spcAft>
          <a:spcPct val="0"/>
        </a:spcAft>
        <a:defRPr sz="4400">
          <a:solidFill>
            <a:schemeClr val="tx2"/>
          </a:solidFill>
          <a:latin typeface="Arial" charset="0"/>
          <a:cs typeface="Arial" charset="0"/>
        </a:defRPr>
      </a:lvl7pPr>
      <a:lvl8pPr marL="1371600" algn="l" rtl="0" fontAlgn="base">
        <a:spcBef>
          <a:spcPct val="0"/>
        </a:spcBef>
        <a:spcAft>
          <a:spcPct val="0"/>
        </a:spcAft>
        <a:defRPr sz="4400">
          <a:solidFill>
            <a:schemeClr val="tx2"/>
          </a:solidFill>
          <a:latin typeface="Arial" charset="0"/>
          <a:cs typeface="Arial" charset="0"/>
        </a:defRPr>
      </a:lvl8pPr>
      <a:lvl9pPr marL="1828800" algn="l"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2106285"/>
            <a:ext cx="7836376" cy="2546851"/>
          </a:xfrm>
          <a:prstGeom prst="rect">
            <a:avLst/>
          </a:prstGeom>
          <a:noFill/>
          <a:effectLst>
            <a:outerShdw blurRad="12700" dist="38100" dir="3000000" algn="ctr" rotWithShape="0">
              <a:schemeClr val="bg1">
                <a:lumMod val="25000"/>
                <a:alpha val="73000"/>
              </a:schemeClr>
            </a:outerShdw>
          </a:effectLst>
        </p:spPr>
        <p:txBody>
          <a:bodyPr wrap="none" rtlCol="0">
            <a:spAutoFit/>
          </a:bodyPr>
          <a:lstStyle/>
          <a:p>
            <a:pPr algn="ctr"/>
            <a:r>
              <a:rPr lang="es-MX" sz="3200" b="1" dirty="0" smtClean="0">
                <a:solidFill>
                  <a:schemeClr val="accent1"/>
                </a:solidFill>
                <a:latin typeface="Castellar" pitchFamily="18" charset="0"/>
                <a:ea typeface="Adobe Heiti Std R" pitchFamily="34" charset="-128"/>
              </a:rPr>
              <a:t>Chiapas</a:t>
            </a:r>
          </a:p>
          <a:p>
            <a:pPr algn="ctr"/>
            <a:endParaRPr lang="es-MX" sz="1050" b="1" dirty="0" smtClean="0">
              <a:solidFill>
                <a:schemeClr val="accent1"/>
              </a:solidFill>
              <a:latin typeface="Castellar" pitchFamily="18" charset="0"/>
              <a:ea typeface="Adobe Heiti Std R" pitchFamily="34" charset="-128"/>
            </a:endParaRPr>
          </a:p>
          <a:p>
            <a:pPr algn="ctr"/>
            <a:r>
              <a:rPr lang="es-MX" sz="3200" b="1" dirty="0" smtClean="0">
                <a:solidFill>
                  <a:schemeClr val="accent1"/>
                </a:solidFill>
                <a:latin typeface="Castellar" pitchFamily="18" charset="0"/>
                <a:ea typeface="Adobe Heiti Std R" pitchFamily="34" charset="-128"/>
              </a:rPr>
              <a:t>Estadísticas de Trabajadores </a:t>
            </a:r>
          </a:p>
          <a:p>
            <a:pPr algn="ctr"/>
            <a:endParaRPr lang="es-MX" sz="1050" b="1" dirty="0" smtClean="0">
              <a:solidFill>
                <a:schemeClr val="accent1"/>
              </a:solidFill>
              <a:latin typeface="Castellar" pitchFamily="18" charset="0"/>
              <a:ea typeface="Adobe Heiti Std R" pitchFamily="34" charset="-128"/>
            </a:endParaRPr>
          </a:p>
          <a:p>
            <a:pPr algn="ctr"/>
            <a:r>
              <a:rPr lang="es-MX" sz="3200" b="1" dirty="0" smtClean="0">
                <a:solidFill>
                  <a:schemeClr val="accent1"/>
                </a:solidFill>
                <a:latin typeface="Castellar" pitchFamily="18" charset="0"/>
                <a:ea typeface="Adobe Heiti Std R" pitchFamily="34" charset="-128"/>
              </a:rPr>
              <a:t>Asegurados al IMSS</a:t>
            </a:r>
          </a:p>
          <a:p>
            <a:pPr algn="ctr"/>
            <a:endParaRPr lang="es-MX" sz="1050" b="1" dirty="0" smtClean="0">
              <a:solidFill>
                <a:schemeClr val="accent1"/>
              </a:solidFill>
              <a:latin typeface="Castellar" pitchFamily="18" charset="0"/>
              <a:ea typeface="Adobe Heiti Std R" pitchFamily="34" charset="-128"/>
            </a:endParaRPr>
          </a:p>
          <a:p>
            <a:pPr algn="ctr"/>
            <a:r>
              <a:rPr lang="es-MX" sz="3200" b="1" dirty="0" smtClean="0">
                <a:solidFill>
                  <a:schemeClr val="accent1"/>
                </a:solidFill>
                <a:latin typeface="Castellar" pitchFamily="18" charset="0"/>
                <a:ea typeface="Adobe Heiti Std R" pitchFamily="34" charset="-128"/>
              </a:rPr>
              <a:t>diciembre de 2011</a:t>
            </a:r>
            <a:endParaRPr lang="es-MX" sz="3200" b="1" dirty="0">
              <a:solidFill>
                <a:schemeClr val="accent1"/>
              </a:solidFill>
              <a:latin typeface="Castellar" pitchFamily="18" charset="0"/>
              <a:ea typeface="Adobe Heiti Std R" pitchFamily="34" charset="-128"/>
            </a:endParaRPr>
          </a:p>
        </p:txBody>
      </p:sp>
    </p:spTree>
    <p:extLst>
      <p:ext uri="{BB962C8B-B14F-4D97-AF65-F5344CB8AC3E}">
        <p14:creationId xmlns:p14="http://schemas.microsoft.com/office/powerpoint/2010/main" val="517409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614447" y="305804"/>
            <a:ext cx="6061158" cy="384721"/>
          </a:xfrm>
          <a:prstGeom prst="rect">
            <a:avLst/>
          </a:prstGeom>
          <a:solidFill>
            <a:srgbClr val="FFBD5D"/>
          </a:solidFill>
          <a:scene3d>
            <a:camera prst="orthographicFront"/>
            <a:lightRig rig="threePt" dir="t"/>
          </a:scene3d>
          <a:sp3d>
            <a:bevelT w="139700" prst="cross"/>
          </a:sp3d>
        </p:spPr>
        <p:txBody>
          <a:bodyPr wrap="square" rtlCol="0">
            <a:spAutoFit/>
          </a:bodyPr>
          <a:lstStyle/>
          <a:p>
            <a:pPr algn="ctr"/>
            <a:endParaRPr lang="es-MX" sz="200" dirty="0" smtClean="0">
              <a:latin typeface="Tahoma" pitchFamily="34" charset="0"/>
              <a:cs typeface="Tahoma" pitchFamily="34" charset="0"/>
            </a:endParaRPr>
          </a:p>
          <a:p>
            <a:pPr algn="ctr"/>
            <a:r>
              <a:rPr lang="es-MX" sz="1600" dirty="0" smtClean="0">
                <a:latin typeface="Tahoma" pitchFamily="34" charset="0"/>
                <a:cs typeface="Tahoma" pitchFamily="34" charset="0"/>
              </a:rPr>
              <a:t>Trabajadores Asegurados al IMSS en Chiapas</a:t>
            </a:r>
          </a:p>
          <a:p>
            <a:pPr algn="ctr"/>
            <a:endParaRPr lang="es-MX" sz="100" dirty="0">
              <a:latin typeface="Tahoma" pitchFamily="34" charset="0"/>
              <a:cs typeface="Tahoma" pitchFamily="34" charset="0"/>
            </a:endParaRPr>
          </a:p>
        </p:txBody>
      </p:sp>
      <p:sp>
        <p:nvSpPr>
          <p:cNvPr id="4" name="3 CuadroTexto"/>
          <p:cNvSpPr txBox="1"/>
          <p:nvPr/>
        </p:nvSpPr>
        <p:spPr>
          <a:xfrm>
            <a:off x="3366341" y="1055655"/>
            <a:ext cx="2598340" cy="276999"/>
          </a:xfrm>
          <a:prstGeom prst="rect">
            <a:avLst/>
          </a:prstGeom>
          <a:noFill/>
        </p:spPr>
        <p:txBody>
          <a:bodyPr wrap="none" rtlCol="0">
            <a:spAutoFit/>
          </a:bodyPr>
          <a:lstStyle/>
          <a:p>
            <a:r>
              <a:rPr lang="es-MX" sz="1200" b="1" dirty="0" smtClean="0"/>
              <a:t>Diciembre 2010 a Diciembre 2011</a:t>
            </a:r>
            <a:endParaRPr lang="es-MX" sz="1200" b="1" dirty="0"/>
          </a:p>
        </p:txBody>
      </p:sp>
      <p:sp>
        <p:nvSpPr>
          <p:cNvPr id="5" name="4 CuadroTexto"/>
          <p:cNvSpPr txBox="1"/>
          <p:nvPr/>
        </p:nvSpPr>
        <p:spPr>
          <a:xfrm>
            <a:off x="519057" y="6588141"/>
            <a:ext cx="5254965"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t>Fuente:	IMSS</a:t>
            </a:r>
            <a:r>
              <a:rPr lang="es-ES" sz="700" dirty="0"/>
              <a:t>.</a:t>
            </a:r>
            <a:r>
              <a:rPr lang="es-ES" sz="700" baseline="0" dirty="0"/>
              <a:t> Instituto Mexicano del Seguro Social. http://www.imss.gob.mx/estadisticas/financieras/Cubo.htm</a:t>
            </a:r>
          </a:p>
        </p:txBody>
      </p:sp>
      <p:graphicFrame>
        <p:nvGraphicFramePr>
          <p:cNvPr id="2" name="1 Tabla"/>
          <p:cNvGraphicFramePr>
            <a:graphicFrameLocks noGrp="1"/>
          </p:cNvGraphicFramePr>
          <p:nvPr>
            <p:extLst>
              <p:ext uri="{D42A27DB-BD31-4B8C-83A1-F6EECF244321}">
                <p14:modId xmlns:p14="http://schemas.microsoft.com/office/powerpoint/2010/main" val="2366127821"/>
              </p:ext>
            </p:extLst>
          </p:nvPr>
        </p:nvGraphicFramePr>
        <p:xfrm>
          <a:off x="444500" y="1974850"/>
          <a:ext cx="8255000" cy="2910840"/>
        </p:xfrm>
        <a:graphic>
          <a:graphicData uri="http://schemas.openxmlformats.org/drawingml/2006/table">
            <a:tbl>
              <a:tblPr>
                <a:tableStyleId>{5C22544A-7EE6-4342-B048-85BDC9FD1C3A}</a:tableStyleId>
              </a:tblPr>
              <a:tblGrid>
                <a:gridCol w="787400"/>
                <a:gridCol w="927100"/>
                <a:gridCol w="927100"/>
                <a:gridCol w="939800"/>
                <a:gridCol w="927100"/>
                <a:gridCol w="927100"/>
                <a:gridCol w="965200"/>
                <a:gridCol w="927100"/>
                <a:gridCol w="927100"/>
              </a:tblGrid>
              <a:tr h="457200">
                <a:tc>
                  <a:txBody>
                    <a:bodyPr/>
                    <a:lstStyle/>
                    <a:p>
                      <a:pPr algn="l" fontAlgn="ctr"/>
                      <a:r>
                        <a:rPr lang="es-MX" sz="900" b="1" u="none" strike="noStrike" dirty="0">
                          <a:effectLst/>
                        </a:rPr>
                        <a:t>Mes - Año</a:t>
                      </a:r>
                      <a:endParaRPr lang="es-MX" sz="900" b="1" i="0" u="none" strike="noStrike" dirty="0">
                        <a:solidFill>
                          <a:srgbClr val="000000"/>
                        </a:solidFill>
                        <a:effectLst/>
                        <a:latin typeface="Calibri"/>
                      </a:endParaRPr>
                    </a:p>
                  </a:txBody>
                  <a:tcPr marL="7620" marR="7620" marT="7620" marB="0" anchor="ctr">
                    <a:solidFill>
                      <a:srgbClr val="FFC000"/>
                    </a:solidFill>
                  </a:tcPr>
                </a:tc>
                <a:tc>
                  <a:txBody>
                    <a:bodyPr/>
                    <a:lstStyle/>
                    <a:p>
                      <a:pPr algn="r" fontAlgn="ctr"/>
                      <a:r>
                        <a:rPr lang="es-MX" sz="900" b="1" u="none" strike="noStrike" dirty="0">
                          <a:effectLst/>
                        </a:rPr>
                        <a:t>Trabajadores Permanentes Totales</a:t>
                      </a:r>
                      <a:endParaRPr lang="es-MX" sz="900" b="1" i="0" u="none" strike="noStrike" dirty="0">
                        <a:solidFill>
                          <a:srgbClr val="000000"/>
                        </a:solidFill>
                        <a:effectLst/>
                        <a:latin typeface="Calibri"/>
                      </a:endParaRPr>
                    </a:p>
                  </a:txBody>
                  <a:tcPr marL="7620" marR="7620" marT="7620" marB="0" anchor="ctr">
                    <a:solidFill>
                      <a:srgbClr val="FFC000"/>
                    </a:solidFill>
                  </a:tcPr>
                </a:tc>
                <a:tc>
                  <a:txBody>
                    <a:bodyPr/>
                    <a:lstStyle/>
                    <a:p>
                      <a:pPr algn="r" fontAlgn="ctr"/>
                      <a:r>
                        <a:rPr lang="es-MX" sz="900" b="1" u="none" strike="noStrike" dirty="0">
                          <a:effectLst/>
                        </a:rPr>
                        <a:t>Trabajadores Permanentes Urbanos</a:t>
                      </a:r>
                      <a:endParaRPr lang="es-MX" sz="900" b="1" i="0" u="none" strike="noStrike" dirty="0">
                        <a:solidFill>
                          <a:srgbClr val="000000"/>
                        </a:solidFill>
                        <a:effectLst/>
                        <a:latin typeface="Calibri"/>
                      </a:endParaRPr>
                    </a:p>
                  </a:txBody>
                  <a:tcPr marL="7620" marR="7620" marT="7620" marB="0" anchor="ctr">
                    <a:solidFill>
                      <a:srgbClr val="FFC000"/>
                    </a:solidFill>
                  </a:tcPr>
                </a:tc>
                <a:tc>
                  <a:txBody>
                    <a:bodyPr/>
                    <a:lstStyle/>
                    <a:p>
                      <a:pPr algn="r" fontAlgn="ctr"/>
                      <a:r>
                        <a:rPr lang="es-MX" sz="900" b="1" u="none" strike="noStrike" dirty="0">
                          <a:effectLst/>
                        </a:rPr>
                        <a:t>Trabajadores Eventuales Urbanos</a:t>
                      </a:r>
                      <a:endParaRPr lang="es-MX" sz="900" b="1" i="0" u="none" strike="noStrike" dirty="0">
                        <a:solidFill>
                          <a:srgbClr val="000000"/>
                        </a:solidFill>
                        <a:effectLst/>
                        <a:latin typeface="Calibri"/>
                      </a:endParaRPr>
                    </a:p>
                  </a:txBody>
                  <a:tcPr marL="7620" marR="7620" marT="7620" marB="0" anchor="ctr">
                    <a:solidFill>
                      <a:srgbClr val="FFC000"/>
                    </a:solidFill>
                  </a:tcPr>
                </a:tc>
                <a:tc>
                  <a:txBody>
                    <a:bodyPr/>
                    <a:lstStyle/>
                    <a:p>
                      <a:pPr algn="r" fontAlgn="ctr"/>
                      <a:r>
                        <a:rPr lang="es-MX" sz="900" b="1" u="none" strike="noStrike" dirty="0">
                          <a:effectLst/>
                        </a:rPr>
                        <a:t>Total Trabajadores Urbanos</a:t>
                      </a:r>
                      <a:endParaRPr lang="es-MX" sz="900" b="1" i="0" u="none" strike="noStrike" dirty="0">
                        <a:solidFill>
                          <a:srgbClr val="000000"/>
                        </a:solidFill>
                        <a:effectLst/>
                        <a:latin typeface="Calibri"/>
                      </a:endParaRPr>
                    </a:p>
                  </a:txBody>
                  <a:tcPr marL="7620" marR="7620" marT="7620" marB="0" anchor="ctr">
                    <a:solidFill>
                      <a:srgbClr val="FFC000"/>
                    </a:solidFill>
                  </a:tcPr>
                </a:tc>
                <a:tc>
                  <a:txBody>
                    <a:bodyPr/>
                    <a:lstStyle/>
                    <a:p>
                      <a:pPr algn="r" fontAlgn="ctr"/>
                      <a:r>
                        <a:rPr lang="es-MX" sz="900" b="1" u="none" strike="noStrike" dirty="0">
                          <a:effectLst/>
                        </a:rPr>
                        <a:t>Trabajadores Permanentes del Campo</a:t>
                      </a:r>
                      <a:endParaRPr lang="es-MX" sz="900" b="1" i="0" u="none" strike="noStrike" dirty="0">
                        <a:solidFill>
                          <a:srgbClr val="000000"/>
                        </a:solidFill>
                        <a:effectLst/>
                        <a:latin typeface="Calibri"/>
                      </a:endParaRPr>
                    </a:p>
                  </a:txBody>
                  <a:tcPr marL="7620" marR="7620" marT="7620" marB="0" anchor="ctr">
                    <a:solidFill>
                      <a:srgbClr val="FFC000"/>
                    </a:solidFill>
                  </a:tcPr>
                </a:tc>
                <a:tc>
                  <a:txBody>
                    <a:bodyPr/>
                    <a:lstStyle/>
                    <a:p>
                      <a:pPr algn="r" fontAlgn="ctr"/>
                      <a:r>
                        <a:rPr lang="es-MX" sz="900" b="1" u="none" strike="noStrike" dirty="0">
                          <a:effectLst/>
                        </a:rPr>
                        <a:t>Trabajadores Eventuales del Campo</a:t>
                      </a:r>
                      <a:endParaRPr lang="es-MX" sz="900" b="1" i="0" u="none" strike="noStrike" dirty="0">
                        <a:solidFill>
                          <a:srgbClr val="000000"/>
                        </a:solidFill>
                        <a:effectLst/>
                        <a:latin typeface="Calibri"/>
                      </a:endParaRPr>
                    </a:p>
                  </a:txBody>
                  <a:tcPr marL="7620" marR="7620" marT="7620" marB="0" anchor="ctr">
                    <a:solidFill>
                      <a:srgbClr val="FFC000"/>
                    </a:solidFill>
                  </a:tcPr>
                </a:tc>
                <a:tc>
                  <a:txBody>
                    <a:bodyPr/>
                    <a:lstStyle/>
                    <a:p>
                      <a:pPr algn="r" fontAlgn="ctr"/>
                      <a:r>
                        <a:rPr lang="es-MX" sz="900" b="1" u="none" strike="noStrike" dirty="0">
                          <a:effectLst/>
                        </a:rPr>
                        <a:t>Total Trabajadores del Campo</a:t>
                      </a:r>
                      <a:endParaRPr lang="es-MX" sz="900" b="1" i="0" u="none" strike="noStrike" dirty="0">
                        <a:solidFill>
                          <a:srgbClr val="000000"/>
                        </a:solidFill>
                        <a:effectLst/>
                        <a:latin typeface="Calibri"/>
                      </a:endParaRPr>
                    </a:p>
                  </a:txBody>
                  <a:tcPr marL="7620" marR="7620" marT="7620" marB="0" anchor="ctr">
                    <a:solidFill>
                      <a:srgbClr val="FFC000"/>
                    </a:solidFill>
                  </a:tcPr>
                </a:tc>
                <a:tc>
                  <a:txBody>
                    <a:bodyPr/>
                    <a:lstStyle/>
                    <a:p>
                      <a:pPr algn="r" fontAlgn="ctr"/>
                      <a:r>
                        <a:rPr lang="es-MX" sz="900" b="1" u="none" strike="noStrike" dirty="0">
                          <a:effectLst/>
                        </a:rPr>
                        <a:t>Trabajadores Asegurados Totales</a:t>
                      </a:r>
                      <a:endParaRPr lang="es-MX" sz="900" b="1" i="0" u="none" strike="noStrike" dirty="0">
                        <a:solidFill>
                          <a:srgbClr val="000000"/>
                        </a:solidFill>
                        <a:effectLst/>
                        <a:latin typeface="Calibri"/>
                      </a:endParaRPr>
                    </a:p>
                  </a:txBody>
                  <a:tcPr marL="7620" marR="7620" marT="7620" marB="0" anchor="ctr">
                    <a:solidFill>
                      <a:srgbClr val="FFC000"/>
                    </a:solidFill>
                  </a:tcPr>
                </a:tc>
              </a:tr>
              <a:tr h="190500">
                <a:tc>
                  <a:txBody>
                    <a:bodyPr/>
                    <a:lstStyle/>
                    <a:p>
                      <a:pPr algn="l" fontAlgn="ctr"/>
                      <a:r>
                        <a:rPr lang="es-MX" sz="900" u="none" strike="noStrike">
                          <a:effectLst/>
                        </a:rPr>
                        <a:t>dic-10</a:t>
                      </a:r>
                      <a:endParaRPr lang="es-MX" sz="9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175,140</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173,797</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20,291</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194,088</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1,343</a:t>
                      </a:r>
                      <a:endParaRPr lang="es-MX" sz="10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2,683</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dirty="0">
                          <a:effectLst/>
                        </a:rPr>
                        <a:t>4,026</a:t>
                      </a:r>
                      <a:endParaRPr lang="es-MX" sz="1000" b="0" i="0" u="none" strike="noStrike" dirty="0">
                        <a:solidFill>
                          <a:srgbClr val="000000"/>
                        </a:solidFill>
                        <a:effectLst/>
                        <a:latin typeface="Calibri"/>
                      </a:endParaRPr>
                    </a:p>
                  </a:txBody>
                  <a:tcPr marL="7620" marR="7620" marT="7620" marB="0" anchor="ctr"/>
                </a:tc>
                <a:tc>
                  <a:txBody>
                    <a:bodyPr/>
                    <a:lstStyle/>
                    <a:p>
                      <a:pPr algn="r" fontAlgn="ctr"/>
                      <a:r>
                        <a:rPr lang="es-MX" sz="1000" u="none" strike="noStrike" dirty="0">
                          <a:effectLst/>
                        </a:rPr>
                        <a:t>198,114</a:t>
                      </a:r>
                      <a:endParaRPr lang="es-MX" sz="1000" b="0" i="0" u="none" strike="noStrike" dirty="0">
                        <a:solidFill>
                          <a:srgbClr val="000000"/>
                        </a:solidFill>
                        <a:effectLst/>
                        <a:latin typeface="Calibri"/>
                      </a:endParaRPr>
                    </a:p>
                  </a:txBody>
                  <a:tcPr marL="7620" marR="7620" marT="7620" marB="0" anchor="ctr"/>
                </a:tc>
              </a:tr>
              <a:tr h="190500">
                <a:tc>
                  <a:txBody>
                    <a:bodyPr/>
                    <a:lstStyle/>
                    <a:p>
                      <a:pPr algn="l" fontAlgn="ctr"/>
                      <a:r>
                        <a:rPr lang="es-MX" sz="900" u="none" strike="noStrike">
                          <a:effectLst/>
                        </a:rPr>
                        <a:t>ene-11</a:t>
                      </a:r>
                      <a:endParaRPr lang="es-MX" sz="9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173,536</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172,229</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19,007</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191,236</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1,307</a:t>
                      </a:r>
                      <a:endParaRPr lang="es-MX" sz="10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3,087</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4,394</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195,630</a:t>
                      </a:r>
                      <a:endParaRPr lang="es-MX" sz="1000" b="0" i="0" u="none" strike="noStrike">
                        <a:solidFill>
                          <a:srgbClr val="000000"/>
                        </a:solidFill>
                        <a:effectLst/>
                        <a:latin typeface="Calibri"/>
                      </a:endParaRPr>
                    </a:p>
                  </a:txBody>
                  <a:tcPr marL="7620" marR="7620" marT="7620" marB="0" anchor="ctr"/>
                </a:tc>
              </a:tr>
              <a:tr h="190500">
                <a:tc>
                  <a:txBody>
                    <a:bodyPr/>
                    <a:lstStyle/>
                    <a:p>
                      <a:pPr algn="l" fontAlgn="ctr"/>
                      <a:r>
                        <a:rPr lang="es-MX" sz="900" u="none" strike="noStrike">
                          <a:effectLst/>
                        </a:rPr>
                        <a:t>feb-11</a:t>
                      </a:r>
                      <a:endParaRPr lang="es-MX" sz="9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175,078</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173,813</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19,233</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193,046</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1,265</a:t>
                      </a:r>
                      <a:endParaRPr lang="es-MX" sz="10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3,379</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4,644</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197,690</a:t>
                      </a:r>
                      <a:endParaRPr lang="es-MX" sz="1000" b="0" i="0" u="none" strike="noStrike">
                        <a:solidFill>
                          <a:srgbClr val="000000"/>
                        </a:solidFill>
                        <a:effectLst/>
                        <a:latin typeface="Calibri"/>
                      </a:endParaRPr>
                    </a:p>
                  </a:txBody>
                  <a:tcPr marL="7620" marR="7620" marT="7620" marB="0" anchor="ctr"/>
                </a:tc>
              </a:tr>
              <a:tr h="190500">
                <a:tc>
                  <a:txBody>
                    <a:bodyPr/>
                    <a:lstStyle/>
                    <a:p>
                      <a:pPr algn="l" fontAlgn="ctr"/>
                      <a:r>
                        <a:rPr lang="es-MX" sz="900" u="none" strike="noStrike">
                          <a:effectLst/>
                        </a:rPr>
                        <a:t>mar-11</a:t>
                      </a:r>
                      <a:endParaRPr lang="es-MX" sz="9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176,292</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175,004</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19,330</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194,334</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1,288</a:t>
                      </a:r>
                      <a:endParaRPr lang="es-MX" sz="10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3,121</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4,409</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198,743</a:t>
                      </a:r>
                      <a:endParaRPr lang="es-MX" sz="1000" b="0" i="0" u="none" strike="noStrike">
                        <a:solidFill>
                          <a:srgbClr val="000000"/>
                        </a:solidFill>
                        <a:effectLst/>
                        <a:latin typeface="Calibri"/>
                      </a:endParaRPr>
                    </a:p>
                  </a:txBody>
                  <a:tcPr marL="7620" marR="7620" marT="7620" marB="0" anchor="ctr"/>
                </a:tc>
              </a:tr>
              <a:tr h="190500">
                <a:tc>
                  <a:txBody>
                    <a:bodyPr/>
                    <a:lstStyle/>
                    <a:p>
                      <a:pPr algn="l" fontAlgn="ctr"/>
                      <a:r>
                        <a:rPr lang="es-MX" sz="900" u="none" strike="noStrike">
                          <a:effectLst/>
                        </a:rPr>
                        <a:t>abr-11</a:t>
                      </a:r>
                      <a:endParaRPr lang="es-MX" sz="9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177,302</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175,955</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18,824</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194,779</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1,347</a:t>
                      </a:r>
                      <a:endParaRPr lang="es-MX" sz="10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2,944</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4,291</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199,070</a:t>
                      </a:r>
                      <a:endParaRPr lang="es-MX" sz="1000" b="0" i="0" u="none" strike="noStrike">
                        <a:solidFill>
                          <a:srgbClr val="000000"/>
                        </a:solidFill>
                        <a:effectLst/>
                        <a:latin typeface="Calibri"/>
                      </a:endParaRPr>
                    </a:p>
                  </a:txBody>
                  <a:tcPr marL="7620" marR="7620" marT="7620" marB="0" anchor="ctr"/>
                </a:tc>
              </a:tr>
              <a:tr h="190500">
                <a:tc>
                  <a:txBody>
                    <a:bodyPr/>
                    <a:lstStyle/>
                    <a:p>
                      <a:pPr algn="l" fontAlgn="ctr"/>
                      <a:r>
                        <a:rPr lang="es-MX" sz="900" u="none" strike="noStrike">
                          <a:effectLst/>
                        </a:rPr>
                        <a:t>may-11</a:t>
                      </a:r>
                      <a:endParaRPr lang="es-MX" sz="9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177,369</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176,071</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20,057</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196,128</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1,298</a:t>
                      </a:r>
                      <a:endParaRPr lang="es-MX" sz="10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1,686</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2,984</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199,112</a:t>
                      </a:r>
                      <a:endParaRPr lang="es-MX" sz="1000" b="0" i="0" u="none" strike="noStrike">
                        <a:solidFill>
                          <a:srgbClr val="000000"/>
                        </a:solidFill>
                        <a:effectLst/>
                        <a:latin typeface="Calibri"/>
                      </a:endParaRPr>
                    </a:p>
                  </a:txBody>
                  <a:tcPr marL="7620" marR="7620" marT="7620" marB="0" anchor="ctr"/>
                </a:tc>
              </a:tr>
              <a:tr h="190500">
                <a:tc>
                  <a:txBody>
                    <a:bodyPr/>
                    <a:lstStyle/>
                    <a:p>
                      <a:pPr algn="l" fontAlgn="ctr"/>
                      <a:r>
                        <a:rPr lang="es-MX" sz="900" u="none" strike="noStrike">
                          <a:effectLst/>
                        </a:rPr>
                        <a:t>jun-11</a:t>
                      </a:r>
                      <a:endParaRPr lang="es-MX" sz="9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178,484</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177,184</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19,267</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196,451</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1,300</a:t>
                      </a:r>
                      <a:endParaRPr lang="es-MX" sz="10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1,725</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3,025</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199,476</a:t>
                      </a:r>
                      <a:endParaRPr lang="es-MX" sz="1000" b="0" i="0" u="none" strike="noStrike">
                        <a:solidFill>
                          <a:srgbClr val="000000"/>
                        </a:solidFill>
                        <a:effectLst/>
                        <a:latin typeface="Calibri"/>
                      </a:endParaRPr>
                    </a:p>
                  </a:txBody>
                  <a:tcPr marL="7620" marR="7620" marT="7620" marB="0" anchor="ctr"/>
                </a:tc>
              </a:tr>
              <a:tr h="190500">
                <a:tc>
                  <a:txBody>
                    <a:bodyPr/>
                    <a:lstStyle/>
                    <a:p>
                      <a:pPr algn="l" fontAlgn="ctr"/>
                      <a:r>
                        <a:rPr lang="es-MX" sz="900" u="none" strike="noStrike">
                          <a:effectLst/>
                        </a:rPr>
                        <a:t>jul-11</a:t>
                      </a:r>
                      <a:endParaRPr lang="es-MX" sz="9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177,981</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176,671</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19,756</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196,427</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1,310</a:t>
                      </a:r>
                      <a:endParaRPr lang="es-MX" sz="10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1,696</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3,006</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199,433</a:t>
                      </a:r>
                      <a:endParaRPr lang="es-MX" sz="1000" b="0" i="0" u="none" strike="noStrike">
                        <a:solidFill>
                          <a:srgbClr val="000000"/>
                        </a:solidFill>
                        <a:effectLst/>
                        <a:latin typeface="Calibri"/>
                      </a:endParaRPr>
                    </a:p>
                  </a:txBody>
                  <a:tcPr marL="7620" marR="7620" marT="7620" marB="0" anchor="ctr"/>
                </a:tc>
              </a:tr>
              <a:tr h="190500">
                <a:tc>
                  <a:txBody>
                    <a:bodyPr/>
                    <a:lstStyle/>
                    <a:p>
                      <a:pPr algn="l" fontAlgn="ctr"/>
                      <a:r>
                        <a:rPr lang="es-MX" sz="900" u="none" strike="noStrike">
                          <a:effectLst/>
                        </a:rPr>
                        <a:t>ago-11</a:t>
                      </a:r>
                      <a:endParaRPr lang="es-MX" sz="9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180,186</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178,870</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19,510</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198,380</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1,316</a:t>
                      </a:r>
                      <a:endParaRPr lang="es-MX" sz="10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1,814</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3,130</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201,510</a:t>
                      </a:r>
                      <a:endParaRPr lang="es-MX" sz="1000" b="0" i="0" u="none" strike="noStrike">
                        <a:solidFill>
                          <a:srgbClr val="000000"/>
                        </a:solidFill>
                        <a:effectLst/>
                        <a:latin typeface="Calibri"/>
                      </a:endParaRPr>
                    </a:p>
                  </a:txBody>
                  <a:tcPr marL="7620" marR="7620" marT="7620" marB="0" anchor="ctr"/>
                </a:tc>
              </a:tr>
              <a:tr h="190500">
                <a:tc>
                  <a:txBody>
                    <a:bodyPr/>
                    <a:lstStyle/>
                    <a:p>
                      <a:pPr algn="l" fontAlgn="ctr"/>
                      <a:r>
                        <a:rPr lang="es-MX" sz="900" u="none" strike="noStrike">
                          <a:effectLst/>
                        </a:rPr>
                        <a:t>sep-11</a:t>
                      </a:r>
                      <a:endParaRPr lang="es-MX" sz="9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180,882</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179,565</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20,080</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199,645</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1,317</a:t>
                      </a:r>
                      <a:endParaRPr lang="es-MX" sz="10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1,824</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3,141</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202,786</a:t>
                      </a:r>
                      <a:endParaRPr lang="es-MX" sz="1000" b="0" i="0" u="none" strike="noStrike">
                        <a:solidFill>
                          <a:srgbClr val="000000"/>
                        </a:solidFill>
                        <a:effectLst/>
                        <a:latin typeface="Calibri"/>
                      </a:endParaRPr>
                    </a:p>
                  </a:txBody>
                  <a:tcPr marL="7620" marR="7620" marT="7620" marB="0" anchor="ctr"/>
                </a:tc>
              </a:tr>
              <a:tr h="182880">
                <a:tc>
                  <a:txBody>
                    <a:bodyPr/>
                    <a:lstStyle/>
                    <a:p>
                      <a:pPr algn="l" fontAlgn="ctr"/>
                      <a:r>
                        <a:rPr lang="es-MX" sz="900" u="none" strike="noStrike">
                          <a:effectLst/>
                        </a:rPr>
                        <a:t>oct-11</a:t>
                      </a:r>
                      <a:endParaRPr lang="es-MX" sz="9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182,068</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180,743</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20,235</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200,978</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1,325</a:t>
                      </a:r>
                      <a:endParaRPr lang="es-MX" sz="10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1,880</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3,205</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204,183</a:t>
                      </a:r>
                      <a:endParaRPr lang="es-MX" sz="1000" b="0" i="0" u="none" strike="noStrike">
                        <a:solidFill>
                          <a:srgbClr val="000000"/>
                        </a:solidFill>
                        <a:effectLst/>
                        <a:latin typeface="Calibri"/>
                      </a:endParaRPr>
                    </a:p>
                  </a:txBody>
                  <a:tcPr marL="7620" marR="7620" marT="7620" marB="0" anchor="ctr"/>
                </a:tc>
              </a:tr>
              <a:tr h="182880">
                <a:tc>
                  <a:txBody>
                    <a:bodyPr/>
                    <a:lstStyle/>
                    <a:p>
                      <a:pPr algn="l" fontAlgn="ctr"/>
                      <a:r>
                        <a:rPr lang="es-MX" sz="900" u="none" strike="noStrike">
                          <a:effectLst/>
                        </a:rPr>
                        <a:t>nov-11</a:t>
                      </a:r>
                      <a:endParaRPr lang="es-MX" sz="9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183,864</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182,538</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20,858</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203,396</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1,326</a:t>
                      </a:r>
                      <a:endParaRPr lang="es-MX" sz="10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2,563</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3,889</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207,285</a:t>
                      </a:r>
                      <a:endParaRPr lang="es-MX" sz="1000" b="0" i="0" u="none" strike="noStrike">
                        <a:solidFill>
                          <a:srgbClr val="000000"/>
                        </a:solidFill>
                        <a:effectLst/>
                        <a:latin typeface="Calibri"/>
                      </a:endParaRPr>
                    </a:p>
                  </a:txBody>
                  <a:tcPr marL="7620" marR="7620" marT="7620" marB="0" anchor="ctr"/>
                </a:tc>
              </a:tr>
              <a:tr h="182880">
                <a:tc>
                  <a:txBody>
                    <a:bodyPr/>
                    <a:lstStyle/>
                    <a:p>
                      <a:pPr algn="l" fontAlgn="ctr"/>
                      <a:r>
                        <a:rPr lang="es-MX" sz="900" u="none" strike="noStrike">
                          <a:effectLst/>
                        </a:rPr>
                        <a:t>dic-11</a:t>
                      </a:r>
                      <a:endParaRPr lang="es-MX" sz="9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183,350</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181,230</a:t>
                      </a:r>
                      <a:endParaRPr lang="es-MX" sz="1000" b="0" i="0" u="none" strike="noStrike">
                        <a:solidFill>
                          <a:srgbClr val="000000"/>
                        </a:solidFill>
                        <a:effectLst/>
                        <a:latin typeface="Calibri"/>
                      </a:endParaRPr>
                    </a:p>
                  </a:txBody>
                  <a:tcPr marL="7620" marR="7620" marT="7620" marB="0" anchor="b"/>
                </a:tc>
                <a:tc>
                  <a:txBody>
                    <a:bodyPr/>
                    <a:lstStyle/>
                    <a:p>
                      <a:pPr algn="r" fontAlgn="b"/>
                      <a:r>
                        <a:rPr lang="es-MX" sz="1000" u="none" strike="noStrike">
                          <a:effectLst/>
                        </a:rPr>
                        <a:t>20,592</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201,822</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a:effectLst/>
                        </a:rPr>
                        <a:t>2,120</a:t>
                      </a:r>
                      <a:endParaRPr lang="es-MX" sz="1000" b="0" i="0" u="none" strike="noStrike">
                        <a:solidFill>
                          <a:srgbClr val="000000"/>
                        </a:solidFill>
                        <a:effectLst/>
                        <a:latin typeface="Calibri"/>
                      </a:endParaRPr>
                    </a:p>
                  </a:txBody>
                  <a:tcPr marL="7620" marR="7620" marT="7620" marB="0" anchor="ctr"/>
                </a:tc>
                <a:tc>
                  <a:txBody>
                    <a:bodyPr/>
                    <a:lstStyle/>
                    <a:p>
                      <a:pPr algn="r" fontAlgn="b"/>
                      <a:r>
                        <a:rPr lang="es-MX" sz="1000" u="none" strike="noStrike">
                          <a:effectLst/>
                        </a:rPr>
                        <a:t>3,235</a:t>
                      </a:r>
                      <a:endParaRPr lang="es-MX" sz="1000" b="0" i="0" u="none" strike="noStrike">
                        <a:solidFill>
                          <a:srgbClr val="000000"/>
                        </a:solidFill>
                        <a:effectLst/>
                        <a:latin typeface="Calibri"/>
                      </a:endParaRPr>
                    </a:p>
                  </a:txBody>
                  <a:tcPr marL="7620" marR="7620" marT="7620" marB="0" anchor="b"/>
                </a:tc>
                <a:tc>
                  <a:txBody>
                    <a:bodyPr/>
                    <a:lstStyle/>
                    <a:p>
                      <a:pPr algn="r" fontAlgn="ctr"/>
                      <a:r>
                        <a:rPr lang="es-MX" sz="1000" u="none" strike="noStrike">
                          <a:effectLst/>
                        </a:rPr>
                        <a:t>5,355</a:t>
                      </a:r>
                      <a:endParaRPr lang="es-MX" sz="1000" b="0" i="0" u="none" strike="noStrike">
                        <a:solidFill>
                          <a:srgbClr val="000000"/>
                        </a:solidFill>
                        <a:effectLst/>
                        <a:latin typeface="Calibri"/>
                      </a:endParaRPr>
                    </a:p>
                  </a:txBody>
                  <a:tcPr marL="7620" marR="7620" marT="7620" marB="0" anchor="ctr"/>
                </a:tc>
                <a:tc>
                  <a:txBody>
                    <a:bodyPr/>
                    <a:lstStyle/>
                    <a:p>
                      <a:pPr algn="r" fontAlgn="ctr"/>
                      <a:r>
                        <a:rPr lang="es-MX" sz="1000" u="none" strike="noStrike" dirty="0">
                          <a:effectLst/>
                        </a:rPr>
                        <a:t>207,177</a:t>
                      </a:r>
                      <a:endParaRPr lang="es-MX" sz="1000" b="0" i="0" u="none" strike="noStrike" dirty="0">
                        <a:solidFill>
                          <a:srgbClr val="000000"/>
                        </a:solidFill>
                        <a:effectLst/>
                        <a:latin typeface="Calibri"/>
                      </a:endParaRPr>
                    </a:p>
                  </a:txBody>
                  <a:tcPr marL="7620" marR="7620" marT="7620" marB="0" anchor="ctr"/>
                </a:tc>
              </a:tr>
            </a:tbl>
          </a:graphicData>
        </a:graphic>
      </p:graphicFrame>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614447" y="305804"/>
            <a:ext cx="6061158" cy="630942"/>
          </a:xfrm>
          <a:prstGeom prst="rect">
            <a:avLst/>
          </a:prstGeom>
          <a:solidFill>
            <a:srgbClr val="FFBD5D"/>
          </a:solidFill>
          <a:scene3d>
            <a:camera prst="orthographicFront"/>
            <a:lightRig rig="threePt" dir="t"/>
          </a:scene3d>
          <a:sp3d>
            <a:bevelT w="139700" prst="cross"/>
          </a:sp3d>
        </p:spPr>
        <p:txBody>
          <a:bodyPr wrap="square" rtlCol="0">
            <a:spAutoFit/>
          </a:bodyPr>
          <a:lstStyle/>
          <a:p>
            <a:pPr algn="ctr"/>
            <a:endParaRPr lang="es-MX" sz="200" dirty="0" smtClean="0">
              <a:latin typeface="Tahoma" pitchFamily="34" charset="0"/>
              <a:cs typeface="Tahoma" pitchFamily="34" charset="0"/>
            </a:endParaRPr>
          </a:p>
          <a:p>
            <a:pPr algn="ctr"/>
            <a:r>
              <a:rPr lang="es-MX" sz="1600" dirty="0" smtClean="0">
                <a:latin typeface="Tahoma" pitchFamily="34" charset="0"/>
                <a:cs typeface="Tahoma" pitchFamily="34" charset="0"/>
              </a:rPr>
              <a:t>Trabajadores Permanentes y Asegurados Totales </a:t>
            </a:r>
          </a:p>
          <a:p>
            <a:pPr algn="ctr"/>
            <a:r>
              <a:rPr lang="es-MX" sz="1600" dirty="0" smtClean="0">
                <a:latin typeface="Tahoma" pitchFamily="34" charset="0"/>
                <a:cs typeface="Tahoma" pitchFamily="34" charset="0"/>
              </a:rPr>
              <a:t>por Entidad Federativa</a:t>
            </a:r>
          </a:p>
          <a:p>
            <a:pPr algn="ctr"/>
            <a:endParaRPr lang="es-MX" sz="100" dirty="0">
              <a:latin typeface="Tahoma" pitchFamily="34" charset="0"/>
              <a:cs typeface="Tahoma" pitchFamily="34" charset="0"/>
            </a:endParaRPr>
          </a:p>
        </p:txBody>
      </p:sp>
      <p:sp>
        <p:nvSpPr>
          <p:cNvPr id="3" name="2 CuadroTexto"/>
          <p:cNvSpPr txBox="1"/>
          <p:nvPr/>
        </p:nvSpPr>
        <p:spPr>
          <a:xfrm>
            <a:off x="3959932" y="1055655"/>
            <a:ext cx="1301510" cy="276999"/>
          </a:xfrm>
          <a:prstGeom prst="rect">
            <a:avLst/>
          </a:prstGeom>
          <a:noFill/>
        </p:spPr>
        <p:txBody>
          <a:bodyPr wrap="none" rtlCol="0">
            <a:spAutoFit/>
          </a:bodyPr>
          <a:lstStyle/>
          <a:p>
            <a:r>
              <a:rPr lang="es-MX" sz="1200" b="1" dirty="0" smtClean="0"/>
              <a:t>Diciembre 2011</a:t>
            </a:r>
            <a:endParaRPr lang="es-MX" sz="1200" b="1" dirty="0"/>
          </a:p>
        </p:txBody>
      </p:sp>
      <p:sp>
        <p:nvSpPr>
          <p:cNvPr id="5" name="4 CuadroTexto"/>
          <p:cNvSpPr txBox="1"/>
          <p:nvPr/>
        </p:nvSpPr>
        <p:spPr>
          <a:xfrm>
            <a:off x="519057" y="6588141"/>
            <a:ext cx="5254965"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t>Fuente:	IMSS</a:t>
            </a:r>
            <a:r>
              <a:rPr lang="es-ES" sz="700" dirty="0"/>
              <a:t>.</a:t>
            </a:r>
            <a:r>
              <a:rPr lang="es-ES" sz="700" baseline="0" dirty="0"/>
              <a:t> Instituto Mexicano del Seguro Social. http://www.imss.gob.mx/estadisticas/financieras/Cubo.htm</a:t>
            </a:r>
          </a:p>
        </p:txBody>
      </p:sp>
      <p:graphicFrame>
        <p:nvGraphicFramePr>
          <p:cNvPr id="4" name="3 Tabla"/>
          <p:cNvGraphicFramePr>
            <a:graphicFrameLocks noGrp="1"/>
          </p:cNvGraphicFramePr>
          <p:nvPr>
            <p:extLst>
              <p:ext uri="{D42A27DB-BD31-4B8C-83A1-F6EECF244321}">
                <p14:modId xmlns:p14="http://schemas.microsoft.com/office/powerpoint/2010/main" val="219121025"/>
              </p:ext>
            </p:extLst>
          </p:nvPr>
        </p:nvGraphicFramePr>
        <p:xfrm>
          <a:off x="2699792" y="1341829"/>
          <a:ext cx="4464495" cy="5249506"/>
        </p:xfrm>
        <a:graphic>
          <a:graphicData uri="http://schemas.openxmlformats.org/drawingml/2006/table">
            <a:tbl>
              <a:tblPr>
                <a:tableStyleId>{5C22544A-7EE6-4342-B048-85BDC9FD1C3A}</a:tableStyleId>
              </a:tblPr>
              <a:tblGrid>
                <a:gridCol w="1460349"/>
                <a:gridCol w="1585199"/>
                <a:gridCol w="1418947"/>
              </a:tblGrid>
              <a:tr h="270984">
                <a:tc>
                  <a:txBody>
                    <a:bodyPr/>
                    <a:lstStyle/>
                    <a:p>
                      <a:pPr algn="l" fontAlgn="b"/>
                      <a:r>
                        <a:rPr lang="es-MX" sz="950" b="1" u="none" strike="noStrike" dirty="0">
                          <a:effectLst/>
                        </a:rPr>
                        <a:t>Entidades Federativas</a:t>
                      </a:r>
                      <a:endParaRPr lang="es-MX" sz="950" b="1" i="0" u="none" strike="noStrike" dirty="0">
                        <a:solidFill>
                          <a:srgbClr val="000000"/>
                        </a:solidFill>
                        <a:effectLst/>
                        <a:latin typeface="Calibri"/>
                      </a:endParaRPr>
                    </a:p>
                  </a:txBody>
                  <a:tcPr marL="5359" marR="5359" marT="5359" marB="0" anchor="b">
                    <a:solidFill>
                      <a:srgbClr val="FFC000"/>
                    </a:solidFill>
                  </a:tcPr>
                </a:tc>
                <a:tc>
                  <a:txBody>
                    <a:bodyPr/>
                    <a:lstStyle/>
                    <a:p>
                      <a:pPr algn="r" fontAlgn="b"/>
                      <a:r>
                        <a:rPr lang="es-MX" sz="950" b="1" u="none" strike="noStrike" dirty="0">
                          <a:effectLst/>
                        </a:rPr>
                        <a:t>Trabajadores  Permanentes Totales</a:t>
                      </a:r>
                      <a:endParaRPr lang="es-MX" sz="950" b="1" i="0" u="none" strike="noStrike" dirty="0">
                        <a:solidFill>
                          <a:srgbClr val="000000"/>
                        </a:solidFill>
                        <a:effectLst/>
                        <a:latin typeface="Calibri"/>
                      </a:endParaRPr>
                    </a:p>
                  </a:txBody>
                  <a:tcPr marL="5359" marR="5359" marT="5359" marB="0" anchor="b">
                    <a:solidFill>
                      <a:srgbClr val="FFC000"/>
                    </a:solidFill>
                  </a:tcPr>
                </a:tc>
                <a:tc>
                  <a:txBody>
                    <a:bodyPr/>
                    <a:lstStyle/>
                    <a:p>
                      <a:pPr algn="r" fontAlgn="b"/>
                      <a:r>
                        <a:rPr lang="es-MX" sz="950" b="1" u="none" strike="noStrike" dirty="0">
                          <a:effectLst/>
                        </a:rPr>
                        <a:t>Trabajadores Asegurados Totales </a:t>
                      </a:r>
                      <a:endParaRPr lang="es-MX" sz="950" b="1" i="0" u="none" strike="noStrike" dirty="0">
                        <a:solidFill>
                          <a:srgbClr val="000000"/>
                        </a:solidFill>
                        <a:effectLst/>
                        <a:latin typeface="Calibri"/>
                      </a:endParaRPr>
                    </a:p>
                  </a:txBody>
                  <a:tcPr marL="5359" marR="5359" marT="5359" marB="0" anchor="b">
                    <a:solidFill>
                      <a:srgbClr val="FFC000"/>
                    </a:solidFill>
                  </a:tcPr>
                </a:tc>
              </a:tr>
              <a:tr h="137954">
                <a:tc>
                  <a:txBody>
                    <a:bodyPr/>
                    <a:lstStyle/>
                    <a:p>
                      <a:pPr algn="l" fontAlgn="b"/>
                      <a:r>
                        <a:rPr lang="es-MX" sz="950" u="none" strike="noStrike">
                          <a:effectLst/>
                        </a:rPr>
                        <a:t>Nacional </a:t>
                      </a:r>
                      <a:endParaRPr lang="es-MX" sz="950" b="1"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13,266,730</a:t>
                      </a:r>
                      <a:endParaRPr lang="es-MX" sz="950" b="1"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15,350,335</a:t>
                      </a:r>
                      <a:endParaRPr lang="es-MX" sz="950" b="1"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Aguascalientes</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dirty="0">
                          <a:effectLst/>
                        </a:rPr>
                        <a:t>193,751</a:t>
                      </a:r>
                      <a:endParaRPr lang="es-MX" sz="950" b="0" i="0" u="none" strike="noStrike" dirty="0">
                        <a:solidFill>
                          <a:srgbClr val="000000"/>
                        </a:solidFill>
                        <a:effectLst/>
                        <a:latin typeface="Calibri"/>
                      </a:endParaRPr>
                    </a:p>
                  </a:txBody>
                  <a:tcPr marL="5359" marR="5359" marT="5359" marB="0" anchor="b"/>
                </a:tc>
                <a:tc>
                  <a:txBody>
                    <a:bodyPr/>
                    <a:lstStyle/>
                    <a:p>
                      <a:pPr algn="r" fontAlgn="b"/>
                      <a:r>
                        <a:rPr lang="es-MX" sz="950" u="none" strike="noStrike">
                          <a:effectLst/>
                        </a:rPr>
                        <a:t>214,400</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Baja California</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589,697</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649,811</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Baja California Sur</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94,630</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120,321</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Campeche</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106,362</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132,782</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dirty="0">
                          <a:effectLst/>
                        </a:rPr>
                        <a:t>Chiapas</a:t>
                      </a:r>
                      <a:endParaRPr lang="es-MX" sz="950" b="0" i="0" u="none" strike="noStrike" dirty="0">
                        <a:solidFill>
                          <a:srgbClr val="000000"/>
                        </a:solidFill>
                        <a:effectLst/>
                        <a:latin typeface="Calibri"/>
                      </a:endParaRPr>
                    </a:p>
                  </a:txBody>
                  <a:tcPr marL="5359" marR="5359" marT="5359" marB="0" anchor="b">
                    <a:solidFill>
                      <a:srgbClr val="FFC000"/>
                    </a:solidFill>
                  </a:tcPr>
                </a:tc>
                <a:tc>
                  <a:txBody>
                    <a:bodyPr/>
                    <a:lstStyle/>
                    <a:p>
                      <a:pPr algn="r" fontAlgn="b"/>
                      <a:r>
                        <a:rPr lang="es-MX" sz="950" u="none" strike="noStrike" dirty="0">
                          <a:effectLst/>
                        </a:rPr>
                        <a:t>183,350</a:t>
                      </a:r>
                      <a:endParaRPr lang="es-MX" sz="950" b="0" i="0" u="none" strike="noStrike" dirty="0">
                        <a:solidFill>
                          <a:srgbClr val="000000"/>
                        </a:solidFill>
                        <a:effectLst/>
                        <a:latin typeface="Calibri"/>
                      </a:endParaRPr>
                    </a:p>
                  </a:txBody>
                  <a:tcPr marL="5359" marR="5359" marT="5359" marB="0" anchor="b">
                    <a:solidFill>
                      <a:srgbClr val="FFC000"/>
                    </a:solidFill>
                  </a:tcPr>
                </a:tc>
                <a:tc>
                  <a:txBody>
                    <a:bodyPr/>
                    <a:lstStyle/>
                    <a:p>
                      <a:pPr algn="r" fontAlgn="b"/>
                      <a:r>
                        <a:rPr lang="es-MX" sz="950" u="none" strike="noStrike" dirty="0">
                          <a:effectLst/>
                        </a:rPr>
                        <a:t>207,177</a:t>
                      </a:r>
                      <a:endParaRPr lang="es-MX" sz="950" b="0" i="0" u="none" strike="noStrike" dirty="0">
                        <a:solidFill>
                          <a:srgbClr val="000000"/>
                        </a:solidFill>
                        <a:effectLst/>
                        <a:latin typeface="Calibri"/>
                      </a:endParaRPr>
                    </a:p>
                  </a:txBody>
                  <a:tcPr marL="5359" marR="5359" marT="5359" marB="0" anchor="b">
                    <a:solidFill>
                      <a:srgbClr val="FFC000"/>
                    </a:solidFill>
                  </a:tcPr>
                </a:tc>
              </a:tr>
              <a:tr h="137954">
                <a:tc>
                  <a:txBody>
                    <a:bodyPr/>
                    <a:lstStyle/>
                    <a:p>
                      <a:pPr algn="l" fontAlgn="b"/>
                      <a:r>
                        <a:rPr lang="es-MX" sz="950" u="none" strike="noStrike">
                          <a:effectLst/>
                        </a:rPr>
                        <a:t>Chihuahua</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dirty="0">
                          <a:effectLst/>
                        </a:rPr>
                        <a:t>601,450</a:t>
                      </a:r>
                      <a:endParaRPr lang="es-MX" sz="950" b="0" i="0" u="none" strike="noStrike" dirty="0">
                        <a:solidFill>
                          <a:srgbClr val="000000"/>
                        </a:solidFill>
                        <a:effectLst/>
                        <a:latin typeface="Calibri"/>
                      </a:endParaRPr>
                    </a:p>
                  </a:txBody>
                  <a:tcPr marL="5359" marR="5359" marT="5359" marB="0" anchor="b"/>
                </a:tc>
                <a:tc>
                  <a:txBody>
                    <a:bodyPr/>
                    <a:lstStyle/>
                    <a:p>
                      <a:pPr algn="r" fontAlgn="b"/>
                      <a:r>
                        <a:rPr lang="es-MX" sz="950" u="none" strike="noStrike">
                          <a:effectLst/>
                        </a:rPr>
                        <a:t>655,519</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Coahuila</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521,014</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594,483</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Colima</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89,333</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109,276</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Distrito Federal</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2,306,012</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2,649,297</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Durango</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170,398</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193,384</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Guanajuato</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582,996</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662,703</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Guerrero</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113,959</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142,503</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Hidalgo</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139,825</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175,772</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Jalisco</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1,158,479</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1,308,282</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Michoacán</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297,979</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349,178</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Morelos</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159,984</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185,558</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México</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1,040,082</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1,260,623</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Nayarit</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93,772</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113,325</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Nuevo León</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1,091,998</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1,223,304</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Oaxaca</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146,745</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169,032</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Puebla</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396,383</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461,404</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Querétaro</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301,326</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372,699</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Quintana Roo</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217,897</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274,966</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San Luis Potosí</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269,639</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319,010</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Sinaloa</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348,071</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415,986</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Sonora</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402,427</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462,003</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Tabasco</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141,771</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173,472</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Tamaulipas</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490,075</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557,911</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Tlaxcala</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57,571</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70,586</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Veracruz</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584,233</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701,584</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Yucatán</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259,343</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284,171</a:t>
                      </a:r>
                      <a:endParaRPr lang="es-MX" sz="950" b="0" i="0" u="none" strike="noStrike">
                        <a:solidFill>
                          <a:srgbClr val="000000"/>
                        </a:solidFill>
                        <a:effectLst/>
                        <a:latin typeface="Calibri"/>
                      </a:endParaRPr>
                    </a:p>
                  </a:txBody>
                  <a:tcPr marL="5359" marR="5359" marT="5359" marB="0" anchor="b"/>
                </a:tc>
              </a:tr>
              <a:tr h="137954">
                <a:tc>
                  <a:txBody>
                    <a:bodyPr/>
                    <a:lstStyle/>
                    <a:p>
                      <a:pPr algn="l" fontAlgn="b"/>
                      <a:r>
                        <a:rPr lang="es-MX" sz="950" u="none" strike="noStrike">
                          <a:effectLst/>
                        </a:rPr>
                        <a:t>Zacatecas</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a:effectLst/>
                        </a:rPr>
                        <a:t>116,178</a:t>
                      </a:r>
                      <a:endParaRPr lang="es-MX" sz="950" b="0" i="0" u="none" strike="noStrike">
                        <a:solidFill>
                          <a:srgbClr val="000000"/>
                        </a:solidFill>
                        <a:effectLst/>
                        <a:latin typeface="Calibri"/>
                      </a:endParaRPr>
                    </a:p>
                  </a:txBody>
                  <a:tcPr marL="5359" marR="5359" marT="5359" marB="0" anchor="b"/>
                </a:tc>
                <a:tc>
                  <a:txBody>
                    <a:bodyPr/>
                    <a:lstStyle/>
                    <a:p>
                      <a:pPr algn="r" fontAlgn="b"/>
                      <a:r>
                        <a:rPr lang="es-MX" sz="950" u="none" strike="noStrike" dirty="0">
                          <a:effectLst/>
                        </a:rPr>
                        <a:t>139,813</a:t>
                      </a:r>
                      <a:endParaRPr lang="es-MX" sz="950" b="0" i="0" u="none" strike="noStrike" dirty="0">
                        <a:solidFill>
                          <a:srgbClr val="000000"/>
                        </a:solidFill>
                        <a:effectLst/>
                        <a:latin typeface="Calibri"/>
                      </a:endParaRPr>
                    </a:p>
                  </a:txBody>
                  <a:tcPr marL="5359" marR="5359" marT="5359" marB="0" anchor="b"/>
                </a:tc>
              </a:tr>
            </a:tbl>
          </a:graphicData>
        </a:graphic>
      </p:graphicFrame>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23528" y="6649325"/>
            <a:ext cx="5254965"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t>Fuente:	IMSS</a:t>
            </a:r>
            <a:r>
              <a:rPr lang="es-ES" sz="700" dirty="0"/>
              <a:t>.</a:t>
            </a:r>
            <a:r>
              <a:rPr lang="es-ES" sz="700" baseline="0" dirty="0"/>
              <a:t> Instituto Mexicano del Seguro Social. http://www.imss.gob.mx/estadisticas/financieras/Cubo.htm</a:t>
            </a:r>
          </a:p>
        </p:txBody>
      </p:sp>
      <p:sp>
        <p:nvSpPr>
          <p:cNvPr id="10" name="9 CuadroTexto"/>
          <p:cNvSpPr txBox="1"/>
          <p:nvPr/>
        </p:nvSpPr>
        <p:spPr>
          <a:xfrm>
            <a:off x="1614447" y="305804"/>
            <a:ext cx="6061158" cy="630942"/>
          </a:xfrm>
          <a:prstGeom prst="rect">
            <a:avLst/>
          </a:prstGeom>
          <a:solidFill>
            <a:srgbClr val="FFBD5D"/>
          </a:solidFill>
          <a:scene3d>
            <a:camera prst="orthographicFront"/>
            <a:lightRig rig="threePt" dir="t"/>
          </a:scene3d>
          <a:sp3d>
            <a:bevelT w="139700" prst="cross"/>
          </a:sp3d>
        </p:spPr>
        <p:txBody>
          <a:bodyPr wrap="square" rtlCol="0">
            <a:spAutoFit/>
          </a:bodyPr>
          <a:lstStyle/>
          <a:p>
            <a:pPr algn="ctr"/>
            <a:endParaRPr lang="es-MX" sz="200" dirty="0" smtClean="0">
              <a:latin typeface="Tahoma" pitchFamily="34" charset="0"/>
              <a:cs typeface="Tahoma" pitchFamily="34" charset="0"/>
            </a:endParaRPr>
          </a:p>
          <a:p>
            <a:pPr algn="ctr"/>
            <a:r>
              <a:rPr lang="es-MX" sz="1600" dirty="0" smtClean="0">
                <a:latin typeface="Tahoma" pitchFamily="34" charset="0"/>
                <a:cs typeface="Tahoma" pitchFamily="34" charset="0"/>
              </a:rPr>
              <a:t>Trabajadores Permanentes según Actividad Económica</a:t>
            </a:r>
          </a:p>
          <a:p>
            <a:pPr algn="ctr"/>
            <a:r>
              <a:rPr lang="es-MX" sz="1600" dirty="0" smtClean="0">
                <a:latin typeface="Tahoma" pitchFamily="34" charset="0"/>
                <a:cs typeface="Tahoma" pitchFamily="34" charset="0"/>
              </a:rPr>
              <a:t>por entidad federativa</a:t>
            </a:r>
          </a:p>
          <a:p>
            <a:pPr algn="ctr"/>
            <a:endParaRPr lang="es-MX" sz="100" dirty="0">
              <a:latin typeface="Tahoma" pitchFamily="34" charset="0"/>
              <a:cs typeface="Tahoma" pitchFamily="34" charset="0"/>
            </a:endParaRPr>
          </a:p>
        </p:txBody>
      </p:sp>
      <p:sp>
        <p:nvSpPr>
          <p:cNvPr id="11" name="10 CuadroTexto"/>
          <p:cNvSpPr txBox="1"/>
          <p:nvPr/>
        </p:nvSpPr>
        <p:spPr>
          <a:xfrm>
            <a:off x="3968000" y="1055655"/>
            <a:ext cx="1301510" cy="276999"/>
          </a:xfrm>
          <a:prstGeom prst="rect">
            <a:avLst/>
          </a:prstGeom>
          <a:noFill/>
        </p:spPr>
        <p:txBody>
          <a:bodyPr wrap="none" rtlCol="0">
            <a:spAutoFit/>
          </a:bodyPr>
          <a:lstStyle/>
          <a:p>
            <a:r>
              <a:rPr lang="es-MX" sz="1200" b="1" dirty="0" smtClean="0"/>
              <a:t>Diciembre 2011</a:t>
            </a:r>
            <a:endParaRPr lang="es-MX" sz="1200" b="1" dirty="0"/>
          </a:p>
        </p:txBody>
      </p:sp>
      <p:graphicFrame>
        <p:nvGraphicFramePr>
          <p:cNvPr id="3" name="2 Tabla"/>
          <p:cNvGraphicFramePr>
            <a:graphicFrameLocks noGrp="1"/>
          </p:cNvGraphicFramePr>
          <p:nvPr>
            <p:extLst>
              <p:ext uri="{D42A27DB-BD31-4B8C-83A1-F6EECF244321}">
                <p14:modId xmlns:p14="http://schemas.microsoft.com/office/powerpoint/2010/main" val="939602623"/>
              </p:ext>
            </p:extLst>
          </p:nvPr>
        </p:nvGraphicFramePr>
        <p:xfrm>
          <a:off x="251520" y="1366612"/>
          <a:ext cx="8676964" cy="5143965"/>
        </p:xfrm>
        <a:graphic>
          <a:graphicData uri="http://schemas.openxmlformats.org/drawingml/2006/table">
            <a:tbl>
              <a:tblPr>
                <a:tableStyleId>{5C22544A-7EE6-4342-B048-85BDC9FD1C3A}</a:tableStyleId>
              </a:tblPr>
              <a:tblGrid>
                <a:gridCol w="1008112"/>
                <a:gridCol w="828092"/>
                <a:gridCol w="679653"/>
                <a:gridCol w="652495"/>
                <a:gridCol w="792088"/>
                <a:gridCol w="828092"/>
                <a:gridCol w="851858"/>
                <a:gridCol w="689832"/>
                <a:gridCol w="730410"/>
                <a:gridCol w="761236"/>
                <a:gridCol w="855096"/>
              </a:tblGrid>
              <a:tr h="629375">
                <a:tc>
                  <a:txBody>
                    <a:bodyPr/>
                    <a:lstStyle/>
                    <a:p>
                      <a:pPr algn="l" fontAlgn="ctr"/>
                      <a:r>
                        <a:rPr lang="es-MX" sz="850" b="0" u="none" strike="noStrike" dirty="0">
                          <a:effectLst/>
                        </a:rPr>
                        <a:t>Entidad Federativa</a:t>
                      </a:r>
                      <a:endParaRPr lang="es-MX" sz="850" b="0" i="0" u="none" strike="noStrike" dirty="0">
                        <a:solidFill>
                          <a:srgbClr val="000000"/>
                        </a:solidFill>
                        <a:effectLst/>
                        <a:latin typeface="Calibri"/>
                      </a:endParaRPr>
                    </a:p>
                  </a:txBody>
                  <a:tcPr marL="4792" marR="4792" marT="4792" marB="0" anchor="ctr">
                    <a:solidFill>
                      <a:srgbClr val="FFC000"/>
                    </a:solidFill>
                  </a:tcPr>
                </a:tc>
                <a:tc>
                  <a:txBody>
                    <a:bodyPr/>
                    <a:lstStyle/>
                    <a:p>
                      <a:pPr algn="r" fontAlgn="ctr"/>
                      <a:r>
                        <a:rPr lang="es-MX" sz="850" b="0" u="none" strike="noStrike" dirty="0">
                          <a:effectLst/>
                        </a:rPr>
                        <a:t>Totales</a:t>
                      </a:r>
                      <a:endParaRPr lang="es-MX" sz="850" b="0" i="0" u="none" strike="noStrike" dirty="0">
                        <a:solidFill>
                          <a:srgbClr val="000000"/>
                        </a:solidFill>
                        <a:effectLst/>
                        <a:latin typeface="Calibri"/>
                      </a:endParaRPr>
                    </a:p>
                  </a:txBody>
                  <a:tcPr marL="4792" marR="4792" marT="4792" marB="0" anchor="ctr">
                    <a:solidFill>
                      <a:srgbClr val="FFC000"/>
                    </a:solidFill>
                  </a:tcPr>
                </a:tc>
                <a:tc>
                  <a:txBody>
                    <a:bodyPr/>
                    <a:lstStyle/>
                    <a:p>
                      <a:pPr algn="r" fontAlgn="ctr"/>
                      <a:r>
                        <a:rPr lang="es-MX" sz="850" b="0" u="none" strike="noStrike" dirty="0">
                          <a:effectLst/>
                        </a:rPr>
                        <a:t>Agricultura, ganadería, silvicultura, pesca y caza</a:t>
                      </a:r>
                      <a:endParaRPr lang="es-MX" sz="850" b="0" i="0" u="none" strike="noStrike" dirty="0">
                        <a:solidFill>
                          <a:srgbClr val="000000"/>
                        </a:solidFill>
                        <a:effectLst/>
                        <a:latin typeface="Calibri"/>
                      </a:endParaRPr>
                    </a:p>
                  </a:txBody>
                  <a:tcPr marL="4792" marR="4792" marT="4792" marB="0" anchor="ctr">
                    <a:solidFill>
                      <a:srgbClr val="FFC000"/>
                    </a:solidFill>
                  </a:tcPr>
                </a:tc>
                <a:tc>
                  <a:txBody>
                    <a:bodyPr/>
                    <a:lstStyle/>
                    <a:p>
                      <a:pPr algn="r" fontAlgn="ctr"/>
                      <a:r>
                        <a:rPr lang="es-MX" sz="850" b="0" u="none" strike="noStrike" dirty="0">
                          <a:effectLst/>
                        </a:rPr>
                        <a:t>Comercio</a:t>
                      </a:r>
                      <a:endParaRPr lang="es-MX" sz="850" b="0" i="0" u="none" strike="noStrike" dirty="0">
                        <a:solidFill>
                          <a:srgbClr val="000000"/>
                        </a:solidFill>
                        <a:effectLst/>
                        <a:latin typeface="Calibri"/>
                      </a:endParaRPr>
                    </a:p>
                  </a:txBody>
                  <a:tcPr marL="4792" marR="4792" marT="4792" marB="0" anchor="ctr">
                    <a:solidFill>
                      <a:srgbClr val="FFC000"/>
                    </a:solidFill>
                  </a:tcPr>
                </a:tc>
                <a:tc>
                  <a:txBody>
                    <a:bodyPr/>
                    <a:lstStyle/>
                    <a:p>
                      <a:pPr algn="r" fontAlgn="ctr"/>
                      <a:r>
                        <a:rPr lang="es-MX" sz="850" b="0" u="none" strike="noStrike" dirty="0">
                          <a:effectLst/>
                        </a:rPr>
                        <a:t>Industria eléctrica, captación y suministro de agua potable</a:t>
                      </a:r>
                      <a:endParaRPr lang="es-MX" sz="850" b="0" i="0" u="none" strike="noStrike" dirty="0">
                        <a:solidFill>
                          <a:srgbClr val="000000"/>
                        </a:solidFill>
                        <a:effectLst/>
                        <a:latin typeface="Calibri"/>
                      </a:endParaRPr>
                    </a:p>
                  </a:txBody>
                  <a:tcPr marL="4792" marR="4792" marT="4792" marB="0" anchor="ctr">
                    <a:solidFill>
                      <a:srgbClr val="FFC000"/>
                    </a:solidFill>
                  </a:tcPr>
                </a:tc>
                <a:tc>
                  <a:txBody>
                    <a:bodyPr/>
                    <a:lstStyle/>
                    <a:p>
                      <a:pPr algn="r" fontAlgn="ctr"/>
                      <a:r>
                        <a:rPr lang="es-MX" sz="850" b="0" u="none" strike="noStrike" dirty="0">
                          <a:effectLst/>
                        </a:rPr>
                        <a:t>Industria de la construcción</a:t>
                      </a:r>
                      <a:endParaRPr lang="es-MX" sz="850" b="0" i="0" u="none" strike="noStrike" dirty="0">
                        <a:solidFill>
                          <a:srgbClr val="000000"/>
                        </a:solidFill>
                        <a:effectLst/>
                        <a:latin typeface="Calibri"/>
                      </a:endParaRPr>
                    </a:p>
                  </a:txBody>
                  <a:tcPr marL="4792" marR="4792" marT="4792" marB="0" anchor="ctr">
                    <a:solidFill>
                      <a:srgbClr val="FFC000"/>
                    </a:solidFill>
                  </a:tcPr>
                </a:tc>
                <a:tc>
                  <a:txBody>
                    <a:bodyPr/>
                    <a:lstStyle/>
                    <a:p>
                      <a:pPr algn="r" fontAlgn="ctr"/>
                      <a:r>
                        <a:rPr lang="es-MX" sz="850" b="0" u="none" strike="noStrike" dirty="0">
                          <a:effectLst/>
                        </a:rPr>
                        <a:t>Industrias de la transformación</a:t>
                      </a:r>
                      <a:endParaRPr lang="es-MX" sz="850" b="0" i="0" u="none" strike="noStrike" dirty="0">
                        <a:solidFill>
                          <a:srgbClr val="000000"/>
                        </a:solidFill>
                        <a:effectLst/>
                        <a:latin typeface="Calibri"/>
                      </a:endParaRPr>
                    </a:p>
                  </a:txBody>
                  <a:tcPr marL="4792" marR="4792" marT="4792" marB="0" anchor="ctr">
                    <a:solidFill>
                      <a:srgbClr val="FFC000"/>
                    </a:solidFill>
                  </a:tcPr>
                </a:tc>
                <a:tc>
                  <a:txBody>
                    <a:bodyPr/>
                    <a:lstStyle/>
                    <a:p>
                      <a:pPr algn="r" fontAlgn="ctr"/>
                      <a:r>
                        <a:rPr lang="es-MX" sz="850" b="0" u="none" strike="noStrike" dirty="0">
                          <a:effectLst/>
                        </a:rPr>
                        <a:t>Industrias extractivas</a:t>
                      </a:r>
                      <a:endParaRPr lang="es-MX" sz="850" b="0" i="0" u="none" strike="noStrike" dirty="0">
                        <a:solidFill>
                          <a:srgbClr val="000000"/>
                        </a:solidFill>
                        <a:effectLst/>
                        <a:latin typeface="Calibri"/>
                      </a:endParaRPr>
                    </a:p>
                  </a:txBody>
                  <a:tcPr marL="4792" marR="4792" marT="4792" marB="0" anchor="ctr">
                    <a:solidFill>
                      <a:srgbClr val="FFC000"/>
                    </a:solidFill>
                  </a:tcPr>
                </a:tc>
                <a:tc>
                  <a:txBody>
                    <a:bodyPr/>
                    <a:lstStyle/>
                    <a:p>
                      <a:pPr algn="r" fontAlgn="ctr"/>
                      <a:r>
                        <a:rPr lang="es-MX" sz="850" b="0" u="none" strike="noStrike" dirty="0">
                          <a:effectLst/>
                        </a:rPr>
                        <a:t>Servicios para empresas, personas y el hogar</a:t>
                      </a:r>
                      <a:endParaRPr lang="es-MX" sz="850" b="0" i="0" u="none" strike="noStrike" dirty="0">
                        <a:solidFill>
                          <a:srgbClr val="000000"/>
                        </a:solidFill>
                        <a:effectLst/>
                        <a:latin typeface="Calibri"/>
                      </a:endParaRPr>
                    </a:p>
                  </a:txBody>
                  <a:tcPr marL="4792" marR="4792" marT="4792" marB="0" anchor="ctr">
                    <a:solidFill>
                      <a:srgbClr val="FFC000"/>
                    </a:solidFill>
                  </a:tcPr>
                </a:tc>
                <a:tc>
                  <a:txBody>
                    <a:bodyPr/>
                    <a:lstStyle/>
                    <a:p>
                      <a:pPr algn="r" fontAlgn="ctr"/>
                      <a:r>
                        <a:rPr lang="es-MX" sz="850" b="0" u="none" strike="noStrike" dirty="0">
                          <a:effectLst/>
                        </a:rPr>
                        <a:t>Servicios sociales y comunales</a:t>
                      </a:r>
                      <a:endParaRPr lang="es-MX" sz="850" b="0" i="0" u="none" strike="noStrike" dirty="0">
                        <a:solidFill>
                          <a:srgbClr val="000000"/>
                        </a:solidFill>
                        <a:effectLst/>
                        <a:latin typeface="Calibri"/>
                      </a:endParaRPr>
                    </a:p>
                  </a:txBody>
                  <a:tcPr marL="4792" marR="4792" marT="4792" marB="0" anchor="ctr">
                    <a:solidFill>
                      <a:srgbClr val="FFC000"/>
                    </a:solidFill>
                  </a:tcPr>
                </a:tc>
                <a:tc>
                  <a:txBody>
                    <a:bodyPr/>
                    <a:lstStyle/>
                    <a:p>
                      <a:pPr algn="r" fontAlgn="ctr"/>
                      <a:r>
                        <a:rPr lang="es-MX" sz="850" b="0" u="none" strike="noStrike" dirty="0">
                          <a:effectLst/>
                        </a:rPr>
                        <a:t>Transportes y comunicaciones</a:t>
                      </a:r>
                      <a:endParaRPr lang="es-MX" sz="850" b="0" i="0" u="none" strike="noStrike" dirty="0">
                        <a:solidFill>
                          <a:srgbClr val="000000"/>
                        </a:solidFill>
                        <a:effectLst/>
                        <a:latin typeface="Calibri"/>
                      </a:endParaRPr>
                    </a:p>
                  </a:txBody>
                  <a:tcPr marL="4792" marR="4792" marT="4792" marB="0" anchor="ctr">
                    <a:solidFill>
                      <a:srgbClr val="FFC000"/>
                    </a:solidFill>
                  </a:tcPr>
                </a:tc>
              </a:tr>
              <a:tr h="192849">
                <a:tc>
                  <a:txBody>
                    <a:bodyPr/>
                    <a:lstStyle/>
                    <a:p>
                      <a:pPr algn="l" fontAlgn="ctr"/>
                      <a:r>
                        <a:rPr lang="es-MX" sz="850" u="none" strike="noStrike">
                          <a:effectLst/>
                        </a:rPr>
                        <a:t>Nacional</a:t>
                      </a:r>
                      <a:endParaRPr lang="es-MX" sz="850" b="0" i="0" u="none" strike="noStrike">
                        <a:solidFill>
                          <a:srgbClr val="000000"/>
                        </a:solidFill>
                        <a:effectLst/>
                        <a:latin typeface="Calibri"/>
                      </a:endParaRPr>
                    </a:p>
                  </a:txBody>
                  <a:tcPr marL="4792" marR="4792" marT="4792" marB="0" anchor="ctr"/>
                </a:tc>
                <a:tc>
                  <a:txBody>
                    <a:bodyPr/>
                    <a:lstStyle/>
                    <a:p>
                      <a:pPr algn="r" fontAlgn="ctr"/>
                      <a:r>
                        <a:rPr lang="es-MX" sz="850" u="none" strike="noStrike">
                          <a:effectLst/>
                        </a:rPr>
                        <a:t>     13,266,730 </a:t>
                      </a:r>
                      <a:endParaRPr lang="es-MX" sz="850" b="1" i="0" u="none" strike="noStrike">
                        <a:solidFill>
                          <a:srgbClr val="000000"/>
                        </a:solidFill>
                        <a:effectLst/>
                        <a:latin typeface="Calibri"/>
                      </a:endParaRPr>
                    </a:p>
                  </a:txBody>
                  <a:tcPr marL="4792" marR="57502" marT="4792" marB="0" anchor="ctr"/>
                </a:tc>
                <a:tc>
                  <a:txBody>
                    <a:bodyPr/>
                    <a:lstStyle/>
                    <a:p>
                      <a:pPr algn="r" fontAlgn="ctr"/>
                      <a:r>
                        <a:rPr lang="es-MX" sz="850" u="none" strike="noStrike" dirty="0" smtClean="0">
                          <a:effectLst/>
                        </a:rPr>
                        <a:t>     </a:t>
                      </a:r>
                      <a:r>
                        <a:rPr lang="es-MX" sz="850" u="none" strike="noStrike" dirty="0">
                          <a:effectLst/>
                        </a:rPr>
                        <a:t>351,068 </a:t>
                      </a:r>
                      <a:endParaRPr lang="es-MX" sz="850" b="1" i="0" u="none" strike="noStrike" dirty="0">
                        <a:solidFill>
                          <a:srgbClr val="000000"/>
                        </a:solidFill>
                        <a:effectLst/>
                        <a:latin typeface="Calibri"/>
                      </a:endParaRPr>
                    </a:p>
                  </a:txBody>
                  <a:tcPr marL="4792" marR="57502" marT="4792" marB="0" anchor="ctr"/>
                </a:tc>
                <a:tc>
                  <a:txBody>
                    <a:bodyPr/>
                    <a:lstStyle/>
                    <a:p>
                      <a:pPr algn="r" fontAlgn="ctr"/>
                      <a:r>
                        <a:rPr lang="es-MX" sz="850" u="none" strike="noStrike" dirty="0" smtClean="0">
                          <a:effectLst/>
                        </a:rPr>
                        <a:t>  </a:t>
                      </a:r>
                      <a:r>
                        <a:rPr lang="es-MX" sz="850" u="none" strike="noStrike" dirty="0">
                          <a:effectLst/>
                        </a:rPr>
                        <a:t>2,902,328 </a:t>
                      </a:r>
                      <a:endParaRPr lang="es-MX" sz="850" b="1" i="0" u="none" strike="noStrike" dirty="0">
                        <a:solidFill>
                          <a:srgbClr val="000000"/>
                        </a:solidFill>
                        <a:effectLst/>
                        <a:latin typeface="Calibri"/>
                      </a:endParaRPr>
                    </a:p>
                  </a:txBody>
                  <a:tcPr marL="4792" marR="57502" marT="4792" marB="0" anchor="ctr"/>
                </a:tc>
                <a:tc>
                  <a:txBody>
                    <a:bodyPr/>
                    <a:lstStyle/>
                    <a:p>
                      <a:pPr algn="r" fontAlgn="ctr"/>
                      <a:r>
                        <a:rPr lang="es-MX" sz="850" u="none" strike="noStrike" dirty="0" smtClean="0">
                          <a:effectLst/>
                        </a:rPr>
                        <a:t>         </a:t>
                      </a:r>
                      <a:r>
                        <a:rPr lang="es-MX" sz="850" u="none" strike="noStrike" dirty="0">
                          <a:effectLst/>
                        </a:rPr>
                        <a:t>105,014 </a:t>
                      </a:r>
                      <a:endParaRPr lang="es-MX" sz="850" b="1" i="0" u="none" strike="noStrike" dirty="0">
                        <a:solidFill>
                          <a:srgbClr val="000000"/>
                        </a:solidFill>
                        <a:effectLst/>
                        <a:latin typeface="Calibri"/>
                      </a:endParaRPr>
                    </a:p>
                  </a:txBody>
                  <a:tcPr marL="4792" marR="57502" marT="4792" marB="0" anchor="ctr"/>
                </a:tc>
                <a:tc>
                  <a:txBody>
                    <a:bodyPr/>
                    <a:lstStyle/>
                    <a:p>
                      <a:pPr algn="r" fontAlgn="ctr"/>
                      <a:r>
                        <a:rPr lang="es-MX" sz="850" u="none" strike="noStrike" dirty="0">
                          <a:effectLst/>
                        </a:rPr>
                        <a:t>         644,768 </a:t>
                      </a:r>
                      <a:endParaRPr lang="es-MX" sz="850" b="1" i="0" u="none" strike="noStrike" dirty="0">
                        <a:solidFill>
                          <a:srgbClr val="000000"/>
                        </a:solidFill>
                        <a:effectLst/>
                        <a:latin typeface="Calibri"/>
                      </a:endParaRPr>
                    </a:p>
                  </a:txBody>
                  <a:tcPr marL="4792" marR="57502" marT="4792" marB="0" anchor="ctr"/>
                </a:tc>
                <a:tc>
                  <a:txBody>
                    <a:bodyPr/>
                    <a:lstStyle/>
                    <a:p>
                      <a:pPr algn="r" fontAlgn="ctr"/>
                      <a:r>
                        <a:rPr lang="es-MX" sz="850" u="none" strike="noStrike" dirty="0" smtClean="0">
                          <a:effectLst/>
                        </a:rPr>
                        <a:t>        </a:t>
                      </a:r>
                      <a:r>
                        <a:rPr lang="es-MX" sz="850" u="none" strike="noStrike" dirty="0">
                          <a:effectLst/>
                        </a:rPr>
                        <a:t>3,445,784 </a:t>
                      </a:r>
                      <a:endParaRPr lang="es-MX" sz="850" b="1" i="0" u="none" strike="noStrike" dirty="0">
                        <a:solidFill>
                          <a:srgbClr val="000000"/>
                        </a:solidFill>
                        <a:effectLst/>
                        <a:latin typeface="Calibri"/>
                      </a:endParaRPr>
                    </a:p>
                  </a:txBody>
                  <a:tcPr marL="4792" marR="57502" marT="4792" marB="0" anchor="ctr"/>
                </a:tc>
                <a:tc>
                  <a:txBody>
                    <a:bodyPr/>
                    <a:lstStyle/>
                    <a:p>
                      <a:pPr algn="r" fontAlgn="ctr"/>
                      <a:r>
                        <a:rPr lang="es-MX" sz="850" u="none" strike="noStrike" dirty="0">
                          <a:effectLst/>
                        </a:rPr>
                        <a:t>       97,190 </a:t>
                      </a:r>
                      <a:endParaRPr lang="es-MX" sz="850" b="1" i="0" u="none" strike="noStrike" dirty="0">
                        <a:solidFill>
                          <a:srgbClr val="000000"/>
                        </a:solidFill>
                        <a:effectLst/>
                        <a:latin typeface="Calibri"/>
                      </a:endParaRPr>
                    </a:p>
                  </a:txBody>
                  <a:tcPr marL="4792" marR="57502" marT="4792" marB="0" anchor="ctr"/>
                </a:tc>
                <a:tc>
                  <a:txBody>
                    <a:bodyPr/>
                    <a:lstStyle/>
                    <a:p>
                      <a:pPr algn="r" fontAlgn="ctr"/>
                      <a:r>
                        <a:rPr lang="es-MX" sz="850" u="none" strike="noStrike" dirty="0" smtClean="0">
                          <a:effectLst/>
                        </a:rPr>
                        <a:t>     </a:t>
                      </a:r>
                      <a:r>
                        <a:rPr lang="es-MX" sz="850" u="none" strike="noStrike" dirty="0">
                          <a:effectLst/>
                        </a:rPr>
                        <a:t>3,251,637 </a:t>
                      </a:r>
                      <a:endParaRPr lang="es-MX" sz="850" b="1" i="0" u="none" strike="noStrike" dirty="0">
                        <a:solidFill>
                          <a:srgbClr val="000000"/>
                        </a:solidFill>
                        <a:effectLst/>
                        <a:latin typeface="Calibri"/>
                      </a:endParaRPr>
                    </a:p>
                  </a:txBody>
                  <a:tcPr marL="4792" marR="57502" marT="4792" marB="0" anchor="ctr"/>
                </a:tc>
                <a:tc>
                  <a:txBody>
                    <a:bodyPr/>
                    <a:lstStyle/>
                    <a:p>
                      <a:pPr algn="r" fontAlgn="ctr"/>
                      <a:r>
                        <a:rPr lang="es-MX" sz="850" u="none" strike="noStrike" dirty="0">
                          <a:effectLst/>
                        </a:rPr>
                        <a:t>     1,727,858 </a:t>
                      </a:r>
                      <a:endParaRPr lang="es-MX" sz="850" b="1" i="0" u="none" strike="noStrike" dirty="0">
                        <a:solidFill>
                          <a:srgbClr val="000000"/>
                        </a:solidFill>
                        <a:effectLst/>
                        <a:latin typeface="Calibri"/>
                      </a:endParaRPr>
                    </a:p>
                  </a:txBody>
                  <a:tcPr marL="4792" marR="57502" marT="4792" marB="0" anchor="ctr"/>
                </a:tc>
                <a:tc>
                  <a:txBody>
                    <a:bodyPr/>
                    <a:lstStyle/>
                    <a:p>
                      <a:pPr algn="r" fontAlgn="ctr"/>
                      <a:r>
                        <a:rPr lang="es-MX" sz="850" u="none" strike="noStrike" dirty="0" smtClean="0">
                          <a:effectLst/>
                        </a:rPr>
                        <a:t>          </a:t>
                      </a:r>
                      <a:r>
                        <a:rPr lang="es-MX" sz="850" u="none" strike="noStrike" dirty="0">
                          <a:effectLst/>
                        </a:rPr>
                        <a:t>741,083 </a:t>
                      </a:r>
                      <a:endParaRPr lang="es-MX" sz="850" b="1" i="0" u="none" strike="noStrike" dirty="0">
                        <a:solidFill>
                          <a:srgbClr val="000000"/>
                        </a:solidFill>
                        <a:effectLst/>
                        <a:latin typeface="Calibri"/>
                      </a:endParaRPr>
                    </a:p>
                  </a:txBody>
                  <a:tcPr marL="4792" marR="57502" marT="4792" marB="0" anchor="ctr"/>
                </a:tc>
              </a:tr>
              <a:tr h="129573">
                <a:tc>
                  <a:txBody>
                    <a:bodyPr/>
                    <a:lstStyle/>
                    <a:p>
                      <a:pPr algn="l" fontAlgn="b"/>
                      <a:r>
                        <a:rPr lang="es-MX" sz="850" u="none" strike="noStrike">
                          <a:effectLst/>
                        </a:rPr>
                        <a:t>Aguascalientes</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193,751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4,663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32,230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770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7,632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66,199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612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29,784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40,416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11,445</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Baja California</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589,697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8,897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109,920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3,734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20,581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264,348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424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113,059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45,571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23,163</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Baja California Sur</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94,630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4,914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24,900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826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5,597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5,536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2,050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38,531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7,403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4,873</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Campeche</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106,362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2,576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18,079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982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10,111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11,082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1,726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25,211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20,200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16,395</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dirty="0">
                          <a:effectLst/>
                        </a:rPr>
                        <a:t>Chiapas</a:t>
                      </a:r>
                      <a:endParaRPr lang="es-MX" sz="850" b="0" i="0" u="none" strike="noStrike" dirty="0">
                        <a:solidFill>
                          <a:srgbClr val="000000"/>
                        </a:solidFill>
                        <a:effectLst/>
                        <a:latin typeface="Calibri"/>
                      </a:endParaRPr>
                    </a:p>
                  </a:txBody>
                  <a:tcPr marL="4792" marR="4792" marT="4792" marB="0" anchor="b">
                    <a:solidFill>
                      <a:srgbClr val="FFC000"/>
                    </a:solidFill>
                  </a:tcPr>
                </a:tc>
                <a:tc>
                  <a:txBody>
                    <a:bodyPr/>
                    <a:lstStyle/>
                    <a:p>
                      <a:pPr algn="r" fontAlgn="b"/>
                      <a:r>
                        <a:rPr lang="es-MX" sz="850" u="none" strike="noStrike">
                          <a:effectLst/>
                        </a:rPr>
                        <a:t>           183,350 </a:t>
                      </a:r>
                      <a:endParaRPr lang="es-MX" sz="850" b="1" i="0" u="none" strike="noStrike">
                        <a:solidFill>
                          <a:srgbClr val="000000"/>
                        </a:solidFill>
                        <a:effectLst/>
                        <a:latin typeface="Calibri"/>
                      </a:endParaRPr>
                    </a:p>
                  </a:txBody>
                  <a:tcPr marL="4792" marR="57502" marT="4792" marB="0" anchor="b">
                    <a:solidFill>
                      <a:srgbClr val="FFC000"/>
                    </a:solidFill>
                  </a:tcPr>
                </a:tc>
                <a:tc>
                  <a:txBody>
                    <a:bodyPr/>
                    <a:lstStyle/>
                    <a:p>
                      <a:pPr algn="r" fontAlgn="b"/>
                      <a:r>
                        <a:rPr lang="es-MX" sz="850" u="none" strike="noStrike" dirty="0">
                          <a:effectLst/>
                        </a:rPr>
                        <a:t>11,157</a:t>
                      </a:r>
                      <a:endParaRPr lang="es-MX" sz="850" b="0" i="0" u="none" strike="noStrike" dirty="0">
                        <a:solidFill>
                          <a:srgbClr val="000000"/>
                        </a:solidFill>
                        <a:effectLst/>
                        <a:latin typeface="Calibri"/>
                      </a:endParaRPr>
                    </a:p>
                  </a:txBody>
                  <a:tcPr marL="4792" marR="57502" marT="4792" marB="0" anchor="b">
                    <a:solidFill>
                      <a:srgbClr val="FFC000"/>
                    </a:solidFill>
                  </a:tcPr>
                </a:tc>
                <a:tc>
                  <a:txBody>
                    <a:bodyPr/>
                    <a:lstStyle/>
                    <a:p>
                      <a:pPr algn="r" fontAlgn="b"/>
                      <a:r>
                        <a:rPr lang="es-MX" sz="850" u="none" strike="noStrike">
                          <a:effectLst/>
                        </a:rPr>
                        <a:t>49,768</a:t>
                      </a:r>
                      <a:endParaRPr lang="es-MX" sz="850" b="0" i="0" u="none" strike="noStrike">
                        <a:solidFill>
                          <a:srgbClr val="000000"/>
                        </a:solidFill>
                        <a:effectLst/>
                        <a:latin typeface="Calibri"/>
                      </a:endParaRPr>
                    </a:p>
                  </a:txBody>
                  <a:tcPr marL="4792" marR="57502" marT="4792" marB="0" anchor="b">
                    <a:solidFill>
                      <a:srgbClr val="FFC000"/>
                    </a:solidFill>
                  </a:tcPr>
                </a:tc>
                <a:tc>
                  <a:txBody>
                    <a:bodyPr/>
                    <a:lstStyle/>
                    <a:p>
                      <a:pPr algn="r" fontAlgn="b"/>
                      <a:r>
                        <a:rPr lang="es-MX" sz="850" u="none" strike="noStrike" dirty="0">
                          <a:effectLst/>
                        </a:rPr>
                        <a:t>1,957</a:t>
                      </a:r>
                      <a:endParaRPr lang="es-MX" sz="850" b="0" i="0" u="none" strike="noStrike" dirty="0">
                        <a:solidFill>
                          <a:srgbClr val="000000"/>
                        </a:solidFill>
                        <a:effectLst/>
                        <a:latin typeface="Calibri"/>
                      </a:endParaRPr>
                    </a:p>
                  </a:txBody>
                  <a:tcPr marL="4792" marR="57502" marT="4792" marB="0" anchor="b">
                    <a:solidFill>
                      <a:srgbClr val="FFC000"/>
                    </a:solidFill>
                  </a:tcPr>
                </a:tc>
                <a:tc>
                  <a:txBody>
                    <a:bodyPr/>
                    <a:lstStyle/>
                    <a:p>
                      <a:pPr algn="r" fontAlgn="b"/>
                      <a:r>
                        <a:rPr lang="es-MX" sz="850" u="none" strike="noStrike">
                          <a:effectLst/>
                        </a:rPr>
                        <a:t>8,293</a:t>
                      </a:r>
                      <a:endParaRPr lang="es-MX" sz="850" b="0" i="0" u="none" strike="noStrike">
                        <a:solidFill>
                          <a:srgbClr val="000000"/>
                        </a:solidFill>
                        <a:effectLst/>
                        <a:latin typeface="Calibri"/>
                      </a:endParaRPr>
                    </a:p>
                  </a:txBody>
                  <a:tcPr marL="4792" marR="57502" marT="4792" marB="0" anchor="b">
                    <a:solidFill>
                      <a:srgbClr val="FFC000"/>
                    </a:solidFill>
                  </a:tcPr>
                </a:tc>
                <a:tc>
                  <a:txBody>
                    <a:bodyPr/>
                    <a:lstStyle/>
                    <a:p>
                      <a:pPr algn="r" fontAlgn="b"/>
                      <a:r>
                        <a:rPr lang="es-MX" sz="850" u="none" strike="noStrike">
                          <a:effectLst/>
                        </a:rPr>
                        <a:t>14,494</a:t>
                      </a:r>
                      <a:endParaRPr lang="es-MX" sz="850" b="0" i="0" u="none" strike="noStrike">
                        <a:solidFill>
                          <a:srgbClr val="000000"/>
                        </a:solidFill>
                        <a:effectLst/>
                        <a:latin typeface="Calibri"/>
                      </a:endParaRPr>
                    </a:p>
                  </a:txBody>
                  <a:tcPr marL="4792" marR="57502" marT="4792" marB="0" anchor="b">
                    <a:solidFill>
                      <a:srgbClr val="FFC000"/>
                    </a:solidFill>
                  </a:tcPr>
                </a:tc>
                <a:tc>
                  <a:txBody>
                    <a:bodyPr/>
                    <a:lstStyle/>
                    <a:p>
                      <a:pPr algn="r" fontAlgn="b"/>
                      <a:r>
                        <a:rPr lang="es-MX" sz="850" u="none" strike="noStrike">
                          <a:effectLst/>
                        </a:rPr>
                        <a:t>998</a:t>
                      </a:r>
                      <a:endParaRPr lang="es-MX" sz="850" b="0" i="0" u="none" strike="noStrike">
                        <a:solidFill>
                          <a:srgbClr val="000000"/>
                        </a:solidFill>
                        <a:effectLst/>
                        <a:latin typeface="Calibri"/>
                      </a:endParaRPr>
                    </a:p>
                  </a:txBody>
                  <a:tcPr marL="4792" marR="57502" marT="4792" marB="0" anchor="b">
                    <a:solidFill>
                      <a:srgbClr val="FFC000"/>
                    </a:solidFill>
                  </a:tcPr>
                </a:tc>
                <a:tc>
                  <a:txBody>
                    <a:bodyPr/>
                    <a:lstStyle/>
                    <a:p>
                      <a:pPr algn="r" fontAlgn="b"/>
                      <a:r>
                        <a:rPr lang="es-MX" sz="850" u="none" strike="noStrike">
                          <a:effectLst/>
                        </a:rPr>
                        <a:t>36,151</a:t>
                      </a:r>
                      <a:endParaRPr lang="es-MX" sz="850" b="0" i="0" u="none" strike="noStrike">
                        <a:solidFill>
                          <a:srgbClr val="000000"/>
                        </a:solidFill>
                        <a:effectLst/>
                        <a:latin typeface="Calibri"/>
                      </a:endParaRPr>
                    </a:p>
                  </a:txBody>
                  <a:tcPr marL="4792" marR="57502" marT="4792" marB="0" anchor="b">
                    <a:solidFill>
                      <a:srgbClr val="FFC000"/>
                    </a:solidFill>
                  </a:tcPr>
                </a:tc>
                <a:tc>
                  <a:txBody>
                    <a:bodyPr/>
                    <a:lstStyle/>
                    <a:p>
                      <a:pPr algn="r" fontAlgn="b"/>
                      <a:r>
                        <a:rPr lang="es-MX" sz="850" u="none" strike="noStrike">
                          <a:effectLst/>
                        </a:rPr>
                        <a:t>54,378</a:t>
                      </a:r>
                      <a:endParaRPr lang="es-MX" sz="850" b="0" i="0" u="none" strike="noStrike">
                        <a:solidFill>
                          <a:srgbClr val="000000"/>
                        </a:solidFill>
                        <a:effectLst/>
                        <a:latin typeface="Calibri"/>
                      </a:endParaRPr>
                    </a:p>
                  </a:txBody>
                  <a:tcPr marL="4792" marR="57502" marT="4792" marB="0" anchor="b">
                    <a:solidFill>
                      <a:srgbClr val="FFC000"/>
                    </a:solidFill>
                  </a:tcPr>
                </a:tc>
                <a:tc>
                  <a:txBody>
                    <a:bodyPr/>
                    <a:lstStyle/>
                    <a:p>
                      <a:pPr algn="r" fontAlgn="b"/>
                      <a:r>
                        <a:rPr lang="es-MX" sz="850" u="none" strike="noStrike" dirty="0">
                          <a:effectLst/>
                        </a:rPr>
                        <a:t>6,154</a:t>
                      </a:r>
                      <a:endParaRPr lang="es-MX" sz="850" b="0" i="0" u="none" strike="noStrike" dirty="0">
                        <a:solidFill>
                          <a:srgbClr val="000000"/>
                        </a:solidFill>
                        <a:effectLst/>
                        <a:latin typeface="Calibri"/>
                      </a:endParaRPr>
                    </a:p>
                  </a:txBody>
                  <a:tcPr marL="4792" marR="57502" marT="4792" marB="0" anchor="b">
                    <a:solidFill>
                      <a:srgbClr val="FFC000"/>
                    </a:solidFill>
                  </a:tcPr>
                </a:tc>
              </a:tr>
              <a:tr h="129573">
                <a:tc>
                  <a:txBody>
                    <a:bodyPr/>
                    <a:lstStyle/>
                    <a:p>
                      <a:pPr algn="l" fontAlgn="b"/>
                      <a:r>
                        <a:rPr lang="es-MX" sz="850" u="none" strike="noStrike">
                          <a:effectLst/>
                        </a:rPr>
                        <a:t>Chihuahua</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601,450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12,863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104,248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3,730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20,204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285,148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9,132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96,759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45,910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dirty="0">
                          <a:effectLst/>
                        </a:rPr>
                        <a:t>23,456</a:t>
                      </a:r>
                      <a:endParaRPr lang="es-MX" sz="850" b="0" i="0" u="none" strike="noStrike" dirty="0">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Coahuila</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521,014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14,167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90,076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4,599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31,177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222,021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14,230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77,784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43,394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dirty="0">
                          <a:effectLst/>
                        </a:rPr>
                        <a:t>23,566</a:t>
                      </a:r>
                      <a:endParaRPr lang="es-MX" sz="850" b="0" i="0" u="none" strike="noStrike" dirty="0">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Colima</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89,333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4,979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17,538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1,532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4,820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8,896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1,827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17,634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23,556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8,551</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Distrito Federal</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2,306,012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2,353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502,920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7,737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79,093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313,636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1,119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1,034,831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225,420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138,903</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Durango</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170,398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12,784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35,439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2,319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9,372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53,015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7,222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23,827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17,409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9,011</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Guanajuato</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582,996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15,462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114,492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6,344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27,843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216,610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2,835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103,141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65,399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30,870</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Guerrero</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113,959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445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38,286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1,933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5,024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8,582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1,904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40,680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12,334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4,771</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Hidalgo</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139,825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1,684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32,962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1,524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7,391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43,402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2,961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20,730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19,547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9,624</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Jalisco</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1,158,479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47,384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235,004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7,315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55,403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289,891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2,567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237,446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228,890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54,579</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Michoacán</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297,979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16,682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76,982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4,266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13,186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44,227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1,440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64,304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65,894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10,998</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Morelos</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159,984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9,948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34,285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2,578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5,826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30,427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174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32,347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39,483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4,916</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México</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1,040,082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4,208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286,810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1,602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45,338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354,701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2,191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186,620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89,134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69,478</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Nayarit</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93,772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9,528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22,108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1,363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6,386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8,170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425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24,848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15,644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5,300</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Nuevo León</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1,091,998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8,070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223,848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8,267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75,096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342,768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2,783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279,139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74,142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77,885</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Oaxaca</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146,745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3,253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36,385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1,248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6,915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11,020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853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31,246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49,813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6,012</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Puebla</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396,383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16,088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92,972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3,558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17,508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118,823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1,281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85,227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43,211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17,715</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Querétaro</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301,326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6,639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49,348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2,128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13,792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104,630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1,142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66,260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40,806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16,581</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Quintana Roo</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217,897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3,914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50,935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2,166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9,928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8,424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376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108,746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20,469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12,939</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San Luis Potosí</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269,639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11,515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47,622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1,692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11,875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92,370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3,627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41,332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46,907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12,699</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Sinaloa</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348,071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23,143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104,796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4,958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24,409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45,120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1,358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74,983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52,889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16,415</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Sonora</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402,427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24,182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88,922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3,563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22,997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126,699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10,176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77,500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28,766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19,622</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Tabasco</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141,771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4,357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47,694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700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19,184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11,411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5,039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33,012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11,882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8,492</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Tamaulipas</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490,075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11,560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100,161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7,255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23,499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187,232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3,716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77,998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41,266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37,388</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Tlaxcala</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57,571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247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10,782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357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2,023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27,689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135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6,295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7,549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2,494</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Veracruz</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584,233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44,450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140,372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10,342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35,517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61,790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4,909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104,066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143,073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39,714</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Yucatán</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259,343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7,035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59,903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2,926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11,453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48,126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1,485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49,356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65,554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13,505</a:t>
                      </a:r>
                      <a:endParaRPr lang="es-MX" sz="850" b="0" i="0" u="none" strike="noStrike">
                        <a:solidFill>
                          <a:srgbClr val="000000"/>
                        </a:solidFill>
                        <a:effectLst/>
                        <a:latin typeface="Calibri"/>
                      </a:endParaRPr>
                    </a:p>
                  </a:txBody>
                  <a:tcPr marL="4792" marR="57502" marT="4792" marB="0" anchor="b"/>
                </a:tc>
              </a:tr>
              <a:tr h="129573">
                <a:tc>
                  <a:txBody>
                    <a:bodyPr/>
                    <a:lstStyle/>
                    <a:p>
                      <a:pPr algn="l" fontAlgn="b"/>
                      <a:r>
                        <a:rPr lang="es-MX" sz="850" u="none" strike="noStrike">
                          <a:effectLst/>
                        </a:rPr>
                        <a:t>Zacatecas</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116,178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1,921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22,541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743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7,295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19,297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6,473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12,790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41,549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dirty="0">
                          <a:effectLst/>
                        </a:rPr>
                        <a:t>3,569</a:t>
                      </a:r>
                      <a:endParaRPr lang="es-MX" sz="850" b="0" i="0" u="none" strike="noStrike" dirty="0">
                        <a:solidFill>
                          <a:srgbClr val="000000"/>
                        </a:solidFill>
                        <a:effectLst/>
                        <a:latin typeface="Calibri"/>
                      </a:endParaRPr>
                    </a:p>
                  </a:txBody>
                  <a:tcPr marL="4792" marR="57502" marT="4792" marB="0" anchor="b"/>
                </a:tc>
              </a:tr>
            </a:tbl>
          </a:graphicData>
        </a:graphic>
      </p:graphicFrame>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19057" y="6588141"/>
            <a:ext cx="5254965"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t>Fuente:	IMSS</a:t>
            </a:r>
            <a:r>
              <a:rPr lang="es-ES" sz="700" dirty="0"/>
              <a:t>.</a:t>
            </a:r>
            <a:r>
              <a:rPr lang="es-ES" sz="700" baseline="0" dirty="0"/>
              <a:t> Instituto Mexicano del Seguro Social. http://www.imss.gob.mx/estadisticas/financieras/Cubo.htm</a:t>
            </a:r>
          </a:p>
        </p:txBody>
      </p:sp>
      <p:sp>
        <p:nvSpPr>
          <p:cNvPr id="7" name="6 CuadroTexto"/>
          <p:cNvSpPr txBox="1"/>
          <p:nvPr/>
        </p:nvSpPr>
        <p:spPr>
          <a:xfrm>
            <a:off x="1614447" y="305804"/>
            <a:ext cx="6061158" cy="630942"/>
          </a:xfrm>
          <a:prstGeom prst="rect">
            <a:avLst/>
          </a:prstGeom>
          <a:solidFill>
            <a:srgbClr val="FFBD5D"/>
          </a:solidFill>
          <a:scene3d>
            <a:camera prst="orthographicFront"/>
            <a:lightRig rig="threePt" dir="t"/>
          </a:scene3d>
          <a:sp3d>
            <a:bevelT w="139700" prst="cross"/>
          </a:sp3d>
        </p:spPr>
        <p:txBody>
          <a:bodyPr wrap="square" rtlCol="0">
            <a:spAutoFit/>
          </a:bodyPr>
          <a:lstStyle/>
          <a:p>
            <a:pPr algn="ctr"/>
            <a:endParaRPr lang="es-MX" sz="200" dirty="0" smtClean="0">
              <a:latin typeface="Tahoma" pitchFamily="34" charset="0"/>
              <a:cs typeface="Tahoma" pitchFamily="34" charset="0"/>
            </a:endParaRPr>
          </a:p>
          <a:p>
            <a:pPr algn="ctr"/>
            <a:r>
              <a:rPr lang="es-MX" sz="1600" dirty="0" smtClean="0">
                <a:latin typeface="Tahoma" pitchFamily="34" charset="0"/>
                <a:cs typeface="Tahoma" pitchFamily="34" charset="0"/>
              </a:rPr>
              <a:t>Trabajadores Eventuales Urbanos según Actividad Económica</a:t>
            </a:r>
          </a:p>
          <a:p>
            <a:pPr algn="ctr"/>
            <a:r>
              <a:rPr lang="es-MX" sz="1600" dirty="0" smtClean="0">
                <a:latin typeface="Tahoma" pitchFamily="34" charset="0"/>
                <a:cs typeface="Tahoma" pitchFamily="34" charset="0"/>
              </a:rPr>
              <a:t>por entidad federativa</a:t>
            </a:r>
          </a:p>
          <a:p>
            <a:pPr algn="ctr"/>
            <a:endParaRPr lang="es-MX" sz="100" dirty="0">
              <a:latin typeface="Tahoma" pitchFamily="34" charset="0"/>
              <a:cs typeface="Tahoma" pitchFamily="34" charset="0"/>
            </a:endParaRPr>
          </a:p>
        </p:txBody>
      </p:sp>
      <p:sp>
        <p:nvSpPr>
          <p:cNvPr id="8" name="7 CuadroTexto"/>
          <p:cNvSpPr txBox="1"/>
          <p:nvPr/>
        </p:nvSpPr>
        <p:spPr>
          <a:xfrm>
            <a:off x="3959932" y="1055655"/>
            <a:ext cx="1301510" cy="276999"/>
          </a:xfrm>
          <a:prstGeom prst="rect">
            <a:avLst/>
          </a:prstGeom>
          <a:noFill/>
        </p:spPr>
        <p:txBody>
          <a:bodyPr wrap="none" rtlCol="0">
            <a:spAutoFit/>
          </a:bodyPr>
          <a:lstStyle/>
          <a:p>
            <a:r>
              <a:rPr lang="es-MX" sz="1200" b="1" dirty="0" smtClean="0"/>
              <a:t>Diciembre 2011</a:t>
            </a:r>
            <a:endParaRPr lang="es-MX" sz="1200" b="1" dirty="0"/>
          </a:p>
        </p:txBody>
      </p:sp>
      <p:graphicFrame>
        <p:nvGraphicFramePr>
          <p:cNvPr id="3" name="2 Tabla"/>
          <p:cNvGraphicFramePr>
            <a:graphicFrameLocks noGrp="1"/>
          </p:cNvGraphicFramePr>
          <p:nvPr>
            <p:extLst>
              <p:ext uri="{D42A27DB-BD31-4B8C-83A1-F6EECF244321}">
                <p14:modId xmlns:p14="http://schemas.microsoft.com/office/powerpoint/2010/main" val="1616547765"/>
              </p:ext>
            </p:extLst>
          </p:nvPr>
        </p:nvGraphicFramePr>
        <p:xfrm>
          <a:off x="308211" y="1332655"/>
          <a:ext cx="8604952" cy="5260820"/>
        </p:xfrm>
        <a:graphic>
          <a:graphicData uri="http://schemas.openxmlformats.org/drawingml/2006/table">
            <a:tbl>
              <a:tblPr>
                <a:tableStyleId>{5C22544A-7EE6-4342-B048-85BDC9FD1C3A}</a:tableStyleId>
              </a:tblPr>
              <a:tblGrid>
                <a:gridCol w="1023429"/>
                <a:gridCol w="828092"/>
                <a:gridCol w="756084"/>
                <a:gridCol w="659864"/>
                <a:gridCol w="807585"/>
                <a:gridCol w="714758"/>
                <a:gridCol w="835433"/>
                <a:gridCol w="603367"/>
                <a:gridCol w="770454"/>
                <a:gridCol w="751889"/>
                <a:gridCol w="853997"/>
              </a:tblGrid>
              <a:tr h="706926">
                <a:tc>
                  <a:txBody>
                    <a:bodyPr/>
                    <a:lstStyle/>
                    <a:p>
                      <a:pPr algn="l" fontAlgn="ctr"/>
                      <a:r>
                        <a:rPr lang="es-MX" sz="850" u="none" strike="noStrike" dirty="0">
                          <a:effectLst/>
                        </a:rPr>
                        <a:t>Entidad Federativa</a:t>
                      </a:r>
                      <a:endParaRPr lang="es-MX" sz="850" b="0" i="0" u="none" strike="noStrike" dirty="0">
                        <a:solidFill>
                          <a:srgbClr val="000000"/>
                        </a:solidFill>
                        <a:effectLst/>
                        <a:latin typeface="Calibri"/>
                      </a:endParaRPr>
                    </a:p>
                  </a:txBody>
                  <a:tcPr marL="4792" marR="4792" marT="4792" marB="0" anchor="ctr">
                    <a:solidFill>
                      <a:srgbClr val="FFC000"/>
                    </a:solidFill>
                  </a:tcPr>
                </a:tc>
                <a:tc>
                  <a:txBody>
                    <a:bodyPr/>
                    <a:lstStyle/>
                    <a:p>
                      <a:pPr algn="r" fontAlgn="ctr"/>
                      <a:r>
                        <a:rPr lang="es-MX" sz="850" u="none" strike="noStrike">
                          <a:effectLst/>
                        </a:rPr>
                        <a:t>Totales</a:t>
                      </a:r>
                      <a:endParaRPr lang="es-MX" sz="850" b="1" i="0" u="none" strike="noStrike">
                        <a:solidFill>
                          <a:srgbClr val="000000"/>
                        </a:solidFill>
                        <a:effectLst/>
                        <a:latin typeface="Calibri"/>
                      </a:endParaRPr>
                    </a:p>
                  </a:txBody>
                  <a:tcPr marL="4792" marR="57502" marT="4792" marB="0" anchor="ctr">
                    <a:solidFill>
                      <a:srgbClr val="FFC000"/>
                    </a:solidFill>
                  </a:tcPr>
                </a:tc>
                <a:tc>
                  <a:txBody>
                    <a:bodyPr/>
                    <a:lstStyle/>
                    <a:p>
                      <a:pPr algn="r" fontAlgn="ctr"/>
                      <a:r>
                        <a:rPr lang="es-MX" sz="850" u="none" strike="noStrike">
                          <a:effectLst/>
                        </a:rPr>
                        <a:t>Agricultura, ganadería, silvicultura, pesca y caza</a:t>
                      </a:r>
                      <a:endParaRPr lang="es-MX" sz="850" b="0" i="0" u="none" strike="noStrike">
                        <a:solidFill>
                          <a:srgbClr val="000000"/>
                        </a:solidFill>
                        <a:effectLst/>
                        <a:latin typeface="Calibri"/>
                      </a:endParaRPr>
                    </a:p>
                  </a:txBody>
                  <a:tcPr marL="4792" marR="57502" marT="4792" marB="0" anchor="ctr">
                    <a:solidFill>
                      <a:srgbClr val="FFC000"/>
                    </a:solidFill>
                  </a:tcPr>
                </a:tc>
                <a:tc>
                  <a:txBody>
                    <a:bodyPr/>
                    <a:lstStyle/>
                    <a:p>
                      <a:pPr algn="r" fontAlgn="ctr"/>
                      <a:r>
                        <a:rPr lang="es-MX" sz="850" u="none" strike="noStrike" dirty="0">
                          <a:effectLst/>
                        </a:rPr>
                        <a:t>Comercio</a:t>
                      </a:r>
                      <a:endParaRPr lang="es-MX" sz="850" b="0" i="0" u="none" strike="noStrike" dirty="0">
                        <a:solidFill>
                          <a:srgbClr val="000000"/>
                        </a:solidFill>
                        <a:effectLst/>
                        <a:latin typeface="Calibri"/>
                      </a:endParaRPr>
                    </a:p>
                  </a:txBody>
                  <a:tcPr marL="4792" marR="57502" marT="4792" marB="0" anchor="ctr">
                    <a:solidFill>
                      <a:srgbClr val="FFC000"/>
                    </a:solidFill>
                  </a:tcPr>
                </a:tc>
                <a:tc>
                  <a:txBody>
                    <a:bodyPr/>
                    <a:lstStyle/>
                    <a:p>
                      <a:pPr algn="r" fontAlgn="ctr"/>
                      <a:r>
                        <a:rPr lang="es-MX" sz="850" u="none" strike="noStrike" dirty="0">
                          <a:effectLst/>
                        </a:rPr>
                        <a:t>Industria eléctrica, captación y suministro de agua potable</a:t>
                      </a:r>
                      <a:endParaRPr lang="es-MX" sz="850" b="0" i="0" u="none" strike="noStrike" dirty="0">
                        <a:solidFill>
                          <a:srgbClr val="000000"/>
                        </a:solidFill>
                        <a:effectLst/>
                        <a:latin typeface="Calibri"/>
                      </a:endParaRPr>
                    </a:p>
                  </a:txBody>
                  <a:tcPr marL="4792" marR="57502" marT="4792" marB="0" anchor="ctr">
                    <a:solidFill>
                      <a:srgbClr val="FFC000"/>
                    </a:solidFill>
                  </a:tcPr>
                </a:tc>
                <a:tc>
                  <a:txBody>
                    <a:bodyPr/>
                    <a:lstStyle/>
                    <a:p>
                      <a:pPr algn="r" fontAlgn="ctr"/>
                      <a:r>
                        <a:rPr lang="es-MX" sz="850" u="none" strike="noStrike" dirty="0">
                          <a:effectLst/>
                        </a:rPr>
                        <a:t>Industria de la construcción</a:t>
                      </a:r>
                      <a:endParaRPr lang="es-MX" sz="850" b="0" i="0" u="none" strike="noStrike" dirty="0">
                        <a:solidFill>
                          <a:srgbClr val="000000"/>
                        </a:solidFill>
                        <a:effectLst/>
                        <a:latin typeface="Calibri"/>
                      </a:endParaRPr>
                    </a:p>
                  </a:txBody>
                  <a:tcPr marL="4792" marR="57502" marT="4792" marB="0" anchor="ctr">
                    <a:solidFill>
                      <a:srgbClr val="FFC000"/>
                    </a:solidFill>
                  </a:tcPr>
                </a:tc>
                <a:tc>
                  <a:txBody>
                    <a:bodyPr/>
                    <a:lstStyle/>
                    <a:p>
                      <a:pPr algn="r" fontAlgn="ctr"/>
                      <a:r>
                        <a:rPr lang="es-MX" sz="850" u="none" strike="noStrike" dirty="0">
                          <a:effectLst/>
                        </a:rPr>
                        <a:t>Industrias de la transformación</a:t>
                      </a:r>
                      <a:endParaRPr lang="es-MX" sz="850" b="0" i="0" u="none" strike="noStrike" dirty="0">
                        <a:solidFill>
                          <a:srgbClr val="000000"/>
                        </a:solidFill>
                        <a:effectLst/>
                        <a:latin typeface="Calibri"/>
                      </a:endParaRPr>
                    </a:p>
                  </a:txBody>
                  <a:tcPr marL="4792" marR="57502" marT="4792" marB="0" anchor="ctr">
                    <a:solidFill>
                      <a:srgbClr val="FFC000"/>
                    </a:solidFill>
                  </a:tcPr>
                </a:tc>
                <a:tc>
                  <a:txBody>
                    <a:bodyPr/>
                    <a:lstStyle/>
                    <a:p>
                      <a:pPr algn="r" fontAlgn="ctr"/>
                      <a:r>
                        <a:rPr lang="es-MX" sz="850" u="none" strike="noStrike" dirty="0">
                          <a:effectLst/>
                        </a:rPr>
                        <a:t>Industrias extractivas</a:t>
                      </a:r>
                      <a:endParaRPr lang="es-MX" sz="850" b="0" i="0" u="none" strike="noStrike" dirty="0">
                        <a:solidFill>
                          <a:srgbClr val="000000"/>
                        </a:solidFill>
                        <a:effectLst/>
                        <a:latin typeface="Calibri"/>
                      </a:endParaRPr>
                    </a:p>
                  </a:txBody>
                  <a:tcPr marL="4792" marR="57502" marT="4792" marB="0" anchor="ctr">
                    <a:solidFill>
                      <a:srgbClr val="FFC000"/>
                    </a:solidFill>
                  </a:tcPr>
                </a:tc>
                <a:tc>
                  <a:txBody>
                    <a:bodyPr/>
                    <a:lstStyle/>
                    <a:p>
                      <a:pPr algn="r" fontAlgn="ctr"/>
                      <a:r>
                        <a:rPr lang="es-MX" sz="850" u="none" strike="noStrike" dirty="0">
                          <a:effectLst/>
                        </a:rPr>
                        <a:t>Servicios para empresas, personas y el hogar</a:t>
                      </a:r>
                      <a:endParaRPr lang="es-MX" sz="850" b="0" i="0" u="none" strike="noStrike" dirty="0">
                        <a:solidFill>
                          <a:srgbClr val="000000"/>
                        </a:solidFill>
                        <a:effectLst/>
                        <a:latin typeface="Calibri"/>
                      </a:endParaRPr>
                    </a:p>
                  </a:txBody>
                  <a:tcPr marL="4792" marR="57502" marT="4792" marB="0" anchor="ctr">
                    <a:solidFill>
                      <a:srgbClr val="FFC000"/>
                    </a:solidFill>
                  </a:tcPr>
                </a:tc>
                <a:tc>
                  <a:txBody>
                    <a:bodyPr/>
                    <a:lstStyle/>
                    <a:p>
                      <a:pPr algn="r" fontAlgn="ctr"/>
                      <a:r>
                        <a:rPr lang="es-MX" sz="850" u="none" strike="noStrike" dirty="0">
                          <a:effectLst/>
                        </a:rPr>
                        <a:t>Servicios sociales y comunales</a:t>
                      </a:r>
                      <a:endParaRPr lang="es-MX" sz="850" b="0" i="0" u="none" strike="noStrike" dirty="0">
                        <a:solidFill>
                          <a:srgbClr val="000000"/>
                        </a:solidFill>
                        <a:effectLst/>
                        <a:latin typeface="Calibri"/>
                      </a:endParaRPr>
                    </a:p>
                  </a:txBody>
                  <a:tcPr marL="4792" marR="57502" marT="4792" marB="0" anchor="ctr">
                    <a:solidFill>
                      <a:srgbClr val="FFC000"/>
                    </a:solidFill>
                  </a:tcPr>
                </a:tc>
                <a:tc>
                  <a:txBody>
                    <a:bodyPr/>
                    <a:lstStyle/>
                    <a:p>
                      <a:pPr algn="r" fontAlgn="ctr"/>
                      <a:r>
                        <a:rPr lang="es-MX" sz="850" u="none" strike="noStrike" dirty="0">
                          <a:effectLst/>
                        </a:rPr>
                        <a:t>Transportes y comunicaciones</a:t>
                      </a:r>
                      <a:endParaRPr lang="es-MX" sz="850" b="0" i="0" u="none" strike="noStrike" dirty="0">
                        <a:solidFill>
                          <a:srgbClr val="000000"/>
                        </a:solidFill>
                        <a:effectLst/>
                        <a:latin typeface="Calibri"/>
                      </a:endParaRPr>
                    </a:p>
                  </a:txBody>
                  <a:tcPr marL="4792" marR="57502" marT="4792" marB="0" anchor="ctr">
                    <a:solidFill>
                      <a:srgbClr val="FFC000"/>
                    </a:solidFill>
                  </a:tcPr>
                </a:tc>
              </a:tr>
              <a:tr h="255270">
                <a:tc>
                  <a:txBody>
                    <a:bodyPr/>
                    <a:lstStyle/>
                    <a:p>
                      <a:pPr algn="l" fontAlgn="ctr"/>
                      <a:r>
                        <a:rPr lang="es-MX" sz="850" u="none" strike="noStrike">
                          <a:effectLst/>
                        </a:rPr>
                        <a:t>Nacional</a:t>
                      </a:r>
                      <a:endParaRPr lang="es-MX" sz="850" b="0" i="0" u="none" strike="noStrike">
                        <a:solidFill>
                          <a:srgbClr val="000000"/>
                        </a:solidFill>
                        <a:effectLst/>
                        <a:latin typeface="Calibri"/>
                      </a:endParaRPr>
                    </a:p>
                  </a:txBody>
                  <a:tcPr marL="4792" marR="4792" marT="4792" marB="0" anchor="ctr"/>
                </a:tc>
                <a:tc>
                  <a:txBody>
                    <a:bodyPr/>
                    <a:lstStyle/>
                    <a:p>
                      <a:pPr algn="r" fontAlgn="ctr"/>
                      <a:r>
                        <a:rPr lang="es-MX" sz="850" u="none" strike="noStrike">
                          <a:effectLst/>
                        </a:rPr>
                        <a:t>        1,935,696 </a:t>
                      </a:r>
                      <a:endParaRPr lang="es-MX" sz="850" b="1" i="0" u="none" strike="noStrike">
                        <a:solidFill>
                          <a:srgbClr val="000000"/>
                        </a:solidFill>
                        <a:effectLst/>
                        <a:latin typeface="Calibri"/>
                      </a:endParaRPr>
                    </a:p>
                  </a:txBody>
                  <a:tcPr marL="4792" marR="57502" marT="4792" marB="0" anchor="ctr"/>
                </a:tc>
                <a:tc>
                  <a:txBody>
                    <a:bodyPr/>
                    <a:lstStyle/>
                    <a:p>
                      <a:pPr algn="r" fontAlgn="ctr"/>
                      <a:r>
                        <a:rPr lang="es-MX" sz="850" u="none" strike="noStrike">
                          <a:effectLst/>
                        </a:rPr>
                        <a:t>            14,699 </a:t>
                      </a:r>
                      <a:endParaRPr lang="es-MX" sz="850" b="1" i="0" u="none" strike="noStrike">
                        <a:solidFill>
                          <a:srgbClr val="000000"/>
                        </a:solidFill>
                        <a:effectLst/>
                        <a:latin typeface="Calibri"/>
                      </a:endParaRPr>
                    </a:p>
                  </a:txBody>
                  <a:tcPr marL="4792" marR="57502" marT="4792" marB="0" anchor="ctr"/>
                </a:tc>
                <a:tc>
                  <a:txBody>
                    <a:bodyPr/>
                    <a:lstStyle/>
                    <a:p>
                      <a:pPr algn="r" fontAlgn="ctr"/>
                      <a:r>
                        <a:rPr lang="es-MX" sz="850" u="none" strike="noStrike">
                          <a:effectLst/>
                        </a:rPr>
                        <a:t>      285,966 </a:t>
                      </a:r>
                      <a:endParaRPr lang="es-MX" sz="850" b="1" i="0" u="none" strike="noStrike">
                        <a:solidFill>
                          <a:srgbClr val="000000"/>
                        </a:solidFill>
                        <a:effectLst/>
                        <a:latin typeface="Calibri"/>
                      </a:endParaRPr>
                    </a:p>
                  </a:txBody>
                  <a:tcPr marL="4792" marR="57502" marT="4792" marB="0" anchor="ctr"/>
                </a:tc>
                <a:tc>
                  <a:txBody>
                    <a:bodyPr/>
                    <a:lstStyle/>
                    <a:p>
                      <a:pPr algn="r" fontAlgn="ctr"/>
                      <a:r>
                        <a:rPr lang="es-MX" sz="850" u="none" strike="noStrike" dirty="0" smtClean="0">
                          <a:effectLst/>
                        </a:rPr>
                        <a:t>             </a:t>
                      </a:r>
                      <a:r>
                        <a:rPr lang="es-MX" sz="850" u="none" strike="noStrike" dirty="0">
                          <a:effectLst/>
                        </a:rPr>
                        <a:t>43,474 </a:t>
                      </a:r>
                      <a:endParaRPr lang="es-MX" sz="850" b="1" i="0" u="none" strike="noStrike" dirty="0">
                        <a:solidFill>
                          <a:srgbClr val="000000"/>
                        </a:solidFill>
                        <a:effectLst/>
                        <a:latin typeface="Calibri"/>
                      </a:endParaRPr>
                    </a:p>
                  </a:txBody>
                  <a:tcPr marL="4792" marR="57502" marT="4792" marB="0" anchor="ctr"/>
                </a:tc>
                <a:tc>
                  <a:txBody>
                    <a:bodyPr/>
                    <a:lstStyle/>
                    <a:p>
                      <a:pPr algn="r" fontAlgn="ctr"/>
                      <a:r>
                        <a:rPr lang="es-MX" sz="850" u="none" strike="noStrike" dirty="0" smtClean="0">
                          <a:effectLst/>
                        </a:rPr>
                        <a:t>       </a:t>
                      </a:r>
                      <a:r>
                        <a:rPr lang="es-MX" sz="850" u="none" strike="noStrike" dirty="0">
                          <a:effectLst/>
                        </a:rPr>
                        <a:t>538,949 </a:t>
                      </a:r>
                      <a:endParaRPr lang="es-MX" sz="850" b="1" i="0" u="none" strike="noStrike" dirty="0">
                        <a:solidFill>
                          <a:srgbClr val="000000"/>
                        </a:solidFill>
                        <a:effectLst/>
                        <a:latin typeface="Calibri"/>
                      </a:endParaRPr>
                    </a:p>
                  </a:txBody>
                  <a:tcPr marL="4792" marR="57502" marT="4792" marB="0" anchor="ctr"/>
                </a:tc>
                <a:tc>
                  <a:txBody>
                    <a:bodyPr/>
                    <a:lstStyle/>
                    <a:p>
                      <a:pPr algn="r" fontAlgn="ctr"/>
                      <a:r>
                        <a:rPr lang="es-MX" sz="850" u="none" strike="noStrike" dirty="0" smtClean="0">
                          <a:effectLst/>
                        </a:rPr>
                        <a:t>            </a:t>
                      </a:r>
                      <a:r>
                        <a:rPr lang="es-MX" sz="850" u="none" strike="noStrike" dirty="0">
                          <a:effectLst/>
                        </a:rPr>
                        <a:t>490,958 </a:t>
                      </a:r>
                      <a:endParaRPr lang="es-MX" sz="850" b="1" i="0" u="none" strike="noStrike" dirty="0">
                        <a:solidFill>
                          <a:srgbClr val="000000"/>
                        </a:solidFill>
                        <a:effectLst/>
                        <a:latin typeface="Calibri"/>
                      </a:endParaRPr>
                    </a:p>
                  </a:txBody>
                  <a:tcPr marL="4792" marR="57502" marT="4792" marB="0" anchor="ctr"/>
                </a:tc>
                <a:tc>
                  <a:txBody>
                    <a:bodyPr/>
                    <a:lstStyle/>
                    <a:p>
                      <a:pPr algn="r" fontAlgn="ctr"/>
                      <a:r>
                        <a:rPr lang="es-MX" sz="850" u="none" strike="noStrike" dirty="0" smtClean="0">
                          <a:effectLst/>
                        </a:rPr>
                        <a:t>    </a:t>
                      </a:r>
                      <a:r>
                        <a:rPr lang="es-MX" sz="850" u="none" strike="noStrike" dirty="0">
                          <a:effectLst/>
                        </a:rPr>
                        <a:t>20,260 </a:t>
                      </a:r>
                      <a:endParaRPr lang="es-MX" sz="850" b="1" i="0" u="none" strike="noStrike" dirty="0">
                        <a:solidFill>
                          <a:srgbClr val="000000"/>
                        </a:solidFill>
                        <a:effectLst/>
                        <a:latin typeface="Calibri"/>
                      </a:endParaRPr>
                    </a:p>
                  </a:txBody>
                  <a:tcPr marL="4792" marR="57502" marT="4792" marB="0" anchor="ctr"/>
                </a:tc>
                <a:tc>
                  <a:txBody>
                    <a:bodyPr/>
                    <a:lstStyle/>
                    <a:p>
                      <a:pPr algn="r" fontAlgn="ctr"/>
                      <a:r>
                        <a:rPr lang="es-MX" sz="850" u="none" strike="noStrike" dirty="0" smtClean="0">
                          <a:effectLst/>
                        </a:rPr>
                        <a:t>         </a:t>
                      </a:r>
                      <a:r>
                        <a:rPr lang="es-MX" sz="850" u="none" strike="noStrike" dirty="0">
                          <a:effectLst/>
                        </a:rPr>
                        <a:t>357,981 </a:t>
                      </a:r>
                      <a:endParaRPr lang="es-MX" sz="850" b="1" i="0" u="none" strike="noStrike" dirty="0">
                        <a:solidFill>
                          <a:srgbClr val="000000"/>
                        </a:solidFill>
                        <a:effectLst/>
                        <a:latin typeface="Calibri"/>
                      </a:endParaRPr>
                    </a:p>
                  </a:txBody>
                  <a:tcPr marL="4792" marR="57502" marT="4792" marB="0" anchor="ctr"/>
                </a:tc>
                <a:tc>
                  <a:txBody>
                    <a:bodyPr/>
                    <a:lstStyle/>
                    <a:p>
                      <a:pPr algn="r" fontAlgn="ctr"/>
                      <a:r>
                        <a:rPr lang="es-MX" sz="850" u="none" strike="noStrike" dirty="0" smtClean="0">
                          <a:effectLst/>
                        </a:rPr>
                        <a:t>        </a:t>
                      </a:r>
                      <a:r>
                        <a:rPr lang="es-MX" sz="850" u="none" strike="noStrike" dirty="0">
                          <a:effectLst/>
                        </a:rPr>
                        <a:t>106,692 </a:t>
                      </a:r>
                      <a:endParaRPr lang="es-MX" sz="850" b="1" i="0" u="none" strike="noStrike" dirty="0">
                        <a:solidFill>
                          <a:srgbClr val="000000"/>
                        </a:solidFill>
                        <a:effectLst/>
                        <a:latin typeface="Calibri"/>
                      </a:endParaRPr>
                    </a:p>
                  </a:txBody>
                  <a:tcPr marL="4792" marR="57502" marT="4792" marB="0" anchor="ctr"/>
                </a:tc>
                <a:tc>
                  <a:txBody>
                    <a:bodyPr/>
                    <a:lstStyle/>
                    <a:p>
                      <a:pPr algn="r" fontAlgn="ctr"/>
                      <a:r>
                        <a:rPr lang="es-MX" sz="850" u="none" strike="noStrike" dirty="0" smtClean="0">
                          <a:effectLst/>
                        </a:rPr>
                        <a:t>               </a:t>
                      </a:r>
                      <a:r>
                        <a:rPr lang="es-MX" sz="850" u="none" strike="noStrike" dirty="0">
                          <a:effectLst/>
                        </a:rPr>
                        <a:t>76,717 </a:t>
                      </a:r>
                      <a:endParaRPr lang="es-MX" sz="850" b="1" i="0" u="none" strike="noStrike" dirty="0">
                        <a:solidFill>
                          <a:srgbClr val="000000"/>
                        </a:solidFill>
                        <a:effectLst/>
                        <a:latin typeface="Calibri"/>
                      </a:endParaRPr>
                    </a:p>
                  </a:txBody>
                  <a:tcPr marL="4792" marR="57502" marT="4792" marB="0" anchor="ctr"/>
                </a:tc>
              </a:tr>
              <a:tr h="129953">
                <a:tc>
                  <a:txBody>
                    <a:bodyPr/>
                    <a:lstStyle/>
                    <a:p>
                      <a:pPr algn="l" fontAlgn="b"/>
                      <a:r>
                        <a:rPr lang="es-MX" sz="850" u="none" strike="noStrike">
                          <a:effectLst/>
                        </a:rPr>
                        <a:t>Aguascalientes</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19,759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2,819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161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7,538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4,862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445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1,641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1,445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780</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Baja California</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44,945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1,381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6,377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1,452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14,045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8,885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492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4,973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5,861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1,479</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Baja California Sur</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20,736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427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2,269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867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6,832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1,094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1,219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6,216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1,004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808</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Campeche</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25,926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1,634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329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14,589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2,347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2,262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1,183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3,512</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dirty="0">
                          <a:effectLst/>
                        </a:rPr>
                        <a:t>Chiapas</a:t>
                      </a:r>
                      <a:endParaRPr lang="es-MX" sz="850" b="0" i="0" u="none" strike="noStrike" dirty="0">
                        <a:solidFill>
                          <a:srgbClr val="000000"/>
                        </a:solidFill>
                        <a:effectLst/>
                        <a:latin typeface="Calibri"/>
                      </a:endParaRPr>
                    </a:p>
                  </a:txBody>
                  <a:tcPr marL="4792" marR="4792" marT="4792" marB="0" anchor="b">
                    <a:solidFill>
                      <a:srgbClr val="FFC000"/>
                    </a:solidFill>
                  </a:tcPr>
                </a:tc>
                <a:tc>
                  <a:txBody>
                    <a:bodyPr/>
                    <a:lstStyle/>
                    <a:p>
                      <a:pPr algn="r" fontAlgn="b"/>
                      <a:r>
                        <a:rPr lang="es-MX" sz="850" u="none" strike="noStrike">
                          <a:effectLst/>
                        </a:rPr>
                        <a:t>              20,592 </a:t>
                      </a:r>
                      <a:endParaRPr lang="es-MX" sz="850" b="1" i="0" u="none" strike="noStrike">
                        <a:solidFill>
                          <a:srgbClr val="000000"/>
                        </a:solidFill>
                        <a:effectLst/>
                        <a:latin typeface="Calibri"/>
                      </a:endParaRPr>
                    </a:p>
                  </a:txBody>
                  <a:tcPr marL="4792" marR="57502" marT="4792" marB="0" anchor="b">
                    <a:solidFill>
                      <a:srgbClr val="FFC000"/>
                    </a:solidFill>
                  </a:tcPr>
                </a:tc>
                <a:tc>
                  <a:txBody>
                    <a:bodyPr/>
                    <a:lstStyle/>
                    <a:p>
                      <a:pPr algn="r" fontAlgn="b"/>
                      <a:r>
                        <a:rPr lang="es-MX" sz="850" u="none" strike="noStrike">
                          <a:effectLst/>
                        </a:rPr>
                        <a:t>203</a:t>
                      </a:r>
                      <a:endParaRPr lang="es-MX" sz="850" b="0" i="0" u="none" strike="noStrike">
                        <a:solidFill>
                          <a:srgbClr val="000000"/>
                        </a:solidFill>
                        <a:effectLst/>
                        <a:latin typeface="Calibri"/>
                      </a:endParaRPr>
                    </a:p>
                  </a:txBody>
                  <a:tcPr marL="4792" marR="57502" marT="4792" marB="0" anchor="b">
                    <a:solidFill>
                      <a:srgbClr val="FFC000"/>
                    </a:solidFill>
                  </a:tcPr>
                </a:tc>
                <a:tc>
                  <a:txBody>
                    <a:bodyPr/>
                    <a:lstStyle/>
                    <a:p>
                      <a:pPr algn="r" fontAlgn="b"/>
                      <a:r>
                        <a:rPr lang="es-MX" sz="850" u="none" strike="noStrike">
                          <a:effectLst/>
                        </a:rPr>
                        <a:t>4,720</a:t>
                      </a:r>
                      <a:endParaRPr lang="es-MX" sz="850" b="0" i="0" u="none" strike="noStrike">
                        <a:solidFill>
                          <a:srgbClr val="000000"/>
                        </a:solidFill>
                        <a:effectLst/>
                        <a:latin typeface="Calibri"/>
                      </a:endParaRPr>
                    </a:p>
                  </a:txBody>
                  <a:tcPr marL="4792" marR="57502" marT="4792" marB="0" anchor="b">
                    <a:solidFill>
                      <a:srgbClr val="FFC000"/>
                    </a:solidFill>
                  </a:tcPr>
                </a:tc>
                <a:tc>
                  <a:txBody>
                    <a:bodyPr/>
                    <a:lstStyle/>
                    <a:p>
                      <a:pPr algn="r" fontAlgn="b"/>
                      <a:r>
                        <a:rPr lang="es-MX" sz="850" u="none" strike="noStrike" dirty="0">
                          <a:effectLst/>
                        </a:rPr>
                        <a:t>1,271</a:t>
                      </a:r>
                      <a:endParaRPr lang="es-MX" sz="850" b="0" i="0" u="none" strike="noStrike" dirty="0">
                        <a:solidFill>
                          <a:srgbClr val="000000"/>
                        </a:solidFill>
                        <a:effectLst/>
                        <a:latin typeface="Calibri"/>
                      </a:endParaRPr>
                    </a:p>
                  </a:txBody>
                  <a:tcPr marL="4792" marR="57502" marT="4792" marB="0" anchor="b">
                    <a:solidFill>
                      <a:srgbClr val="FFC000"/>
                    </a:solidFill>
                  </a:tcPr>
                </a:tc>
                <a:tc>
                  <a:txBody>
                    <a:bodyPr/>
                    <a:lstStyle/>
                    <a:p>
                      <a:pPr algn="r" fontAlgn="b"/>
                      <a:r>
                        <a:rPr lang="es-MX" sz="850" u="none" strike="noStrike">
                          <a:effectLst/>
                        </a:rPr>
                        <a:t>8,288</a:t>
                      </a:r>
                      <a:endParaRPr lang="es-MX" sz="850" b="0" i="0" u="none" strike="noStrike">
                        <a:solidFill>
                          <a:srgbClr val="000000"/>
                        </a:solidFill>
                        <a:effectLst/>
                        <a:latin typeface="Calibri"/>
                      </a:endParaRPr>
                    </a:p>
                  </a:txBody>
                  <a:tcPr marL="4792" marR="57502" marT="4792" marB="0" anchor="b">
                    <a:solidFill>
                      <a:srgbClr val="FFC000"/>
                    </a:solidFill>
                  </a:tcPr>
                </a:tc>
                <a:tc>
                  <a:txBody>
                    <a:bodyPr/>
                    <a:lstStyle/>
                    <a:p>
                      <a:pPr algn="r" fontAlgn="b"/>
                      <a:r>
                        <a:rPr lang="es-MX" sz="850" u="none" strike="noStrike">
                          <a:effectLst/>
                        </a:rPr>
                        <a:t>2,278</a:t>
                      </a:r>
                      <a:endParaRPr lang="es-MX" sz="850" b="0" i="0" u="none" strike="noStrike">
                        <a:solidFill>
                          <a:srgbClr val="000000"/>
                        </a:solidFill>
                        <a:effectLst/>
                        <a:latin typeface="Calibri"/>
                      </a:endParaRPr>
                    </a:p>
                  </a:txBody>
                  <a:tcPr marL="4792" marR="57502" marT="4792" marB="0" anchor="b">
                    <a:solidFill>
                      <a:srgbClr val="FFC000"/>
                    </a:solidFill>
                  </a:tcPr>
                </a:tc>
                <a:tc>
                  <a:txBody>
                    <a:bodyPr/>
                    <a:lstStyle/>
                    <a:p>
                      <a:pPr algn="r" fontAlgn="b"/>
                      <a:r>
                        <a:rPr lang="es-MX" sz="850" u="none" strike="noStrike">
                          <a:effectLst/>
                        </a:rPr>
                        <a:t>15</a:t>
                      </a:r>
                      <a:endParaRPr lang="es-MX" sz="850" b="0" i="0" u="none" strike="noStrike">
                        <a:solidFill>
                          <a:srgbClr val="000000"/>
                        </a:solidFill>
                        <a:effectLst/>
                        <a:latin typeface="Calibri"/>
                      </a:endParaRPr>
                    </a:p>
                  </a:txBody>
                  <a:tcPr marL="4792" marR="57502" marT="4792" marB="0" anchor="b">
                    <a:solidFill>
                      <a:srgbClr val="FFC000"/>
                    </a:solidFill>
                  </a:tcPr>
                </a:tc>
                <a:tc>
                  <a:txBody>
                    <a:bodyPr/>
                    <a:lstStyle/>
                    <a:p>
                      <a:pPr algn="r" fontAlgn="b"/>
                      <a:r>
                        <a:rPr lang="es-MX" sz="850" u="none" strike="noStrike">
                          <a:effectLst/>
                        </a:rPr>
                        <a:t>1,613</a:t>
                      </a:r>
                      <a:endParaRPr lang="es-MX" sz="850" b="0" i="0" u="none" strike="noStrike">
                        <a:solidFill>
                          <a:srgbClr val="000000"/>
                        </a:solidFill>
                        <a:effectLst/>
                        <a:latin typeface="Calibri"/>
                      </a:endParaRPr>
                    </a:p>
                  </a:txBody>
                  <a:tcPr marL="4792" marR="57502" marT="4792" marB="0" anchor="b">
                    <a:solidFill>
                      <a:srgbClr val="FFC000"/>
                    </a:solidFill>
                  </a:tcPr>
                </a:tc>
                <a:tc>
                  <a:txBody>
                    <a:bodyPr/>
                    <a:lstStyle/>
                    <a:p>
                      <a:pPr algn="r" fontAlgn="b"/>
                      <a:r>
                        <a:rPr lang="es-MX" sz="850" u="none" strike="noStrike">
                          <a:effectLst/>
                        </a:rPr>
                        <a:t>1,826</a:t>
                      </a:r>
                      <a:endParaRPr lang="es-MX" sz="850" b="0" i="0" u="none" strike="noStrike">
                        <a:solidFill>
                          <a:srgbClr val="000000"/>
                        </a:solidFill>
                        <a:effectLst/>
                        <a:latin typeface="Calibri"/>
                      </a:endParaRPr>
                    </a:p>
                  </a:txBody>
                  <a:tcPr marL="4792" marR="57502" marT="4792" marB="0" anchor="b">
                    <a:solidFill>
                      <a:srgbClr val="FFC000"/>
                    </a:solidFill>
                  </a:tcPr>
                </a:tc>
                <a:tc>
                  <a:txBody>
                    <a:bodyPr/>
                    <a:lstStyle/>
                    <a:p>
                      <a:pPr algn="r" fontAlgn="b"/>
                      <a:r>
                        <a:rPr lang="es-MX" sz="850" u="none" strike="noStrike" dirty="0">
                          <a:effectLst/>
                        </a:rPr>
                        <a:t>378</a:t>
                      </a:r>
                      <a:endParaRPr lang="es-MX" sz="850" b="0" i="0" u="none" strike="noStrike" dirty="0">
                        <a:solidFill>
                          <a:srgbClr val="000000"/>
                        </a:solidFill>
                        <a:effectLst/>
                        <a:latin typeface="Calibri"/>
                      </a:endParaRPr>
                    </a:p>
                  </a:txBody>
                  <a:tcPr marL="4792" marR="57502" marT="4792" marB="0" anchor="b">
                    <a:solidFill>
                      <a:srgbClr val="FFC000"/>
                    </a:solidFill>
                  </a:tcPr>
                </a:tc>
              </a:tr>
              <a:tr h="129953">
                <a:tc>
                  <a:txBody>
                    <a:bodyPr/>
                    <a:lstStyle/>
                    <a:p>
                      <a:pPr algn="l" fontAlgn="b"/>
                      <a:r>
                        <a:rPr lang="es-MX" sz="850" u="none" strike="noStrike">
                          <a:effectLst/>
                        </a:rPr>
                        <a:t>Chihuahua</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51,055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341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6,585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866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10,776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20,995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872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dirty="0">
                          <a:effectLst/>
                        </a:rPr>
                        <a:t>6,607</a:t>
                      </a:r>
                      <a:endParaRPr lang="es-MX" sz="850" b="0" i="0" u="none" strike="noStrike" dirty="0">
                        <a:solidFill>
                          <a:srgbClr val="000000"/>
                        </a:solidFill>
                        <a:effectLst/>
                        <a:latin typeface="Calibri"/>
                      </a:endParaRPr>
                    </a:p>
                  </a:txBody>
                  <a:tcPr marL="4792" marR="57502" marT="4792" marB="0" anchor="b"/>
                </a:tc>
                <a:tc>
                  <a:txBody>
                    <a:bodyPr/>
                    <a:lstStyle/>
                    <a:p>
                      <a:pPr algn="r" fontAlgn="b"/>
                      <a:r>
                        <a:rPr lang="es-MX" sz="850" u="none" strike="noStrike" dirty="0">
                          <a:effectLst/>
                        </a:rPr>
                        <a:t>2,100</a:t>
                      </a:r>
                      <a:endParaRPr lang="es-MX" sz="850" b="0" i="0" u="none" strike="noStrike" dirty="0">
                        <a:solidFill>
                          <a:srgbClr val="000000"/>
                        </a:solidFill>
                        <a:effectLst/>
                        <a:latin typeface="Calibri"/>
                      </a:endParaRPr>
                    </a:p>
                  </a:txBody>
                  <a:tcPr marL="4792" marR="57502" marT="4792" marB="0" anchor="b"/>
                </a:tc>
                <a:tc>
                  <a:txBody>
                    <a:bodyPr/>
                    <a:lstStyle/>
                    <a:p>
                      <a:pPr algn="r" fontAlgn="b"/>
                      <a:r>
                        <a:rPr lang="es-MX" sz="850" u="none" strike="noStrike">
                          <a:effectLst/>
                        </a:rPr>
                        <a:t>1,913</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Coahuila</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70,163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213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6,306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1,158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18,128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27,612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3,974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7,441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3,546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1,785</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Colima</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18,047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193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1,939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349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6,904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2,218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624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2,414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1,242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2,164</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Distrito Federal</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343,285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1,244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74,514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6,899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67,404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45,234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458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114,176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18,356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15,000</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Durango</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22,411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353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1,771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1,054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8,109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6,058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1,443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2,000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1,392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231</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Guanajuato</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75,437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198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7,632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1,530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24,132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29,569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594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6,150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3,355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2,277</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Guerrero</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27,898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4,949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1,618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6,632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1,900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10,986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1,129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499</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Hidalgo</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35,607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3,348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1,002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11,773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13,028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312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3,867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1,446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829</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Jalisco</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133,841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808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19,517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1,876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36,516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40,783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261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22,992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6,716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4,372</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Michoacán</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42,048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162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6,168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1,266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15,613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7,499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376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5,404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3,831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1,729</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Morelos</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22,355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154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2,876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926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6,950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7,188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2,051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1,556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635</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México</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218,593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231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39,864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1,503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44,717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80,149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500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30,249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10,592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10,788</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Nayarit</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17,979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861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1,731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283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5,089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810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157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6,843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1,816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389</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Nuevo León</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130,922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16,711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1,258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33,171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45,102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244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20,957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7,070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6,300</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Oaxaca</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20,714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229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2,815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971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8,107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1,422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2,974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3,758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326</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Puebla</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62,479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420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9,489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1,483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15,443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22,049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9,217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2,684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1,635</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Querétaro</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68,760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184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6,478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1,042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17,093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26,703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401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11,263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2,892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2,704</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Quintana Roo</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55,285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166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3,741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702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10,479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1,087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36,659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879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1,542</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San Luis Potosí</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44,389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185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6,234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659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13,402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15,819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526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3,522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2,245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1,797</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Sinaloa</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38,969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2,999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5,245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936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14,099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9,171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355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3,187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1,590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1,387</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Sonora</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47,657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2,143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5,495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1,869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19,131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7,775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1,806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5,086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2,531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1,821</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Tabasco</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29,797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126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6,233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896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13,577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2,254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412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4,551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1,159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589</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Tamaulipas</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62,763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380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10,611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3,093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17,239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19,179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426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6,602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2,400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2,833</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Tlaxcala</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12,967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1,258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208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1,976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7,270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1,778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306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163</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Veracruz</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103,052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448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10,781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4,583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41,957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22,396</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1,737</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10,301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5,484</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5,365</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Yucatán</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24,228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369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3,741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1,033</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11,281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3,000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2,598</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1,699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466</a:t>
                      </a:r>
                      <a:endParaRPr lang="es-MX" sz="850" b="0" i="0" u="none" strike="noStrike">
                        <a:solidFill>
                          <a:srgbClr val="000000"/>
                        </a:solidFill>
                        <a:effectLst/>
                        <a:latin typeface="Calibri"/>
                      </a:endParaRPr>
                    </a:p>
                  </a:txBody>
                  <a:tcPr marL="4792" marR="57502" marT="4792" marB="0" anchor="b"/>
                </a:tc>
              </a:tr>
              <a:tr h="129953">
                <a:tc>
                  <a:txBody>
                    <a:bodyPr/>
                    <a:lstStyle/>
                    <a:p>
                      <a:pPr algn="l" fontAlgn="b"/>
                      <a:r>
                        <a:rPr lang="es-MX" sz="850" u="none" strike="noStrike">
                          <a:effectLst/>
                        </a:rPr>
                        <a:t>Zacatecas</a:t>
                      </a:r>
                      <a:endParaRPr lang="es-MX" sz="850" b="0" i="0" u="none" strike="noStrike">
                        <a:solidFill>
                          <a:srgbClr val="000000"/>
                        </a:solidFill>
                        <a:effectLst/>
                        <a:latin typeface="Calibri"/>
                      </a:endParaRPr>
                    </a:p>
                  </a:txBody>
                  <a:tcPr marL="4792" marR="4792" marT="4792" marB="0" anchor="b"/>
                </a:tc>
                <a:tc>
                  <a:txBody>
                    <a:bodyPr/>
                    <a:lstStyle/>
                    <a:p>
                      <a:pPr algn="r" fontAlgn="b"/>
                      <a:r>
                        <a:rPr lang="es-MX" sz="850" u="none" strike="noStrike">
                          <a:effectLst/>
                        </a:rPr>
                        <a:t>              23,037 </a:t>
                      </a:r>
                      <a:endParaRPr lang="es-MX" sz="850" b="1"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10</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2,115</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331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7,959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5,222</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2,179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1,401</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a:effectLst/>
                        </a:rPr>
                        <a:t>3,599</a:t>
                      </a:r>
                      <a:endParaRPr lang="es-MX" sz="850" b="0" i="0" u="none" strike="noStrike">
                        <a:solidFill>
                          <a:srgbClr val="000000"/>
                        </a:solidFill>
                        <a:effectLst/>
                        <a:latin typeface="Calibri"/>
                      </a:endParaRPr>
                    </a:p>
                  </a:txBody>
                  <a:tcPr marL="4792" marR="57502" marT="4792" marB="0" anchor="b"/>
                </a:tc>
                <a:tc>
                  <a:txBody>
                    <a:bodyPr/>
                    <a:lstStyle/>
                    <a:p>
                      <a:pPr algn="r" fontAlgn="b"/>
                      <a:r>
                        <a:rPr lang="es-MX" sz="850" u="none" strike="noStrike" dirty="0">
                          <a:effectLst/>
                        </a:rPr>
                        <a:t>221</a:t>
                      </a:r>
                      <a:endParaRPr lang="es-MX" sz="850" b="0" i="0" u="none" strike="noStrike" dirty="0">
                        <a:solidFill>
                          <a:srgbClr val="000000"/>
                        </a:solidFill>
                        <a:effectLst/>
                        <a:latin typeface="Calibri"/>
                      </a:endParaRPr>
                    </a:p>
                  </a:txBody>
                  <a:tcPr marL="4792" marR="57502" marT="4792" marB="0" anchor="b"/>
                </a:tc>
              </a:tr>
            </a:tbl>
          </a:graphicData>
        </a:graphic>
      </p:graphicFrame>
    </p:spTree>
    <p:extLst>
      <p:ext uri="{BB962C8B-B14F-4D97-AF65-F5344CB8AC3E}">
        <p14:creationId xmlns:p14="http://schemas.microsoft.com/office/powerpoint/2010/main" val="3418027043"/>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614447" y="305804"/>
            <a:ext cx="6061158" cy="569387"/>
          </a:xfrm>
          <a:prstGeom prst="rect">
            <a:avLst/>
          </a:prstGeom>
          <a:solidFill>
            <a:srgbClr val="FFBD5D"/>
          </a:solidFill>
          <a:scene3d>
            <a:camera prst="orthographicFront"/>
            <a:lightRig rig="threePt" dir="t"/>
          </a:scene3d>
          <a:sp3d>
            <a:bevelT w="139700" prst="cross"/>
          </a:sp3d>
        </p:spPr>
        <p:txBody>
          <a:bodyPr wrap="square" rtlCol="0">
            <a:spAutoFit/>
          </a:bodyPr>
          <a:lstStyle/>
          <a:p>
            <a:pPr algn="ctr"/>
            <a:endParaRPr lang="es-MX" sz="200" dirty="0" smtClean="0">
              <a:latin typeface="Tahoma" pitchFamily="34" charset="0"/>
              <a:cs typeface="Tahoma" pitchFamily="34" charset="0"/>
            </a:endParaRPr>
          </a:p>
          <a:p>
            <a:pPr algn="ctr"/>
            <a:r>
              <a:rPr lang="es-MX" sz="1400" dirty="0" smtClean="0">
                <a:latin typeface="Tahoma" pitchFamily="34" charset="0"/>
                <a:cs typeface="Tahoma" pitchFamily="34" charset="0"/>
              </a:rPr>
              <a:t>Trabajadores Permanentes y Eventuales Urbanos (TPEU)</a:t>
            </a:r>
            <a:endParaRPr lang="es-MX" sz="1400" baseline="30000" dirty="0" smtClean="0">
              <a:latin typeface="Tahoma" pitchFamily="34" charset="0"/>
              <a:cs typeface="Tahoma" pitchFamily="34" charset="0"/>
            </a:endParaRPr>
          </a:p>
          <a:p>
            <a:pPr algn="ctr"/>
            <a:r>
              <a:rPr lang="es-MX" sz="1400" dirty="0" smtClean="0">
                <a:latin typeface="Tahoma" pitchFamily="34" charset="0"/>
                <a:cs typeface="Tahoma" pitchFamily="34" charset="0"/>
              </a:rPr>
              <a:t> por Entidad Federativa</a:t>
            </a:r>
          </a:p>
          <a:p>
            <a:pPr algn="ctr"/>
            <a:endParaRPr lang="es-MX" sz="100" dirty="0">
              <a:latin typeface="Tahoma" pitchFamily="34" charset="0"/>
              <a:cs typeface="Tahoma" pitchFamily="34" charset="0"/>
            </a:endParaRPr>
          </a:p>
        </p:txBody>
      </p:sp>
      <p:sp>
        <p:nvSpPr>
          <p:cNvPr id="3" name="2 CuadroTexto"/>
          <p:cNvSpPr txBox="1"/>
          <p:nvPr/>
        </p:nvSpPr>
        <p:spPr>
          <a:xfrm>
            <a:off x="3383868" y="1055655"/>
            <a:ext cx="2564676" cy="276999"/>
          </a:xfrm>
          <a:prstGeom prst="rect">
            <a:avLst/>
          </a:prstGeom>
          <a:noFill/>
        </p:spPr>
        <p:txBody>
          <a:bodyPr wrap="none" rtlCol="0">
            <a:spAutoFit/>
          </a:bodyPr>
          <a:lstStyle/>
          <a:p>
            <a:r>
              <a:rPr lang="es-MX" sz="1200" b="1" dirty="0" smtClean="0"/>
              <a:t>Diciembre 2010 - Diciembre 2011</a:t>
            </a:r>
            <a:endParaRPr lang="es-MX" sz="1200" b="1" dirty="0"/>
          </a:p>
        </p:txBody>
      </p:sp>
      <p:sp>
        <p:nvSpPr>
          <p:cNvPr id="5" name="4 CuadroTexto"/>
          <p:cNvSpPr txBox="1"/>
          <p:nvPr/>
        </p:nvSpPr>
        <p:spPr>
          <a:xfrm>
            <a:off x="519057" y="6649325"/>
            <a:ext cx="5254965"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t>Fuente:	IMSS</a:t>
            </a:r>
            <a:r>
              <a:rPr lang="es-ES" sz="700" dirty="0"/>
              <a:t>.</a:t>
            </a:r>
            <a:r>
              <a:rPr lang="es-ES" sz="700" baseline="0" dirty="0"/>
              <a:t> Instituto Mexicano del Seguro Social. http://www.imss.gob.mx/estadisticas/financieras/Cubo.htm</a:t>
            </a:r>
          </a:p>
        </p:txBody>
      </p:sp>
      <p:graphicFrame>
        <p:nvGraphicFramePr>
          <p:cNvPr id="4" name="3 Tabla"/>
          <p:cNvGraphicFramePr>
            <a:graphicFrameLocks noGrp="1"/>
          </p:cNvGraphicFramePr>
          <p:nvPr>
            <p:extLst>
              <p:ext uri="{D42A27DB-BD31-4B8C-83A1-F6EECF244321}">
                <p14:modId xmlns:p14="http://schemas.microsoft.com/office/powerpoint/2010/main" val="2026118230"/>
              </p:ext>
            </p:extLst>
          </p:nvPr>
        </p:nvGraphicFramePr>
        <p:xfrm>
          <a:off x="1979712" y="1334348"/>
          <a:ext cx="5652628" cy="5221565"/>
        </p:xfrm>
        <a:graphic>
          <a:graphicData uri="http://schemas.openxmlformats.org/drawingml/2006/table">
            <a:tbl>
              <a:tblPr>
                <a:tableStyleId>{5C22544A-7EE6-4342-B048-85BDC9FD1C3A}</a:tableStyleId>
              </a:tblPr>
              <a:tblGrid>
                <a:gridCol w="1213581"/>
                <a:gridCol w="1004341"/>
                <a:gridCol w="1004341"/>
                <a:gridCol w="1386249"/>
                <a:gridCol w="1044116"/>
              </a:tblGrid>
              <a:tr h="456618">
                <a:tc>
                  <a:txBody>
                    <a:bodyPr/>
                    <a:lstStyle/>
                    <a:p>
                      <a:pPr algn="ctr" fontAlgn="ctr"/>
                      <a:r>
                        <a:rPr lang="es-MX" sz="900" u="none" strike="noStrike" dirty="0">
                          <a:effectLst/>
                        </a:rPr>
                        <a:t>Entidades Federativas</a:t>
                      </a:r>
                      <a:endParaRPr lang="es-MX" sz="900" b="0" i="0" u="none" strike="noStrike" dirty="0">
                        <a:solidFill>
                          <a:srgbClr val="000000"/>
                        </a:solidFill>
                        <a:effectLst/>
                        <a:latin typeface="Calibri"/>
                      </a:endParaRPr>
                    </a:p>
                  </a:txBody>
                  <a:tcPr marL="5131" marR="5131" marT="5131" marB="0" anchor="ctr">
                    <a:solidFill>
                      <a:srgbClr val="FFC000"/>
                    </a:solidFill>
                  </a:tcPr>
                </a:tc>
                <a:tc>
                  <a:txBody>
                    <a:bodyPr/>
                    <a:lstStyle/>
                    <a:p>
                      <a:pPr algn="ctr" fontAlgn="ctr"/>
                      <a:r>
                        <a:rPr lang="es-MX" sz="900" u="none" strike="noStrike">
                          <a:effectLst/>
                        </a:rPr>
                        <a:t>Diciembre 2010</a:t>
                      </a:r>
                      <a:endParaRPr lang="es-MX" sz="900" b="0" i="0" u="none" strike="noStrike">
                        <a:solidFill>
                          <a:srgbClr val="000000"/>
                        </a:solidFill>
                        <a:effectLst/>
                        <a:latin typeface="Calibri"/>
                      </a:endParaRPr>
                    </a:p>
                  </a:txBody>
                  <a:tcPr marL="5131" marR="5131" marT="5131" marB="0" anchor="ctr">
                    <a:solidFill>
                      <a:srgbClr val="FFC000"/>
                    </a:solidFill>
                  </a:tcPr>
                </a:tc>
                <a:tc>
                  <a:txBody>
                    <a:bodyPr/>
                    <a:lstStyle/>
                    <a:p>
                      <a:pPr algn="ctr" fontAlgn="ctr"/>
                      <a:r>
                        <a:rPr lang="es-MX" sz="900" u="none" strike="noStrike" dirty="0">
                          <a:effectLst/>
                        </a:rPr>
                        <a:t>Diciembre 2011</a:t>
                      </a:r>
                      <a:endParaRPr lang="es-MX" sz="900" b="0" i="0" u="none" strike="noStrike" dirty="0">
                        <a:solidFill>
                          <a:srgbClr val="000000"/>
                        </a:solidFill>
                        <a:effectLst/>
                        <a:latin typeface="Calibri"/>
                      </a:endParaRPr>
                    </a:p>
                  </a:txBody>
                  <a:tcPr marL="5131" marR="5131" marT="5131" marB="0" anchor="ctr">
                    <a:solidFill>
                      <a:srgbClr val="FFC000"/>
                    </a:solidFill>
                  </a:tcPr>
                </a:tc>
                <a:tc>
                  <a:txBody>
                    <a:bodyPr/>
                    <a:lstStyle/>
                    <a:p>
                      <a:pPr algn="ctr" fontAlgn="ctr"/>
                      <a:r>
                        <a:rPr lang="es-MX" sz="900" u="none" strike="noStrike" dirty="0">
                          <a:effectLst/>
                        </a:rPr>
                        <a:t>Empleos </a:t>
                      </a:r>
                      <a:r>
                        <a:rPr lang="es-MX" sz="900" u="none" strike="noStrike" dirty="0" smtClean="0">
                          <a:effectLst/>
                        </a:rPr>
                        <a:t>Generados</a:t>
                      </a:r>
                    </a:p>
                    <a:p>
                      <a:pPr algn="ctr" fontAlgn="ctr"/>
                      <a:r>
                        <a:rPr lang="es-MX" sz="900" u="none" strike="noStrike" dirty="0" smtClean="0">
                          <a:effectLst/>
                        </a:rPr>
                        <a:t> </a:t>
                      </a:r>
                      <a:r>
                        <a:rPr lang="es-MX" sz="900" u="none" strike="noStrike" dirty="0">
                          <a:effectLst/>
                        </a:rPr>
                        <a:t>Dic. 2010 </a:t>
                      </a:r>
                      <a:br>
                        <a:rPr lang="es-MX" sz="900" u="none" strike="noStrike" dirty="0">
                          <a:effectLst/>
                        </a:rPr>
                      </a:br>
                      <a:r>
                        <a:rPr lang="es-MX" sz="900" u="none" strike="noStrike" dirty="0">
                          <a:effectLst/>
                        </a:rPr>
                        <a:t>a Dic. 2011</a:t>
                      </a:r>
                      <a:endParaRPr lang="es-MX" sz="900" b="0" i="0" u="none" strike="noStrike" dirty="0">
                        <a:solidFill>
                          <a:srgbClr val="000000"/>
                        </a:solidFill>
                        <a:effectLst/>
                        <a:latin typeface="Calibri"/>
                      </a:endParaRPr>
                    </a:p>
                  </a:txBody>
                  <a:tcPr marL="5131" marR="5131" marT="5131" marB="0" anchor="ctr">
                    <a:solidFill>
                      <a:srgbClr val="FFC000"/>
                    </a:solidFill>
                  </a:tcPr>
                </a:tc>
                <a:tc>
                  <a:txBody>
                    <a:bodyPr/>
                    <a:lstStyle/>
                    <a:p>
                      <a:pPr algn="ctr" fontAlgn="ctr"/>
                      <a:r>
                        <a:rPr lang="es-MX" sz="900" u="none" strike="noStrike" dirty="0">
                          <a:effectLst/>
                        </a:rPr>
                        <a:t>Variación</a:t>
                      </a:r>
                      <a:endParaRPr lang="es-MX" sz="900" b="0" i="0" u="none" strike="noStrike" dirty="0">
                        <a:solidFill>
                          <a:srgbClr val="000000"/>
                        </a:solidFill>
                        <a:effectLst/>
                        <a:latin typeface="Calibri"/>
                      </a:endParaRPr>
                    </a:p>
                  </a:txBody>
                  <a:tcPr marL="5131" marR="5131" marT="5131" marB="0" anchor="ctr">
                    <a:solidFill>
                      <a:srgbClr val="FFC000"/>
                    </a:solidFill>
                  </a:tcPr>
                </a:tc>
              </a:tr>
              <a:tr h="211635">
                <a:tc>
                  <a:txBody>
                    <a:bodyPr/>
                    <a:lstStyle/>
                    <a:p>
                      <a:pPr algn="l" fontAlgn="ctr"/>
                      <a:r>
                        <a:rPr lang="es-MX" sz="900" u="none" strike="noStrike">
                          <a:effectLst/>
                        </a:rPr>
                        <a:t>Nacional </a:t>
                      </a:r>
                      <a:endParaRPr lang="es-MX" sz="900" b="1" i="0" u="none" strike="noStrike">
                        <a:solidFill>
                          <a:srgbClr val="000000"/>
                        </a:solidFill>
                        <a:effectLst/>
                        <a:latin typeface="Calibri"/>
                      </a:endParaRPr>
                    </a:p>
                  </a:txBody>
                  <a:tcPr marL="5131" marR="5131" marT="5131" marB="0" anchor="ctr"/>
                </a:tc>
                <a:tc>
                  <a:txBody>
                    <a:bodyPr/>
                    <a:lstStyle/>
                    <a:p>
                      <a:pPr algn="r" fontAlgn="ctr"/>
                      <a:r>
                        <a:rPr lang="es-MX" sz="900" u="none" strike="noStrike">
                          <a:effectLst/>
                        </a:rPr>
                        <a:t>14,611,629</a:t>
                      </a:r>
                      <a:endParaRPr lang="es-MX" sz="900" b="1" i="0" u="none" strike="noStrike">
                        <a:solidFill>
                          <a:srgbClr val="000000"/>
                        </a:solidFill>
                        <a:effectLst/>
                        <a:latin typeface="Calibri"/>
                      </a:endParaRPr>
                    </a:p>
                  </a:txBody>
                  <a:tcPr marL="5131" marR="5131" marT="5131" marB="0" anchor="ctr"/>
                </a:tc>
                <a:tc>
                  <a:txBody>
                    <a:bodyPr/>
                    <a:lstStyle/>
                    <a:p>
                      <a:pPr algn="r" fontAlgn="ctr"/>
                      <a:r>
                        <a:rPr lang="es-MX" sz="900" u="none" strike="noStrike">
                          <a:effectLst/>
                        </a:rPr>
                        <a:t>15,202,426</a:t>
                      </a:r>
                      <a:endParaRPr lang="es-MX" sz="900" b="1" i="0" u="none" strike="noStrike">
                        <a:solidFill>
                          <a:srgbClr val="000000"/>
                        </a:solidFill>
                        <a:effectLst/>
                        <a:latin typeface="Calibri"/>
                      </a:endParaRPr>
                    </a:p>
                  </a:txBody>
                  <a:tcPr marL="5131" marR="5131" marT="5131" marB="0" anchor="ctr"/>
                </a:tc>
                <a:tc>
                  <a:txBody>
                    <a:bodyPr/>
                    <a:lstStyle/>
                    <a:p>
                      <a:pPr algn="r" fontAlgn="ctr"/>
                      <a:r>
                        <a:rPr lang="es-MX" sz="900" u="none" strike="noStrike">
                          <a:effectLst/>
                        </a:rPr>
                        <a:t>590,797</a:t>
                      </a:r>
                      <a:endParaRPr lang="es-MX" sz="900" b="1" i="0" u="none" strike="noStrike">
                        <a:solidFill>
                          <a:srgbClr val="000000"/>
                        </a:solidFill>
                        <a:effectLst/>
                        <a:latin typeface="Calibri"/>
                      </a:endParaRPr>
                    </a:p>
                  </a:txBody>
                  <a:tcPr marL="5131" marR="5131" marT="5131" marB="0" anchor="ctr"/>
                </a:tc>
                <a:tc>
                  <a:txBody>
                    <a:bodyPr/>
                    <a:lstStyle/>
                    <a:p>
                      <a:pPr algn="r" fontAlgn="ctr"/>
                      <a:r>
                        <a:rPr lang="es-MX" sz="900" u="none" strike="noStrike">
                          <a:effectLst/>
                        </a:rPr>
                        <a:t>4.04</a:t>
                      </a:r>
                      <a:endParaRPr lang="es-MX" sz="900" b="1" i="0" u="none" strike="noStrike">
                        <a:solidFill>
                          <a:srgbClr val="000000"/>
                        </a:solidFill>
                        <a:effectLst/>
                        <a:latin typeface="Calibri"/>
                      </a:endParaRPr>
                    </a:p>
                  </a:txBody>
                  <a:tcPr marL="5131" marR="5131" marT="5131" marB="0" anchor="ctr"/>
                </a:tc>
              </a:tr>
              <a:tr h="123133">
                <a:tc>
                  <a:txBody>
                    <a:bodyPr/>
                    <a:lstStyle/>
                    <a:p>
                      <a:pPr algn="l" fontAlgn="b"/>
                      <a:r>
                        <a:rPr lang="es-MX" sz="900" u="none" strike="noStrike">
                          <a:effectLst/>
                        </a:rPr>
                        <a:t>Aguascalientes</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204,733</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213,510</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8,777</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4.29</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Baja California</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618,178</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634,642</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16,464</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2.66</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Baja California Sur</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109,710</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115,366</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5,656</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5.16</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Campeche</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125,517</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132,288</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6,771</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5.39</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dirty="0">
                          <a:effectLst/>
                        </a:rPr>
                        <a:t>Chiapas</a:t>
                      </a:r>
                      <a:endParaRPr lang="es-MX" sz="900" b="0" i="0" u="none" strike="noStrike" dirty="0">
                        <a:solidFill>
                          <a:srgbClr val="000000"/>
                        </a:solidFill>
                        <a:effectLst/>
                        <a:latin typeface="Calibri"/>
                      </a:endParaRPr>
                    </a:p>
                  </a:txBody>
                  <a:tcPr marL="5131" marR="5131" marT="5131" marB="0" anchor="b">
                    <a:solidFill>
                      <a:srgbClr val="FFC000"/>
                    </a:solidFill>
                  </a:tcPr>
                </a:tc>
                <a:tc>
                  <a:txBody>
                    <a:bodyPr/>
                    <a:lstStyle/>
                    <a:p>
                      <a:pPr algn="r" fontAlgn="b"/>
                      <a:r>
                        <a:rPr lang="es-MX" sz="900" u="none" strike="noStrike" dirty="0">
                          <a:effectLst/>
                        </a:rPr>
                        <a:t>195,431</a:t>
                      </a:r>
                      <a:endParaRPr lang="es-MX" sz="900" b="0" i="0" u="none" strike="noStrike" dirty="0">
                        <a:solidFill>
                          <a:srgbClr val="000000"/>
                        </a:solidFill>
                        <a:effectLst/>
                        <a:latin typeface="Calibri"/>
                      </a:endParaRPr>
                    </a:p>
                  </a:txBody>
                  <a:tcPr marL="5131" marR="5131" marT="5131" marB="0" anchor="b">
                    <a:solidFill>
                      <a:srgbClr val="FFC000"/>
                    </a:solidFill>
                  </a:tcPr>
                </a:tc>
                <a:tc>
                  <a:txBody>
                    <a:bodyPr/>
                    <a:lstStyle/>
                    <a:p>
                      <a:pPr algn="r" fontAlgn="b"/>
                      <a:r>
                        <a:rPr lang="es-MX" sz="900" u="none" strike="noStrike">
                          <a:effectLst/>
                        </a:rPr>
                        <a:t>203,942</a:t>
                      </a:r>
                      <a:endParaRPr lang="es-MX" sz="900" b="0" i="0" u="none" strike="noStrike">
                        <a:solidFill>
                          <a:srgbClr val="000000"/>
                        </a:solidFill>
                        <a:effectLst/>
                        <a:latin typeface="Calibri"/>
                      </a:endParaRPr>
                    </a:p>
                  </a:txBody>
                  <a:tcPr marL="5131" marR="5131" marT="5131" marB="0" anchor="b">
                    <a:solidFill>
                      <a:srgbClr val="FFC000"/>
                    </a:solidFill>
                  </a:tcPr>
                </a:tc>
                <a:tc>
                  <a:txBody>
                    <a:bodyPr/>
                    <a:lstStyle/>
                    <a:p>
                      <a:pPr algn="r" fontAlgn="b"/>
                      <a:r>
                        <a:rPr lang="es-MX" sz="900" u="none" strike="noStrike" dirty="0">
                          <a:effectLst/>
                        </a:rPr>
                        <a:t>8,511</a:t>
                      </a:r>
                      <a:endParaRPr lang="es-MX" sz="900" b="0" i="0" u="none" strike="noStrike" dirty="0">
                        <a:solidFill>
                          <a:srgbClr val="000000"/>
                        </a:solidFill>
                        <a:effectLst/>
                        <a:latin typeface="Calibri"/>
                      </a:endParaRPr>
                    </a:p>
                  </a:txBody>
                  <a:tcPr marL="5131" marR="5131" marT="5131" marB="0" anchor="b">
                    <a:solidFill>
                      <a:srgbClr val="FFC000"/>
                    </a:solidFill>
                  </a:tcPr>
                </a:tc>
                <a:tc>
                  <a:txBody>
                    <a:bodyPr/>
                    <a:lstStyle/>
                    <a:p>
                      <a:pPr algn="r" fontAlgn="b"/>
                      <a:r>
                        <a:rPr lang="es-MX" sz="900" u="none" strike="noStrike" dirty="0">
                          <a:effectLst/>
                        </a:rPr>
                        <a:t>4.35</a:t>
                      </a:r>
                      <a:endParaRPr lang="es-MX" sz="900" b="0" i="0" u="none" strike="noStrike" dirty="0">
                        <a:solidFill>
                          <a:srgbClr val="000000"/>
                        </a:solidFill>
                        <a:effectLst/>
                        <a:latin typeface="Calibri"/>
                      </a:endParaRPr>
                    </a:p>
                  </a:txBody>
                  <a:tcPr marL="5131" marR="5131" marT="5131" marB="0" anchor="b">
                    <a:solidFill>
                      <a:srgbClr val="FFC000"/>
                    </a:solidFill>
                  </a:tcPr>
                </a:tc>
              </a:tr>
              <a:tr h="123133">
                <a:tc>
                  <a:txBody>
                    <a:bodyPr/>
                    <a:lstStyle/>
                    <a:p>
                      <a:pPr algn="l" fontAlgn="b"/>
                      <a:r>
                        <a:rPr lang="es-MX" sz="900" u="none" strike="noStrike">
                          <a:effectLst/>
                        </a:rPr>
                        <a:t>Chihuahua</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634,549</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652,505</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17,956</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2.83</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Coahuila</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554,533</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591,177</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36,644</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6.61</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Colima</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105,400</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107,380</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1,980</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1.88</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Distrito Federal</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2,551,898</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2,649,297</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97,399</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3.82</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Durango</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182,433</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192,809</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10,376</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5.69</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Guanajuato</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625,039</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658,433</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33,394</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5.34</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Guerrero</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145,328</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141,857</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-3,471</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-2.39</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Hidalgo</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164,152</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175,432</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11,280</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6.87</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Jalisco</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1,250,370</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1,292,320</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41,950</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3.36</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Michoacán</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326,908</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340,027</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13,119</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4.01</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Morelos</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174,522</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182,339</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7,817</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4.48</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México</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1,198,633</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1,258,675</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60,042</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5.01</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Nayarit</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109,322</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111,751</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2,429</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2.22</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Nuevo León</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1,174,854</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1,222,920</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48,066</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4.09</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Oaxaca</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160,749</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167,459</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6,710</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4.17</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Puebla</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439,248</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458,862</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19,614</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4.47</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Querétaro</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342,218</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370,086</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27,868</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8.14</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Quintana Roo</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267,106</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273,182</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6,076</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2.27</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San Luis Potosí</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295,112</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314,028</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18,916</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6.41</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Sinaloa</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374,222</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387,040</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12,818</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3.43</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Sonora</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431,164</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450,084</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18,920</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4.39</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Tabasco</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158,647</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171,568</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12,921</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8.14</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Tamaulipas</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550,501</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552,838</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2,337</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0.42</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Tlaxcala</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68,998</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70,538</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1,540</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2.23</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Veracruz</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664,437</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687,285</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22,848</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3.44</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Yucatán</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274,910</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283,571</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8,661</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3.15</a:t>
                      </a:r>
                      <a:endParaRPr lang="es-MX" sz="900" b="0" i="0" u="none" strike="noStrike">
                        <a:solidFill>
                          <a:srgbClr val="000000"/>
                        </a:solidFill>
                        <a:effectLst/>
                        <a:latin typeface="Calibri"/>
                      </a:endParaRPr>
                    </a:p>
                  </a:txBody>
                  <a:tcPr marL="5131" marR="5131" marT="5131" marB="0" anchor="b"/>
                </a:tc>
              </a:tr>
              <a:tr h="123133">
                <a:tc>
                  <a:txBody>
                    <a:bodyPr/>
                    <a:lstStyle/>
                    <a:p>
                      <a:pPr algn="l" fontAlgn="b"/>
                      <a:r>
                        <a:rPr lang="es-MX" sz="900" u="none" strike="noStrike">
                          <a:effectLst/>
                        </a:rPr>
                        <a:t>Zacatecas</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132,807</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139,215</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a:effectLst/>
                        </a:rPr>
                        <a:t>6,408</a:t>
                      </a:r>
                      <a:endParaRPr lang="es-MX" sz="900" b="0" i="0" u="none" strike="noStrike">
                        <a:solidFill>
                          <a:srgbClr val="000000"/>
                        </a:solidFill>
                        <a:effectLst/>
                        <a:latin typeface="Calibri"/>
                      </a:endParaRPr>
                    </a:p>
                  </a:txBody>
                  <a:tcPr marL="5131" marR="5131" marT="5131" marB="0" anchor="b"/>
                </a:tc>
                <a:tc>
                  <a:txBody>
                    <a:bodyPr/>
                    <a:lstStyle/>
                    <a:p>
                      <a:pPr algn="r" fontAlgn="b"/>
                      <a:r>
                        <a:rPr lang="es-MX" sz="900" u="none" strike="noStrike" dirty="0">
                          <a:effectLst/>
                        </a:rPr>
                        <a:t>4.83</a:t>
                      </a:r>
                      <a:endParaRPr lang="es-MX" sz="900" b="0" i="0" u="none" strike="noStrike" dirty="0">
                        <a:solidFill>
                          <a:srgbClr val="000000"/>
                        </a:solidFill>
                        <a:effectLst/>
                        <a:latin typeface="Calibri"/>
                      </a:endParaRPr>
                    </a:p>
                  </a:txBody>
                  <a:tcPr marL="5131" marR="5131" marT="5131" marB="0" anchor="b"/>
                </a:tc>
              </a:tr>
            </a:tbl>
          </a:graphicData>
        </a:graphic>
      </p:graphicFrame>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614447" y="305804"/>
            <a:ext cx="6061158" cy="553998"/>
          </a:xfrm>
          <a:prstGeom prst="rect">
            <a:avLst/>
          </a:prstGeom>
          <a:solidFill>
            <a:srgbClr val="FFBD5D"/>
          </a:solidFill>
          <a:scene3d>
            <a:camera prst="orthographicFront"/>
            <a:lightRig rig="threePt" dir="t"/>
          </a:scene3d>
          <a:sp3d>
            <a:bevelT w="139700" prst="cross"/>
          </a:sp3d>
        </p:spPr>
        <p:txBody>
          <a:bodyPr wrap="square" rtlCol="0">
            <a:spAutoFit/>
          </a:bodyPr>
          <a:lstStyle/>
          <a:p>
            <a:pPr algn="ctr"/>
            <a:endParaRPr lang="es-MX" sz="200" dirty="0" smtClean="0">
              <a:latin typeface="Tahoma" pitchFamily="34" charset="0"/>
              <a:cs typeface="Tahoma" pitchFamily="34" charset="0"/>
            </a:endParaRPr>
          </a:p>
          <a:p>
            <a:pPr algn="ctr"/>
            <a:r>
              <a:rPr lang="es-MX" sz="1400" dirty="0" smtClean="0">
                <a:latin typeface="Tahoma" pitchFamily="34" charset="0"/>
                <a:cs typeface="Tahoma" pitchFamily="34" charset="0"/>
              </a:rPr>
              <a:t>Diferencia anual de Trabajadores Permanentes y Eventuales Urbanos (TPEU) en Chiapas por Municipio</a:t>
            </a:r>
            <a:endParaRPr lang="es-MX" sz="100" dirty="0">
              <a:latin typeface="Tahoma" pitchFamily="34" charset="0"/>
              <a:cs typeface="Tahoma" pitchFamily="34" charset="0"/>
            </a:endParaRPr>
          </a:p>
        </p:txBody>
      </p:sp>
      <p:sp>
        <p:nvSpPr>
          <p:cNvPr id="3" name="2 CuadroTexto"/>
          <p:cNvSpPr txBox="1"/>
          <p:nvPr/>
        </p:nvSpPr>
        <p:spPr>
          <a:xfrm>
            <a:off x="3410868" y="1055655"/>
            <a:ext cx="2761846" cy="276999"/>
          </a:xfrm>
          <a:prstGeom prst="rect">
            <a:avLst/>
          </a:prstGeom>
          <a:noFill/>
        </p:spPr>
        <p:txBody>
          <a:bodyPr wrap="none" rtlCol="0">
            <a:spAutoFit/>
          </a:bodyPr>
          <a:lstStyle/>
          <a:p>
            <a:r>
              <a:rPr lang="es-MX" sz="1200" b="1" dirty="0" smtClean="0"/>
              <a:t>Diciembre </a:t>
            </a:r>
            <a:r>
              <a:rPr lang="es-MX" sz="1200" b="1" dirty="0" smtClean="0"/>
              <a:t>2010 VS. </a:t>
            </a:r>
            <a:r>
              <a:rPr lang="es-MX" sz="1200" b="1" dirty="0" smtClean="0"/>
              <a:t>Diciembre </a:t>
            </a:r>
            <a:r>
              <a:rPr lang="es-MX" sz="1200" b="1" dirty="0" smtClean="0"/>
              <a:t>2011</a:t>
            </a:r>
            <a:endParaRPr lang="es-MX" sz="1200" b="1" dirty="0"/>
          </a:p>
        </p:txBody>
      </p:sp>
      <p:sp>
        <p:nvSpPr>
          <p:cNvPr id="5" name="4 CuadroTexto"/>
          <p:cNvSpPr txBox="1"/>
          <p:nvPr/>
        </p:nvSpPr>
        <p:spPr>
          <a:xfrm>
            <a:off x="519057" y="6649325"/>
            <a:ext cx="5254965"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t>Fuente:	IMSS</a:t>
            </a:r>
            <a:r>
              <a:rPr lang="es-ES" sz="700" dirty="0"/>
              <a:t>.</a:t>
            </a:r>
            <a:r>
              <a:rPr lang="es-ES" sz="700" baseline="0" dirty="0"/>
              <a:t> Instituto Mexicano del Seguro Social. http://www.imss.gob.mx/estadisticas/financieras/Cubo.htm</a:t>
            </a:r>
          </a:p>
        </p:txBody>
      </p:sp>
      <p:graphicFrame>
        <p:nvGraphicFramePr>
          <p:cNvPr id="4" name="3 Tabla"/>
          <p:cNvGraphicFramePr>
            <a:graphicFrameLocks noGrp="1"/>
          </p:cNvGraphicFramePr>
          <p:nvPr>
            <p:extLst>
              <p:ext uri="{D42A27DB-BD31-4B8C-83A1-F6EECF244321}">
                <p14:modId xmlns:p14="http://schemas.microsoft.com/office/powerpoint/2010/main" val="3063661368"/>
              </p:ext>
            </p:extLst>
          </p:nvPr>
        </p:nvGraphicFramePr>
        <p:xfrm>
          <a:off x="359532" y="1592796"/>
          <a:ext cx="8392019" cy="4554966"/>
        </p:xfrm>
        <a:graphic>
          <a:graphicData uri="http://schemas.openxmlformats.org/drawingml/2006/table">
            <a:tbl>
              <a:tblPr>
                <a:tableStyleId>{5C22544A-7EE6-4342-B048-85BDC9FD1C3A}</a:tableStyleId>
              </a:tblPr>
              <a:tblGrid>
                <a:gridCol w="1098668"/>
                <a:gridCol w="524599"/>
                <a:gridCol w="50485"/>
                <a:gridCol w="1098668"/>
                <a:gridCol w="539384"/>
                <a:gridCol w="35700"/>
                <a:gridCol w="1098668"/>
                <a:gridCol w="597475"/>
                <a:gridCol w="36004"/>
                <a:gridCol w="1116124"/>
                <a:gridCol w="612068"/>
                <a:gridCol w="36004"/>
                <a:gridCol w="949829"/>
                <a:gridCol w="598343"/>
              </a:tblGrid>
              <a:tr h="280936">
                <a:tc>
                  <a:txBody>
                    <a:bodyPr/>
                    <a:lstStyle/>
                    <a:p>
                      <a:pPr algn="l" fontAlgn="b"/>
                      <a:r>
                        <a:rPr lang="es-MX" sz="850" u="none" strike="noStrike" dirty="0">
                          <a:effectLst/>
                        </a:rPr>
                        <a:t>Municipios</a:t>
                      </a:r>
                      <a:endParaRPr lang="es-MX" sz="850" b="1" i="0" u="none" strike="noStrike" dirty="0">
                        <a:solidFill>
                          <a:srgbClr val="000000"/>
                        </a:solidFill>
                        <a:effectLst/>
                        <a:latin typeface="Calibri"/>
                      </a:endParaRPr>
                    </a:p>
                  </a:txBody>
                  <a:tcPr marL="5150" marR="5150" marT="5150" marB="0" anchor="ctr">
                    <a:solidFill>
                      <a:srgbClr val="FFC000"/>
                    </a:solidFill>
                  </a:tcPr>
                </a:tc>
                <a:tc>
                  <a:txBody>
                    <a:bodyPr/>
                    <a:lstStyle/>
                    <a:p>
                      <a:pPr algn="ctr" fontAlgn="b"/>
                      <a:r>
                        <a:rPr lang="es-MX" sz="850" u="none" strike="noStrike" dirty="0">
                          <a:effectLst/>
                        </a:rPr>
                        <a:t>Diferencia</a:t>
                      </a:r>
                      <a:endParaRPr lang="es-MX" sz="850" b="1" i="0" u="none" strike="noStrike" dirty="0">
                        <a:solidFill>
                          <a:srgbClr val="000000"/>
                        </a:solidFill>
                        <a:effectLst/>
                        <a:latin typeface="Calibri"/>
                      </a:endParaRPr>
                    </a:p>
                  </a:txBody>
                  <a:tcPr marL="5150" marR="5150" marT="5150" marB="0" anchor="ctr">
                    <a:solidFill>
                      <a:srgbClr val="FFC000"/>
                    </a:solidFill>
                  </a:tcPr>
                </a:tc>
                <a:tc>
                  <a:txBody>
                    <a:bodyPr/>
                    <a:lstStyle/>
                    <a:p>
                      <a:pPr algn="l" fontAlgn="b"/>
                      <a:endParaRPr lang="es-MX" sz="850" b="0" i="0" u="none" strike="noStrike" dirty="0">
                        <a:solidFill>
                          <a:srgbClr val="000000"/>
                        </a:solidFill>
                        <a:effectLst/>
                        <a:latin typeface="Calibri"/>
                      </a:endParaRPr>
                    </a:p>
                  </a:txBody>
                  <a:tcPr marL="5150" marR="5150" marT="5150" marB="0" anchor="ctr">
                    <a:solidFill>
                      <a:srgbClr val="FFC000"/>
                    </a:solidFill>
                  </a:tcPr>
                </a:tc>
                <a:tc>
                  <a:txBody>
                    <a:bodyPr/>
                    <a:lstStyle/>
                    <a:p>
                      <a:pPr algn="l" fontAlgn="b"/>
                      <a:r>
                        <a:rPr lang="es-MX" sz="850" u="none" strike="noStrike" dirty="0">
                          <a:effectLst/>
                        </a:rPr>
                        <a:t>Municipios</a:t>
                      </a:r>
                      <a:endParaRPr lang="es-MX" sz="850" b="1" i="0" u="none" strike="noStrike" dirty="0">
                        <a:solidFill>
                          <a:srgbClr val="000000"/>
                        </a:solidFill>
                        <a:effectLst/>
                        <a:latin typeface="Calibri"/>
                      </a:endParaRPr>
                    </a:p>
                  </a:txBody>
                  <a:tcPr marL="5150" marR="5150" marT="5150" marB="0" anchor="ctr">
                    <a:solidFill>
                      <a:srgbClr val="FFC000"/>
                    </a:solidFill>
                  </a:tcPr>
                </a:tc>
                <a:tc>
                  <a:txBody>
                    <a:bodyPr/>
                    <a:lstStyle/>
                    <a:p>
                      <a:pPr algn="ctr" fontAlgn="b"/>
                      <a:r>
                        <a:rPr lang="es-MX" sz="850" u="none" strike="noStrike" dirty="0">
                          <a:effectLst/>
                        </a:rPr>
                        <a:t>Diferencia</a:t>
                      </a:r>
                      <a:endParaRPr lang="es-MX" sz="850" b="1" i="0" u="none" strike="noStrike" dirty="0">
                        <a:solidFill>
                          <a:srgbClr val="000000"/>
                        </a:solidFill>
                        <a:effectLst/>
                        <a:latin typeface="Calibri"/>
                      </a:endParaRPr>
                    </a:p>
                  </a:txBody>
                  <a:tcPr marL="5150" marR="5150" marT="5150" marB="0" anchor="ctr">
                    <a:solidFill>
                      <a:srgbClr val="FFC000"/>
                    </a:solidFill>
                  </a:tcPr>
                </a:tc>
                <a:tc>
                  <a:txBody>
                    <a:bodyPr/>
                    <a:lstStyle/>
                    <a:p>
                      <a:pPr algn="l" fontAlgn="b"/>
                      <a:endParaRPr lang="es-MX" sz="850" b="0" i="0" u="none" strike="noStrike">
                        <a:solidFill>
                          <a:srgbClr val="000000"/>
                        </a:solidFill>
                        <a:effectLst/>
                        <a:latin typeface="Calibri"/>
                      </a:endParaRPr>
                    </a:p>
                  </a:txBody>
                  <a:tcPr marL="5150" marR="5150" marT="5150" marB="0" anchor="ctr">
                    <a:solidFill>
                      <a:srgbClr val="FFC000"/>
                    </a:solidFill>
                  </a:tcPr>
                </a:tc>
                <a:tc>
                  <a:txBody>
                    <a:bodyPr/>
                    <a:lstStyle/>
                    <a:p>
                      <a:pPr algn="l" fontAlgn="b"/>
                      <a:r>
                        <a:rPr lang="es-MX" sz="850" u="none" strike="noStrike" dirty="0">
                          <a:effectLst/>
                        </a:rPr>
                        <a:t>Municipios</a:t>
                      </a:r>
                      <a:endParaRPr lang="es-MX" sz="850" b="1" i="0" u="none" strike="noStrike" dirty="0">
                        <a:solidFill>
                          <a:srgbClr val="000000"/>
                        </a:solidFill>
                        <a:effectLst/>
                        <a:latin typeface="Calibri"/>
                      </a:endParaRPr>
                    </a:p>
                  </a:txBody>
                  <a:tcPr marL="5150" marR="5150" marT="5150" marB="0" anchor="ctr">
                    <a:solidFill>
                      <a:srgbClr val="FFC000"/>
                    </a:solidFill>
                  </a:tcPr>
                </a:tc>
                <a:tc>
                  <a:txBody>
                    <a:bodyPr/>
                    <a:lstStyle/>
                    <a:p>
                      <a:pPr algn="ctr" fontAlgn="b"/>
                      <a:r>
                        <a:rPr lang="es-MX" sz="850" u="none" strike="noStrike" dirty="0">
                          <a:effectLst/>
                        </a:rPr>
                        <a:t>Diferencia</a:t>
                      </a:r>
                      <a:endParaRPr lang="es-MX" sz="850" b="1" i="0" u="none" strike="noStrike" dirty="0">
                        <a:solidFill>
                          <a:srgbClr val="000000"/>
                        </a:solidFill>
                        <a:effectLst/>
                        <a:latin typeface="Calibri"/>
                      </a:endParaRPr>
                    </a:p>
                  </a:txBody>
                  <a:tcPr marL="5150" marR="5150" marT="5150" marB="0" anchor="ctr">
                    <a:solidFill>
                      <a:srgbClr val="FFC000"/>
                    </a:solidFill>
                  </a:tcPr>
                </a:tc>
                <a:tc>
                  <a:txBody>
                    <a:bodyPr/>
                    <a:lstStyle/>
                    <a:p>
                      <a:pPr algn="l" fontAlgn="b"/>
                      <a:endParaRPr lang="es-MX" sz="850" b="0" i="0" u="none" strike="noStrike">
                        <a:solidFill>
                          <a:srgbClr val="000000"/>
                        </a:solidFill>
                        <a:effectLst/>
                        <a:latin typeface="Calibri"/>
                      </a:endParaRPr>
                    </a:p>
                  </a:txBody>
                  <a:tcPr marL="5150" marR="5150" marT="5150" marB="0" anchor="ctr">
                    <a:solidFill>
                      <a:srgbClr val="FFC000"/>
                    </a:solidFill>
                  </a:tcPr>
                </a:tc>
                <a:tc>
                  <a:txBody>
                    <a:bodyPr/>
                    <a:lstStyle/>
                    <a:p>
                      <a:pPr algn="l" fontAlgn="b"/>
                      <a:r>
                        <a:rPr lang="es-MX" sz="850" u="none" strike="noStrike" dirty="0">
                          <a:effectLst/>
                        </a:rPr>
                        <a:t>Municipios</a:t>
                      </a:r>
                      <a:endParaRPr lang="es-MX" sz="850" b="1" i="0" u="none" strike="noStrike" dirty="0">
                        <a:solidFill>
                          <a:srgbClr val="000000"/>
                        </a:solidFill>
                        <a:effectLst/>
                        <a:latin typeface="Calibri"/>
                      </a:endParaRPr>
                    </a:p>
                  </a:txBody>
                  <a:tcPr marL="5150" marR="5150" marT="5150" marB="0" anchor="ctr">
                    <a:solidFill>
                      <a:srgbClr val="FFC000"/>
                    </a:solidFill>
                  </a:tcPr>
                </a:tc>
                <a:tc>
                  <a:txBody>
                    <a:bodyPr/>
                    <a:lstStyle/>
                    <a:p>
                      <a:pPr algn="ctr" fontAlgn="b"/>
                      <a:r>
                        <a:rPr lang="es-MX" sz="850" u="none" strike="noStrike" dirty="0">
                          <a:effectLst/>
                        </a:rPr>
                        <a:t>Diferencia</a:t>
                      </a:r>
                      <a:endParaRPr lang="es-MX" sz="850" b="1" i="0" u="none" strike="noStrike" dirty="0">
                        <a:solidFill>
                          <a:srgbClr val="000000"/>
                        </a:solidFill>
                        <a:effectLst/>
                        <a:latin typeface="Calibri"/>
                      </a:endParaRPr>
                    </a:p>
                  </a:txBody>
                  <a:tcPr marL="5150" marR="5150" marT="5150" marB="0" anchor="ctr">
                    <a:solidFill>
                      <a:srgbClr val="FFC000"/>
                    </a:solidFill>
                  </a:tcPr>
                </a:tc>
                <a:tc>
                  <a:txBody>
                    <a:bodyPr/>
                    <a:lstStyle/>
                    <a:p>
                      <a:pPr algn="l" fontAlgn="b"/>
                      <a:endParaRPr lang="es-MX" sz="850" b="0" i="0" u="none" strike="noStrike" dirty="0">
                        <a:solidFill>
                          <a:srgbClr val="000000"/>
                        </a:solidFill>
                        <a:effectLst/>
                        <a:latin typeface="Calibri"/>
                      </a:endParaRPr>
                    </a:p>
                  </a:txBody>
                  <a:tcPr marL="5150" marR="5150" marT="5150" marB="0" anchor="ctr">
                    <a:solidFill>
                      <a:srgbClr val="FFC000"/>
                    </a:solidFill>
                  </a:tcPr>
                </a:tc>
                <a:tc>
                  <a:txBody>
                    <a:bodyPr/>
                    <a:lstStyle/>
                    <a:p>
                      <a:pPr algn="l" fontAlgn="b"/>
                      <a:r>
                        <a:rPr lang="es-MX" sz="850" u="none" strike="noStrike" dirty="0">
                          <a:effectLst/>
                        </a:rPr>
                        <a:t>Municipios</a:t>
                      </a:r>
                      <a:endParaRPr lang="es-MX" sz="850" b="1" i="0" u="none" strike="noStrike" dirty="0">
                        <a:solidFill>
                          <a:srgbClr val="000000"/>
                        </a:solidFill>
                        <a:effectLst/>
                        <a:latin typeface="Calibri"/>
                      </a:endParaRPr>
                    </a:p>
                  </a:txBody>
                  <a:tcPr marL="5150" marR="5150" marT="5150" marB="0" anchor="ctr">
                    <a:solidFill>
                      <a:srgbClr val="FFC000"/>
                    </a:solidFill>
                  </a:tcPr>
                </a:tc>
                <a:tc>
                  <a:txBody>
                    <a:bodyPr/>
                    <a:lstStyle/>
                    <a:p>
                      <a:pPr algn="ctr" fontAlgn="b"/>
                      <a:r>
                        <a:rPr lang="es-MX" sz="850" u="none" strike="noStrike" dirty="0">
                          <a:effectLst/>
                        </a:rPr>
                        <a:t>Diferencia</a:t>
                      </a:r>
                      <a:endParaRPr lang="es-MX" sz="850" b="1" i="0" u="none" strike="noStrike" dirty="0">
                        <a:solidFill>
                          <a:srgbClr val="000000"/>
                        </a:solidFill>
                        <a:effectLst/>
                        <a:latin typeface="Calibri"/>
                      </a:endParaRPr>
                    </a:p>
                  </a:txBody>
                  <a:tcPr marL="5150" marR="5150" marT="5150" marB="0" anchor="ctr">
                    <a:solidFill>
                      <a:srgbClr val="FFC000"/>
                    </a:solidFill>
                  </a:tcPr>
                </a:tc>
              </a:tr>
              <a:tr h="123600">
                <a:tc>
                  <a:txBody>
                    <a:bodyPr/>
                    <a:lstStyle/>
                    <a:p>
                      <a:pPr algn="l" fontAlgn="ctr"/>
                      <a:r>
                        <a:rPr lang="es-MX" sz="850" u="none" strike="noStrike">
                          <a:effectLst/>
                        </a:rPr>
                        <a:t>Tuxtla Gutiérrez</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4,858</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Chicoasén</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37</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dirty="0">
                          <a:effectLst/>
                        </a:rPr>
                        <a:t>Cacahoatán</a:t>
                      </a:r>
                      <a:endParaRPr lang="es-MX" sz="850" b="1" i="0" u="none" strike="noStrike" dirty="0">
                        <a:solidFill>
                          <a:srgbClr val="000000"/>
                        </a:solidFill>
                        <a:effectLst/>
                        <a:latin typeface="Calibri"/>
                      </a:endParaRPr>
                    </a:p>
                  </a:txBody>
                  <a:tcPr marL="5150" marR="5150" marT="5150" marB="0" anchor="ctr"/>
                </a:tc>
                <a:tc>
                  <a:txBody>
                    <a:bodyPr/>
                    <a:lstStyle/>
                    <a:p>
                      <a:pPr algn="r" fontAlgn="ctr"/>
                      <a:r>
                        <a:rPr lang="es-MX" sz="850" u="none" strike="noStrike">
                          <a:effectLst/>
                        </a:rPr>
                        <a:t>7</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Larráinzar</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-2</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Siltepec</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dirty="0">
                          <a:effectLst/>
                        </a:rPr>
                        <a:t>-20</a:t>
                      </a:r>
                      <a:endParaRPr lang="es-MX" sz="850" b="1" i="0" u="none" strike="noStrike" dirty="0">
                        <a:solidFill>
                          <a:srgbClr val="000000"/>
                        </a:solidFill>
                        <a:effectLst/>
                        <a:latin typeface="Calibri"/>
                      </a:endParaRPr>
                    </a:p>
                  </a:txBody>
                  <a:tcPr marL="5150" marR="5150" marT="5150" marB="0" anchor="ctr"/>
                </a:tc>
              </a:tr>
              <a:tr h="123600">
                <a:tc>
                  <a:txBody>
                    <a:bodyPr/>
                    <a:lstStyle/>
                    <a:p>
                      <a:pPr algn="l" fontAlgn="ctr"/>
                      <a:r>
                        <a:rPr lang="es-MX" sz="850" u="none" strike="noStrike">
                          <a:effectLst/>
                        </a:rPr>
                        <a:t>Tapachula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1,191</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Amatán</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34</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Sabanilla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7</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Solosuchiapa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-3</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Bella Vista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-22</a:t>
                      </a:r>
                      <a:endParaRPr lang="es-MX" sz="850" b="1" i="0" u="none" strike="noStrike">
                        <a:solidFill>
                          <a:srgbClr val="000000"/>
                        </a:solidFill>
                        <a:effectLst/>
                        <a:latin typeface="Calibri"/>
                      </a:endParaRPr>
                    </a:p>
                  </a:txBody>
                  <a:tcPr marL="5150" marR="5150" marT="5150" marB="0" anchor="ctr"/>
                </a:tc>
              </a:tr>
              <a:tr h="123600">
                <a:tc>
                  <a:txBody>
                    <a:bodyPr/>
                    <a:lstStyle/>
                    <a:p>
                      <a:pPr algn="l" fontAlgn="ctr"/>
                      <a:r>
                        <a:rPr lang="es-MX" sz="850" u="none" strike="noStrike">
                          <a:effectLst/>
                        </a:rPr>
                        <a:t>Villa Comaltitlán</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405</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Jiquipilas</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32</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Ixhuatán</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6</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Amatenango del Valle</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-4</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Huixtán</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-22</a:t>
                      </a:r>
                      <a:endParaRPr lang="es-MX" sz="850" b="1" i="0" u="none" strike="noStrike">
                        <a:solidFill>
                          <a:srgbClr val="000000"/>
                        </a:solidFill>
                        <a:effectLst/>
                        <a:latin typeface="Calibri"/>
                      </a:endParaRPr>
                    </a:p>
                  </a:txBody>
                  <a:tcPr marL="5150" marR="5150" marT="5150" marB="0" anchor="ctr"/>
                </a:tc>
              </a:tr>
              <a:tr h="123600">
                <a:tc>
                  <a:txBody>
                    <a:bodyPr/>
                    <a:lstStyle/>
                    <a:p>
                      <a:pPr algn="l" fontAlgn="ctr"/>
                      <a:r>
                        <a:rPr lang="es-MX" sz="850" u="none" strike="noStrike">
                          <a:effectLst/>
                        </a:rPr>
                        <a:t>Palenque</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367</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La Trinitaria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32</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Zinacantán</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6</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El Porvenir</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-4</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Pantelhó</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-22</a:t>
                      </a:r>
                      <a:endParaRPr lang="es-MX" sz="850" b="1" i="0" u="none" strike="noStrike">
                        <a:solidFill>
                          <a:srgbClr val="000000"/>
                        </a:solidFill>
                        <a:effectLst/>
                        <a:latin typeface="Calibri"/>
                      </a:endParaRPr>
                    </a:p>
                  </a:txBody>
                  <a:tcPr marL="5150" marR="5150" marT="5150" marB="0" anchor="ctr"/>
                </a:tc>
              </a:tr>
              <a:tr h="123600">
                <a:tc>
                  <a:txBody>
                    <a:bodyPr/>
                    <a:lstStyle/>
                    <a:p>
                      <a:pPr algn="l" fontAlgn="ctr"/>
                      <a:r>
                        <a:rPr lang="es-MX" sz="850" u="none" strike="noStrike">
                          <a:effectLst/>
                        </a:rPr>
                        <a:t>Reforma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354</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Pichucalco</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32</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San Lucas</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5</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Totolapa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-4</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Pueblo Nuevo Solistahuacán</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-22</a:t>
                      </a:r>
                      <a:endParaRPr lang="es-MX" sz="850" b="1" i="0" u="none" strike="noStrike">
                        <a:solidFill>
                          <a:srgbClr val="000000"/>
                        </a:solidFill>
                        <a:effectLst/>
                        <a:latin typeface="Calibri"/>
                      </a:endParaRPr>
                    </a:p>
                  </a:txBody>
                  <a:tcPr marL="5150" marR="5150" marT="5150" marB="0" anchor="ctr"/>
                </a:tc>
              </a:tr>
              <a:tr h="123600">
                <a:tc>
                  <a:txBody>
                    <a:bodyPr/>
                    <a:lstStyle/>
                    <a:p>
                      <a:pPr algn="l" fontAlgn="ctr"/>
                      <a:r>
                        <a:rPr lang="es-MX" sz="850" u="none" strike="noStrike">
                          <a:effectLst/>
                        </a:rPr>
                        <a:t>Huixtla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353</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Acapetahua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29</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Tonalá</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5</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Ixtapangajoya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-5</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Aldama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-23</a:t>
                      </a:r>
                      <a:endParaRPr lang="es-MX" sz="850" b="1" i="0" u="none" strike="noStrike">
                        <a:solidFill>
                          <a:srgbClr val="000000"/>
                        </a:solidFill>
                        <a:effectLst/>
                        <a:latin typeface="Calibri"/>
                      </a:endParaRPr>
                    </a:p>
                  </a:txBody>
                  <a:tcPr marL="5150" marR="5150" marT="5150" marB="0" anchor="ctr"/>
                </a:tc>
              </a:tr>
              <a:tr h="123600">
                <a:tc>
                  <a:txBody>
                    <a:bodyPr/>
                    <a:lstStyle/>
                    <a:p>
                      <a:pPr algn="l" fontAlgn="ctr"/>
                      <a:r>
                        <a:rPr lang="es-MX" sz="850" u="none" strike="noStrike">
                          <a:effectLst/>
                        </a:rPr>
                        <a:t>Venustiano Carranza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322</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San Fernando</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28</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Sitalá</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4</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Oxchuc</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-5</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Nicolás Ruíz</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-25</a:t>
                      </a:r>
                      <a:endParaRPr lang="es-MX" sz="850" b="1" i="0" u="none" strike="noStrike">
                        <a:solidFill>
                          <a:srgbClr val="000000"/>
                        </a:solidFill>
                        <a:effectLst/>
                        <a:latin typeface="Calibri"/>
                      </a:endParaRPr>
                    </a:p>
                  </a:txBody>
                  <a:tcPr marL="5150" marR="5150" marT="5150" marB="0" anchor="ctr"/>
                </a:tc>
              </a:tr>
              <a:tr h="123600">
                <a:tc>
                  <a:txBody>
                    <a:bodyPr/>
                    <a:lstStyle/>
                    <a:p>
                      <a:pPr algn="l" fontAlgn="ctr"/>
                      <a:r>
                        <a:rPr lang="es-MX" sz="850" u="none" strike="noStrike">
                          <a:effectLst/>
                        </a:rPr>
                        <a:t>Comitán de Domínguez</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201</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Chicomuselo</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23</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Tecpatán</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4</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La Independencia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-7</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Jitotol</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-26</a:t>
                      </a:r>
                      <a:endParaRPr lang="es-MX" sz="850" b="1" i="0" u="none" strike="noStrike">
                        <a:solidFill>
                          <a:srgbClr val="000000"/>
                        </a:solidFill>
                        <a:effectLst/>
                        <a:latin typeface="Calibri"/>
                      </a:endParaRPr>
                    </a:p>
                  </a:txBody>
                  <a:tcPr marL="5150" marR="5150" marT="5150" marB="0" anchor="ctr"/>
                </a:tc>
              </a:tr>
              <a:tr h="123600">
                <a:tc>
                  <a:txBody>
                    <a:bodyPr/>
                    <a:lstStyle/>
                    <a:p>
                      <a:pPr algn="l" fontAlgn="ctr"/>
                      <a:r>
                        <a:rPr lang="es-MX" sz="850" u="none" strike="noStrike">
                          <a:effectLst/>
                        </a:rPr>
                        <a:t>Motozintla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193</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Soyaló</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20</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Ocotepec</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3</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Amatenango de la Frontera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-8</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Tenejapa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-27</a:t>
                      </a:r>
                      <a:endParaRPr lang="es-MX" sz="850" b="1" i="0" u="none" strike="noStrike">
                        <a:solidFill>
                          <a:srgbClr val="000000"/>
                        </a:solidFill>
                        <a:effectLst/>
                        <a:latin typeface="Calibri"/>
                      </a:endParaRPr>
                    </a:p>
                  </a:txBody>
                  <a:tcPr marL="5150" marR="5150" marT="5150" marB="0" anchor="ctr"/>
                </a:tc>
              </a:tr>
              <a:tr h="123600">
                <a:tc>
                  <a:txBody>
                    <a:bodyPr/>
                    <a:lstStyle/>
                    <a:p>
                      <a:pPr algn="l" fontAlgn="ctr"/>
                      <a:r>
                        <a:rPr lang="es-MX" sz="850" u="none" strike="noStrike">
                          <a:effectLst/>
                        </a:rPr>
                        <a:t>Villaflores</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175</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Catazajá</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19</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Unión Juárez</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3</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Mapastepec</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-8</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Chanal</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-30</a:t>
                      </a:r>
                      <a:endParaRPr lang="es-MX" sz="850" b="1" i="0" u="none" strike="noStrike">
                        <a:solidFill>
                          <a:srgbClr val="000000"/>
                        </a:solidFill>
                        <a:effectLst/>
                        <a:latin typeface="Calibri"/>
                      </a:endParaRPr>
                    </a:p>
                  </a:txBody>
                  <a:tcPr marL="5150" marR="5150" marT="5150" marB="0" anchor="ctr"/>
                </a:tc>
              </a:tr>
              <a:tr h="123600">
                <a:tc>
                  <a:txBody>
                    <a:bodyPr/>
                    <a:lstStyle/>
                    <a:p>
                      <a:pPr algn="l" fontAlgn="ctr"/>
                      <a:r>
                        <a:rPr lang="es-MX" sz="850" u="none" strike="noStrike">
                          <a:effectLst/>
                        </a:rPr>
                        <a:t>Berriozábal</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163</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Tuxtla Chico</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19</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La Libertad</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2</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Tila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-8</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La Concordia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-31</a:t>
                      </a:r>
                      <a:endParaRPr lang="es-MX" sz="850" b="1" i="0" u="none" strike="noStrike">
                        <a:solidFill>
                          <a:srgbClr val="000000"/>
                        </a:solidFill>
                        <a:effectLst/>
                        <a:latin typeface="Calibri"/>
                      </a:endParaRPr>
                    </a:p>
                  </a:txBody>
                  <a:tcPr marL="5150" marR="5150" marT="5150" marB="0" anchor="ctr"/>
                </a:tc>
              </a:tr>
              <a:tr h="123600">
                <a:tc>
                  <a:txBody>
                    <a:bodyPr/>
                    <a:lstStyle/>
                    <a:p>
                      <a:pPr algn="l" fontAlgn="ctr"/>
                      <a:r>
                        <a:rPr lang="es-MX" sz="850" u="none" strike="noStrike">
                          <a:effectLst/>
                        </a:rPr>
                        <a:t>San Cristóbal de las Casas</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139</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Chapultenango</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17</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Metapa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2</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Salto de Agua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-9</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Cintalapa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-40</a:t>
                      </a:r>
                      <a:endParaRPr lang="es-MX" sz="850" b="1" i="0" u="none" strike="noStrike">
                        <a:solidFill>
                          <a:srgbClr val="000000"/>
                        </a:solidFill>
                        <a:effectLst/>
                        <a:latin typeface="Calibri"/>
                      </a:endParaRPr>
                    </a:p>
                  </a:txBody>
                  <a:tcPr marL="5150" marR="5150" marT="5150" marB="0" anchor="ctr"/>
                </a:tc>
              </a:tr>
              <a:tr h="128750">
                <a:tc>
                  <a:txBody>
                    <a:bodyPr/>
                    <a:lstStyle/>
                    <a:p>
                      <a:pPr algn="l" fontAlgn="ctr"/>
                      <a:r>
                        <a:rPr lang="es-MX" sz="850" u="none" strike="noStrike">
                          <a:effectLst/>
                        </a:rPr>
                        <a:t>Ocozocoautla de Espinosa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136</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Mazatán</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16</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Socoltenango</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2</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Santiago el Pinar</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-9</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Coapilla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-48</a:t>
                      </a:r>
                      <a:endParaRPr lang="es-MX" sz="850" b="1" i="0" u="none" strike="noStrike">
                        <a:solidFill>
                          <a:srgbClr val="000000"/>
                        </a:solidFill>
                        <a:effectLst/>
                        <a:latin typeface="Calibri"/>
                      </a:endParaRPr>
                    </a:p>
                  </a:txBody>
                  <a:tcPr marL="5150" marR="5150" marT="5150" marB="0" anchor="ctr"/>
                </a:tc>
              </a:tr>
              <a:tr h="123600">
                <a:tc>
                  <a:txBody>
                    <a:bodyPr/>
                    <a:lstStyle/>
                    <a:p>
                      <a:pPr algn="l" fontAlgn="ctr"/>
                      <a:r>
                        <a:rPr lang="es-MX" sz="850" u="none" strike="noStrike">
                          <a:effectLst/>
                        </a:rPr>
                        <a:t>Arriaga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132</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San Juan Cancuc</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16</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Frontera Hidalgo</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Altamirano</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-11</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Villa Corzo</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-54</a:t>
                      </a:r>
                      <a:endParaRPr lang="es-MX" sz="850" b="1" i="0" u="none" strike="noStrike">
                        <a:solidFill>
                          <a:srgbClr val="000000"/>
                        </a:solidFill>
                        <a:effectLst/>
                        <a:latin typeface="Calibri"/>
                      </a:endParaRPr>
                    </a:p>
                  </a:txBody>
                  <a:tcPr marL="5150" marR="5150" marT="5150" marB="0" anchor="ctr"/>
                </a:tc>
              </a:tr>
              <a:tr h="123600">
                <a:tc>
                  <a:txBody>
                    <a:bodyPr/>
                    <a:lstStyle/>
                    <a:p>
                      <a:pPr algn="l" fontAlgn="ctr"/>
                      <a:r>
                        <a:rPr lang="es-MX" sz="850" u="none" strike="noStrike">
                          <a:effectLst/>
                        </a:rPr>
                        <a:t>Ocosingo</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113</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Tuzantán</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16</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Maravilla Tenejapa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Chilón</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-12</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Tumbalá</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-56</a:t>
                      </a:r>
                      <a:endParaRPr lang="es-MX" sz="850" b="1" i="0" u="none" strike="noStrike">
                        <a:solidFill>
                          <a:srgbClr val="000000"/>
                        </a:solidFill>
                        <a:effectLst/>
                        <a:latin typeface="Calibri"/>
                      </a:endParaRPr>
                    </a:p>
                  </a:txBody>
                  <a:tcPr marL="5150" marR="5150" marT="5150" marB="0" anchor="ctr"/>
                </a:tc>
              </a:tr>
              <a:tr h="123600">
                <a:tc>
                  <a:txBody>
                    <a:bodyPr/>
                    <a:lstStyle/>
                    <a:p>
                      <a:pPr algn="l" fontAlgn="ctr"/>
                      <a:r>
                        <a:rPr lang="es-MX" sz="850" u="none" strike="noStrike">
                          <a:effectLst/>
                        </a:rPr>
                        <a:t>Suchiate</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106</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Copainalá</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15</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Mazapa de Madero</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Ixtacomitán</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-12</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Huitiupán</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-62</a:t>
                      </a:r>
                      <a:endParaRPr lang="es-MX" sz="850" b="1" i="0" u="none" strike="noStrike">
                        <a:solidFill>
                          <a:srgbClr val="000000"/>
                        </a:solidFill>
                        <a:effectLst/>
                        <a:latin typeface="Calibri"/>
                      </a:endParaRPr>
                    </a:p>
                  </a:txBody>
                  <a:tcPr marL="5150" marR="5150" marT="5150" marB="0" anchor="ctr"/>
                </a:tc>
              </a:tr>
              <a:tr h="123600">
                <a:tc>
                  <a:txBody>
                    <a:bodyPr/>
                    <a:lstStyle/>
                    <a:p>
                      <a:pPr algn="l" fontAlgn="ctr"/>
                      <a:r>
                        <a:rPr lang="es-MX" sz="850" u="none" strike="noStrike">
                          <a:effectLst/>
                        </a:rPr>
                        <a:t>Escuintla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100</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Ixtapa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14</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Rayón</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Simojovel</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-13</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Chiapa de Corzo</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-337</a:t>
                      </a:r>
                      <a:endParaRPr lang="es-MX" sz="850" b="1" i="0" u="none" strike="noStrike">
                        <a:solidFill>
                          <a:srgbClr val="000000"/>
                        </a:solidFill>
                        <a:effectLst/>
                        <a:latin typeface="Calibri"/>
                      </a:endParaRPr>
                    </a:p>
                  </a:txBody>
                  <a:tcPr marL="5150" marR="5150" marT="5150" marB="0" anchor="ctr"/>
                </a:tc>
              </a:tr>
              <a:tr h="123600">
                <a:tc>
                  <a:txBody>
                    <a:bodyPr/>
                    <a:lstStyle/>
                    <a:p>
                      <a:pPr algn="l" fontAlgn="ctr"/>
                      <a:r>
                        <a:rPr lang="es-MX" sz="850" u="none" strike="noStrike">
                          <a:effectLst/>
                        </a:rPr>
                        <a:t>Las Rosas</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75</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Sunuapa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13</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Benemérito de las Américas</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0</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Chenalhó</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-14</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Ostuacán</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-684</a:t>
                      </a:r>
                      <a:endParaRPr lang="es-MX" sz="850" b="1" i="0" u="none" strike="noStrike">
                        <a:solidFill>
                          <a:srgbClr val="000000"/>
                        </a:solidFill>
                        <a:effectLst/>
                        <a:latin typeface="Calibri"/>
                      </a:endParaRPr>
                    </a:p>
                  </a:txBody>
                  <a:tcPr marL="5150" marR="5150" marT="5150" marB="0" anchor="ctr"/>
                </a:tc>
              </a:tr>
              <a:tr h="123600">
                <a:tc>
                  <a:txBody>
                    <a:bodyPr/>
                    <a:lstStyle/>
                    <a:p>
                      <a:pPr algn="l" fontAlgn="ctr"/>
                      <a:r>
                        <a:rPr lang="es-MX" sz="850" u="none" strike="noStrike">
                          <a:effectLst/>
                        </a:rPr>
                        <a:t>Las Margaritas</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72</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Suchiapa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12</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Chiapilla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0</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Chalchihuitán</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-16</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b"/>
                      <a:endParaRPr lang="es-MX" sz="850" b="0" i="0" u="none" strike="noStrike">
                        <a:solidFill>
                          <a:srgbClr val="000000"/>
                        </a:solidFill>
                        <a:effectLst/>
                        <a:latin typeface="Calibri"/>
                      </a:endParaRPr>
                    </a:p>
                  </a:txBody>
                  <a:tcPr marL="5150" marR="5150" marT="5150" marB="0" anchor="b"/>
                </a:tc>
              </a:tr>
              <a:tr h="123600">
                <a:tc>
                  <a:txBody>
                    <a:bodyPr/>
                    <a:lstStyle/>
                    <a:p>
                      <a:pPr algn="l" fontAlgn="ctr"/>
                      <a:r>
                        <a:rPr lang="es-MX" sz="850" u="none" strike="noStrike">
                          <a:effectLst/>
                        </a:rPr>
                        <a:t>Frontera Comalapa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68</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Tzimol</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11</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La Grandeza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0</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Yajalón</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-16</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b"/>
                      <a:endParaRPr lang="es-MX" sz="850" b="0" i="0" u="none" strike="noStrike">
                        <a:solidFill>
                          <a:srgbClr val="000000"/>
                        </a:solidFill>
                        <a:effectLst/>
                        <a:latin typeface="Calibri"/>
                      </a:endParaRPr>
                    </a:p>
                  </a:txBody>
                  <a:tcPr marL="5150" marR="5150" marT="5150" marB="0" anchor="b"/>
                </a:tc>
              </a:tr>
              <a:tr h="123600">
                <a:tc>
                  <a:txBody>
                    <a:bodyPr/>
                    <a:lstStyle/>
                    <a:p>
                      <a:pPr algn="l" fontAlgn="ctr"/>
                      <a:r>
                        <a:rPr lang="es-MX" sz="850" u="none" strike="noStrike">
                          <a:effectLst/>
                        </a:rPr>
                        <a:t>Huehuetán</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65</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Pantepec</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10</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Montecristo de Guerrero</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0</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Mitontic</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-17</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b"/>
                      <a:endParaRPr lang="es-MX" sz="850" b="0" i="0" u="none" strike="noStrike">
                        <a:solidFill>
                          <a:srgbClr val="000000"/>
                        </a:solidFill>
                        <a:effectLst/>
                        <a:latin typeface="Calibri"/>
                      </a:endParaRPr>
                    </a:p>
                  </a:txBody>
                  <a:tcPr marL="5150" marR="5150" marT="5150" marB="0" anchor="b"/>
                </a:tc>
              </a:tr>
              <a:tr h="123600">
                <a:tc>
                  <a:txBody>
                    <a:bodyPr/>
                    <a:lstStyle/>
                    <a:p>
                      <a:pPr algn="l" fontAlgn="ctr"/>
                      <a:r>
                        <a:rPr lang="es-MX" sz="850" u="none" strike="noStrike">
                          <a:effectLst/>
                        </a:rPr>
                        <a:t>El Bosque</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59</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Pijijiapan</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9</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Osumacinta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0</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Juárez</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-18</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b"/>
                      <a:endParaRPr lang="es-MX" sz="850" b="0" i="0" u="none" strike="noStrike">
                        <a:solidFill>
                          <a:srgbClr val="000000"/>
                        </a:solidFill>
                        <a:effectLst/>
                        <a:latin typeface="Calibri"/>
                      </a:endParaRPr>
                    </a:p>
                  </a:txBody>
                  <a:tcPr marL="5150" marR="5150" marT="5150" marB="0" anchor="b"/>
                </a:tc>
              </a:tr>
              <a:tr h="123600">
                <a:tc>
                  <a:txBody>
                    <a:bodyPr/>
                    <a:lstStyle/>
                    <a:p>
                      <a:pPr algn="l" fontAlgn="ctr"/>
                      <a:r>
                        <a:rPr lang="es-MX" sz="850" u="none" strike="noStrike">
                          <a:effectLst/>
                        </a:rPr>
                        <a:t>Bochil</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55</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Bejucal de Ocampo</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8</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San Andrés Duraznal</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0</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Marqués de Comillas</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-18</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b"/>
                      <a:endParaRPr lang="es-MX" sz="850" b="0" i="0" u="none" strike="noStrike">
                        <a:solidFill>
                          <a:srgbClr val="000000"/>
                        </a:solidFill>
                        <a:effectLst/>
                        <a:latin typeface="Calibri"/>
                      </a:endParaRPr>
                    </a:p>
                  </a:txBody>
                  <a:tcPr marL="5150" marR="5150" marT="5150" marB="0" anchor="b"/>
                </a:tc>
              </a:tr>
              <a:tr h="123600">
                <a:tc>
                  <a:txBody>
                    <a:bodyPr/>
                    <a:lstStyle/>
                    <a:p>
                      <a:pPr algn="l" fontAlgn="ctr"/>
                      <a:r>
                        <a:rPr lang="es-MX" sz="850" u="none" strike="noStrike">
                          <a:effectLst/>
                        </a:rPr>
                        <a:t>Teopisca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45</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Francisco León</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8</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Tapilula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-1</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Ángel Albino Corzo</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-20</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b"/>
                      <a:endParaRPr lang="es-MX" sz="850" b="0" i="0" u="none" strike="noStrike">
                        <a:solidFill>
                          <a:srgbClr val="000000"/>
                        </a:solidFill>
                        <a:effectLst/>
                        <a:latin typeface="Calibri"/>
                      </a:endParaRPr>
                    </a:p>
                  </a:txBody>
                  <a:tcPr marL="5150" marR="5150" marT="5150" marB="0" anchor="b"/>
                </a:tc>
              </a:tr>
              <a:tr h="123600">
                <a:tc>
                  <a:txBody>
                    <a:bodyPr/>
                    <a:lstStyle/>
                    <a:p>
                      <a:pPr algn="l" fontAlgn="ctr"/>
                      <a:r>
                        <a:rPr lang="es-MX" sz="850" u="none" strike="noStrike">
                          <a:effectLst/>
                        </a:rPr>
                        <a:t>Acala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43</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Tapalapa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8</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Acacoyagua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-2</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ctr"/>
                      <a:r>
                        <a:rPr lang="es-MX" sz="850" u="none" strike="noStrike">
                          <a:effectLst/>
                        </a:rPr>
                        <a:t>Chamula</a:t>
                      </a:r>
                      <a:endParaRPr lang="es-MX" sz="850" b="1" i="0" u="none" strike="noStrike">
                        <a:solidFill>
                          <a:srgbClr val="000000"/>
                        </a:solidFill>
                        <a:effectLst/>
                        <a:latin typeface="Calibri"/>
                      </a:endParaRPr>
                    </a:p>
                  </a:txBody>
                  <a:tcPr marL="5150" marR="5150" marT="5150" marB="0" anchor="ctr"/>
                </a:tc>
                <a:tc>
                  <a:txBody>
                    <a:bodyPr/>
                    <a:lstStyle/>
                    <a:p>
                      <a:pPr algn="r" fontAlgn="ctr"/>
                      <a:r>
                        <a:rPr lang="es-MX" sz="850" u="none" strike="noStrike">
                          <a:effectLst/>
                        </a:rPr>
                        <a:t>-20</a:t>
                      </a:r>
                      <a:endParaRPr lang="es-MX" sz="850" b="1" i="0" u="none" strike="noStrike">
                        <a:solidFill>
                          <a:srgbClr val="000000"/>
                        </a:solidFill>
                        <a:effectLst/>
                        <a:latin typeface="Calibri"/>
                      </a:endParaRPr>
                    </a:p>
                  </a:txBody>
                  <a:tcPr marL="5150" marR="5150" marT="5150" marB="0" anchor="ctr"/>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b"/>
                      <a:endParaRPr lang="es-MX" sz="850" b="0" i="0" u="none" strike="noStrike">
                        <a:solidFill>
                          <a:srgbClr val="000000"/>
                        </a:solidFill>
                        <a:effectLst/>
                        <a:latin typeface="Calibri"/>
                      </a:endParaRPr>
                    </a:p>
                  </a:txBody>
                  <a:tcPr marL="5150" marR="5150" marT="5150" marB="0" anchor="b"/>
                </a:tc>
                <a:tc>
                  <a:txBody>
                    <a:bodyPr/>
                    <a:lstStyle/>
                    <a:p>
                      <a:pPr algn="l" fontAlgn="b"/>
                      <a:endParaRPr lang="es-MX" sz="850" b="0" i="0" u="none" strike="noStrike" dirty="0">
                        <a:solidFill>
                          <a:srgbClr val="000000"/>
                        </a:solidFill>
                        <a:effectLst/>
                        <a:latin typeface="Calibri"/>
                      </a:endParaRPr>
                    </a:p>
                  </a:txBody>
                  <a:tcPr marL="5150" marR="5150" marT="5150" marB="0" anchor="b"/>
                </a:tc>
              </a:tr>
            </a:tbl>
          </a:graphicData>
        </a:graphic>
      </p:graphicFrame>
    </p:spTree>
    <p:extLst>
      <p:ext uri="{BB962C8B-B14F-4D97-AF65-F5344CB8AC3E}">
        <p14:creationId xmlns:p14="http://schemas.microsoft.com/office/powerpoint/2010/main" val="3933168521"/>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95536" y="1376772"/>
            <a:ext cx="8388932" cy="5148572"/>
          </a:xfrm>
          <a:prstGeom prst="roundRect">
            <a:avLst>
              <a:gd name="adj" fmla="val 3754"/>
            </a:avLst>
          </a:prstGeom>
          <a:solidFill>
            <a:srgbClr val="FAF1E3">
              <a:alpha val="6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just">
              <a:buAutoNum type="arabicPeriod"/>
            </a:pPr>
            <a:r>
              <a:rPr lang="es-MX" sz="1100" dirty="0" smtClean="0">
                <a:solidFill>
                  <a:schemeClr val="tx1"/>
                </a:solidFill>
              </a:rPr>
              <a:t>En Chiapas el número </a:t>
            </a:r>
            <a:r>
              <a:rPr lang="es-MX" sz="1100" b="1" dirty="0" smtClean="0">
                <a:solidFill>
                  <a:schemeClr val="tx1"/>
                </a:solidFill>
              </a:rPr>
              <a:t>total de</a:t>
            </a:r>
            <a:r>
              <a:rPr lang="es-MX" sz="1100" dirty="0" smtClean="0">
                <a:solidFill>
                  <a:schemeClr val="tx1"/>
                </a:solidFill>
              </a:rPr>
              <a:t> </a:t>
            </a:r>
            <a:r>
              <a:rPr lang="es-MX" sz="1100" b="1" dirty="0" smtClean="0">
                <a:solidFill>
                  <a:schemeClr val="tx1"/>
                </a:solidFill>
              </a:rPr>
              <a:t>trabajadores asegurados al IMSS,</a:t>
            </a:r>
            <a:r>
              <a:rPr lang="es-MX" sz="1100" dirty="0" smtClean="0">
                <a:solidFill>
                  <a:schemeClr val="tx1"/>
                </a:solidFill>
              </a:rPr>
              <a:t> disminuyó en 108 personas respecto al mes anterior, registrando un total de 207 mil 177 trabajadores asegurados a esta institución.</a:t>
            </a:r>
          </a:p>
          <a:p>
            <a:pPr marL="228600" indent="-228600" algn="just">
              <a:buAutoNum type="arabicPeriod"/>
            </a:pPr>
            <a:endParaRPr lang="es-MX" sz="1100" dirty="0" smtClean="0">
              <a:solidFill>
                <a:schemeClr val="tx1"/>
              </a:solidFill>
            </a:endParaRPr>
          </a:p>
          <a:p>
            <a:pPr marL="228600" indent="-228600" algn="just">
              <a:buAutoNum type="arabicPeriod"/>
            </a:pPr>
            <a:r>
              <a:rPr lang="es-MX" sz="1100" dirty="0" smtClean="0">
                <a:solidFill>
                  <a:schemeClr val="tx1"/>
                </a:solidFill>
              </a:rPr>
              <a:t>En cuanto</a:t>
            </a:r>
            <a:r>
              <a:rPr lang="es-MX" sz="1100" b="1" dirty="0" smtClean="0">
                <a:solidFill>
                  <a:schemeClr val="tx1"/>
                </a:solidFill>
              </a:rPr>
              <a:t> </a:t>
            </a:r>
            <a:r>
              <a:rPr lang="es-MX" sz="1100" dirty="0" smtClean="0">
                <a:solidFill>
                  <a:schemeClr val="tx1"/>
                </a:solidFill>
              </a:rPr>
              <a:t>a </a:t>
            </a:r>
            <a:r>
              <a:rPr lang="es-MX" sz="1100" b="1" dirty="0" smtClean="0">
                <a:solidFill>
                  <a:schemeClr val="tx1"/>
                </a:solidFill>
              </a:rPr>
              <a:t>trabajadores permanentes</a:t>
            </a:r>
            <a:r>
              <a:rPr lang="es-MX" sz="1100" dirty="0" smtClean="0">
                <a:solidFill>
                  <a:schemeClr val="tx1"/>
                </a:solidFill>
              </a:rPr>
              <a:t>, Chiapas, en el mes de diciembre reportó una disminución de 514 empleos respecto al mes pasado.</a:t>
            </a:r>
          </a:p>
          <a:p>
            <a:pPr marL="228600" indent="-228600" algn="just">
              <a:buAutoNum type="arabicPeriod"/>
            </a:pPr>
            <a:endParaRPr lang="es-MX" sz="1100" dirty="0" smtClean="0">
              <a:solidFill>
                <a:schemeClr val="tx1"/>
              </a:solidFill>
            </a:endParaRPr>
          </a:p>
          <a:p>
            <a:pPr marL="228600" indent="-228600" algn="just">
              <a:buAutoNum type="arabicPeriod"/>
            </a:pPr>
            <a:r>
              <a:rPr lang="es-MX" sz="1100" dirty="0" smtClean="0">
                <a:solidFill>
                  <a:schemeClr val="tx1"/>
                </a:solidFill>
              </a:rPr>
              <a:t>En e</a:t>
            </a:r>
            <a:r>
              <a:rPr lang="es-ES" sz="1100" dirty="0" smtClean="0">
                <a:solidFill>
                  <a:schemeClr val="tx1"/>
                </a:solidFill>
              </a:rPr>
              <a:t>l </a:t>
            </a:r>
            <a:r>
              <a:rPr lang="es-ES" sz="1100" b="1" dirty="0" smtClean="0">
                <a:solidFill>
                  <a:schemeClr val="tx1"/>
                </a:solidFill>
              </a:rPr>
              <a:t>sector urbano, </a:t>
            </a:r>
            <a:r>
              <a:rPr lang="es-ES" sz="1100" dirty="0" smtClean="0">
                <a:solidFill>
                  <a:schemeClr val="tx1"/>
                </a:solidFill>
              </a:rPr>
              <a:t>el cual comprende a </a:t>
            </a:r>
            <a:r>
              <a:rPr lang="es-ES" sz="1100" b="1" dirty="0" smtClean="0">
                <a:solidFill>
                  <a:schemeClr val="tx1"/>
                </a:solidFill>
              </a:rPr>
              <a:t>trabajadores permanentes y eventuales</a:t>
            </a:r>
            <a:r>
              <a:rPr lang="es-ES" sz="1100" dirty="0" smtClean="0">
                <a:solidFill>
                  <a:schemeClr val="tx1"/>
                </a:solidFill>
              </a:rPr>
              <a:t>, durante el periodo diciembre 2010 a diciembre 2011, se generaron siete mil 433 empleos permanentes y 301 empleos eventuales, es decir siete mil 734 afiliados al IMSS en el sector urbano, lo que significa un aumento anual de 3.98 por ciento.</a:t>
            </a:r>
          </a:p>
          <a:p>
            <a:pPr marL="228600" indent="-228600" algn="just">
              <a:buAutoNum type="arabicPeriod"/>
            </a:pPr>
            <a:endParaRPr lang="es-ES" sz="1100" dirty="0">
              <a:solidFill>
                <a:schemeClr val="tx1"/>
              </a:solidFill>
            </a:endParaRPr>
          </a:p>
          <a:p>
            <a:pPr marL="266700" algn="just"/>
            <a:r>
              <a:rPr lang="es-ES" sz="1100" dirty="0" smtClean="0">
                <a:solidFill>
                  <a:schemeClr val="tx1"/>
                </a:solidFill>
              </a:rPr>
              <a:t>En relación al mes de noviembre, se tuvo una disminución de mil 308 trabajadores permanentes (-0.72%) y 266 eventuales   (-1.28%), para totalizar mil 574 trabajadores menos  en este sector.</a:t>
            </a:r>
            <a:endParaRPr lang="es-MX" sz="1100" dirty="0" smtClean="0">
              <a:solidFill>
                <a:schemeClr val="tx1"/>
              </a:solidFill>
            </a:endParaRPr>
          </a:p>
          <a:p>
            <a:pPr marL="228600" indent="-228600" algn="just">
              <a:buFont typeface="+mj-lt"/>
              <a:buAutoNum type="arabicPeriod" startAt="4"/>
            </a:pPr>
            <a:endParaRPr lang="es-MX" sz="1100" dirty="0">
              <a:solidFill>
                <a:schemeClr val="tx1"/>
              </a:solidFill>
            </a:endParaRPr>
          </a:p>
          <a:p>
            <a:pPr marL="266700" algn="just"/>
            <a:r>
              <a:rPr lang="es-MX" sz="1100" b="1" dirty="0" smtClean="0">
                <a:solidFill>
                  <a:schemeClr val="tx1"/>
                </a:solidFill>
              </a:rPr>
              <a:t>En el sector del campo</a:t>
            </a:r>
            <a:r>
              <a:rPr lang="es-MX" sz="1100" dirty="0" smtClean="0">
                <a:solidFill>
                  <a:schemeClr val="tx1"/>
                </a:solidFill>
              </a:rPr>
              <a:t> en el periodo diciembre 2010 a diciembre 2011 hay un aumento de mil 329 trabajadores totales, (33.01%).</a:t>
            </a:r>
          </a:p>
          <a:p>
            <a:pPr marL="228600" indent="-228600" algn="just">
              <a:buFontTx/>
              <a:buAutoNum type="arabicPeriod" startAt="4"/>
            </a:pPr>
            <a:endParaRPr lang="es-MX" sz="1100" dirty="0">
              <a:solidFill>
                <a:schemeClr val="tx1"/>
              </a:solidFill>
            </a:endParaRPr>
          </a:p>
          <a:p>
            <a:pPr marL="266700" algn="just"/>
            <a:r>
              <a:rPr lang="es-MX" sz="1100" dirty="0">
                <a:solidFill>
                  <a:schemeClr val="tx1"/>
                </a:solidFill>
              </a:rPr>
              <a:t>Por otra parte respecto al mes de </a:t>
            </a:r>
            <a:r>
              <a:rPr lang="es-MX" sz="1100" dirty="0" smtClean="0">
                <a:solidFill>
                  <a:schemeClr val="tx1"/>
                </a:solidFill>
              </a:rPr>
              <a:t>noviembre, </a:t>
            </a:r>
            <a:r>
              <a:rPr lang="es-MX" sz="1100" dirty="0">
                <a:solidFill>
                  <a:schemeClr val="tx1"/>
                </a:solidFill>
              </a:rPr>
              <a:t>los </a:t>
            </a:r>
            <a:r>
              <a:rPr lang="es-MX" sz="1100" b="1" dirty="0">
                <a:solidFill>
                  <a:schemeClr val="tx1"/>
                </a:solidFill>
              </a:rPr>
              <a:t>trabajadores del campo </a:t>
            </a:r>
            <a:r>
              <a:rPr lang="es-MX" sz="1100" dirty="0">
                <a:solidFill>
                  <a:schemeClr val="tx1"/>
                </a:solidFill>
              </a:rPr>
              <a:t>presentaron un aumento de </a:t>
            </a:r>
            <a:r>
              <a:rPr lang="es-MX" sz="1100" dirty="0" smtClean="0">
                <a:solidFill>
                  <a:schemeClr val="tx1"/>
                </a:solidFill>
              </a:rPr>
              <a:t>794 </a:t>
            </a:r>
            <a:r>
              <a:rPr lang="es-MX" sz="1100" b="1" dirty="0" smtClean="0">
                <a:solidFill>
                  <a:schemeClr val="tx1"/>
                </a:solidFill>
              </a:rPr>
              <a:t>trabajadores</a:t>
            </a:r>
            <a:r>
              <a:rPr lang="es-MX" sz="1100" dirty="0" smtClean="0">
                <a:solidFill>
                  <a:schemeClr val="tx1"/>
                </a:solidFill>
              </a:rPr>
              <a:t> </a:t>
            </a:r>
            <a:r>
              <a:rPr lang="es-MX" sz="1100" b="1" dirty="0" smtClean="0">
                <a:solidFill>
                  <a:schemeClr val="tx1"/>
                </a:solidFill>
              </a:rPr>
              <a:t>permanentes</a:t>
            </a:r>
            <a:r>
              <a:rPr lang="es-MX" sz="1100" dirty="0" smtClean="0">
                <a:solidFill>
                  <a:schemeClr val="tx1"/>
                </a:solidFill>
              </a:rPr>
              <a:t> y 672 </a:t>
            </a:r>
            <a:r>
              <a:rPr lang="es-MX" sz="1100" b="1" dirty="0" smtClean="0">
                <a:solidFill>
                  <a:schemeClr val="tx1"/>
                </a:solidFill>
              </a:rPr>
              <a:t>trabajadores eventuales</a:t>
            </a:r>
            <a:r>
              <a:rPr lang="es-MX" sz="1100" dirty="0">
                <a:solidFill>
                  <a:schemeClr val="tx1"/>
                </a:solidFill>
              </a:rPr>
              <a:t> </a:t>
            </a:r>
            <a:r>
              <a:rPr lang="es-MX" sz="1100" dirty="0" smtClean="0">
                <a:solidFill>
                  <a:schemeClr val="tx1"/>
                </a:solidFill>
              </a:rPr>
              <a:t>para totalizar mil 466 trabajadores más. </a:t>
            </a:r>
          </a:p>
          <a:p>
            <a:pPr marL="266700" algn="just"/>
            <a:endParaRPr lang="es-MX" sz="1100" dirty="0">
              <a:solidFill>
                <a:schemeClr val="tx1"/>
              </a:solidFill>
            </a:endParaRPr>
          </a:p>
          <a:p>
            <a:pPr marL="228600" indent="-228600" algn="just">
              <a:buFontTx/>
              <a:buAutoNum type="arabicPeriod" startAt="4"/>
            </a:pPr>
            <a:r>
              <a:rPr lang="es-MX" sz="1100" dirty="0" smtClean="0">
                <a:solidFill>
                  <a:schemeClr val="tx1"/>
                </a:solidFill>
              </a:rPr>
              <a:t>Un indicador comúnmente utilizado a nivel nacional es el que suma los trabajadores permanentes y eventuales urbanos </a:t>
            </a:r>
            <a:r>
              <a:rPr lang="es-MX" sz="1100" b="1" dirty="0" smtClean="0">
                <a:solidFill>
                  <a:schemeClr val="tx1"/>
                </a:solidFill>
              </a:rPr>
              <a:t>(TPEU)</a:t>
            </a:r>
            <a:r>
              <a:rPr lang="es-MX" sz="1100" dirty="0" smtClean="0">
                <a:solidFill>
                  <a:schemeClr val="tx1"/>
                </a:solidFill>
              </a:rPr>
              <a:t>, que en diciembre de este año totalizaron 203 mil 942 trabajadores, 780 trabajadores menos que el mes anterior. De diciembre de 2010 a diciembre de 2011 se tuvo un crecimiento de ocho mil 511 trabajadores en esta clasificación, es decir 4.35%, lo que coloca a Chiapas en el lugar número 21 a nivel nacional, en generación de empleos, en este periodo. </a:t>
            </a:r>
          </a:p>
          <a:p>
            <a:pPr marL="228600" indent="-228600" algn="just">
              <a:buFontTx/>
              <a:buAutoNum type="arabicPeriod" startAt="4"/>
            </a:pPr>
            <a:endParaRPr lang="es-MX" sz="1100" dirty="0" smtClean="0">
              <a:solidFill>
                <a:schemeClr val="tx1"/>
              </a:solidFill>
            </a:endParaRPr>
          </a:p>
          <a:p>
            <a:pPr marL="228600" indent="-228600" algn="just">
              <a:buFontTx/>
              <a:buAutoNum type="arabicPeriod" startAt="4"/>
            </a:pPr>
            <a:r>
              <a:rPr lang="es-MX" sz="1100" dirty="0" smtClean="0">
                <a:solidFill>
                  <a:schemeClr val="tx1"/>
                </a:solidFill>
              </a:rPr>
              <a:t>A nivel municipal, comparando el mes de </a:t>
            </a:r>
            <a:r>
              <a:rPr lang="es-MX" sz="1100" dirty="0" smtClean="0">
                <a:solidFill>
                  <a:schemeClr val="tx1"/>
                </a:solidFill>
              </a:rPr>
              <a:t>diciembre </a:t>
            </a:r>
            <a:r>
              <a:rPr lang="es-MX" sz="1100" dirty="0" smtClean="0">
                <a:solidFill>
                  <a:schemeClr val="tx1"/>
                </a:solidFill>
              </a:rPr>
              <a:t>de 2011 con el mismo mes del año </a:t>
            </a:r>
            <a:r>
              <a:rPr lang="es-MX" sz="1100" dirty="0" smtClean="0">
                <a:solidFill>
                  <a:schemeClr val="tx1"/>
                </a:solidFill>
              </a:rPr>
              <a:t>anterior, </a:t>
            </a:r>
            <a:r>
              <a:rPr lang="es-MX" sz="1100" dirty="0" smtClean="0">
                <a:solidFill>
                  <a:schemeClr val="tx1"/>
                </a:solidFill>
              </a:rPr>
              <a:t>encontramos que los municipios que más incremento de TPEU registraron fueron Tuxtla Gutiérrez con cuatro mil </a:t>
            </a:r>
            <a:r>
              <a:rPr lang="es-MX" sz="1100" dirty="0" smtClean="0">
                <a:solidFill>
                  <a:schemeClr val="tx1"/>
                </a:solidFill>
              </a:rPr>
              <a:t>858 </a:t>
            </a:r>
            <a:r>
              <a:rPr lang="es-MX" sz="1100" dirty="0" smtClean="0">
                <a:solidFill>
                  <a:schemeClr val="tx1"/>
                </a:solidFill>
              </a:rPr>
              <a:t>trabajadores y Tapachula con </a:t>
            </a:r>
            <a:r>
              <a:rPr lang="es-MX" sz="1100" dirty="0" smtClean="0">
                <a:solidFill>
                  <a:schemeClr val="tx1"/>
                </a:solidFill>
              </a:rPr>
              <a:t>mil 191 </a:t>
            </a:r>
            <a:r>
              <a:rPr lang="es-MX" sz="1100" dirty="0" smtClean="0">
                <a:solidFill>
                  <a:schemeClr val="tx1"/>
                </a:solidFill>
              </a:rPr>
              <a:t>trabajadores; en tanto que los municipios que presentan las mayores pérdidas de empleos en este grupo son </a:t>
            </a:r>
            <a:r>
              <a:rPr lang="es-MX" sz="1100" dirty="0" smtClean="0">
                <a:solidFill>
                  <a:schemeClr val="tx1"/>
                </a:solidFill>
              </a:rPr>
              <a:t>Chiapa de Corzo con 337 </a:t>
            </a:r>
            <a:r>
              <a:rPr lang="es-MX" sz="1100" dirty="0" smtClean="0">
                <a:solidFill>
                  <a:schemeClr val="tx1"/>
                </a:solidFill>
              </a:rPr>
              <a:t>y Ostuacán con </a:t>
            </a:r>
            <a:r>
              <a:rPr lang="es-MX" sz="1100" dirty="0" smtClean="0">
                <a:solidFill>
                  <a:schemeClr val="tx1"/>
                </a:solidFill>
              </a:rPr>
              <a:t>684 </a:t>
            </a:r>
            <a:r>
              <a:rPr lang="es-MX" sz="1100" dirty="0" smtClean="0">
                <a:solidFill>
                  <a:schemeClr val="tx1"/>
                </a:solidFill>
              </a:rPr>
              <a:t>trabajadores menos.</a:t>
            </a:r>
            <a:endParaRPr lang="es-MX" sz="1100" dirty="0" smtClean="0">
              <a:solidFill>
                <a:srgbClr val="FF0000"/>
              </a:solidFill>
            </a:endParaRPr>
          </a:p>
        </p:txBody>
      </p:sp>
      <p:sp>
        <p:nvSpPr>
          <p:cNvPr id="3" name="2 CuadroTexto"/>
          <p:cNvSpPr txBox="1"/>
          <p:nvPr/>
        </p:nvSpPr>
        <p:spPr>
          <a:xfrm>
            <a:off x="1614447" y="305804"/>
            <a:ext cx="6061158" cy="384721"/>
          </a:xfrm>
          <a:prstGeom prst="rect">
            <a:avLst/>
          </a:prstGeom>
          <a:solidFill>
            <a:srgbClr val="FFBD5D"/>
          </a:solidFill>
          <a:scene3d>
            <a:camera prst="orthographicFront"/>
            <a:lightRig rig="threePt" dir="t"/>
          </a:scene3d>
          <a:sp3d>
            <a:bevelT w="139700" prst="cross"/>
          </a:sp3d>
        </p:spPr>
        <p:txBody>
          <a:bodyPr wrap="square" rtlCol="0">
            <a:spAutoFit/>
          </a:bodyPr>
          <a:lstStyle/>
          <a:p>
            <a:pPr algn="ctr"/>
            <a:endParaRPr lang="es-MX" sz="200" dirty="0" smtClean="0">
              <a:latin typeface="Tahoma" pitchFamily="34" charset="0"/>
              <a:cs typeface="Tahoma" pitchFamily="34" charset="0"/>
            </a:endParaRPr>
          </a:p>
          <a:p>
            <a:pPr algn="ctr"/>
            <a:r>
              <a:rPr lang="es-MX" sz="1600" dirty="0" smtClean="0">
                <a:latin typeface="Tahoma" pitchFamily="34" charset="0"/>
                <a:cs typeface="Tahoma" pitchFamily="34" charset="0"/>
              </a:rPr>
              <a:t>Conclusiones</a:t>
            </a:r>
          </a:p>
          <a:p>
            <a:pPr algn="ctr"/>
            <a:endParaRPr lang="es-MX" sz="100" dirty="0">
              <a:latin typeface="Tahoma" pitchFamily="34" charset="0"/>
              <a:cs typeface="Tahoma" pitchFamily="34"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10 Conector recto"/>
          <p:cNvCxnSpPr/>
          <p:nvPr/>
        </p:nvCxnSpPr>
        <p:spPr>
          <a:xfrm>
            <a:off x="6236379" y="3140968"/>
            <a:ext cx="4314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2 Conector angular"/>
          <p:cNvCxnSpPr/>
          <p:nvPr/>
        </p:nvCxnSpPr>
        <p:spPr>
          <a:xfrm flipV="1">
            <a:off x="6236379" y="1862282"/>
            <a:ext cx="502847" cy="182409"/>
          </a:xfrm>
          <a:prstGeom prst="bentConnector3">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3 Rectángulo redondeado"/>
          <p:cNvSpPr/>
          <p:nvPr/>
        </p:nvSpPr>
        <p:spPr>
          <a:xfrm>
            <a:off x="554038" y="4149080"/>
            <a:ext cx="8181975" cy="2412268"/>
          </a:xfrm>
          <a:prstGeom prst="roundRect">
            <a:avLst>
              <a:gd name="adj" fmla="val 6268"/>
            </a:avLst>
          </a:prstGeom>
          <a:solidFill>
            <a:schemeClr val="accent6">
              <a:lumMod val="60000"/>
              <a:lumOff val="40000"/>
            </a:schemeClr>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050" dirty="0">
                <a:solidFill>
                  <a:schemeClr val="tx1"/>
                </a:solidFill>
                <a:latin typeface="Verdana" pitchFamily="34" charset="0"/>
                <a:cs typeface="Tahoma" pitchFamily="34" charset="0"/>
              </a:rPr>
              <a:t>De acuerdo a los datos presentados por el IMSS en el mes de </a:t>
            </a:r>
            <a:r>
              <a:rPr lang="es-ES" sz="1050" dirty="0" smtClean="0">
                <a:solidFill>
                  <a:schemeClr val="tx1"/>
                </a:solidFill>
                <a:latin typeface="Verdana" pitchFamily="34" charset="0"/>
                <a:cs typeface="Tahoma" pitchFamily="34" charset="0"/>
              </a:rPr>
              <a:t>diciembre, a nivel nacional se registraron 15 millones 350 mil 335 trabajadores asegurados a este instituto, de los cuales 15 millones 100 mil 473 son trabajadores urbanos y 249 mil 862 son trabajadores del campo.</a:t>
            </a:r>
          </a:p>
          <a:p>
            <a:pPr algn="just"/>
            <a:endParaRPr lang="es-ES" sz="800" dirty="0" smtClean="0">
              <a:solidFill>
                <a:schemeClr val="tx1"/>
              </a:solidFill>
              <a:latin typeface="Verdana" pitchFamily="34" charset="0"/>
              <a:cs typeface="Tahoma" pitchFamily="34" charset="0"/>
            </a:endParaRPr>
          </a:p>
          <a:p>
            <a:pPr algn="just"/>
            <a:r>
              <a:rPr lang="es-ES" sz="1050" dirty="0">
                <a:solidFill>
                  <a:schemeClr val="tx1"/>
                </a:solidFill>
                <a:latin typeface="Verdana" pitchFamily="34" charset="0"/>
                <a:cs typeface="Tahoma" pitchFamily="34" charset="0"/>
              </a:rPr>
              <a:t>E</a:t>
            </a:r>
            <a:r>
              <a:rPr lang="es-ES" sz="1050" dirty="0" smtClean="0">
                <a:solidFill>
                  <a:schemeClr val="tx1"/>
                </a:solidFill>
                <a:latin typeface="Verdana" pitchFamily="34" charset="0"/>
                <a:cs typeface="Tahoma" pitchFamily="34" charset="0"/>
              </a:rPr>
              <a:t>l estado de Chiapas registró 201 mil 822 trabajadores urbanos permanentes y eventuales y cinco mil 355 trabajadores del campo, haciendo un total de 207 mil 177 trabajadores asegurados al IMSS, que representan el 1.35% del total nacional.</a:t>
            </a:r>
          </a:p>
          <a:p>
            <a:pPr algn="just"/>
            <a:endParaRPr lang="es-ES" sz="800" dirty="0" smtClean="0">
              <a:solidFill>
                <a:schemeClr val="tx1"/>
              </a:solidFill>
              <a:latin typeface="Verdana" pitchFamily="34" charset="0"/>
              <a:cs typeface="Tahoma" pitchFamily="34" charset="0"/>
            </a:endParaRPr>
          </a:p>
          <a:p>
            <a:pPr algn="just"/>
            <a:r>
              <a:rPr lang="es-MX" sz="1050" dirty="0" smtClean="0">
                <a:solidFill>
                  <a:schemeClr val="tx1"/>
                </a:solidFill>
                <a:latin typeface="Verdana" pitchFamily="34" charset="0"/>
                <a:cs typeface="Tahoma" pitchFamily="34" charset="0"/>
              </a:rPr>
              <a:t>En comparación con el mes anterior, Chiapas tuvo una disminución de mil 574 (-0.77%) trabajadores urbanos totales.</a:t>
            </a:r>
          </a:p>
          <a:p>
            <a:pPr algn="just"/>
            <a:r>
              <a:rPr lang="es-MX" sz="1050" dirty="0" smtClean="0">
                <a:solidFill>
                  <a:schemeClr val="tx1"/>
                </a:solidFill>
                <a:latin typeface="Verdana" pitchFamily="34" charset="0"/>
                <a:cs typeface="Tahoma" pitchFamily="34" charset="0"/>
              </a:rPr>
              <a:t> </a:t>
            </a:r>
          </a:p>
          <a:p>
            <a:pPr algn="just"/>
            <a:r>
              <a:rPr lang="es-MX" sz="1050" dirty="0" smtClean="0">
                <a:solidFill>
                  <a:schemeClr val="tx1"/>
                </a:solidFill>
                <a:latin typeface="Verdana" pitchFamily="34" charset="0"/>
                <a:cs typeface="Tahoma" pitchFamily="34" charset="0"/>
              </a:rPr>
              <a:t>Por el contrario, los trabajadores del campo presentaron un aumento de mil 466 afiliados, lo que representa un crecimiento de 37.7 por ciento. </a:t>
            </a:r>
          </a:p>
          <a:p>
            <a:pPr algn="just"/>
            <a:endParaRPr lang="es-MX" sz="800" dirty="0" smtClean="0">
              <a:solidFill>
                <a:schemeClr val="tx1"/>
              </a:solidFill>
              <a:latin typeface="Verdana" pitchFamily="34" charset="0"/>
              <a:cs typeface="Tahoma" pitchFamily="34" charset="0"/>
            </a:endParaRPr>
          </a:p>
          <a:p>
            <a:pPr algn="just"/>
            <a:r>
              <a:rPr lang="es-MX" sz="1050" dirty="0" smtClean="0">
                <a:solidFill>
                  <a:schemeClr val="tx1"/>
                </a:solidFill>
                <a:latin typeface="Verdana" pitchFamily="34" charset="0"/>
                <a:cs typeface="Tahoma" pitchFamily="34" charset="0"/>
              </a:rPr>
              <a:t>En relación al mes de diciembre de 2010 se han creado un total de ocho mil 210 empleos permanentes.</a:t>
            </a:r>
            <a:endParaRPr lang="es-ES" sz="1100" dirty="0" smtClean="0">
              <a:solidFill>
                <a:schemeClr val="tx1"/>
              </a:solidFill>
              <a:latin typeface="Verdana" pitchFamily="34" charset="0"/>
              <a:cs typeface="Tahoma" pitchFamily="34" charset="0"/>
            </a:endParaRPr>
          </a:p>
        </p:txBody>
      </p:sp>
      <p:sp>
        <p:nvSpPr>
          <p:cNvPr id="6" name="5 CuadroTexto"/>
          <p:cNvSpPr txBox="1"/>
          <p:nvPr/>
        </p:nvSpPr>
        <p:spPr>
          <a:xfrm>
            <a:off x="1614447" y="290415"/>
            <a:ext cx="6061158" cy="400110"/>
          </a:xfrm>
          <a:prstGeom prst="rect">
            <a:avLst/>
          </a:prstGeom>
          <a:solidFill>
            <a:srgbClr val="FFBD5D"/>
          </a:solidFill>
          <a:scene3d>
            <a:camera prst="orthographicFront"/>
            <a:lightRig rig="threePt" dir="t"/>
          </a:scene3d>
          <a:sp3d>
            <a:bevelT w="139700" prst="cross"/>
          </a:sp3d>
        </p:spPr>
        <p:txBody>
          <a:bodyPr wrap="square" rtlCol="0">
            <a:spAutoFit/>
          </a:bodyPr>
          <a:lstStyle/>
          <a:p>
            <a:pPr algn="ctr"/>
            <a:endParaRPr lang="es-MX" sz="200" dirty="0" smtClean="0">
              <a:latin typeface="Tahoma" pitchFamily="34" charset="0"/>
              <a:cs typeface="Tahoma" pitchFamily="34" charset="0"/>
            </a:endParaRPr>
          </a:p>
          <a:p>
            <a:pPr algn="ctr"/>
            <a:r>
              <a:rPr lang="es-MX" sz="1600" dirty="0" smtClean="0">
                <a:latin typeface="Tahoma" pitchFamily="34" charset="0"/>
                <a:cs typeface="Tahoma" pitchFamily="34" charset="0"/>
              </a:rPr>
              <a:t>Trabajadores Asegurados al IMSS</a:t>
            </a:r>
          </a:p>
          <a:p>
            <a:pPr algn="ctr"/>
            <a:endParaRPr lang="es-MX" sz="200" dirty="0">
              <a:latin typeface="Tahoma" pitchFamily="34" charset="0"/>
              <a:cs typeface="Tahoma" pitchFamily="34" charset="0"/>
            </a:endParaRPr>
          </a:p>
        </p:txBody>
      </p:sp>
      <p:sp>
        <p:nvSpPr>
          <p:cNvPr id="8" name="7 CuadroTexto"/>
          <p:cNvSpPr txBox="1"/>
          <p:nvPr/>
        </p:nvSpPr>
        <p:spPr>
          <a:xfrm>
            <a:off x="3670617" y="1055655"/>
            <a:ext cx="2234651" cy="307777"/>
          </a:xfrm>
          <a:prstGeom prst="rect">
            <a:avLst/>
          </a:prstGeom>
          <a:noFill/>
        </p:spPr>
        <p:txBody>
          <a:bodyPr wrap="none" rtlCol="0">
            <a:spAutoFit/>
          </a:bodyPr>
          <a:lstStyle/>
          <a:p>
            <a:r>
              <a:rPr lang="es-MX" sz="1400" b="1" dirty="0" smtClean="0"/>
              <a:t>Chiapas Diciembre 2011</a:t>
            </a:r>
            <a:endParaRPr lang="es-MX" sz="1400" b="1" dirty="0"/>
          </a:p>
        </p:txBody>
      </p:sp>
      <p:sp>
        <p:nvSpPr>
          <p:cNvPr id="7" name="6 CuadroTexto"/>
          <p:cNvSpPr txBox="1"/>
          <p:nvPr/>
        </p:nvSpPr>
        <p:spPr>
          <a:xfrm>
            <a:off x="519057" y="6588141"/>
            <a:ext cx="5254965"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t>Fuente:	IMSS</a:t>
            </a:r>
            <a:r>
              <a:rPr lang="es-ES" sz="700" dirty="0"/>
              <a:t>.</a:t>
            </a:r>
            <a:r>
              <a:rPr lang="es-ES" sz="700" baseline="0" dirty="0"/>
              <a:t> Instituto Mexicano del Seguro Social. http://www.imss.gob.mx/estadisticas/financieras/Cubo.htm</a:t>
            </a:r>
          </a:p>
        </p:txBody>
      </p:sp>
      <p:graphicFrame>
        <p:nvGraphicFramePr>
          <p:cNvPr id="10" name="3 Gráfico"/>
          <p:cNvGraphicFramePr>
            <a:graphicFrameLocks/>
          </p:cNvGraphicFramePr>
          <p:nvPr>
            <p:extLst>
              <p:ext uri="{D42A27DB-BD31-4B8C-83A1-F6EECF244321}">
                <p14:modId xmlns:p14="http://schemas.microsoft.com/office/powerpoint/2010/main" val="835134999"/>
              </p:ext>
            </p:extLst>
          </p:nvPr>
        </p:nvGraphicFramePr>
        <p:xfrm>
          <a:off x="554038" y="1363432"/>
          <a:ext cx="8181975" cy="289366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523875" y="5048758"/>
            <a:ext cx="8181975" cy="1332570"/>
          </a:xfrm>
          <a:prstGeom prst="roundRect">
            <a:avLst>
              <a:gd name="adj" fmla="val 6268"/>
            </a:avLst>
          </a:prstGeom>
          <a:solidFill>
            <a:schemeClr val="accent6">
              <a:lumMod val="60000"/>
              <a:lumOff val="40000"/>
            </a:schemeClr>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100" dirty="0" smtClean="0">
                <a:solidFill>
                  <a:schemeClr val="tx1"/>
                </a:solidFill>
              </a:rPr>
              <a:t>De acuerdo a los datos presentados por el IMSS en el mes de diciembre de 2011, el estado de Chiapas registró 201 mil 822 trabajadores </a:t>
            </a:r>
            <a:r>
              <a:rPr lang="es-ES" sz="1100" dirty="0">
                <a:solidFill>
                  <a:schemeClr val="tx1"/>
                </a:solidFill>
              </a:rPr>
              <a:t>urbanos asegurados, </a:t>
            </a:r>
            <a:r>
              <a:rPr lang="es-ES" sz="1100" dirty="0" smtClean="0">
                <a:solidFill>
                  <a:schemeClr val="tx1"/>
                </a:solidFill>
              </a:rPr>
              <a:t>en las categorías de permanentes (181 mil 230) y eventuales (20 mil 592). En relación al mes de diciembre del año 2010 se tiene un crecimiento de siete mil 734 trabajadores urbanos totales.</a:t>
            </a:r>
          </a:p>
          <a:p>
            <a:pPr algn="just"/>
            <a:endParaRPr lang="es-ES" sz="1100" dirty="0" smtClean="0">
              <a:solidFill>
                <a:schemeClr val="tx1"/>
              </a:solidFill>
            </a:endParaRPr>
          </a:p>
          <a:p>
            <a:pPr algn="just"/>
            <a:r>
              <a:rPr lang="es-ES" sz="1100" dirty="0" smtClean="0">
                <a:solidFill>
                  <a:schemeClr val="tx1"/>
                </a:solidFill>
              </a:rPr>
              <a:t>En comparación con el mes de noviembre de 2011, los trabajadores permanentes urbanos disminuyeron en mil 308, en tanto que los eventuales disminuyeron en 266 trabajadores, lo que nos da un total de mil 574 empleos menos en el ámbito urbano en el mes de diciembre.</a:t>
            </a:r>
          </a:p>
        </p:txBody>
      </p:sp>
      <p:sp>
        <p:nvSpPr>
          <p:cNvPr id="4" name="3 CuadroTexto"/>
          <p:cNvSpPr txBox="1"/>
          <p:nvPr/>
        </p:nvSpPr>
        <p:spPr>
          <a:xfrm>
            <a:off x="1614447" y="290415"/>
            <a:ext cx="6061158" cy="400110"/>
          </a:xfrm>
          <a:prstGeom prst="rect">
            <a:avLst/>
          </a:prstGeom>
          <a:solidFill>
            <a:srgbClr val="FFBD5D"/>
          </a:solidFill>
          <a:scene3d>
            <a:camera prst="orthographicFront"/>
            <a:lightRig rig="threePt" dir="t"/>
          </a:scene3d>
          <a:sp3d>
            <a:bevelT w="139700" prst="cross"/>
          </a:sp3d>
        </p:spPr>
        <p:txBody>
          <a:bodyPr wrap="square" rtlCol="0">
            <a:spAutoFit/>
          </a:bodyPr>
          <a:lstStyle/>
          <a:p>
            <a:pPr algn="ctr"/>
            <a:endParaRPr lang="es-MX" sz="200" dirty="0" smtClean="0">
              <a:latin typeface="Tahoma" pitchFamily="34" charset="0"/>
              <a:cs typeface="Tahoma" pitchFamily="34" charset="0"/>
            </a:endParaRPr>
          </a:p>
          <a:p>
            <a:pPr algn="ctr"/>
            <a:r>
              <a:rPr lang="es-MX" sz="1600" dirty="0" smtClean="0">
                <a:latin typeface="Tahoma" pitchFamily="34" charset="0"/>
                <a:cs typeface="Tahoma" pitchFamily="34" charset="0"/>
              </a:rPr>
              <a:t>Trabajadores </a:t>
            </a:r>
            <a:r>
              <a:rPr lang="es-MX" sz="1600" dirty="0">
                <a:latin typeface="Tahoma" pitchFamily="34" charset="0"/>
                <a:cs typeface="Tahoma" pitchFamily="34" charset="0"/>
              </a:rPr>
              <a:t>Urbanos Asegurados</a:t>
            </a:r>
            <a:endParaRPr lang="es-MX" sz="1600" dirty="0" smtClean="0">
              <a:latin typeface="Tahoma" pitchFamily="34" charset="0"/>
              <a:cs typeface="Tahoma" pitchFamily="34" charset="0"/>
            </a:endParaRPr>
          </a:p>
          <a:p>
            <a:pPr algn="ctr"/>
            <a:endParaRPr lang="es-MX" sz="200" dirty="0">
              <a:latin typeface="Tahoma" pitchFamily="34" charset="0"/>
              <a:cs typeface="Tahoma" pitchFamily="34" charset="0"/>
            </a:endParaRPr>
          </a:p>
        </p:txBody>
      </p:sp>
      <p:sp>
        <p:nvSpPr>
          <p:cNvPr id="5" name="4 CuadroTexto"/>
          <p:cNvSpPr txBox="1"/>
          <p:nvPr/>
        </p:nvSpPr>
        <p:spPr>
          <a:xfrm>
            <a:off x="2800456" y="1055655"/>
            <a:ext cx="3685176" cy="276999"/>
          </a:xfrm>
          <a:prstGeom prst="rect">
            <a:avLst/>
          </a:prstGeom>
          <a:noFill/>
        </p:spPr>
        <p:txBody>
          <a:bodyPr wrap="none" rtlCol="0">
            <a:spAutoFit/>
          </a:bodyPr>
          <a:lstStyle/>
          <a:p>
            <a:r>
              <a:rPr lang="es-MX" sz="1200" b="1" dirty="0" smtClean="0"/>
              <a:t>Chiapas Diciembre de 2010 a Diciembre de 2011</a:t>
            </a:r>
            <a:endParaRPr lang="es-MX" sz="1200" b="1" dirty="0"/>
          </a:p>
        </p:txBody>
      </p:sp>
      <p:sp>
        <p:nvSpPr>
          <p:cNvPr id="11" name="10 CuadroTexto"/>
          <p:cNvSpPr txBox="1"/>
          <p:nvPr/>
        </p:nvSpPr>
        <p:spPr>
          <a:xfrm>
            <a:off x="519057" y="6588141"/>
            <a:ext cx="5254965"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t>Fuente:	IMSS</a:t>
            </a:r>
            <a:r>
              <a:rPr lang="es-ES" sz="700" dirty="0"/>
              <a:t>.</a:t>
            </a:r>
            <a:r>
              <a:rPr lang="es-ES" sz="700" baseline="0" dirty="0"/>
              <a:t> Instituto Mexicano del Seguro Social. http://www.imss.gob.mx/estadisticas/financieras/Cubo.htm</a:t>
            </a:r>
          </a:p>
        </p:txBody>
      </p:sp>
      <p:grpSp>
        <p:nvGrpSpPr>
          <p:cNvPr id="16" name="15 Grupo"/>
          <p:cNvGrpSpPr/>
          <p:nvPr/>
        </p:nvGrpSpPr>
        <p:grpSpPr>
          <a:xfrm>
            <a:off x="3347864" y="4715619"/>
            <a:ext cx="2258604" cy="246221"/>
            <a:chOff x="3825247" y="4761148"/>
            <a:chExt cx="2258604" cy="246221"/>
          </a:xfrm>
        </p:grpSpPr>
        <p:grpSp>
          <p:nvGrpSpPr>
            <p:cNvPr id="17" name="16 Grupo"/>
            <p:cNvGrpSpPr/>
            <p:nvPr/>
          </p:nvGrpSpPr>
          <p:grpSpPr>
            <a:xfrm>
              <a:off x="3825247" y="4858368"/>
              <a:ext cx="396044" cy="82800"/>
              <a:chOff x="3225566" y="4899768"/>
              <a:chExt cx="396044" cy="82800"/>
            </a:xfrm>
          </p:grpSpPr>
          <p:cxnSp>
            <p:nvCxnSpPr>
              <p:cNvPr id="19" name="18 Conector recto"/>
              <p:cNvCxnSpPr/>
              <p:nvPr/>
            </p:nvCxnSpPr>
            <p:spPr>
              <a:xfrm>
                <a:off x="3225566" y="4941168"/>
                <a:ext cx="396044"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20" name="19 Decisión"/>
              <p:cNvSpPr/>
              <p:nvPr/>
            </p:nvSpPr>
            <p:spPr>
              <a:xfrm>
                <a:off x="3378112" y="4899768"/>
                <a:ext cx="82800" cy="82800"/>
              </a:xfrm>
              <a:prstGeom prst="flowChartDecision">
                <a:avLst/>
              </a:prstGeom>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600"/>
              </a:p>
            </p:txBody>
          </p:sp>
        </p:grpSp>
        <p:sp>
          <p:nvSpPr>
            <p:cNvPr id="18" name="17 CuadroTexto"/>
            <p:cNvSpPr txBox="1"/>
            <p:nvPr/>
          </p:nvSpPr>
          <p:spPr>
            <a:xfrm>
              <a:off x="4175956" y="4761148"/>
              <a:ext cx="1907895" cy="246221"/>
            </a:xfrm>
            <a:prstGeom prst="rect">
              <a:avLst/>
            </a:prstGeom>
            <a:noFill/>
          </p:spPr>
          <p:txBody>
            <a:bodyPr wrap="none" rtlCol="0">
              <a:spAutoFit/>
            </a:bodyPr>
            <a:lstStyle/>
            <a:p>
              <a:r>
                <a:rPr lang="es-MX" sz="1000" dirty="0" smtClean="0"/>
                <a:t>Trabajadores Urbanos Totales</a:t>
              </a:r>
              <a:endParaRPr lang="es-MX" sz="1000" dirty="0"/>
            </a:p>
          </p:txBody>
        </p:sp>
      </p:grpSp>
      <p:graphicFrame>
        <p:nvGraphicFramePr>
          <p:cNvPr id="15" name="4 Gráfico"/>
          <p:cNvGraphicFramePr>
            <a:graphicFrameLocks/>
          </p:cNvGraphicFramePr>
          <p:nvPr>
            <p:extLst>
              <p:ext uri="{D42A27DB-BD31-4B8C-83A1-F6EECF244321}">
                <p14:modId xmlns:p14="http://schemas.microsoft.com/office/powerpoint/2010/main" val="3572204138"/>
              </p:ext>
            </p:extLst>
          </p:nvPr>
        </p:nvGraphicFramePr>
        <p:xfrm>
          <a:off x="611560" y="1043300"/>
          <a:ext cx="7955920" cy="140675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5 Gráfico"/>
          <p:cNvGraphicFramePr>
            <a:graphicFrameLocks/>
          </p:cNvGraphicFramePr>
          <p:nvPr>
            <p:extLst>
              <p:ext uri="{D42A27DB-BD31-4B8C-83A1-F6EECF244321}">
                <p14:modId xmlns:p14="http://schemas.microsoft.com/office/powerpoint/2010/main" val="2067908387"/>
              </p:ext>
            </p:extLst>
          </p:nvPr>
        </p:nvGraphicFramePr>
        <p:xfrm>
          <a:off x="251521" y="2024844"/>
          <a:ext cx="8712968" cy="278799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95537" y="4221088"/>
            <a:ext cx="8568952" cy="2196824"/>
          </a:xfrm>
          <a:prstGeom prst="roundRect">
            <a:avLst>
              <a:gd name="adj" fmla="val 6268"/>
            </a:avLst>
          </a:prstGeom>
          <a:solidFill>
            <a:schemeClr val="accent6">
              <a:lumMod val="60000"/>
              <a:lumOff val="40000"/>
            </a:schemeClr>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000" dirty="0">
                <a:solidFill>
                  <a:schemeClr val="tx1"/>
                </a:solidFill>
              </a:rPr>
              <a:t>A nivel nacional </a:t>
            </a:r>
            <a:r>
              <a:rPr lang="es-MX" sz="1000" dirty="0" smtClean="0">
                <a:solidFill>
                  <a:schemeClr val="tx1"/>
                </a:solidFill>
              </a:rPr>
              <a:t>la actividad económica que registró </a:t>
            </a:r>
            <a:r>
              <a:rPr lang="es-MX" sz="1000" dirty="0">
                <a:solidFill>
                  <a:schemeClr val="tx1"/>
                </a:solidFill>
              </a:rPr>
              <a:t>más trabajadores permanentes </a:t>
            </a:r>
            <a:r>
              <a:rPr lang="es-MX" sz="1000" dirty="0" smtClean="0">
                <a:solidFill>
                  <a:schemeClr val="tx1"/>
                </a:solidFill>
              </a:rPr>
              <a:t>fue la Industria </a:t>
            </a:r>
            <a:r>
              <a:rPr lang="es-MX" sz="1000" dirty="0">
                <a:solidFill>
                  <a:schemeClr val="tx1"/>
                </a:solidFill>
              </a:rPr>
              <a:t>de </a:t>
            </a:r>
            <a:r>
              <a:rPr lang="es-MX" sz="1000" dirty="0" smtClean="0">
                <a:solidFill>
                  <a:schemeClr val="tx1"/>
                </a:solidFill>
              </a:rPr>
              <a:t>la transformación </a:t>
            </a:r>
            <a:r>
              <a:rPr lang="es-MX" sz="1000" dirty="0">
                <a:solidFill>
                  <a:schemeClr val="tx1"/>
                </a:solidFill>
              </a:rPr>
              <a:t>con un </a:t>
            </a:r>
            <a:r>
              <a:rPr lang="es-MX" sz="1000" dirty="0" smtClean="0">
                <a:solidFill>
                  <a:schemeClr val="tx1"/>
                </a:solidFill>
              </a:rPr>
              <a:t>26.0%, seguida </a:t>
            </a:r>
            <a:r>
              <a:rPr lang="es-MX" sz="1000" dirty="0">
                <a:solidFill>
                  <a:schemeClr val="tx1"/>
                </a:solidFill>
              </a:rPr>
              <a:t>por </a:t>
            </a:r>
            <a:r>
              <a:rPr lang="es-MX" sz="1000" dirty="0" smtClean="0">
                <a:solidFill>
                  <a:schemeClr val="tx1"/>
                </a:solidFill>
              </a:rPr>
              <a:t>la de Servicios para empresas, personas y el hogar </a:t>
            </a:r>
            <a:r>
              <a:rPr lang="es-MX" sz="1000" dirty="0">
                <a:solidFill>
                  <a:schemeClr val="tx1"/>
                </a:solidFill>
              </a:rPr>
              <a:t>con el </a:t>
            </a:r>
            <a:r>
              <a:rPr lang="es-MX" sz="1000" dirty="0" smtClean="0">
                <a:solidFill>
                  <a:schemeClr val="tx1"/>
                </a:solidFill>
              </a:rPr>
              <a:t>24.5% </a:t>
            </a:r>
            <a:r>
              <a:rPr lang="es-MX" sz="1000" dirty="0">
                <a:solidFill>
                  <a:schemeClr val="tx1"/>
                </a:solidFill>
              </a:rPr>
              <a:t>y </a:t>
            </a:r>
            <a:r>
              <a:rPr lang="es-MX" sz="1000" dirty="0" smtClean="0">
                <a:solidFill>
                  <a:schemeClr val="tx1"/>
                </a:solidFill>
              </a:rPr>
              <a:t>Comercio </a:t>
            </a:r>
            <a:r>
              <a:rPr lang="es-MX" sz="1000" dirty="0">
                <a:solidFill>
                  <a:schemeClr val="tx1"/>
                </a:solidFill>
              </a:rPr>
              <a:t>con el </a:t>
            </a:r>
            <a:r>
              <a:rPr lang="es-MX" sz="1000" dirty="0" smtClean="0">
                <a:solidFill>
                  <a:schemeClr val="tx1"/>
                </a:solidFill>
              </a:rPr>
              <a:t>21.9 </a:t>
            </a:r>
            <a:r>
              <a:rPr lang="es-MX" sz="1000" dirty="0">
                <a:solidFill>
                  <a:schemeClr val="tx1"/>
                </a:solidFill>
              </a:rPr>
              <a:t>por ciento</a:t>
            </a:r>
            <a:r>
              <a:rPr lang="es-MX" sz="1000" dirty="0" smtClean="0">
                <a:solidFill>
                  <a:schemeClr val="tx1"/>
                </a:solidFill>
              </a:rPr>
              <a:t>. </a:t>
            </a:r>
            <a:endParaRPr lang="es-ES" sz="1000" dirty="0">
              <a:solidFill>
                <a:schemeClr val="tx1"/>
              </a:solidFill>
            </a:endParaRPr>
          </a:p>
          <a:p>
            <a:pPr algn="just"/>
            <a:endParaRPr lang="es-ES" sz="900" dirty="0" smtClean="0">
              <a:solidFill>
                <a:schemeClr val="tx1"/>
              </a:solidFill>
            </a:endParaRPr>
          </a:p>
          <a:p>
            <a:pPr algn="just"/>
            <a:r>
              <a:rPr lang="es-ES" sz="1000" dirty="0" smtClean="0">
                <a:solidFill>
                  <a:schemeClr val="tx1"/>
                </a:solidFill>
              </a:rPr>
              <a:t>En el caso de Chiapas los trabajadores permanentes por actividad económica en diciembre, registran un mayor número en la actividad de Servicios sociales y comunales con 54 mil 378 </a:t>
            </a:r>
            <a:r>
              <a:rPr lang="es-ES" sz="1000" dirty="0">
                <a:solidFill>
                  <a:schemeClr val="tx1"/>
                </a:solidFill>
              </a:rPr>
              <a:t>trabajadores (</a:t>
            </a:r>
            <a:r>
              <a:rPr lang="es-ES" sz="1000" dirty="0" smtClean="0">
                <a:solidFill>
                  <a:schemeClr val="tx1"/>
                </a:solidFill>
              </a:rPr>
              <a:t>29.7%), con un descenso de 154 </a:t>
            </a:r>
            <a:r>
              <a:rPr lang="es-ES" sz="1000" dirty="0">
                <a:solidFill>
                  <a:schemeClr val="tx1"/>
                </a:solidFill>
              </a:rPr>
              <a:t>trabajadores </a:t>
            </a:r>
            <a:r>
              <a:rPr lang="es-ES" sz="1000" dirty="0" smtClean="0">
                <a:solidFill>
                  <a:schemeClr val="tx1"/>
                </a:solidFill>
              </a:rPr>
              <a:t>en relación al </a:t>
            </a:r>
            <a:r>
              <a:rPr lang="es-ES" sz="1000" dirty="0">
                <a:solidFill>
                  <a:schemeClr val="tx1"/>
                </a:solidFill>
              </a:rPr>
              <a:t>mes </a:t>
            </a:r>
            <a:r>
              <a:rPr lang="es-ES" sz="1000" dirty="0" smtClean="0">
                <a:solidFill>
                  <a:schemeClr val="tx1"/>
                </a:solidFill>
              </a:rPr>
              <a:t>anterior; seguida por la de </a:t>
            </a:r>
            <a:r>
              <a:rPr lang="es-ES" sz="1000" dirty="0">
                <a:solidFill>
                  <a:schemeClr val="tx1"/>
                </a:solidFill>
              </a:rPr>
              <a:t>Comercio con </a:t>
            </a:r>
            <a:r>
              <a:rPr lang="es-ES" sz="1000" dirty="0" smtClean="0">
                <a:solidFill>
                  <a:schemeClr val="tx1"/>
                </a:solidFill>
              </a:rPr>
              <a:t>49 mil 768 </a:t>
            </a:r>
            <a:r>
              <a:rPr lang="es-ES" sz="1000" dirty="0">
                <a:solidFill>
                  <a:schemeClr val="tx1"/>
                </a:solidFill>
              </a:rPr>
              <a:t>trabajadores, (</a:t>
            </a:r>
            <a:r>
              <a:rPr lang="es-ES" sz="1000" dirty="0" smtClean="0">
                <a:solidFill>
                  <a:schemeClr val="tx1"/>
                </a:solidFill>
              </a:rPr>
              <a:t>27.1%) con 177 trabajadores menos; y la de Servicios para empresas, personas y el hogar con 36 mil 151 trabajadores (19.7%) con 291 trabajadores más respecto al mes anterior siendo esta actividad donde se registró el mayor aumento de trabajadores.</a:t>
            </a:r>
          </a:p>
          <a:p>
            <a:pPr algn="just"/>
            <a:endParaRPr lang="es-ES" sz="800" dirty="0" smtClean="0">
              <a:solidFill>
                <a:schemeClr val="tx1"/>
              </a:solidFill>
            </a:endParaRPr>
          </a:p>
          <a:p>
            <a:pPr algn="just"/>
            <a:r>
              <a:rPr lang="es-ES" sz="1000" dirty="0" smtClean="0">
                <a:solidFill>
                  <a:schemeClr val="tx1"/>
                </a:solidFill>
              </a:rPr>
              <a:t>Otras actividades con menor número de trabajadores afiliados son: las Industrias de transformación con 14 mil 494 trabajadores (7.9%) con 44 trabajadores más respecto al mes pasado; las actividades del Sector primario con 11 mil 157 trabajadores (6.1%) con 379 trabajadores menos que en noviembre; la Industria de la construcción con ocho mil 293 trabajadores (4.5%) con 303 trabajadores menos; Transportes y comunicaciones con seis mil 154 (3.4%) con 172 trabajadores más; Industria eléctrica, captación y suministro de agua potable con mil 957 (1.1%) sin variación respecto al mes anterior; y las Industrias extractivas con 998 trabajadores  (0.5%) con un decremento de ocho trabajadores.</a:t>
            </a:r>
            <a:endParaRPr lang="es-ES" sz="1000" dirty="0">
              <a:solidFill>
                <a:schemeClr val="tx1"/>
              </a:solidFill>
            </a:endParaRPr>
          </a:p>
        </p:txBody>
      </p:sp>
      <p:sp>
        <p:nvSpPr>
          <p:cNvPr id="3" name="2 CuadroTexto"/>
          <p:cNvSpPr txBox="1"/>
          <p:nvPr/>
        </p:nvSpPr>
        <p:spPr>
          <a:xfrm>
            <a:off x="1614447" y="290415"/>
            <a:ext cx="6061158" cy="369332"/>
          </a:xfrm>
          <a:prstGeom prst="rect">
            <a:avLst/>
          </a:prstGeom>
          <a:solidFill>
            <a:srgbClr val="FFBD5D"/>
          </a:solidFill>
          <a:scene3d>
            <a:camera prst="orthographicFront"/>
            <a:lightRig rig="threePt" dir="t"/>
          </a:scene3d>
          <a:sp3d>
            <a:bevelT w="139700" prst="cross"/>
          </a:sp3d>
        </p:spPr>
        <p:txBody>
          <a:bodyPr wrap="square" rtlCol="0">
            <a:spAutoFit/>
          </a:bodyPr>
          <a:lstStyle/>
          <a:p>
            <a:pPr algn="ctr"/>
            <a:endParaRPr lang="es-MX" sz="200" dirty="0" smtClean="0">
              <a:latin typeface="Tahoma" pitchFamily="34" charset="0"/>
              <a:cs typeface="Tahoma" pitchFamily="34" charset="0"/>
            </a:endParaRPr>
          </a:p>
          <a:p>
            <a:pPr algn="ctr"/>
            <a:r>
              <a:rPr lang="es-MX" sz="1600" dirty="0" smtClean="0">
                <a:latin typeface="Tahoma" pitchFamily="34" charset="0"/>
                <a:cs typeface="Tahoma" pitchFamily="34" charset="0"/>
              </a:rPr>
              <a:t>Trabajadores Permanentes</a:t>
            </a:r>
            <a:r>
              <a:rPr lang="es-MX" sz="1600" baseline="30000" dirty="0" smtClean="0">
                <a:latin typeface="Tahoma" pitchFamily="34" charset="0"/>
                <a:cs typeface="Tahoma" pitchFamily="34" charset="0"/>
              </a:rPr>
              <a:t>1</a:t>
            </a:r>
            <a:r>
              <a:rPr lang="es-MX" sz="1600" dirty="0" smtClean="0">
                <a:latin typeface="Tahoma" pitchFamily="34" charset="0"/>
                <a:cs typeface="Tahoma" pitchFamily="34" charset="0"/>
              </a:rPr>
              <a:t> por Actividad Económica</a:t>
            </a:r>
          </a:p>
        </p:txBody>
      </p:sp>
      <p:sp>
        <p:nvSpPr>
          <p:cNvPr id="4" name="3 CuadroTexto"/>
          <p:cNvSpPr txBox="1"/>
          <p:nvPr/>
        </p:nvSpPr>
        <p:spPr>
          <a:xfrm>
            <a:off x="3599892" y="1036605"/>
            <a:ext cx="2234651" cy="307777"/>
          </a:xfrm>
          <a:prstGeom prst="rect">
            <a:avLst/>
          </a:prstGeom>
          <a:noFill/>
        </p:spPr>
        <p:txBody>
          <a:bodyPr wrap="none" rtlCol="0">
            <a:spAutoFit/>
          </a:bodyPr>
          <a:lstStyle/>
          <a:p>
            <a:r>
              <a:rPr lang="es-MX" sz="1400" b="1" dirty="0" smtClean="0"/>
              <a:t>Chiapas Diciembre 2011</a:t>
            </a:r>
            <a:endParaRPr lang="es-MX" sz="1400" b="1" dirty="0"/>
          </a:p>
        </p:txBody>
      </p:sp>
      <p:sp>
        <p:nvSpPr>
          <p:cNvPr id="6" name="5 CuadroTexto"/>
          <p:cNvSpPr txBox="1"/>
          <p:nvPr/>
        </p:nvSpPr>
        <p:spPr>
          <a:xfrm>
            <a:off x="519057" y="6588141"/>
            <a:ext cx="5254965"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t>Fuente:	IMSS</a:t>
            </a:r>
            <a:r>
              <a:rPr lang="es-ES" sz="700" dirty="0"/>
              <a:t>.</a:t>
            </a:r>
            <a:r>
              <a:rPr lang="es-ES" sz="700" baseline="0" dirty="0"/>
              <a:t> Instituto Mexicano del Seguro Social. http://www.imss.gob.mx/estadisticas/financieras/Cubo.htm</a:t>
            </a:r>
          </a:p>
        </p:txBody>
      </p:sp>
      <p:sp>
        <p:nvSpPr>
          <p:cNvPr id="8" name="7 CuadroTexto"/>
          <p:cNvSpPr txBox="1"/>
          <p:nvPr/>
        </p:nvSpPr>
        <p:spPr>
          <a:xfrm>
            <a:off x="503385" y="6417912"/>
            <a:ext cx="3996607"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800" baseline="30000" dirty="0" smtClean="0"/>
              <a:t>1 </a:t>
            </a:r>
            <a:r>
              <a:rPr lang="es-ES" sz="800" dirty="0" smtClean="0"/>
              <a:t>Incluye trabajadores permanentes urbanos y trabajadores permanentes del campo</a:t>
            </a:r>
          </a:p>
        </p:txBody>
      </p:sp>
      <p:graphicFrame>
        <p:nvGraphicFramePr>
          <p:cNvPr id="9" name="1 Gráfico"/>
          <p:cNvGraphicFramePr>
            <a:graphicFrameLocks/>
          </p:cNvGraphicFramePr>
          <p:nvPr>
            <p:extLst>
              <p:ext uri="{D42A27DB-BD31-4B8C-83A1-F6EECF244321}">
                <p14:modId xmlns:p14="http://schemas.microsoft.com/office/powerpoint/2010/main" val="618949789"/>
              </p:ext>
            </p:extLst>
          </p:nvPr>
        </p:nvGraphicFramePr>
        <p:xfrm>
          <a:off x="387199" y="1408491"/>
          <a:ext cx="8585628" cy="270458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95536" y="4257092"/>
            <a:ext cx="8568951" cy="2295045"/>
          </a:xfrm>
          <a:prstGeom prst="roundRect">
            <a:avLst>
              <a:gd name="adj" fmla="val 6268"/>
            </a:avLst>
          </a:prstGeom>
          <a:solidFill>
            <a:schemeClr val="accent6">
              <a:lumMod val="60000"/>
              <a:lumOff val="40000"/>
            </a:schemeClr>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000" dirty="0">
                <a:solidFill>
                  <a:schemeClr val="tx1"/>
                </a:solidFill>
              </a:rPr>
              <a:t>A nivel nacional la actividad económica que registró más trabajadores </a:t>
            </a:r>
            <a:r>
              <a:rPr lang="es-MX" sz="1000" dirty="0" smtClean="0">
                <a:solidFill>
                  <a:schemeClr val="tx1"/>
                </a:solidFill>
              </a:rPr>
              <a:t>eventuales urbanos </a:t>
            </a:r>
            <a:r>
              <a:rPr lang="es-MX" sz="1000" dirty="0">
                <a:solidFill>
                  <a:schemeClr val="tx1"/>
                </a:solidFill>
              </a:rPr>
              <a:t>fue la Industria de la </a:t>
            </a:r>
            <a:r>
              <a:rPr lang="es-MX" sz="1000" dirty="0" smtClean="0">
                <a:solidFill>
                  <a:schemeClr val="tx1"/>
                </a:solidFill>
              </a:rPr>
              <a:t>Construcción </a:t>
            </a:r>
            <a:r>
              <a:rPr lang="es-MX" sz="1000" dirty="0">
                <a:solidFill>
                  <a:schemeClr val="tx1"/>
                </a:solidFill>
              </a:rPr>
              <a:t>con un </a:t>
            </a:r>
            <a:r>
              <a:rPr lang="es-MX" sz="1000" dirty="0" smtClean="0">
                <a:solidFill>
                  <a:schemeClr val="tx1"/>
                </a:solidFill>
              </a:rPr>
              <a:t>27.8%, </a:t>
            </a:r>
            <a:r>
              <a:rPr lang="es-MX" sz="1000" dirty="0">
                <a:solidFill>
                  <a:schemeClr val="tx1"/>
                </a:solidFill>
              </a:rPr>
              <a:t>seguida por la de </a:t>
            </a:r>
            <a:r>
              <a:rPr lang="es-MX" sz="1000" dirty="0" smtClean="0">
                <a:solidFill>
                  <a:schemeClr val="tx1"/>
                </a:solidFill>
              </a:rPr>
              <a:t>Transformación con 25.4% y la de Servicios </a:t>
            </a:r>
            <a:r>
              <a:rPr lang="es-MX" sz="1000" dirty="0">
                <a:solidFill>
                  <a:schemeClr val="tx1"/>
                </a:solidFill>
              </a:rPr>
              <a:t>para empresas, personas y el hogar con </a:t>
            </a:r>
            <a:r>
              <a:rPr lang="es-MX" sz="1000" dirty="0" smtClean="0">
                <a:solidFill>
                  <a:schemeClr val="tx1"/>
                </a:solidFill>
              </a:rPr>
              <a:t>18.0 por ciento.</a:t>
            </a:r>
            <a:endParaRPr lang="es-ES" sz="1000" dirty="0">
              <a:solidFill>
                <a:schemeClr val="tx1"/>
              </a:solidFill>
            </a:endParaRPr>
          </a:p>
          <a:p>
            <a:pPr algn="just"/>
            <a:endParaRPr lang="es-ES" sz="1000" dirty="0">
              <a:solidFill>
                <a:schemeClr val="tx1"/>
              </a:solidFill>
            </a:endParaRPr>
          </a:p>
          <a:p>
            <a:pPr algn="just"/>
            <a:r>
              <a:rPr lang="es-ES" sz="1000" dirty="0">
                <a:solidFill>
                  <a:schemeClr val="tx1"/>
                </a:solidFill>
              </a:rPr>
              <a:t>En el caso de Chiapas los trabajadores </a:t>
            </a:r>
            <a:r>
              <a:rPr lang="es-ES" sz="1000" dirty="0" smtClean="0">
                <a:solidFill>
                  <a:schemeClr val="tx1"/>
                </a:solidFill>
              </a:rPr>
              <a:t>eventuales urbanos </a:t>
            </a:r>
            <a:r>
              <a:rPr lang="es-ES" sz="1000" dirty="0">
                <a:solidFill>
                  <a:schemeClr val="tx1"/>
                </a:solidFill>
              </a:rPr>
              <a:t>por actividad económica en </a:t>
            </a:r>
            <a:r>
              <a:rPr lang="es-ES" sz="1000" dirty="0" smtClean="0">
                <a:solidFill>
                  <a:schemeClr val="tx1"/>
                </a:solidFill>
              </a:rPr>
              <a:t>diciembre, </a:t>
            </a:r>
            <a:r>
              <a:rPr lang="es-ES" sz="1000" dirty="0">
                <a:solidFill>
                  <a:schemeClr val="tx1"/>
                </a:solidFill>
              </a:rPr>
              <a:t>registran un mayor número en la </a:t>
            </a:r>
            <a:r>
              <a:rPr lang="es-ES" sz="1000" dirty="0" smtClean="0">
                <a:solidFill>
                  <a:schemeClr val="tx1"/>
                </a:solidFill>
              </a:rPr>
              <a:t>Industria de la Construcción </a:t>
            </a:r>
            <a:r>
              <a:rPr lang="es-ES" sz="1000" dirty="0">
                <a:solidFill>
                  <a:schemeClr val="tx1"/>
                </a:solidFill>
              </a:rPr>
              <a:t>con </a:t>
            </a:r>
            <a:r>
              <a:rPr lang="es-ES" sz="1000" dirty="0" smtClean="0">
                <a:solidFill>
                  <a:schemeClr val="tx1"/>
                </a:solidFill>
              </a:rPr>
              <a:t>ocho </a:t>
            </a:r>
            <a:r>
              <a:rPr lang="es-ES" sz="1000" dirty="0">
                <a:solidFill>
                  <a:schemeClr val="tx1"/>
                </a:solidFill>
              </a:rPr>
              <a:t>mil </a:t>
            </a:r>
            <a:r>
              <a:rPr lang="es-ES" sz="1000" dirty="0" smtClean="0">
                <a:solidFill>
                  <a:schemeClr val="tx1"/>
                </a:solidFill>
              </a:rPr>
              <a:t>288 </a:t>
            </a:r>
            <a:r>
              <a:rPr lang="es-ES" sz="1000" dirty="0">
                <a:solidFill>
                  <a:schemeClr val="tx1"/>
                </a:solidFill>
              </a:rPr>
              <a:t>trabajadores </a:t>
            </a:r>
            <a:r>
              <a:rPr lang="es-ES" sz="1000" dirty="0" smtClean="0">
                <a:solidFill>
                  <a:schemeClr val="tx1"/>
                </a:solidFill>
              </a:rPr>
              <a:t>(40.2%), con 312 trabajadores menos en relación al </a:t>
            </a:r>
            <a:r>
              <a:rPr lang="es-ES" sz="1000" dirty="0">
                <a:solidFill>
                  <a:schemeClr val="tx1"/>
                </a:solidFill>
              </a:rPr>
              <a:t>mes anterior; seguida por la de Comercio con </a:t>
            </a:r>
            <a:r>
              <a:rPr lang="es-ES" sz="1000" dirty="0" smtClean="0">
                <a:solidFill>
                  <a:schemeClr val="tx1"/>
                </a:solidFill>
              </a:rPr>
              <a:t>cuatro mil 720 trabajadores</a:t>
            </a:r>
            <a:r>
              <a:rPr lang="es-ES" sz="1000" dirty="0">
                <a:solidFill>
                  <a:schemeClr val="tx1"/>
                </a:solidFill>
              </a:rPr>
              <a:t>, </a:t>
            </a:r>
            <a:r>
              <a:rPr lang="es-ES" sz="1000" dirty="0" smtClean="0">
                <a:solidFill>
                  <a:schemeClr val="tx1"/>
                </a:solidFill>
              </a:rPr>
              <a:t>(22.9%) </a:t>
            </a:r>
            <a:r>
              <a:rPr lang="es-ES" sz="1000" dirty="0">
                <a:solidFill>
                  <a:schemeClr val="tx1"/>
                </a:solidFill>
              </a:rPr>
              <a:t>con </a:t>
            </a:r>
            <a:r>
              <a:rPr lang="es-ES" sz="1000" dirty="0" smtClean="0">
                <a:solidFill>
                  <a:schemeClr val="tx1"/>
                </a:solidFill>
              </a:rPr>
              <a:t>16 </a:t>
            </a:r>
            <a:r>
              <a:rPr lang="es-ES" sz="1000" dirty="0">
                <a:solidFill>
                  <a:schemeClr val="tx1"/>
                </a:solidFill>
              </a:rPr>
              <a:t>trabajadores más; y la </a:t>
            </a:r>
            <a:r>
              <a:rPr lang="es-ES" sz="1000" dirty="0" smtClean="0">
                <a:solidFill>
                  <a:schemeClr val="tx1"/>
                </a:solidFill>
              </a:rPr>
              <a:t>Industria de Transformación con dos mil 278 </a:t>
            </a:r>
            <a:r>
              <a:rPr lang="es-ES" sz="1000" dirty="0">
                <a:solidFill>
                  <a:schemeClr val="tx1"/>
                </a:solidFill>
              </a:rPr>
              <a:t>trabajadores </a:t>
            </a:r>
            <a:r>
              <a:rPr lang="es-ES" sz="1000" dirty="0" smtClean="0">
                <a:solidFill>
                  <a:schemeClr val="tx1"/>
                </a:solidFill>
              </a:rPr>
              <a:t>(11.1%) con 64 trabajadores menos.</a:t>
            </a:r>
            <a:endParaRPr lang="es-ES" sz="1000" dirty="0">
              <a:solidFill>
                <a:schemeClr val="tx1"/>
              </a:solidFill>
            </a:endParaRPr>
          </a:p>
          <a:p>
            <a:pPr algn="just"/>
            <a:endParaRPr lang="es-ES" sz="1000" dirty="0">
              <a:solidFill>
                <a:schemeClr val="tx1"/>
              </a:solidFill>
            </a:endParaRPr>
          </a:p>
          <a:p>
            <a:pPr algn="just"/>
            <a:r>
              <a:rPr lang="es-ES" sz="1000" dirty="0">
                <a:solidFill>
                  <a:schemeClr val="tx1"/>
                </a:solidFill>
              </a:rPr>
              <a:t>Otras actividades con menor número de trabajadores afiliados son: </a:t>
            </a:r>
            <a:r>
              <a:rPr lang="es-ES" sz="1000" dirty="0" smtClean="0">
                <a:solidFill>
                  <a:schemeClr val="tx1"/>
                </a:solidFill>
              </a:rPr>
              <a:t>la de Servicios sociales y comunales con mil 826 </a:t>
            </a:r>
            <a:r>
              <a:rPr lang="es-ES" sz="1000" dirty="0">
                <a:solidFill>
                  <a:schemeClr val="tx1"/>
                </a:solidFill>
              </a:rPr>
              <a:t>trabajadores </a:t>
            </a:r>
            <a:r>
              <a:rPr lang="es-ES" sz="1000" dirty="0" smtClean="0">
                <a:solidFill>
                  <a:schemeClr val="tx1"/>
                </a:solidFill>
              </a:rPr>
              <a:t>(8.9%) </a:t>
            </a:r>
            <a:r>
              <a:rPr lang="es-ES" sz="1000" dirty="0">
                <a:solidFill>
                  <a:schemeClr val="tx1"/>
                </a:solidFill>
              </a:rPr>
              <a:t>con </a:t>
            </a:r>
            <a:r>
              <a:rPr lang="es-ES" sz="1000" dirty="0" smtClean="0">
                <a:solidFill>
                  <a:schemeClr val="tx1"/>
                </a:solidFill>
              </a:rPr>
              <a:t>una disminución de 100 </a:t>
            </a:r>
            <a:r>
              <a:rPr lang="es-ES" sz="1000" dirty="0">
                <a:solidFill>
                  <a:schemeClr val="tx1"/>
                </a:solidFill>
              </a:rPr>
              <a:t>trabajadores </a:t>
            </a:r>
            <a:r>
              <a:rPr lang="es-ES" sz="1000" dirty="0" smtClean="0">
                <a:solidFill>
                  <a:schemeClr val="tx1"/>
                </a:solidFill>
              </a:rPr>
              <a:t>respecto </a:t>
            </a:r>
            <a:r>
              <a:rPr lang="es-ES" sz="1000" dirty="0">
                <a:solidFill>
                  <a:schemeClr val="tx1"/>
                </a:solidFill>
              </a:rPr>
              <a:t>al mes pasado; </a:t>
            </a:r>
            <a:r>
              <a:rPr lang="es-ES" sz="1000" dirty="0" smtClean="0">
                <a:solidFill>
                  <a:schemeClr val="tx1"/>
                </a:solidFill>
              </a:rPr>
              <a:t>le siguen las </a:t>
            </a:r>
            <a:r>
              <a:rPr lang="es-ES" sz="1000" dirty="0">
                <a:solidFill>
                  <a:schemeClr val="tx1"/>
                </a:solidFill>
              </a:rPr>
              <a:t>actividades </a:t>
            </a:r>
            <a:r>
              <a:rPr lang="es-ES" sz="1000" dirty="0" smtClean="0">
                <a:solidFill>
                  <a:schemeClr val="tx1"/>
                </a:solidFill>
              </a:rPr>
              <a:t>de Servicios para empresas, personas y el hogar </a:t>
            </a:r>
            <a:r>
              <a:rPr lang="es-ES" sz="1000" dirty="0">
                <a:solidFill>
                  <a:schemeClr val="tx1"/>
                </a:solidFill>
              </a:rPr>
              <a:t>con </a:t>
            </a:r>
            <a:r>
              <a:rPr lang="es-ES" sz="1000" dirty="0" smtClean="0">
                <a:solidFill>
                  <a:schemeClr val="tx1"/>
                </a:solidFill>
              </a:rPr>
              <a:t>mil 613 </a:t>
            </a:r>
            <a:r>
              <a:rPr lang="es-ES" sz="1000" dirty="0">
                <a:solidFill>
                  <a:schemeClr val="tx1"/>
                </a:solidFill>
              </a:rPr>
              <a:t>trabajadores </a:t>
            </a:r>
            <a:r>
              <a:rPr lang="es-ES" sz="1000" dirty="0" smtClean="0">
                <a:solidFill>
                  <a:schemeClr val="tx1"/>
                </a:solidFill>
              </a:rPr>
              <a:t>(7.8%) con 59 trabajadores más; </a:t>
            </a:r>
            <a:r>
              <a:rPr lang="es-ES" sz="1000" dirty="0">
                <a:solidFill>
                  <a:schemeClr val="tx1"/>
                </a:solidFill>
              </a:rPr>
              <a:t>la Industria </a:t>
            </a:r>
            <a:r>
              <a:rPr lang="es-ES" sz="1000" dirty="0" smtClean="0">
                <a:solidFill>
                  <a:schemeClr val="tx1"/>
                </a:solidFill>
              </a:rPr>
              <a:t>eléctrica</a:t>
            </a:r>
            <a:r>
              <a:rPr lang="es-ES" sz="1000" dirty="0">
                <a:solidFill>
                  <a:schemeClr val="tx1"/>
                </a:solidFill>
              </a:rPr>
              <a:t>, captación y suministro de agua potable con mil </a:t>
            </a:r>
            <a:r>
              <a:rPr lang="es-ES" sz="1000" dirty="0" smtClean="0">
                <a:solidFill>
                  <a:schemeClr val="tx1"/>
                </a:solidFill>
              </a:rPr>
              <a:t>271 trabajadores (6.2%) </a:t>
            </a:r>
            <a:r>
              <a:rPr lang="es-ES" sz="1000" dirty="0">
                <a:solidFill>
                  <a:schemeClr val="tx1"/>
                </a:solidFill>
              </a:rPr>
              <a:t>con </a:t>
            </a:r>
            <a:r>
              <a:rPr lang="es-ES" sz="1000" dirty="0" smtClean="0">
                <a:solidFill>
                  <a:schemeClr val="tx1"/>
                </a:solidFill>
              </a:rPr>
              <a:t>155 </a:t>
            </a:r>
            <a:r>
              <a:rPr lang="es-ES" sz="1000" dirty="0">
                <a:solidFill>
                  <a:schemeClr val="tx1"/>
                </a:solidFill>
              </a:rPr>
              <a:t>trabajadores </a:t>
            </a:r>
            <a:r>
              <a:rPr lang="es-ES" sz="1000" dirty="0" smtClean="0">
                <a:solidFill>
                  <a:schemeClr val="tx1"/>
                </a:solidFill>
              </a:rPr>
              <a:t>más; Transportes y comunicaciones con 378 trabajadores (1.8%) con 13 trabajadores menos; las actividades del sector primario con 203 trabajadores (1.0%) con cinco trabajadores menos; y las Industrias </a:t>
            </a:r>
            <a:r>
              <a:rPr lang="es-ES" sz="1000" dirty="0">
                <a:solidFill>
                  <a:schemeClr val="tx1"/>
                </a:solidFill>
              </a:rPr>
              <a:t>extractivas </a:t>
            </a:r>
            <a:r>
              <a:rPr lang="es-ES" sz="1000" dirty="0" smtClean="0">
                <a:solidFill>
                  <a:schemeClr val="tx1"/>
                </a:solidFill>
              </a:rPr>
              <a:t>con 15 trabajadores (0.1%) con dos trabajadores menos respecto al mes de noviembre.</a:t>
            </a:r>
            <a:endParaRPr lang="es-ES" sz="1000" dirty="0">
              <a:solidFill>
                <a:schemeClr val="tx1"/>
              </a:solidFill>
            </a:endParaRPr>
          </a:p>
        </p:txBody>
      </p:sp>
      <p:sp>
        <p:nvSpPr>
          <p:cNvPr id="3" name="2 CuadroTexto"/>
          <p:cNvSpPr txBox="1"/>
          <p:nvPr/>
        </p:nvSpPr>
        <p:spPr>
          <a:xfrm>
            <a:off x="1614447" y="290415"/>
            <a:ext cx="6061158" cy="400110"/>
          </a:xfrm>
          <a:prstGeom prst="rect">
            <a:avLst/>
          </a:prstGeom>
          <a:solidFill>
            <a:srgbClr val="FFBD5D"/>
          </a:solidFill>
          <a:scene3d>
            <a:camera prst="orthographicFront"/>
            <a:lightRig rig="threePt" dir="t"/>
          </a:scene3d>
          <a:sp3d>
            <a:bevelT w="139700" prst="cross"/>
          </a:sp3d>
        </p:spPr>
        <p:txBody>
          <a:bodyPr wrap="square" rtlCol="0">
            <a:spAutoFit/>
          </a:bodyPr>
          <a:lstStyle/>
          <a:p>
            <a:pPr algn="ctr"/>
            <a:endParaRPr lang="es-MX" sz="200" dirty="0" smtClean="0">
              <a:latin typeface="Tahoma" pitchFamily="34" charset="0"/>
              <a:cs typeface="Tahoma" pitchFamily="34" charset="0"/>
            </a:endParaRPr>
          </a:p>
          <a:p>
            <a:pPr algn="ctr"/>
            <a:r>
              <a:rPr lang="es-MX" sz="1600" dirty="0" smtClean="0">
                <a:latin typeface="Tahoma" pitchFamily="34" charset="0"/>
                <a:cs typeface="Tahoma" pitchFamily="34" charset="0"/>
              </a:rPr>
              <a:t>Trabajadores Eventuales Urbanos por Actividad Económica</a:t>
            </a:r>
          </a:p>
          <a:p>
            <a:pPr algn="ctr"/>
            <a:endParaRPr lang="es-MX" sz="200" dirty="0">
              <a:latin typeface="Tahoma" pitchFamily="34" charset="0"/>
              <a:cs typeface="Tahoma" pitchFamily="34" charset="0"/>
            </a:endParaRPr>
          </a:p>
        </p:txBody>
      </p:sp>
      <p:sp>
        <p:nvSpPr>
          <p:cNvPr id="6" name="5 CuadroTexto"/>
          <p:cNvSpPr txBox="1"/>
          <p:nvPr/>
        </p:nvSpPr>
        <p:spPr>
          <a:xfrm>
            <a:off x="519057" y="6588141"/>
            <a:ext cx="5254965"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t>Fuente:	IMSS</a:t>
            </a:r>
            <a:r>
              <a:rPr lang="es-ES" sz="700" dirty="0"/>
              <a:t>.</a:t>
            </a:r>
            <a:r>
              <a:rPr lang="es-ES" sz="700" baseline="0" dirty="0"/>
              <a:t> Instituto Mexicano del Seguro Social. http://www.imss.gob.mx/estadisticas/financieras/Cubo.htm</a:t>
            </a:r>
          </a:p>
        </p:txBody>
      </p:sp>
      <p:sp>
        <p:nvSpPr>
          <p:cNvPr id="9" name="8 CuadroTexto"/>
          <p:cNvSpPr txBox="1"/>
          <p:nvPr/>
        </p:nvSpPr>
        <p:spPr>
          <a:xfrm>
            <a:off x="3599892" y="1036605"/>
            <a:ext cx="2234651" cy="307777"/>
          </a:xfrm>
          <a:prstGeom prst="rect">
            <a:avLst/>
          </a:prstGeom>
          <a:noFill/>
        </p:spPr>
        <p:txBody>
          <a:bodyPr wrap="none" rtlCol="0">
            <a:spAutoFit/>
          </a:bodyPr>
          <a:lstStyle/>
          <a:p>
            <a:r>
              <a:rPr lang="es-MX" sz="1400" b="1" dirty="0" smtClean="0"/>
              <a:t>Chiapas Diciembre 2011</a:t>
            </a:r>
            <a:endParaRPr lang="es-MX" sz="1400" b="1" dirty="0"/>
          </a:p>
        </p:txBody>
      </p:sp>
      <p:graphicFrame>
        <p:nvGraphicFramePr>
          <p:cNvPr id="7" name="2 Gráfico"/>
          <p:cNvGraphicFramePr>
            <a:graphicFrameLocks/>
          </p:cNvGraphicFramePr>
          <p:nvPr>
            <p:extLst>
              <p:ext uri="{D42A27DB-BD31-4B8C-83A1-F6EECF244321}">
                <p14:modId xmlns:p14="http://schemas.microsoft.com/office/powerpoint/2010/main" val="3702813713"/>
              </p:ext>
            </p:extLst>
          </p:nvPr>
        </p:nvGraphicFramePr>
        <p:xfrm>
          <a:off x="395536" y="1484784"/>
          <a:ext cx="8568951" cy="26023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56240837"/>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523875" y="5229200"/>
            <a:ext cx="8181975" cy="1152550"/>
          </a:xfrm>
          <a:prstGeom prst="roundRect">
            <a:avLst>
              <a:gd name="adj" fmla="val 6268"/>
            </a:avLst>
          </a:prstGeom>
          <a:solidFill>
            <a:schemeClr val="accent6">
              <a:lumMod val="60000"/>
              <a:lumOff val="40000"/>
            </a:schemeClr>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100" dirty="0" smtClean="0">
                <a:solidFill>
                  <a:schemeClr val="tx1"/>
                </a:solidFill>
              </a:rPr>
              <a:t>En Chiapas se tienen registrados 207 mil 177 trabajadores asegurados al IMSS en el mes de diciembre, de los cuales 183 mil 350 son trabajadores permanentes (urbanos y del campo), cifra que representa el 88.5% de los trabajadores afiliados a esta institución; este porcentaje ubica al estado en el séptimo lugar en este rubro en el contexto nacional, ubicándose  por arriba de entidades como Durango Guanajuato y Tamaulipas entre otras, cuando en el mes anterior se ubicaba en el quinto lugar.</a:t>
            </a:r>
          </a:p>
        </p:txBody>
      </p:sp>
      <p:sp>
        <p:nvSpPr>
          <p:cNvPr id="3" name="2 CuadroTexto"/>
          <p:cNvSpPr txBox="1"/>
          <p:nvPr/>
        </p:nvSpPr>
        <p:spPr>
          <a:xfrm>
            <a:off x="1614447" y="269291"/>
            <a:ext cx="6061158" cy="384721"/>
          </a:xfrm>
          <a:prstGeom prst="rect">
            <a:avLst/>
          </a:prstGeom>
          <a:solidFill>
            <a:srgbClr val="FFBD5D"/>
          </a:solidFill>
          <a:scene3d>
            <a:camera prst="orthographicFront"/>
            <a:lightRig rig="threePt" dir="t"/>
          </a:scene3d>
          <a:sp3d>
            <a:bevelT w="139700" prst="cross"/>
          </a:sp3d>
        </p:spPr>
        <p:txBody>
          <a:bodyPr wrap="square" rtlCol="0">
            <a:spAutoFit/>
          </a:bodyPr>
          <a:lstStyle/>
          <a:p>
            <a:pPr algn="ctr"/>
            <a:endParaRPr lang="es-MX" sz="200" dirty="0" smtClean="0">
              <a:latin typeface="Tahoma" pitchFamily="34" charset="0"/>
              <a:cs typeface="Tahoma" pitchFamily="34" charset="0"/>
            </a:endParaRPr>
          </a:p>
          <a:p>
            <a:pPr algn="ctr"/>
            <a:r>
              <a:rPr lang="es-MX" sz="1600" dirty="0" smtClean="0">
                <a:latin typeface="Tahoma" pitchFamily="34" charset="0"/>
                <a:cs typeface="Tahoma" pitchFamily="34" charset="0"/>
              </a:rPr>
              <a:t>Trabajadores Permanentes por Entidad Federativa</a:t>
            </a:r>
          </a:p>
          <a:p>
            <a:pPr algn="ctr"/>
            <a:endParaRPr lang="es-MX" sz="100" dirty="0">
              <a:latin typeface="Tahoma" pitchFamily="34" charset="0"/>
              <a:cs typeface="Tahoma" pitchFamily="34" charset="0"/>
            </a:endParaRPr>
          </a:p>
        </p:txBody>
      </p:sp>
      <p:sp>
        <p:nvSpPr>
          <p:cNvPr id="4" name="3 CuadroTexto"/>
          <p:cNvSpPr txBox="1"/>
          <p:nvPr/>
        </p:nvSpPr>
        <p:spPr>
          <a:xfrm>
            <a:off x="1295636" y="1055655"/>
            <a:ext cx="6744001" cy="307777"/>
          </a:xfrm>
          <a:prstGeom prst="rect">
            <a:avLst/>
          </a:prstGeom>
          <a:noFill/>
        </p:spPr>
        <p:txBody>
          <a:bodyPr wrap="square" rtlCol="0">
            <a:spAutoFit/>
          </a:bodyPr>
          <a:lstStyle/>
          <a:p>
            <a:pPr algn="ctr"/>
            <a:r>
              <a:rPr lang="es-MX" sz="1400" b="1" dirty="0" smtClean="0"/>
              <a:t>Porcentajes en relación al total de trabajadores asegurados, Diciembre 2011</a:t>
            </a:r>
            <a:endParaRPr lang="es-MX" sz="1400" b="1" dirty="0"/>
          </a:p>
        </p:txBody>
      </p:sp>
      <p:sp>
        <p:nvSpPr>
          <p:cNvPr id="6" name="5 CuadroTexto"/>
          <p:cNvSpPr txBox="1"/>
          <p:nvPr/>
        </p:nvSpPr>
        <p:spPr>
          <a:xfrm>
            <a:off x="519057" y="6588141"/>
            <a:ext cx="5254965"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t>Fuente:	IMSS</a:t>
            </a:r>
            <a:r>
              <a:rPr lang="es-ES" sz="700" dirty="0"/>
              <a:t>.</a:t>
            </a:r>
            <a:r>
              <a:rPr lang="es-ES" sz="700" baseline="0" dirty="0"/>
              <a:t> Instituto Mexicano del Seguro Social. http://www.imss.gob.mx/estadisticas/financieras/Cubo.htm</a:t>
            </a:r>
          </a:p>
        </p:txBody>
      </p:sp>
      <p:graphicFrame>
        <p:nvGraphicFramePr>
          <p:cNvPr id="8" name="2 Gráfico"/>
          <p:cNvGraphicFramePr>
            <a:graphicFrameLocks/>
          </p:cNvGraphicFramePr>
          <p:nvPr>
            <p:extLst>
              <p:ext uri="{D42A27DB-BD31-4B8C-83A1-F6EECF244321}">
                <p14:modId xmlns:p14="http://schemas.microsoft.com/office/powerpoint/2010/main" val="3224334726"/>
              </p:ext>
            </p:extLst>
          </p:nvPr>
        </p:nvGraphicFramePr>
        <p:xfrm>
          <a:off x="523875" y="1616697"/>
          <a:ext cx="8181975" cy="343248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519057" y="4941168"/>
            <a:ext cx="8181975" cy="1404156"/>
          </a:xfrm>
          <a:prstGeom prst="roundRect">
            <a:avLst>
              <a:gd name="adj" fmla="val 6268"/>
            </a:avLst>
          </a:prstGeom>
          <a:solidFill>
            <a:schemeClr val="accent6">
              <a:lumMod val="60000"/>
              <a:lumOff val="40000"/>
            </a:schemeClr>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100" dirty="0" smtClean="0">
                <a:solidFill>
                  <a:schemeClr val="tx1"/>
                </a:solidFill>
              </a:rPr>
              <a:t>Uno de los indicadores más utilizados para medir los empleos generados es el de los TPEU, Para el periodo diciembre 2010- 2011 Chiapas presentó un crecimiento de ocho mil 511 TPEU, ubicándose en el lugar número 21 a nivel nacional por su generación de empleos, por arriba de Morelos, Campeche y Oaxaca, entre otros estados.</a:t>
            </a:r>
          </a:p>
          <a:p>
            <a:pPr algn="just"/>
            <a:endParaRPr lang="es-ES" sz="1100" dirty="0" smtClean="0">
              <a:solidFill>
                <a:schemeClr val="tx1"/>
              </a:solidFill>
            </a:endParaRPr>
          </a:p>
          <a:p>
            <a:pPr algn="just"/>
            <a:r>
              <a:rPr lang="es-ES" sz="1100" dirty="0" smtClean="0">
                <a:solidFill>
                  <a:schemeClr val="tx1"/>
                </a:solidFill>
              </a:rPr>
              <a:t>En términos porcentuales, Chiapas ocupa el lugar número 15 a nivel nacional en empleos generados con el 4.35% en el periodo indicado.</a:t>
            </a:r>
          </a:p>
        </p:txBody>
      </p:sp>
      <p:sp>
        <p:nvSpPr>
          <p:cNvPr id="5" name="4 CuadroTexto"/>
          <p:cNvSpPr txBox="1"/>
          <p:nvPr/>
        </p:nvSpPr>
        <p:spPr>
          <a:xfrm>
            <a:off x="530486" y="1055655"/>
            <a:ext cx="8181974" cy="307777"/>
          </a:xfrm>
          <a:prstGeom prst="rect">
            <a:avLst/>
          </a:prstGeom>
          <a:noFill/>
        </p:spPr>
        <p:txBody>
          <a:bodyPr wrap="square" rtlCol="0">
            <a:spAutoFit/>
          </a:bodyPr>
          <a:lstStyle/>
          <a:p>
            <a:pPr algn="ctr"/>
            <a:r>
              <a:rPr lang="es-MX" sz="1400" b="1" dirty="0" smtClean="0"/>
              <a:t>Empleos Generados y Variación Diciembre 2010 – Diciembre 2011</a:t>
            </a:r>
            <a:endParaRPr lang="es-MX" sz="1400" b="1" dirty="0"/>
          </a:p>
        </p:txBody>
      </p:sp>
      <p:sp>
        <p:nvSpPr>
          <p:cNvPr id="6" name="5 CuadroTexto"/>
          <p:cNvSpPr txBox="1"/>
          <p:nvPr/>
        </p:nvSpPr>
        <p:spPr>
          <a:xfrm>
            <a:off x="519057" y="6588141"/>
            <a:ext cx="5254965"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t>Fuente:	IMSS</a:t>
            </a:r>
            <a:r>
              <a:rPr lang="es-ES" sz="700" dirty="0"/>
              <a:t>.</a:t>
            </a:r>
            <a:r>
              <a:rPr lang="es-ES" sz="700" baseline="0" dirty="0"/>
              <a:t> Instituto Mexicano del Seguro Social. http://www.imss.gob.mx/estadisticas/financieras/Cubo.htm</a:t>
            </a:r>
          </a:p>
        </p:txBody>
      </p:sp>
      <p:sp>
        <p:nvSpPr>
          <p:cNvPr id="8" name="7 CuadroTexto"/>
          <p:cNvSpPr txBox="1"/>
          <p:nvPr/>
        </p:nvSpPr>
        <p:spPr>
          <a:xfrm>
            <a:off x="440229" y="6395703"/>
            <a:ext cx="8153194"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just"/>
            <a:r>
              <a:rPr lang="es-ES" sz="800" baseline="30000" dirty="0" smtClean="0"/>
              <a:t>2 </a:t>
            </a:r>
            <a:r>
              <a:rPr lang="es-ES" sz="800" i="1" dirty="0" smtClean="0"/>
              <a:t>En esta </a:t>
            </a:r>
            <a:r>
              <a:rPr lang="es-ES" sz="800" i="1" dirty="0"/>
              <a:t>clasificación se consideran los trabajadores permanentes del campo y urbanos y los eventuales urbanos pero se excluyen los trabajadores eventuales del campo. </a:t>
            </a:r>
            <a:endParaRPr lang="es-ES" sz="800" i="1" baseline="30000" dirty="0"/>
          </a:p>
        </p:txBody>
      </p:sp>
      <p:sp>
        <p:nvSpPr>
          <p:cNvPr id="9" name="8 CuadroTexto"/>
          <p:cNvSpPr txBox="1"/>
          <p:nvPr/>
        </p:nvSpPr>
        <p:spPr>
          <a:xfrm>
            <a:off x="1614447" y="269291"/>
            <a:ext cx="6061158" cy="630942"/>
          </a:xfrm>
          <a:prstGeom prst="rect">
            <a:avLst/>
          </a:prstGeom>
          <a:solidFill>
            <a:srgbClr val="FFBD5D"/>
          </a:solidFill>
          <a:scene3d>
            <a:camera prst="orthographicFront"/>
            <a:lightRig rig="threePt" dir="t"/>
          </a:scene3d>
          <a:sp3d>
            <a:bevelT w="139700" prst="cross"/>
          </a:sp3d>
        </p:spPr>
        <p:txBody>
          <a:bodyPr wrap="square" rtlCol="0">
            <a:spAutoFit/>
          </a:bodyPr>
          <a:lstStyle/>
          <a:p>
            <a:pPr algn="ctr"/>
            <a:endParaRPr lang="es-MX" sz="200" dirty="0" smtClean="0">
              <a:latin typeface="Tahoma" pitchFamily="34" charset="0"/>
              <a:cs typeface="Tahoma" pitchFamily="34" charset="0"/>
            </a:endParaRPr>
          </a:p>
          <a:p>
            <a:pPr algn="ctr"/>
            <a:r>
              <a:rPr lang="es-MX" sz="1600" dirty="0" smtClean="0">
                <a:latin typeface="Tahoma" pitchFamily="34" charset="0"/>
                <a:cs typeface="Tahoma" pitchFamily="34" charset="0"/>
              </a:rPr>
              <a:t>Trabajadores Permanentes y Eventuales Urbanos (TPEU)</a:t>
            </a:r>
            <a:r>
              <a:rPr lang="es-MX" sz="1600" baseline="30000" dirty="0" smtClean="0">
                <a:latin typeface="Tahoma" pitchFamily="34" charset="0"/>
                <a:cs typeface="Tahoma" pitchFamily="34" charset="0"/>
              </a:rPr>
              <a:t>2</a:t>
            </a:r>
            <a:r>
              <a:rPr lang="es-MX" sz="1600" dirty="0" smtClean="0">
                <a:latin typeface="Tahoma" pitchFamily="34" charset="0"/>
                <a:cs typeface="Tahoma" pitchFamily="34" charset="0"/>
              </a:rPr>
              <a:t> </a:t>
            </a:r>
          </a:p>
          <a:p>
            <a:pPr algn="ctr"/>
            <a:r>
              <a:rPr lang="es-MX" sz="1600" dirty="0" smtClean="0">
                <a:latin typeface="Tahoma" pitchFamily="34" charset="0"/>
                <a:cs typeface="Tahoma" pitchFamily="34" charset="0"/>
              </a:rPr>
              <a:t>por Entidad Federativa</a:t>
            </a:r>
          </a:p>
          <a:p>
            <a:pPr algn="ctr"/>
            <a:endParaRPr lang="es-MX" sz="100" dirty="0">
              <a:latin typeface="Tahoma" pitchFamily="34" charset="0"/>
              <a:cs typeface="Tahoma" pitchFamily="34" charset="0"/>
            </a:endParaRPr>
          </a:p>
        </p:txBody>
      </p:sp>
      <p:graphicFrame>
        <p:nvGraphicFramePr>
          <p:cNvPr id="10" name="Chart 2"/>
          <p:cNvGraphicFramePr>
            <a:graphicFrameLocks/>
          </p:cNvGraphicFramePr>
          <p:nvPr>
            <p:extLst>
              <p:ext uri="{D42A27DB-BD31-4B8C-83A1-F6EECF244321}">
                <p14:modId xmlns:p14="http://schemas.microsoft.com/office/powerpoint/2010/main" val="301371846"/>
              </p:ext>
            </p:extLst>
          </p:nvPr>
        </p:nvGraphicFramePr>
        <p:xfrm>
          <a:off x="424423" y="1484783"/>
          <a:ext cx="8295154" cy="334837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3 Gráfico"/>
          <p:cNvGraphicFramePr>
            <a:graphicFrameLocks/>
          </p:cNvGraphicFramePr>
          <p:nvPr>
            <p:extLst>
              <p:ext uri="{D42A27DB-BD31-4B8C-83A1-F6EECF244321}">
                <p14:modId xmlns:p14="http://schemas.microsoft.com/office/powerpoint/2010/main" val="3915276833"/>
              </p:ext>
            </p:extLst>
          </p:nvPr>
        </p:nvGraphicFramePr>
        <p:xfrm>
          <a:off x="493066" y="1922698"/>
          <a:ext cx="8107216" cy="2838450"/>
        </p:xfrm>
        <a:graphic>
          <a:graphicData uri="http://schemas.openxmlformats.org/drawingml/2006/chart">
            <c:chart xmlns:c="http://schemas.openxmlformats.org/drawingml/2006/chart" xmlns:r="http://schemas.openxmlformats.org/officeDocument/2006/relationships" r:id="rId2"/>
          </a:graphicData>
        </a:graphic>
      </p:graphicFrame>
      <p:sp>
        <p:nvSpPr>
          <p:cNvPr id="2" name="1 Rectángulo redondeado"/>
          <p:cNvSpPr/>
          <p:nvPr/>
        </p:nvSpPr>
        <p:spPr>
          <a:xfrm>
            <a:off x="602493" y="5049180"/>
            <a:ext cx="8181975" cy="1260140"/>
          </a:xfrm>
          <a:prstGeom prst="roundRect">
            <a:avLst>
              <a:gd name="adj" fmla="val 6268"/>
            </a:avLst>
          </a:prstGeom>
          <a:solidFill>
            <a:schemeClr val="accent6">
              <a:lumMod val="60000"/>
              <a:lumOff val="40000"/>
            </a:schemeClr>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100" dirty="0" smtClean="0">
                <a:solidFill>
                  <a:schemeClr val="tx1"/>
                </a:solidFill>
              </a:rPr>
              <a:t>A nivel municipal, comparando el mes de diciembre de 2011 con el mismo mes del año anterior, encontramos que en Chiapas los municipios que registraron mayor incremento de Trabajadores Permanentes y Eventuales Urbanos (TPEU) fueron Tuxtla Gutiérrez</a:t>
            </a:r>
            <a:r>
              <a:rPr lang="es-ES" sz="1100" dirty="0">
                <a:solidFill>
                  <a:schemeClr val="tx1"/>
                </a:solidFill>
              </a:rPr>
              <a:t>, </a:t>
            </a:r>
            <a:r>
              <a:rPr lang="es-ES" sz="1100" dirty="0" smtClean="0">
                <a:solidFill>
                  <a:schemeClr val="tx1"/>
                </a:solidFill>
              </a:rPr>
              <a:t>Tapachula, </a:t>
            </a:r>
            <a:r>
              <a:rPr lang="es-ES" sz="1100" dirty="0">
                <a:solidFill>
                  <a:schemeClr val="tx1"/>
                </a:solidFill>
              </a:rPr>
              <a:t>Villa </a:t>
            </a:r>
            <a:r>
              <a:rPr lang="es-ES" sz="1100" dirty="0" smtClean="0">
                <a:solidFill>
                  <a:schemeClr val="tx1"/>
                </a:solidFill>
              </a:rPr>
              <a:t>Comaltitlán, </a:t>
            </a:r>
            <a:r>
              <a:rPr lang="es-ES" sz="1100" dirty="0">
                <a:solidFill>
                  <a:schemeClr val="tx1"/>
                </a:solidFill>
              </a:rPr>
              <a:t>Palenque y </a:t>
            </a:r>
            <a:r>
              <a:rPr lang="es-ES" sz="1100" dirty="0" smtClean="0">
                <a:solidFill>
                  <a:schemeClr val="tx1"/>
                </a:solidFill>
              </a:rPr>
              <a:t>Reforma.</a:t>
            </a:r>
          </a:p>
          <a:p>
            <a:pPr algn="just"/>
            <a:endParaRPr lang="es-ES" sz="1100" dirty="0">
              <a:solidFill>
                <a:schemeClr val="tx1"/>
              </a:solidFill>
            </a:endParaRPr>
          </a:p>
          <a:p>
            <a:pPr algn="just"/>
            <a:r>
              <a:rPr lang="es-ES" sz="1100" dirty="0" smtClean="0">
                <a:solidFill>
                  <a:schemeClr val="tx1"/>
                </a:solidFill>
              </a:rPr>
              <a:t>Por otra parte los municipios que tuvieron mayores descensos de estos trabajadores en el periodo citado fueron Villa Corzo, Tumbalá, Huitiupán, Chiapa de Corzo y Ostuacán.</a:t>
            </a:r>
          </a:p>
        </p:txBody>
      </p:sp>
      <p:sp>
        <p:nvSpPr>
          <p:cNvPr id="3" name="2 CuadroTexto"/>
          <p:cNvSpPr txBox="1"/>
          <p:nvPr/>
        </p:nvSpPr>
        <p:spPr>
          <a:xfrm>
            <a:off x="1614447" y="179343"/>
            <a:ext cx="6061158" cy="584775"/>
          </a:xfrm>
          <a:prstGeom prst="rect">
            <a:avLst/>
          </a:prstGeom>
          <a:solidFill>
            <a:srgbClr val="FFBD5D"/>
          </a:solidFill>
          <a:scene3d>
            <a:camera prst="orthographicFront"/>
            <a:lightRig rig="threePt" dir="t"/>
          </a:scene3d>
          <a:sp3d>
            <a:bevelT w="139700" prst="cross"/>
          </a:sp3d>
        </p:spPr>
        <p:txBody>
          <a:bodyPr wrap="square" rtlCol="0">
            <a:spAutoFit/>
          </a:bodyPr>
          <a:lstStyle/>
          <a:p>
            <a:pPr algn="ctr"/>
            <a:r>
              <a:rPr lang="es-MX" sz="1600" dirty="0" smtClean="0">
                <a:latin typeface="Tahoma" pitchFamily="34" charset="0"/>
                <a:cs typeface="Tahoma" pitchFamily="34" charset="0"/>
              </a:rPr>
              <a:t>Municipios de Chiapas con Mayor Diferencia Anual de Trabajadores </a:t>
            </a:r>
            <a:r>
              <a:rPr lang="es-MX" sz="1600" dirty="0">
                <a:latin typeface="Tahoma" pitchFamily="34" charset="0"/>
                <a:cs typeface="Tahoma" pitchFamily="34" charset="0"/>
              </a:rPr>
              <a:t>Permanentes y Eventuales </a:t>
            </a:r>
            <a:r>
              <a:rPr lang="es-MX" sz="1600" dirty="0" smtClean="0">
                <a:latin typeface="Tahoma" pitchFamily="34" charset="0"/>
                <a:cs typeface="Tahoma" pitchFamily="34" charset="0"/>
              </a:rPr>
              <a:t>Urbanos</a:t>
            </a:r>
            <a:endParaRPr lang="es-MX" sz="100" dirty="0">
              <a:latin typeface="Tahoma" pitchFamily="34" charset="0"/>
              <a:cs typeface="Tahoma" pitchFamily="34" charset="0"/>
            </a:endParaRPr>
          </a:p>
        </p:txBody>
      </p:sp>
      <p:sp>
        <p:nvSpPr>
          <p:cNvPr id="5" name="4 CuadroTexto"/>
          <p:cNvSpPr txBox="1"/>
          <p:nvPr/>
        </p:nvSpPr>
        <p:spPr>
          <a:xfrm>
            <a:off x="519058" y="1055655"/>
            <a:ext cx="8181974" cy="307777"/>
          </a:xfrm>
          <a:prstGeom prst="rect">
            <a:avLst/>
          </a:prstGeom>
          <a:noFill/>
        </p:spPr>
        <p:txBody>
          <a:bodyPr wrap="square" rtlCol="0">
            <a:spAutoFit/>
          </a:bodyPr>
          <a:lstStyle/>
          <a:p>
            <a:pPr algn="ctr"/>
            <a:r>
              <a:rPr lang="es-MX" sz="1400" b="1" dirty="0" smtClean="0"/>
              <a:t>Diciembre 2010 – Diciembre 2011 </a:t>
            </a:r>
            <a:endParaRPr lang="es-MX" sz="1400" baseline="30000" dirty="0"/>
          </a:p>
        </p:txBody>
      </p:sp>
      <p:sp>
        <p:nvSpPr>
          <p:cNvPr id="6" name="5 CuadroTexto"/>
          <p:cNvSpPr txBox="1"/>
          <p:nvPr/>
        </p:nvSpPr>
        <p:spPr>
          <a:xfrm>
            <a:off x="519057" y="6588141"/>
            <a:ext cx="5254965"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t>Fuente:	IMSS</a:t>
            </a:r>
            <a:r>
              <a:rPr lang="es-ES" sz="700" dirty="0"/>
              <a:t>.</a:t>
            </a:r>
            <a:r>
              <a:rPr lang="es-ES" sz="700" baseline="0" dirty="0"/>
              <a:t> Instituto Mexicano del Seguro Social. http://www.imss.gob.mx/estadisticas/financieras/Cubo.htm</a:t>
            </a:r>
          </a:p>
        </p:txBody>
      </p:sp>
      <p:sp>
        <p:nvSpPr>
          <p:cNvPr id="8" name="1 Rectángulo"/>
          <p:cNvSpPr/>
          <p:nvPr/>
        </p:nvSpPr>
        <p:spPr>
          <a:xfrm>
            <a:off x="4860032" y="1994706"/>
            <a:ext cx="3744416" cy="2376264"/>
          </a:xfrm>
          <a:prstGeom prst="rect">
            <a:avLst/>
          </a:prstGeom>
          <a:solidFill>
            <a:srgbClr val="92D050">
              <a:alpha val="15000"/>
            </a:srgb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s-MX"/>
          </a:p>
        </p:txBody>
      </p:sp>
      <p:sp>
        <p:nvSpPr>
          <p:cNvPr id="9" name="1 CuadroTexto"/>
          <p:cNvSpPr txBox="1"/>
          <p:nvPr/>
        </p:nvSpPr>
        <p:spPr>
          <a:xfrm>
            <a:off x="5307469" y="2060848"/>
            <a:ext cx="2849541" cy="396044"/>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MX" b="1" dirty="0" smtClean="0"/>
              <a:t>Los 5 Municipios con Mayor Decremento</a:t>
            </a:r>
          </a:p>
          <a:p>
            <a:pPr algn="ctr"/>
            <a:r>
              <a:rPr lang="es-MX" b="1" dirty="0" smtClean="0"/>
              <a:t>de TPEU en el Año</a:t>
            </a:r>
            <a:endParaRPr lang="es-MX" sz="1100" b="1" dirty="0"/>
          </a:p>
        </p:txBody>
      </p:sp>
      <p:graphicFrame>
        <p:nvGraphicFramePr>
          <p:cNvPr id="13" name="3 Gráfico"/>
          <p:cNvGraphicFramePr>
            <a:graphicFrameLocks/>
          </p:cNvGraphicFramePr>
          <p:nvPr>
            <p:extLst>
              <p:ext uri="{D42A27DB-BD31-4B8C-83A1-F6EECF244321}">
                <p14:modId xmlns:p14="http://schemas.microsoft.com/office/powerpoint/2010/main" val="2599671039"/>
              </p:ext>
            </p:extLst>
          </p:nvPr>
        </p:nvGraphicFramePr>
        <p:xfrm>
          <a:off x="827584" y="2110740"/>
          <a:ext cx="7873448" cy="23983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38695448"/>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622662" y="3319461"/>
            <a:ext cx="1825650" cy="600164"/>
          </a:xfrm>
          <a:prstGeom prst="rect">
            <a:avLst/>
          </a:prstGeom>
          <a:solidFill>
            <a:srgbClr val="FFBD5D"/>
          </a:solidFill>
          <a:scene3d>
            <a:camera prst="orthographicFront"/>
            <a:lightRig rig="threePt" dir="t"/>
          </a:scene3d>
          <a:sp3d>
            <a:bevelT w="139700" prst="cross"/>
          </a:sp3d>
        </p:spPr>
        <p:txBody>
          <a:bodyPr wrap="square" rtlCol="0">
            <a:spAutoFit/>
          </a:bodyPr>
          <a:lstStyle/>
          <a:p>
            <a:pPr algn="ctr"/>
            <a:endParaRPr lang="es-MX" sz="500" dirty="0" smtClean="0">
              <a:latin typeface="Tahoma" pitchFamily="34" charset="0"/>
              <a:cs typeface="Tahoma" pitchFamily="34" charset="0"/>
            </a:endParaRPr>
          </a:p>
          <a:p>
            <a:pPr algn="ctr"/>
            <a:r>
              <a:rPr lang="es-MX" sz="2400" dirty="0" smtClean="0">
                <a:latin typeface="Tahoma" pitchFamily="34" charset="0"/>
                <a:cs typeface="Tahoma" pitchFamily="34" charset="0"/>
              </a:rPr>
              <a:t>ANEXOS</a:t>
            </a:r>
          </a:p>
          <a:p>
            <a:pPr algn="ctr"/>
            <a:endParaRPr lang="es-MX" sz="400" dirty="0">
              <a:latin typeface="Tahoma" pitchFamily="34" charset="0"/>
              <a:cs typeface="Tahoma" pitchFamily="34"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9ADEDC"/>
        </a:accent1>
        <a:accent2>
          <a:srgbClr val="45A3A1"/>
        </a:accent2>
        <a:accent3>
          <a:srgbClr val="ADBABA"/>
        </a:accent3>
        <a:accent4>
          <a:srgbClr val="DADADA"/>
        </a:accent4>
        <a:accent5>
          <a:srgbClr val="CAECEB"/>
        </a:accent5>
        <a:accent6>
          <a:srgbClr val="3E9391"/>
        </a:accent6>
        <a:hlink>
          <a:srgbClr val="45A3A1"/>
        </a:hlink>
        <a:folHlink>
          <a:srgbClr val="9ADED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16477</TotalTime>
  <Words>3546</Words>
  <Application>Microsoft Office PowerPoint</Application>
  <PresentationFormat>Presentación en pantalla (4:3)</PresentationFormat>
  <Paragraphs>1606</Paragraphs>
  <Slides>16</Slides>
  <Notes>2</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Default Design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Presentation Magazine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Strips Orange Template</dc:title>
  <dc:creator>Presentation Magazine</dc:creator>
  <cp:lastModifiedBy>Antonio</cp:lastModifiedBy>
  <cp:revision>691</cp:revision>
  <cp:lastPrinted>2011-03-10T19:48:04Z</cp:lastPrinted>
  <dcterms:created xsi:type="dcterms:W3CDTF">2005-03-15T10:04:38Z</dcterms:created>
  <dcterms:modified xsi:type="dcterms:W3CDTF">2012-01-26T18:49:00Z</dcterms:modified>
</cp:coreProperties>
</file>