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1.xml" ContentType="application/vnd.openxmlformats-officedocument.drawingml.chartshapes+xml"/>
  <Override PartName="/ppt/charts/chart10.xml" ContentType="application/vnd.openxmlformats-officedocument.drawingml.chart+xml"/>
  <Override PartName="/ppt/drawings/drawing2.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drawings/drawing3.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drawings/drawing4.xml" ContentType="application/vnd.openxmlformats-officedocument.drawingml.chartshapes+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4.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7" r:id="rId1"/>
    <p:sldMasterId id="2147484488" r:id="rId2"/>
  </p:sldMasterIdLst>
  <p:notesMasterIdLst>
    <p:notesMasterId r:id="rId49"/>
  </p:notesMasterIdLst>
  <p:sldIdLst>
    <p:sldId id="256" r:id="rId3"/>
    <p:sldId id="257" r:id="rId4"/>
    <p:sldId id="262" r:id="rId5"/>
    <p:sldId id="263" r:id="rId6"/>
    <p:sldId id="269" r:id="rId7"/>
    <p:sldId id="277" r:id="rId8"/>
    <p:sldId id="276" r:id="rId9"/>
    <p:sldId id="275" r:id="rId10"/>
    <p:sldId id="274" r:id="rId11"/>
    <p:sldId id="273" r:id="rId12"/>
    <p:sldId id="272" r:id="rId13"/>
    <p:sldId id="271" r:id="rId14"/>
    <p:sldId id="270" r:id="rId15"/>
    <p:sldId id="268" r:id="rId16"/>
    <p:sldId id="317" r:id="rId17"/>
    <p:sldId id="305" r:id="rId18"/>
    <p:sldId id="306" r:id="rId19"/>
    <p:sldId id="307" r:id="rId20"/>
    <p:sldId id="281" r:id="rId21"/>
    <p:sldId id="282" r:id="rId22"/>
    <p:sldId id="283" r:id="rId23"/>
    <p:sldId id="310" r:id="rId24"/>
    <p:sldId id="284" r:id="rId25"/>
    <p:sldId id="285" r:id="rId26"/>
    <p:sldId id="286" r:id="rId27"/>
    <p:sldId id="304" r:id="rId28"/>
    <p:sldId id="289" r:id="rId29"/>
    <p:sldId id="290" r:id="rId30"/>
    <p:sldId id="291" r:id="rId31"/>
    <p:sldId id="309" r:id="rId32"/>
    <p:sldId id="295" r:id="rId33"/>
    <p:sldId id="292" r:id="rId34"/>
    <p:sldId id="294" r:id="rId35"/>
    <p:sldId id="296" r:id="rId36"/>
    <p:sldId id="312" r:id="rId37"/>
    <p:sldId id="316" r:id="rId38"/>
    <p:sldId id="298" r:id="rId39"/>
    <p:sldId id="297" r:id="rId40"/>
    <p:sldId id="313" r:id="rId41"/>
    <p:sldId id="293" r:id="rId42"/>
    <p:sldId id="314" r:id="rId43"/>
    <p:sldId id="315" r:id="rId44"/>
    <p:sldId id="300" r:id="rId45"/>
    <p:sldId id="299" r:id="rId46"/>
    <p:sldId id="301" r:id="rId47"/>
    <p:sldId id="302" r:id="rId48"/>
  </p:sldIdLst>
  <p:sldSz cx="9144000" cy="6858000" type="screen4x3"/>
  <p:notesSz cx="6797675" cy="9928225"/>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5E8"/>
    <a:srgbClr val="E7EBF4"/>
    <a:srgbClr val="FFFFFF"/>
    <a:srgbClr val="0070C0"/>
    <a:srgbClr val="93CDDD"/>
    <a:srgbClr val="AC2328"/>
    <a:srgbClr val="E5242C"/>
    <a:srgbClr val="F39723"/>
    <a:srgbClr val="000000"/>
    <a:srgbClr val="012A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89" autoAdjust="0"/>
    <p:restoredTop sz="95564" autoAdjust="0"/>
  </p:normalViewPr>
  <p:slideViewPr>
    <p:cSldViewPr>
      <p:cViewPr>
        <p:scale>
          <a:sx n="81" d="100"/>
          <a:sy n="81" d="100"/>
        </p:scale>
        <p:origin x="-1014" y="-36"/>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181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gei-files\files\estadistica\Proyectos\Bolet&#237;n%20Econ&#243;mico\Temas%20Bolet&#237;n.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10.36.5.44\files\Estadistica\Proyectos\Bolet&#237;n%20Econ&#243;mico\Temas%20Bolet&#237;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10.36.5.44\files\Estadistica\Proyectos\Bolet&#237;n%20Econ&#243;mico\Temas%20Bolet&#237;n.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10.36.5.44\files\Estadistica\Proyectos\Bolet&#237;n%20Econ&#243;mico\Temas%20Bolet&#237;n.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10.36.5.44\files\Estadistica\Proyectos\Bolet&#237;n%20Econ&#243;mico\Temas%20Bolet&#237;n.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10.36.5.44\files\Estadistica\Proyectos\Bolet&#237;n%20Econ&#243;mico\Temas%20Bolet&#237;n.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10.36.5.44\files\Estadistica\Proyectos\Bolet&#237;n%20Econ&#243;mico\Temas%20Bolet&#237;n.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10.36.5.44\files\Estadistica\Proyectos\Bolet&#237;n%20Econ&#243;mico\Temas%20Bolet&#237;n.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10.36.5.44\files\Estadistica\Proyectos\Bolet&#237;n%20Econ&#243;mico\Temas%20Bolet&#237;n.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10.36.5.44\files\Estadistica\Proyectos\Bolet&#237;n%20Econ&#243;mico\Temas%20Bolet&#237;n.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10.36.5.44\files\Estadistica\Proyectos\Bolet&#237;n%20Econ&#243;mico\Temas%20Bolet&#237;n.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dgei-files\files\estadistica\Proyectos\Bolet&#237;n%20Econ&#243;mico\Temas%20Bolet&#237;n.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10.36.5.44\files\Estadistica\Proyectos\Bolet&#237;n%20Econ&#243;mico\Temas%20Bolet&#237;n.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10.36.5.44\files\Estadistica\Proyectos\Bolet&#237;n%20Econ&#243;mico\Temas%20Bolet&#237;n.xlsx"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10.36.5.44\files\Estadistica\Proyectos\Bolet&#237;n%20Econ&#243;mico\Temas%20Bolet&#237;n.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10.36.5.44\files\Estadistica\Proyectos\Bolet&#237;n%20Econ&#243;mico\Temas%20Bolet&#237;n.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10.36.5.44\files\Estadistica\Proyectos\Bolet&#237;n%20Econ&#243;mico\Temas%20Bolet&#237;n.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10.36.5.44\files\Estadistica\Proyectos\Bolet&#237;n%20Econ&#243;mico\Temas%20Bolet&#237;n.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10.36.5.44\files\Estadistica\Proyectos\Bolet&#237;n%20Econ&#243;mico\Temas%20Bolet&#237;n.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10.36.5.44\files\Estadistica\Proyectos\Bolet&#237;n%20Econ&#243;mico\Temas%20Bolet&#237;n.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10.36.5.44\files\Estadistica\Proyectos\Bolet&#237;n%20Econ&#243;mico\Temas%20Bolet&#237;n.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10.36.5.44\files\Estadistica\Proyectos\Bolet&#237;n%20Econ&#243;mico\Temas%20Bolet&#237;n.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1.xlsx"/></Relationships>
</file>

<file path=ppt/charts/_rels/chart30.xml.rels><?xml version="1.0" encoding="UTF-8" standalone="yes"?>
<Relationships xmlns="http://schemas.openxmlformats.org/package/2006/relationships"><Relationship Id="rId1" Type="http://schemas.openxmlformats.org/officeDocument/2006/relationships/oleObject" Target="file:///\\10.36.5.44\files\Estadistica\Proyectos\Bolet&#237;n%20Econ&#243;mico\Temas%20Bolet&#237;n.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gei-files\files\estadistica\Proyectos\Bolet&#237;n%20Econ&#243;mico\Temas%20Bolet&#237;n.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gei-files\files\estadistica\Proyectos\Bolet&#237;n%20Econ&#243;mico\Temas%20Bolet&#237;n.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gei-files\files\estadistica\Proyectos\Bolet&#237;n%20Econ&#243;mico\Temas%20Bolet&#237;n.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gei-files\files\estadistica\Proyectos\Bolet&#237;n%20Econ&#243;mico\Temas%20Bolet&#237;n.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gei-files\files\estadistica\Proyectos\Bolet&#237;n%20Econ&#243;mico\Temas%20Bolet&#237;n.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gei-files\files\estadistica\Proyectos\Bolet&#237;n%20Econ&#243;mico\Temas%20Bolet&#237;n.xlsx" TargetMode="External"/></Relationships>
</file>

<file path=ppt/charts/_rels/chart37.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dgei-files\files\estadistica\Proyectos\Bolet&#237;n%20Econ&#243;mico\Temas%20Bolet&#237;n.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gei-files\files\estadistica\Proyectos\Bolet&#237;n%20Econ&#243;mico\Temas%20Bolet&#237;n.xlsx" TargetMode="External"/></Relationships>
</file>

<file path=ppt/charts/_rels/chart39.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dgei-files\files\estadistica\Proyectos\Bolet&#237;n%20Econ&#243;mico\Temas%20Bolet&#237;n.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10.36.5.44\files\Estadistica\Proyectos\Bolet&#237;n%20Econ&#243;mico\Temas%20Bolet&#237;n.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10.36.5.44\files\Estadistica\Proyectos\Bolet&#237;n%20Econ&#243;mico\Temas%20Bolet&#237;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0.36.5.44\files\Estadistica\Proyectos\Bolet&#237;n%20Econ&#243;mico\Temas%20Bolet&#237;n.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10.36.5.44\files\Estadistica\Proyectos\Bolet&#237;n%20Econ&#243;mico\Temas%20Bolet&#237;n.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10.36.5.44\files\Estadistica\Proyectos\Bolet&#237;n%20Econ&#243;mico\Temas%20Bolet&#237;n.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10.36.5.44\files\Estadistica\Proyectos\Bolet&#237;n%20Econ&#243;mico\Temas%20Bolet&#237;n.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0.36.5.44\files\Estadistica\Proyectos\Bolet&#237;n%20Econ&#243;mico\Temas%20Bolet&#237;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vert="horz"/>
          <a:lstStyle/>
          <a:p>
            <a:pPr>
              <a:defRPr sz="900"/>
            </a:pPr>
            <a:r>
              <a:rPr lang="en-US" sz="900"/>
              <a:t>Chiapas </a:t>
            </a:r>
          </a:p>
          <a:p>
            <a:pPr>
              <a:defRPr sz="900"/>
            </a:pPr>
            <a:r>
              <a:rPr lang="en-US" sz="900"/>
              <a:t>Superficie Sembrada y Cosechada Anual</a:t>
            </a:r>
          </a:p>
          <a:p>
            <a:pPr>
              <a:defRPr sz="900"/>
            </a:pPr>
            <a:r>
              <a:rPr lang="en-US" sz="900"/>
              <a:t>(Hectáreas)</a:t>
            </a:r>
          </a:p>
        </c:rich>
      </c:tx>
      <c:layout>
        <c:manualLayout>
          <c:xMode val="edge"/>
          <c:yMode val="edge"/>
          <c:x val="0.21120140643639707"/>
          <c:y val="1.2163399469024514E-2"/>
        </c:manualLayout>
      </c:layout>
      <c:overlay val="0"/>
      <c:spPr>
        <a:noFill/>
        <a:ln>
          <a:noFill/>
        </a:ln>
        <a:effectLst/>
      </c:spPr>
    </c:title>
    <c:autoTitleDeleted val="0"/>
    <c:plotArea>
      <c:layout>
        <c:manualLayout>
          <c:layoutTarget val="inner"/>
          <c:xMode val="edge"/>
          <c:yMode val="edge"/>
          <c:x val="1.2269745438974208E-2"/>
          <c:y val="0.26228358139418201"/>
          <c:w val="0.96040026246719157"/>
          <c:h val="0.48044527310585561"/>
        </c:manualLayout>
      </c:layout>
      <c:lineChart>
        <c:grouping val="standard"/>
        <c:varyColors val="0"/>
        <c:ser>
          <c:idx val="0"/>
          <c:order val="0"/>
          <c:tx>
            <c:strRef>
              <c:f>AGRICULTURA!$A$4</c:f>
              <c:strCache>
                <c:ptCount val="1"/>
                <c:pt idx="0">
                  <c:v>Superficie Sembrada</c:v>
                </c:pt>
              </c:strCache>
            </c:strRef>
          </c:tx>
          <c:spPr>
            <a:ln w="38100" cap="rnd" cmpd="sng" algn="ctr">
              <a:solidFill>
                <a:schemeClr val="accent3">
                  <a:shade val="76000"/>
                </a:schemeClr>
              </a:solidFill>
              <a:prstDash val="solid"/>
              <a:round/>
            </a:ln>
            <a:effectLst/>
          </c:spPr>
          <c:marker>
            <c:symbol val="diamond"/>
            <c:size val="5"/>
            <c:spPr>
              <a:solidFill>
                <a:schemeClr val="accent3">
                  <a:shade val="76000"/>
                </a:schemeClr>
              </a:solidFill>
              <a:ln w="12700" cap="rnd" cmpd="sng" algn="ctr">
                <a:solidFill>
                  <a:schemeClr val="accent3">
                    <a:shade val="76000"/>
                  </a:schemeClr>
                </a:solidFill>
                <a:prstDash val="solid"/>
                <a:round/>
              </a:ln>
              <a:effectLst/>
            </c:spPr>
          </c:marker>
          <c:dLbls>
            <c:dLbl>
              <c:idx val="1"/>
              <c:layout>
                <c:manualLayout>
                  <c:x val="-5.6895150437177446E-2"/>
                  <c:y val="-8.687205253056173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9263999181717504E-2"/>
                  <c:y val="-7.20781982078619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800" b="1"/>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AGRICULTURA!$C$3:$H$3</c:f>
              <c:strCache>
                <c:ptCount val="6"/>
                <c:pt idx="0">
                  <c:v>2006</c:v>
                </c:pt>
                <c:pt idx="1">
                  <c:v>2007</c:v>
                </c:pt>
                <c:pt idx="2">
                  <c:v>2008</c:v>
                </c:pt>
                <c:pt idx="3">
                  <c:v>2009</c:v>
                </c:pt>
                <c:pt idx="4">
                  <c:v>2010</c:v>
                </c:pt>
                <c:pt idx="5">
                  <c:v>2011</c:v>
                </c:pt>
              </c:strCache>
            </c:strRef>
          </c:cat>
          <c:val>
            <c:numRef>
              <c:f>AGRICULTURA!$C$4:$H$4</c:f>
              <c:numCache>
                <c:formatCode>#,##0</c:formatCode>
                <c:ptCount val="6"/>
                <c:pt idx="0">
                  <c:v>1539996.52</c:v>
                </c:pt>
                <c:pt idx="1">
                  <c:v>1375871.22</c:v>
                </c:pt>
                <c:pt idx="2">
                  <c:v>1406840.94</c:v>
                </c:pt>
                <c:pt idx="3">
                  <c:v>1404119.23</c:v>
                </c:pt>
                <c:pt idx="4">
                  <c:v>1414516.78</c:v>
                </c:pt>
                <c:pt idx="5">
                  <c:v>1449954.34</c:v>
                </c:pt>
              </c:numCache>
            </c:numRef>
          </c:val>
          <c:smooth val="0"/>
        </c:ser>
        <c:ser>
          <c:idx val="1"/>
          <c:order val="1"/>
          <c:tx>
            <c:strRef>
              <c:f>AGRICULTURA!$A$5</c:f>
              <c:strCache>
                <c:ptCount val="1"/>
                <c:pt idx="0">
                  <c:v>Superficie Cosechada</c:v>
                </c:pt>
              </c:strCache>
            </c:strRef>
          </c:tx>
          <c:spPr>
            <a:ln w="38100" cap="rnd" cmpd="sng" algn="ctr">
              <a:solidFill>
                <a:schemeClr val="accent3">
                  <a:tint val="77000"/>
                </a:schemeClr>
              </a:solidFill>
              <a:prstDash val="solid"/>
              <a:round/>
            </a:ln>
            <a:effectLst/>
          </c:spPr>
          <c:marker>
            <c:symbol val="square"/>
            <c:size val="4"/>
            <c:spPr>
              <a:solidFill>
                <a:schemeClr val="accent3">
                  <a:tint val="77000"/>
                </a:schemeClr>
              </a:solidFill>
              <a:ln w="12700" cap="rnd" cmpd="sng" algn="ctr">
                <a:solidFill>
                  <a:schemeClr val="accent3">
                    <a:tint val="77000"/>
                  </a:schemeClr>
                </a:solidFill>
                <a:prstDash val="solid"/>
                <a:round/>
              </a:ln>
              <a:effectLst/>
            </c:spPr>
          </c:marker>
          <c:dLbls>
            <c:dLbl>
              <c:idx val="0"/>
              <c:layout>
                <c:manualLayout>
                  <c:x val="-0.10581758258154947"/>
                  <c:y val="8.5737121162782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6354330708661423E-2"/>
                  <c:y val="6.427092446777486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2465424005571913E-2"/>
                  <c:y val="6.717500737465952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800" b="1"/>
                </a:pPr>
                <a:endParaRPr lang="es-MX"/>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AGRICULTURA!$C$3:$H$3</c:f>
              <c:strCache>
                <c:ptCount val="6"/>
                <c:pt idx="0">
                  <c:v>2006</c:v>
                </c:pt>
                <c:pt idx="1">
                  <c:v>2007</c:v>
                </c:pt>
                <c:pt idx="2">
                  <c:v>2008</c:v>
                </c:pt>
                <c:pt idx="3">
                  <c:v>2009</c:v>
                </c:pt>
                <c:pt idx="4">
                  <c:v>2010</c:v>
                </c:pt>
                <c:pt idx="5">
                  <c:v>2011</c:v>
                </c:pt>
              </c:strCache>
            </c:strRef>
          </c:cat>
          <c:val>
            <c:numRef>
              <c:f>AGRICULTURA!$C$5:$H$5</c:f>
              <c:numCache>
                <c:formatCode>#,##0</c:formatCode>
                <c:ptCount val="6"/>
                <c:pt idx="0">
                  <c:v>1522324.11</c:v>
                </c:pt>
                <c:pt idx="1">
                  <c:v>1355981.87</c:v>
                </c:pt>
                <c:pt idx="2">
                  <c:v>1385365.91</c:v>
                </c:pt>
                <c:pt idx="3">
                  <c:v>1376128.78</c:v>
                </c:pt>
                <c:pt idx="4">
                  <c:v>1372511.75</c:v>
                </c:pt>
                <c:pt idx="5">
                  <c:v>1405851.29</c:v>
                </c:pt>
              </c:numCache>
            </c:numRef>
          </c:val>
          <c:smooth val="0"/>
        </c:ser>
        <c:dLbls>
          <c:showLegendKey val="0"/>
          <c:showVal val="0"/>
          <c:showCatName val="0"/>
          <c:showSerName val="0"/>
          <c:showPercent val="0"/>
          <c:showBubbleSize val="0"/>
        </c:dLbls>
        <c:marker val="1"/>
        <c:smooth val="0"/>
        <c:axId val="67411328"/>
        <c:axId val="67421312"/>
      </c:lineChart>
      <c:catAx>
        <c:axId val="67411328"/>
        <c:scaling>
          <c:orientation val="minMax"/>
        </c:scaling>
        <c:delete val="0"/>
        <c:axPos val="b"/>
        <c:numFmt formatCode="General" sourceLinked="0"/>
        <c:majorTickMark val="out"/>
        <c:minorTickMark val="none"/>
        <c:tickLblPos val="nextTo"/>
        <c:spPr>
          <a:noFill/>
          <a:ln w="12700" cap="rnd" cmpd="sng" algn="ctr">
            <a:solidFill>
              <a:schemeClr val="tx1">
                <a:tint val="75000"/>
              </a:schemeClr>
            </a:solidFill>
            <a:prstDash val="solid"/>
            <a:round/>
          </a:ln>
          <a:effectLst/>
        </c:spPr>
        <c:txPr>
          <a:bodyPr rot="-60000000" vert="horz"/>
          <a:lstStyle/>
          <a:p>
            <a:pPr>
              <a:defRPr/>
            </a:pPr>
            <a:endParaRPr lang="es-MX"/>
          </a:p>
        </c:txPr>
        <c:crossAx val="67421312"/>
        <c:crosses val="autoZero"/>
        <c:auto val="1"/>
        <c:lblAlgn val="ctr"/>
        <c:lblOffset val="100"/>
        <c:noMultiLvlLbl val="0"/>
      </c:catAx>
      <c:valAx>
        <c:axId val="67421312"/>
        <c:scaling>
          <c:orientation val="minMax"/>
          <c:max val="1590000"/>
          <c:min val="1300000"/>
        </c:scaling>
        <c:delete val="1"/>
        <c:axPos val="l"/>
        <c:numFmt formatCode="#,##0" sourceLinked="1"/>
        <c:majorTickMark val="out"/>
        <c:minorTickMark val="none"/>
        <c:tickLblPos val="nextTo"/>
        <c:crossAx val="67411328"/>
        <c:crosses val="autoZero"/>
        <c:crossBetween val="between"/>
      </c:valAx>
      <c:spPr>
        <a:noFill/>
        <a:ln>
          <a:noFill/>
        </a:ln>
        <a:effectLst/>
      </c:spPr>
    </c:plotArea>
    <c:legend>
      <c:legendPos val="b"/>
      <c:layout>
        <c:manualLayout>
          <c:xMode val="edge"/>
          <c:yMode val="edge"/>
          <c:x val="4.8134178339772134E-2"/>
          <c:y val="0.90586601705903547"/>
          <c:w val="0.93007921363910084"/>
          <c:h val="8.3717191601049873E-2"/>
        </c:manualLayout>
      </c:layout>
      <c:overlay val="0"/>
      <c:spPr>
        <a:noFill/>
        <a:ln>
          <a:noFill/>
        </a:ln>
        <a:effectLst/>
      </c:spPr>
      <c:txPr>
        <a:bodyPr rot="0" vert="horz"/>
        <a:lstStyle/>
        <a:p>
          <a:pPr>
            <a:defRPr/>
          </a:pPr>
          <a:endParaRPr lang="es-MX"/>
        </a:p>
      </c:txPr>
    </c:legend>
    <c:plotVisOnly val="1"/>
    <c:dispBlanksAs val="gap"/>
    <c:showDLblsOverMax val="0"/>
  </c:chart>
  <c:spPr>
    <a:solidFill>
      <a:schemeClr val="bg1">
        <a:lumMod val="20000"/>
        <a:lumOff val="80000"/>
      </a:schemeClr>
    </a:solidFill>
    <a:ln w="12700" cap="rnd" cmpd="sng" algn="ctr">
      <a:solidFill>
        <a:schemeClr val="bg1">
          <a:lumMod val="60000"/>
          <a:lumOff val="40000"/>
        </a:schemeClr>
      </a:solidFill>
      <a:prstDash val="solid"/>
    </a:ln>
    <a:effectLst/>
  </c:spPr>
  <c:txPr>
    <a:bodyPr/>
    <a:lstStyle/>
    <a:p>
      <a:pPr>
        <a:defRPr>
          <a:latin typeface="+mj-lt"/>
        </a:defRPr>
      </a:pPr>
      <a:endParaRPr lang="es-MX"/>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dirty="0" err="1" smtClean="0"/>
              <a:t>Estados</a:t>
            </a:r>
            <a:r>
              <a:rPr lang="en-US" sz="1000" dirty="0" smtClean="0"/>
              <a:t> </a:t>
            </a:r>
            <a:r>
              <a:rPr lang="en-US" sz="1000" dirty="0" err="1" smtClean="0"/>
              <a:t>Unidos</a:t>
            </a:r>
            <a:r>
              <a:rPr lang="en-US" sz="1000" dirty="0" smtClean="0"/>
              <a:t> </a:t>
            </a:r>
            <a:r>
              <a:rPr lang="en-US" sz="1000" dirty="0" err="1" smtClean="0"/>
              <a:t>Mexicanos</a:t>
            </a:r>
            <a:endParaRPr lang="en-US" sz="1000" dirty="0" smtClean="0"/>
          </a:p>
          <a:p>
            <a:pPr>
              <a:defRPr sz="1000"/>
            </a:pPr>
            <a:r>
              <a:rPr lang="en-US" sz="1000" dirty="0" err="1" smtClean="0"/>
              <a:t>Variación</a:t>
            </a:r>
            <a:r>
              <a:rPr lang="en-US" sz="1000" dirty="0" smtClean="0"/>
              <a:t> </a:t>
            </a:r>
            <a:r>
              <a:rPr lang="en-US" sz="1000" dirty="0" err="1"/>
              <a:t>porcentual</a:t>
            </a:r>
            <a:r>
              <a:rPr lang="en-US" sz="1000" dirty="0"/>
              <a:t> del PIB </a:t>
            </a:r>
            <a:r>
              <a:rPr lang="en-US" sz="1000" dirty="0" smtClean="0"/>
              <a:t>2010-2011 a </a:t>
            </a:r>
            <a:r>
              <a:rPr lang="en-US" sz="1000" dirty="0" err="1" smtClean="0"/>
              <a:t>precios</a:t>
            </a:r>
            <a:r>
              <a:rPr lang="en-US" sz="1000" dirty="0" smtClean="0"/>
              <a:t> </a:t>
            </a:r>
            <a:r>
              <a:rPr lang="en-US" sz="1000" dirty="0" err="1" smtClean="0"/>
              <a:t>constantes</a:t>
            </a:r>
            <a:r>
              <a:rPr lang="en-US" sz="1000" dirty="0" smtClean="0"/>
              <a:t> 2003</a:t>
            </a:r>
            <a:endParaRPr lang="en-US" sz="1000" dirty="0"/>
          </a:p>
          <a:p>
            <a:pPr>
              <a:defRPr sz="1000"/>
            </a:pPr>
            <a:r>
              <a:rPr lang="en-US" sz="1000" dirty="0" err="1"/>
              <a:t>por</a:t>
            </a:r>
            <a:r>
              <a:rPr lang="en-US" sz="1000" dirty="0"/>
              <a:t> </a:t>
            </a:r>
            <a:r>
              <a:rPr lang="en-US" sz="1000" dirty="0" err="1"/>
              <a:t>entidades</a:t>
            </a:r>
            <a:r>
              <a:rPr lang="en-US" sz="1000" dirty="0"/>
              <a:t> </a:t>
            </a:r>
            <a:r>
              <a:rPr lang="en-US" sz="1000" dirty="0" err="1"/>
              <a:t>federativas</a:t>
            </a:r>
            <a:endParaRPr lang="en-US" sz="1000" dirty="0"/>
          </a:p>
        </c:rich>
      </c:tx>
      <c:layout>
        <c:manualLayout>
          <c:xMode val="edge"/>
          <c:yMode val="edge"/>
          <c:x val="0.28449349958468273"/>
          <c:y val="4.8991451184648011E-3"/>
        </c:manualLayout>
      </c:layout>
      <c:overlay val="0"/>
    </c:title>
    <c:autoTitleDeleted val="0"/>
    <c:view3D>
      <c:rotX val="0"/>
      <c:rotY val="0"/>
      <c:rAngAx val="1"/>
    </c:view3D>
    <c:floor>
      <c:thickness val="0"/>
    </c:floor>
    <c:sideWall>
      <c:thickness val="0"/>
      <c:spPr>
        <a:noFill/>
      </c:spPr>
    </c:sideWall>
    <c:backWall>
      <c:thickness val="0"/>
      <c:spPr>
        <a:noFill/>
      </c:spPr>
    </c:backWall>
    <c:plotArea>
      <c:layout>
        <c:manualLayout>
          <c:layoutTarget val="inner"/>
          <c:xMode val="edge"/>
          <c:yMode val="edge"/>
          <c:x val="1.2668437620487236E-2"/>
          <c:y val="0.17944420252425722"/>
          <c:w val="0.97126476391264138"/>
          <c:h val="0.4815591189884445"/>
        </c:manualLayout>
      </c:layout>
      <c:bar3DChart>
        <c:barDir val="col"/>
        <c:grouping val="clustered"/>
        <c:varyColors val="0"/>
        <c:ser>
          <c:idx val="0"/>
          <c:order val="0"/>
          <c:spPr>
            <a:solidFill>
              <a:schemeClr val="accent3"/>
            </a:solidFill>
          </c:spPr>
          <c:invertIfNegative val="0"/>
          <c:dPt>
            <c:idx val="8"/>
            <c:invertIfNegative val="0"/>
            <c:bubble3D val="0"/>
          </c:dPt>
          <c:dPt>
            <c:idx val="9"/>
            <c:invertIfNegative val="0"/>
            <c:bubble3D val="0"/>
          </c:dPt>
          <c:dPt>
            <c:idx val="20"/>
            <c:invertIfNegative val="0"/>
            <c:bubble3D val="0"/>
            <c:spPr>
              <a:solidFill>
                <a:schemeClr val="accent4"/>
              </a:solidFill>
            </c:spPr>
          </c:dPt>
          <c:dPt>
            <c:idx val="22"/>
            <c:invertIfNegative val="0"/>
            <c:bubble3D val="0"/>
          </c:dPt>
          <c:dLbls>
            <c:dLbl>
              <c:idx val="20"/>
              <c:spPr/>
              <c:txPr>
                <a:bodyPr rot="-3420000"/>
                <a:lstStyle/>
                <a:p>
                  <a:pPr>
                    <a:defRPr sz="900" b="1"/>
                  </a:pPr>
                  <a:endParaRPr lang="es-MX"/>
                </a:p>
              </c:txPr>
              <c:showLegendKey val="0"/>
              <c:showVal val="1"/>
              <c:showCatName val="0"/>
              <c:showSerName val="0"/>
              <c:showPercent val="0"/>
              <c:showBubbleSize val="0"/>
            </c:dLbl>
            <c:spPr>
              <a:noFill/>
              <a:ln>
                <a:noFill/>
              </a:ln>
              <a:effectLst/>
            </c:spPr>
            <c:txPr>
              <a:bodyPr rot="-3420000"/>
              <a:lstStyle/>
              <a:p>
                <a:pPr>
                  <a:defRPr sz="900"/>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'PIB $ 2003'!$B$27:$B$59</c:f>
              <c:strCache>
                <c:ptCount val="33"/>
                <c:pt idx="0">
                  <c:v>Col</c:v>
                </c:pt>
                <c:pt idx="1">
                  <c:v>Qro</c:v>
                </c:pt>
                <c:pt idx="2">
                  <c:v>Son</c:v>
                </c:pt>
                <c:pt idx="3">
                  <c:v>BC</c:v>
                </c:pt>
                <c:pt idx="4">
                  <c:v>SLP</c:v>
                </c:pt>
                <c:pt idx="5">
                  <c:v>NL</c:v>
                </c:pt>
                <c:pt idx="6">
                  <c:v>Coah</c:v>
                </c:pt>
                <c:pt idx="7">
                  <c:v>Pue</c:v>
                </c:pt>
                <c:pt idx="8">
                  <c:v>Jal</c:v>
                </c:pt>
                <c:pt idx="9">
                  <c:v>Q. Roo</c:v>
                </c:pt>
                <c:pt idx="10">
                  <c:v>Tab</c:v>
                </c:pt>
                <c:pt idx="11">
                  <c:v>BCS</c:v>
                </c:pt>
                <c:pt idx="12">
                  <c:v>Hgo</c:v>
                </c:pt>
                <c:pt idx="13">
                  <c:v>Gto</c:v>
                </c:pt>
                <c:pt idx="14">
                  <c:v>Ags</c:v>
                </c:pt>
                <c:pt idx="15">
                  <c:v>Mich</c:v>
                </c:pt>
                <c:pt idx="16">
                  <c:v>Mex</c:v>
                </c:pt>
                <c:pt idx="17">
                  <c:v>Nal</c:v>
                </c:pt>
                <c:pt idx="18">
                  <c:v>Mor</c:v>
                </c:pt>
                <c:pt idx="19">
                  <c:v>Yuc</c:v>
                </c:pt>
                <c:pt idx="20">
                  <c:v>Chis</c:v>
                </c:pt>
                <c:pt idx="21">
                  <c:v>D.F.</c:v>
                </c:pt>
                <c:pt idx="22">
                  <c:v>Dgo</c:v>
                </c:pt>
                <c:pt idx="23">
                  <c:v>Chih</c:v>
                </c:pt>
                <c:pt idx="24">
                  <c:v>Ver</c:v>
                </c:pt>
                <c:pt idx="25">
                  <c:v>Nay</c:v>
                </c:pt>
                <c:pt idx="26">
                  <c:v>Zac</c:v>
                </c:pt>
                <c:pt idx="27">
                  <c:v>Tlax</c:v>
                </c:pt>
                <c:pt idx="28">
                  <c:v>Oax</c:v>
                </c:pt>
                <c:pt idx="29">
                  <c:v>Tamps</c:v>
                </c:pt>
                <c:pt idx="30">
                  <c:v>Gro</c:v>
                </c:pt>
                <c:pt idx="31">
                  <c:v>Sin</c:v>
                </c:pt>
                <c:pt idx="32">
                  <c:v>Camp</c:v>
                </c:pt>
              </c:strCache>
            </c:strRef>
          </c:cat>
          <c:val>
            <c:numRef>
              <c:f>'PIB $ 2003'!$C$27:$C$59</c:f>
              <c:numCache>
                <c:formatCode>#,##0.00</c:formatCode>
                <c:ptCount val="33"/>
                <c:pt idx="0">
                  <c:v>10.035726100465951</c:v>
                </c:pt>
                <c:pt idx="1">
                  <c:v>7.7158332686412763</c:v>
                </c:pt>
                <c:pt idx="2">
                  <c:v>7.1280335154761332</c:v>
                </c:pt>
                <c:pt idx="3">
                  <c:v>6.5113086761125629</c:v>
                </c:pt>
                <c:pt idx="4">
                  <c:v>6.0489491039904095</c:v>
                </c:pt>
                <c:pt idx="5">
                  <c:v>6.040270754376877</c:v>
                </c:pt>
                <c:pt idx="6">
                  <c:v>5.7411499828781984</c:v>
                </c:pt>
                <c:pt idx="7">
                  <c:v>5.4228896679245935</c:v>
                </c:pt>
                <c:pt idx="8">
                  <c:v>5.1906298637161683</c:v>
                </c:pt>
                <c:pt idx="9">
                  <c:v>5.1830201755916079</c:v>
                </c:pt>
                <c:pt idx="10">
                  <c:v>5.177060298235503</c:v>
                </c:pt>
                <c:pt idx="11">
                  <c:v>4.7649071268043457</c:v>
                </c:pt>
                <c:pt idx="12">
                  <c:v>4.709440372193697</c:v>
                </c:pt>
                <c:pt idx="13">
                  <c:v>4.692201057648802</c:v>
                </c:pt>
                <c:pt idx="14">
                  <c:v>4.5902519543495401</c:v>
                </c:pt>
                <c:pt idx="15">
                  <c:v>4.3470589101402481</c:v>
                </c:pt>
                <c:pt idx="16">
                  <c:v>4.1634377160145704</c:v>
                </c:pt>
                <c:pt idx="17">
                  <c:v>3.9351879494557096</c:v>
                </c:pt>
                <c:pt idx="18">
                  <c:v>3.9162319245552197</c:v>
                </c:pt>
                <c:pt idx="19">
                  <c:v>3.5330895722839557</c:v>
                </c:pt>
                <c:pt idx="20">
                  <c:v>3.4250441425164553</c:v>
                </c:pt>
                <c:pt idx="21">
                  <c:v>3.3707506838313037</c:v>
                </c:pt>
                <c:pt idx="22">
                  <c:v>3.3356402880088609</c:v>
                </c:pt>
                <c:pt idx="23">
                  <c:v>2.3980244892522791</c:v>
                </c:pt>
                <c:pt idx="24">
                  <c:v>2.3557216448078577</c:v>
                </c:pt>
                <c:pt idx="25">
                  <c:v>2.0883709274998949</c:v>
                </c:pt>
                <c:pt idx="26">
                  <c:v>1.9851784000707369</c:v>
                </c:pt>
                <c:pt idx="27">
                  <c:v>1.9019088066645224</c:v>
                </c:pt>
                <c:pt idx="28">
                  <c:v>1.5604760060909513</c:v>
                </c:pt>
                <c:pt idx="29">
                  <c:v>1.0542611357628573</c:v>
                </c:pt>
                <c:pt idx="30">
                  <c:v>0.77610071805393943</c:v>
                </c:pt>
                <c:pt idx="31">
                  <c:v>-0.44087080884044383</c:v>
                </c:pt>
                <c:pt idx="32">
                  <c:v>-3.6091363561470189</c:v>
                </c:pt>
              </c:numCache>
            </c:numRef>
          </c:val>
        </c:ser>
        <c:dLbls>
          <c:showLegendKey val="0"/>
          <c:showVal val="1"/>
          <c:showCatName val="0"/>
          <c:showSerName val="0"/>
          <c:showPercent val="0"/>
          <c:showBubbleSize val="0"/>
        </c:dLbls>
        <c:gapWidth val="150"/>
        <c:shape val="box"/>
        <c:axId val="75556352"/>
        <c:axId val="75557888"/>
        <c:axId val="0"/>
      </c:bar3DChart>
      <c:catAx>
        <c:axId val="75556352"/>
        <c:scaling>
          <c:orientation val="minMax"/>
        </c:scaling>
        <c:delete val="0"/>
        <c:axPos val="b"/>
        <c:numFmt formatCode="General" sourceLinked="1"/>
        <c:majorTickMark val="out"/>
        <c:minorTickMark val="none"/>
        <c:tickLblPos val="low"/>
        <c:txPr>
          <a:bodyPr/>
          <a:lstStyle/>
          <a:p>
            <a:pPr>
              <a:defRPr sz="800"/>
            </a:pPr>
            <a:endParaRPr lang="es-MX"/>
          </a:p>
        </c:txPr>
        <c:crossAx val="75557888"/>
        <c:crosses val="autoZero"/>
        <c:auto val="1"/>
        <c:lblAlgn val="ctr"/>
        <c:lblOffset val="800"/>
        <c:noMultiLvlLbl val="0"/>
      </c:catAx>
      <c:valAx>
        <c:axId val="75557888"/>
        <c:scaling>
          <c:orientation val="minMax"/>
          <c:max val="15"/>
          <c:min val="-5"/>
        </c:scaling>
        <c:delete val="1"/>
        <c:axPos val="l"/>
        <c:numFmt formatCode="#,##0.00" sourceLinked="1"/>
        <c:majorTickMark val="out"/>
        <c:minorTickMark val="none"/>
        <c:tickLblPos val="nextTo"/>
        <c:crossAx val="75556352"/>
        <c:crosses val="autoZero"/>
        <c:crossBetween val="between"/>
        <c:majorUnit val="2"/>
      </c:valAx>
      <c:spPr>
        <a:solidFill>
          <a:srgbClr val="9BBB59">
            <a:lumMod val="20000"/>
            <a:lumOff val="80000"/>
            <a:alpha val="22000"/>
          </a:srgbClr>
        </a:solidFill>
        <a:ln>
          <a:noFill/>
        </a:ln>
      </c:spPr>
    </c:plotArea>
    <c:plotVisOnly val="1"/>
    <c:dispBlanksAs val="gap"/>
    <c:showDLblsOverMax val="0"/>
  </c:chart>
  <c:spPr>
    <a:solidFill>
      <a:schemeClr val="bg1">
        <a:lumMod val="20000"/>
        <a:lumOff val="80000"/>
      </a:schemeClr>
    </a:solidFill>
    <a:ln>
      <a:noFill/>
    </a:ln>
  </c:spPr>
  <c:txPr>
    <a:bodyPr/>
    <a:lstStyle/>
    <a:p>
      <a:pPr>
        <a:defRPr>
          <a:latin typeface="+mj-lt"/>
        </a:defRPr>
      </a:pPr>
      <a:endParaRPr lang="es-MX"/>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s-MX" sz="1000"/>
              <a:t>Chiapas</a:t>
            </a:r>
          </a:p>
          <a:p>
            <a:pPr>
              <a:defRPr sz="1000"/>
            </a:pPr>
            <a:r>
              <a:rPr lang="es-MX" sz="1000"/>
              <a:t>Producto Interno Bruto</a:t>
            </a:r>
          </a:p>
          <a:p>
            <a:pPr>
              <a:defRPr sz="1000"/>
            </a:pPr>
            <a:r>
              <a:rPr lang="es-MX" sz="1000"/>
              <a:t>(Miles de pesos corrientes a precios básicos)</a:t>
            </a:r>
          </a:p>
        </c:rich>
      </c:tx>
      <c:layout>
        <c:manualLayout>
          <c:xMode val="edge"/>
          <c:yMode val="edge"/>
          <c:x val="0.19321344809961025"/>
          <c:y val="0"/>
        </c:manualLayout>
      </c:layout>
      <c:overlay val="0"/>
    </c:title>
    <c:autoTitleDeleted val="0"/>
    <c:plotArea>
      <c:layout/>
      <c:lineChart>
        <c:grouping val="standard"/>
        <c:varyColors val="0"/>
        <c:ser>
          <c:idx val="0"/>
          <c:order val="0"/>
          <c:spPr>
            <a:ln>
              <a:solidFill>
                <a:srgbClr val="0070C0"/>
              </a:solidFill>
            </a:ln>
          </c:spPr>
          <c:marker>
            <c:spPr>
              <a:solidFill>
                <a:srgbClr val="002060"/>
              </a:solidFill>
              <a:ln>
                <a:solidFill>
                  <a:srgbClr val="0070C0"/>
                </a:solidFill>
              </a:ln>
            </c:spPr>
          </c:marker>
          <c:dLbls>
            <c:dLbl>
              <c:idx val="0"/>
              <c:layout>
                <c:manualLayout>
                  <c:x val="-8.6847550306211704E-2"/>
                  <c:y val="-6.246573344998541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9625109361329836E-2"/>
                  <c:y val="6.253463108778060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4069553805774272E-2"/>
                  <c:y val="6.253463108778069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9625109361329836E-2"/>
                  <c:y val="-4.857648002333041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1"/>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'PIB $ Corr'!$E$26:$E$31</c:f>
              <c:strCache>
                <c:ptCount val="6"/>
                <c:pt idx="0">
                  <c:v>2006</c:v>
                </c:pt>
                <c:pt idx="1">
                  <c:v>2007</c:v>
                </c:pt>
                <c:pt idx="2">
                  <c:v>2008</c:v>
                </c:pt>
                <c:pt idx="3">
                  <c:v>2009</c:v>
                </c:pt>
                <c:pt idx="4">
                  <c:v>2010</c:v>
                </c:pt>
                <c:pt idx="5">
                  <c:v>2011</c:v>
                </c:pt>
              </c:strCache>
            </c:strRef>
          </c:cat>
          <c:val>
            <c:numRef>
              <c:f>'PIB $ Corr'!$F$26:$F$31</c:f>
              <c:numCache>
                <c:formatCode>#,##0</c:formatCode>
                <c:ptCount val="6"/>
                <c:pt idx="0">
                  <c:v>182807376.25573599</c:v>
                </c:pt>
                <c:pt idx="1">
                  <c:v>190977529.40620801</c:v>
                </c:pt>
                <c:pt idx="2">
                  <c:v>214181872.713891</c:v>
                </c:pt>
                <c:pt idx="3">
                  <c:v>210300544.93690801</c:v>
                </c:pt>
                <c:pt idx="4">
                  <c:v>235452530.843467</c:v>
                </c:pt>
                <c:pt idx="5">
                  <c:v>261119203.37388101</c:v>
                </c:pt>
              </c:numCache>
            </c:numRef>
          </c:val>
          <c:smooth val="0"/>
        </c:ser>
        <c:dLbls>
          <c:showLegendKey val="0"/>
          <c:showVal val="0"/>
          <c:showCatName val="0"/>
          <c:showSerName val="0"/>
          <c:showPercent val="0"/>
          <c:showBubbleSize val="0"/>
        </c:dLbls>
        <c:marker val="1"/>
        <c:smooth val="0"/>
        <c:axId val="76406784"/>
        <c:axId val="76408320"/>
      </c:lineChart>
      <c:catAx>
        <c:axId val="76406784"/>
        <c:scaling>
          <c:orientation val="minMax"/>
        </c:scaling>
        <c:delete val="0"/>
        <c:axPos val="b"/>
        <c:numFmt formatCode="General" sourceLinked="0"/>
        <c:majorTickMark val="out"/>
        <c:minorTickMark val="none"/>
        <c:tickLblPos val="nextTo"/>
        <c:crossAx val="76408320"/>
        <c:crosses val="autoZero"/>
        <c:auto val="1"/>
        <c:lblAlgn val="ctr"/>
        <c:lblOffset val="100"/>
        <c:noMultiLvlLbl val="0"/>
      </c:catAx>
      <c:valAx>
        <c:axId val="76408320"/>
        <c:scaling>
          <c:orientation val="minMax"/>
        </c:scaling>
        <c:delete val="1"/>
        <c:axPos val="l"/>
        <c:numFmt formatCode="#,##0" sourceLinked="1"/>
        <c:majorTickMark val="out"/>
        <c:minorTickMark val="none"/>
        <c:tickLblPos val="nextTo"/>
        <c:crossAx val="76406784"/>
        <c:crosses val="autoZero"/>
        <c:crossBetween val="between"/>
      </c:valAx>
    </c:plotArea>
    <c:plotVisOnly val="1"/>
    <c:dispBlanksAs val="gap"/>
    <c:showDLblsOverMax val="0"/>
  </c:chart>
  <c:spPr>
    <a:ln>
      <a:noFill/>
    </a:ln>
  </c:spPr>
  <c:txPr>
    <a:bodyPr/>
    <a:lstStyle/>
    <a:p>
      <a:pPr>
        <a:defRPr>
          <a:latin typeface="+mj-lt"/>
        </a:defRPr>
      </a:pPr>
      <a:endParaRPr lang="es-MX"/>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Estados Unidos Mexicanos</a:t>
            </a:r>
          </a:p>
          <a:p>
            <a:pPr>
              <a:defRPr sz="1000"/>
            </a:pPr>
            <a:r>
              <a:rPr lang="en-US" sz="1000"/>
              <a:t>Variación porcentual del PIB 2010-2011 a precios corrientes</a:t>
            </a:r>
          </a:p>
          <a:p>
            <a:pPr>
              <a:defRPr sz="1000"/>
            </a:pPr>
            <a:r>
              <a:rPr lang="en-US" sz="1000"/>
              <a:t>por entidades federativas</a:t>
            </a:r>
          </a:p>
        </c:rich>
      </c:tx>
      <c:layout>
        <c:manualLayout>
          <c:xMode val="edge"/>
          <c:yMode val="edge"/>
          <c:x val="0.26486631316909132"/>
          <c:y val="0"/>
        </c:manualLayout>
      </c:layout>
      <c:overlay val="0"/>
    </c:title>
    <c:autoTitleDeleted val="0"/>
    <c:view3D>
      <c:rotX val="0"/>
      <c:rotY val="0"/>
      <c:rAngAx val="1"/>
    </c:view3D>
    <c:floor>
      <c:thickness val="0"/>
    </c:floor>
    <c:sideWall>
      <c:thickness val="0"/>
    </c:sideWall>
    <c:backWall>
      <c:thickness val="0"/>
    </c:backWall>
    <c:plotArea>
      <c:layout>
        <c:manualLayout>
          <c:layoutTarget val="inner"/>
          <c:xMode val="edge"/>
          <c:yMode val="edge"/>
          <c:x val="0"/>
          <c:y val="0.28574730627677847"/>
          <c:w val="0.98495890567628319"/>
          <c:h val="0.42854086003090308"/>
        </c:manualLayout>
      </c:layout>
      <c:bar3DChart>
        <c:barDir val="col"/>
        <c:grouping val="clustered"/>
        <c:varyColors val="0"/>
        <c:ser>
          <c:idx val="0"/>
          <c:order val="0"/>
          <c:spPr>
            <a:solidFill>
              <a:schemeClr val="accent3"/>
            </a:solidFill>
          </c:spPr>
          <c:invertIfNegative val="0"/>
          <c:dPt>
            <c:idx val="8"/>
            <c:invertIfNegative val="0"/>
            <c:bubble3D val="0"/>
          </c:dPt>
          <c:dPt>
            <c:idx val="9"/>
            <c:invertIfNegative val="0"/>
            <c:bubble3D val="0"/>
          </c:dPt>
          <c:dPt>
            <c:idx val="11"/>
            <c:invertIfNegative val="0"/>
            <c:bubble3D val="0"/>
            <c:spPr>
              <a:solidFill>
                <a:srgbClr val="00B0F0"/>
              </a:solidFill>
            </c:spPr>
          </c:dPt>
          <c:dPt>
            <c:idx val="20"/>
            <c:invertIfNegative val="0"/>
            <c:bubble3D val="0"/>
          </c:dPt>
          <c:dPt>
            <c:idx val="22"/>
            <c:invertIfNegative val="0"/>
            <c:bubble3D val="0"/>
          </c:dPt>
          <c:dLbls>
            <c:dLbl>
              <c:idx val="11"/>
              <c:spPr>
                <a:noFill/>
                <a:ln>
                  <a:noFill/>
                </a:ln>
                <a:effectLst/>
              </c:spPr>
              <c:txPr>
                <a:bodyPr rot="-3420000"/>
                <a:lstStyle/>
                <a:p>
                  <a:pPr>
                    <a:defRPr sz="1000" b="1"/>
                  </a:pPr>
                  <a:endParaRPr lang="es-MX"/>
                </a:p>
              </c:txPr>
              <c:showLegendKey val="0"/>
              <c:showVal val="1"/>
              <c:showCatName val="0"/>
              <c:showSerName val="0"/>
              <c:showPercent val="0"/>
              <c:showBubbleSize val="0"/>
            </c:dLbl>
            <c:spPr>
              <a:noFill/>
              <a:ln>
                <a:noFill/>
              </a:ln>
              <a:effectLst/>
            </c:spPr>
            <c:txPr>
              <a:bodyPr rot="-3420000"/>
              <a:lstStyle/>
              <a:p>
                <a:pPr>
                  <a:defRPr sz="900"/>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'PIB $ Corr'!$B$27:$B$59</c:f>
              <c:strCache>
                <c:ptCount val="33"/>
                <c:pt idx="0">
                  <c:v>Tab</c:v>
                </c:pt>
                <c:pt idx="1">
                  <c:v>Camp</c:v>
                </c:pt>
                <c:pt idx="2">
                  <c:v>Son</c:v>
                </c:pt>
                <c:pt idx="3">
                  <c:v>Zac</c:v>
                </c:pt>
                <c:pt idx="4">
                  <c:v>Dgo</c:v>
                </c:pt>
                <c:pt idx="5">
                  <c:v>Qro</c:v>
                </c:pt>
                <c:pt idx="6">
                  <c:v>Col</c:v>
                </c:pt>
                <c:pt idx="7">
                  <c:v>Hgo</c:v>
                </c:pt>
                <c:pt idx="8">
                  <c:v>Mich</c:v>
                </c:pt>
                <c:pt idx="9">
                  <c:v>SLP</c:v>
                </c:pt>
                <c:pt idx="10">
                  <c:v>Pue</c:v>
                </c:pt>
                <c:pt idx="11">
                  <c:v>Chis</c:v>
                </c:pt>
                <c:pt idx="12">
                  <c:v>Nal</c:v>
                </c:pt>
                <c:pt idx="13">
                  <c:v>Coah</c:v>
                </c:pt>
                <c:pt idx="14">
                  <c:v>Oax</c:v>
                </c:pt>
                <c:pt idx="15">
                  <c:v>Ver</c:v>
                </c:pt>
                <c:pt idx="16">
                  <c:v>Gto</c:v>
                </c:pt>
                <c:pt idx="17">
                  <c:v>Mex</c:v>
                </c:pt>
                <c:pt idx="18">
                  <c:v>Jal</c:v>
                </c:pt>
                <c:pt idx="19">
                  <c:v>BC</c:v>
                </c:pt>
                <c:pt idx="20">
                  <c:v>NL</c:v>
                </c:pt>
                <c:pt idx="21">
                  <c:v>Q. Roo</c:v>
                </c:pt>
                <c:pt idx="22">
                  <c:v>Ags</c:v>
                </c:pt>
                <c:pt idx="23">
                  <c:v>Nay</c:v>
                </c:pt>
                <c:pt idx="24">
                  <c:v>Mor</c:v>
                </c:pt>
                <c:pt idx="25">
                  <c:v>Tlax</c:v>
                </c:pt>
                <c:pt idx="26">
                  <c:v>BCS</c:v>
                </c:pt>
                <c:pt idx="27">
                  <c:v>D.F.</c:v>
                </c:pt>
                <c:pt idx="28">
                  <c:v>Gro</c:v>
                </c:pt>
                <c:pt idx="29">
                  <c:v>Yuc</c:v>
                </c:pt>
                <c:pt idx="30">
                  <c:v>Chih</c:v>
                </c:pt>
                <c:pt idx="31">
                  <c:v>Sin</c:v>
                </c:pt>
                <c:pt idx="32">
                  <c:v>Tamps</c:v>
                </c:pt>
              </c:strCache>
            </c:strRef>
          </c:cat>
          <c:val>
            <c:numRef>
              <c:f>'PIB $ Corr'!$C$27:$C$59</c:f>
              <c:numCache>
                <c:formatCode>#,##0.00</c:formatCode>
                <c:ptCount val="33"/>
                <c:pt idx="0">
                  <c:v>29.406879497173264</c:v>
                </c:pt>
                <c:pt idx="1">
                  <c:v>26.261380101840786</c:v>
                </c:pt>
                <c:pt idx="2">
                  <c:v>18.537267187582358</c:v>
                </c:pt>
                <c:pt idx="3">
                  <c:v>16.989414352387811</c:v>
                </c:pt>
                <c:pt idx="4">
                  <c:v>14.047245260153502</c:v>
                </c:pt>
                <c:pt idx="5">
                  <c:v>12.970797100597281</c:v>
                </c:pt>
                <c:pt idx="6">
                  <c:v>12.948515210983345</c:v>
                </c:pt>
                <c:pt idx="7">
                  <c:v>12.289687594497508</c:v>
                </c:pt>
                <c:pt idx="8">
                  <c:v>11.778893186011715</c:v>
                </c:pt>
                <c:pt idx="9">
                  <c:v>11.247141140598089</c:v>
                </c:pt>
                <c:pt idx="10">
                  <c:v>10.987452858596143</c:v>
                </c:pt>
                <c:pt idx="11">
                  <c:v>10.900996663092855</c:v>
                </c:pt>
                <c:pt idx="12">
                  <c:v>10.878584671559182</c:v>
                </c:pt>
                <c:pt idx="13">
                  <c:v>10.72247442346152</c:v>
                </c:pt>
                <c:pt idx="14">
                  <c:v>9.8318385109399458</c:v>
                </c:pt>
                <c:pt idx="15">
                  <c:v>9.8141079649605558</c:v>
                </c:pt>
                <c:pt idx="16">
                  <c:v>9.7851738966716368</c:v>
                </c:pt>
                <c:pt idx="17">
                  <c:v>9.3721265836056205</c:v>
                </c:pt>
                <c:pt idx="18">
                  <c:v>9.3122395475962065</c:v>
                </c:pt>
                <c:pt idx="19">
                  <c:v>9.2807771656925127</c:v>
                </c:pt>
                <c:pt idx="20">
                  <c:v>9.2782589801478537</c:v>
                </c:pt>
                <c:pt idx="21">
                  <c:v>9.029130052153107</c:v>
                </c:pt>
                <c:pt idx="22">
                  <c:v>8.9044221545020861</c:v>
                </c:pt>
                <c:pt idx="23">
                  <c:v>8.1414910091426123</c:v>
                </c:pt>
                <c:pt idx="24">
                  <c:v>7.9165260627264331</c:v>
                </c:pt>
                <c:pt idx="25">
                  <c:v>7.5818554998650995</c:v>
                </c:pt>
                <c:pt idx="26">
                  <c:v>7.0276211676765428</c:v>
                </c:pt>
                <c:pt idx="27">
                  <c:v>7.0110858998395713</c:v>
                </c:pt>
                <c:pt idx="28">
                  <c:v>6.7231697995484296</c:v>
                </c:pt>
                <c:pt idx="29">
                  <c:v>6.67223301603876</c:v>
                </c:pt>
                <c:pt idx="30">
                  <c:v>6.500375486985547</c:v>
                </c:pt>
                <c:pt idx="31">
                  <c:v>4.9044643761176303</c:v>
                </c:pt>
                <c:pt idx="32">
                  <c:v>4.7801587681314857</c:v>
                </c:pt>
              </c:numCache>
            </c:numRef>
          </c:val>
        </c:ser>
        <c:dLbls>
          <c:showLegendKey val="0"/>
          <c:showVal val="1"/>
          <c:showCatName val="0"/>
          <c:showSerName val="0"/>
          <c:showPercent val="0"/>
          <c:showBubbleSize val="0"/>
        </c:dLbls>
        <c:gapWidth val="150"/>
        <c:shape val="box"/>
        <c:axId val="76131328"/>
        <c:axId val="76133120"/>
        <c:axId val="0"/>
      </c:bar3DChart>
      <c:catAx>
        <c:axId val="76131328"/>
        <c:scaling>
          <c:orientation val="minMax"/>
        </c:scaling>
        <c:delete val="0"/>
        <c:axPos val="b"/>
        <c:numFmt formatCode="General" sourceLinked="1"/>
        <c:majorTickMark val="out"/>
        <c:minorTickMark val="none"/>
        <c:tickLblPos val="low"/>
        <c:txPr>
          <a:bodyPr/>
          <a:lstStyle/>
          <a:p>
            <a:pPr>
              <a:defRPr sz="800"/>
            </a:pPr>
            <a:endParaRPr lang="es-MX"/>
          </a:p>
        </c:txPr>
        <c:crossAx val="76133120"/>
        <c:crosses val="autoZero"/>
        <c:auto val="1"/>
        <c:lblAlgn val="ctr"/>
        <c:lblOffset val="100"/>
        <c:noMultiLvlLbl val="0"/>
      </c:catAx>
      <c:valAx>
        <c:axId val="76133120"/>
        <c:scaling>
          <c:orientation val="minMax"/>
          <c:max val="30"/>
          <c:min val="0"/>
        </c:scaling>
        <c:delete val="1"/>
        <c:axPos val="l"/>
        <c:numFmt formatCode="#,##0.00" sourceLinked="1"/>
        <c:majorTickMark val="out"/>
        <c:minorTickMark val="none"/>
        <c:tickLblPos val="nextTo"/>
        <c:crossAx val="76131328"/>
        <c:crosses val="autoZero"/>
        <c:crossBetween val="between"/>
        <c:majorUnit val="5"/>
      </c:valAx>
      <c:spPr>
        <a:solidFill>
          <a:srgbClr val="9BBB59">
            <a:lumMod val="20000"/>
            <a:lumOff val="80000"/>
            <a:alpha val="22000"/>
          </a:srgbClr>
        </a:solidFill>
        <a:ln>
          <a:noFill/>
        </a:ln>
      </c:spPr>
    </c:plotArea>
    <c:plotVisOnly val="1"/>
    <c:dispBlanksAs val="gap"/>
    <c:showDLblsOverMax val="0"/>
  </c:chart>
  <c:spPr>
    <a:solidFill>
      <a:schemeClr val="bg1">
        <a:lumMod val="20000"/>
        <a:lumOff val="80000"/>
      </a:schemeClr>
    </a:solidFill>
    <a:ln>
      <a:noFill/>
    </a:ln>
  </c:spPr>
  <c:txPr>
    <a:bodyPr/>
    <a:lstStyle/>
    <a:p>
      <a:pPr>
        <a:defRPr>
          <a:latin typeface="Helvetica 67 Medium"/>
        </a:defRPr>
      </a:pPr>
      <a:endParaRPr lang="es-MX"/>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Chiapas</a:t>
            </a:r>
          </a:p>
          <a:p>
            <a:pPr>
              <a:defRPr sz="1000"/>
            </a:pPr>
            <a:r>
              <a:rPr lang="en-US" sz="1000"/>
              <a:t>Evolución del Indicador Trimestral de Actividad Económica (ITAEE)</a:t>
            </a:r>
          </a:p>
        </c:rich>
      </c:tx>
      <c:layout/>
      <c:overlay val="0"/>
    </c:title>
    <c:autoTitleDeleted val="0"/>
    <c:plotArea>
      <c:layout>
        <c:manualLayout>
          <c:layoutTarget val="inner"/>
          <c:xMode val="edge"/>
          <c:yMode val="edge"/>
          <c:x val="2.1057961504811908E-2"/>
          <c:y val="0.3166783318751823"/>
          <c:w val="0.94838648293963257"/>
          <c:h val="0.56734179060950718"/>
        </c:manualLayout>
      </c:layout>
      <c:lineChart>
        <c:grouping val="standard"/>
        <c:varyColors val="0"/>
        <c:ser>
          <c:idx val="0"/>
          <c:order val="0"/>
          <c:tx>
            <c:strRef>
              <c:f>ITAEE!$B$4</c:f>
              <c:strCache>
                <c:ptCount val="1"/>
                <c:pt idx="0">
                  <c:v>Indicador</c:v>
                </c:pt>
              </c:strCache>
            </c:strRef>
          </c:tx>
          <c:spPr>
            <a:ln>
              <a:solidFill>
                <a:schemeClr val="accent3"/>
              </a:solidFill>
            </a:ln>
          </c:spPr>
          <c:marker>
            <c:spPr>
              <a:solidFill>
                <a:schemeClr val="accent3"/>
              </a:solidFill>
              <a:ln>
                <a:solidFill>
                  <a:schemeClr val="accent3"/>
                </a:solidFill>
              </a:ln>
            </c:spPr>
          </c:marker>
          <c:dLbls>
            <c:spPr>
              <a:noFill/>
              <a:ln>
                <a:noFill/>
              </a:ln>
              <a:effectLst/>
            </c:spPr>
            <c:txPr>
              <a:bodyPr/>
              <a:lstStyle/>
              <a:p>
                <a:pPr>
                  <a:defRPr sz="900" b="1"/>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ITAEE!$A$8:$A$16</c:f>
              <c:strCache>
                <c:ptCount val="9"/>
                <c:pt idx="0">
                  <c:v>2010/04</c:v>
                </c:pt>
                <c:pt idx="1">
                  <c:v>2011/01</c:v>
                </c:pt>
                <c:pt idx="2">
                  <c:v>2011/02</c:v>
                </c:pt>
                <c:pt idx="3">
                  <c:v>2011/03</c:v>
                </c:pt>
                <c:pt idx="4">
                  <c:v>2011/04</c:v>
                </c:pt>
                <c:pt idx="5">
                  <c:v>2012/01</c:v>
                </c:pt>
                <c:pt idx="6">
                  <c:v>2012/02</c:v>
                </c:pt>
                <c:pt idx="7">
                  <c:v>2012/03</c:v>
                </c:pt>
                <c:pt idx="8">
                  <c:v>2012/04p/</c:v>
                </c:pt>
              </c:strCache>
            </c:strRef>
          </c:cat>
          <c:val>
            <c:numRef>
              <c:f>ITAEE!$B$8:$B$16</c:f>
              <c:numCache>
                <c:formatCode>0.0</c:formatCode>
                <c:ptCount val="9"/>
                <c:pt idx="0">
                  <c:v>115.501918887816</c:v>
                </c:pt>
                <c:pt idx="1">
                  <c:v>109.644988758788</c:v>
                </c:pt>
                <c:pt idx="2">
                  <c:v>113.163512106979</c:v>
                </c:pt>
                <c:pt idx="3">
                  <c:v>115.266591738656</c:v>
                </c:pt>
                <c:pt idx="4">
                  <c:v>116.922295862919</c:v>
                </c:pt>
                <c:pt idx="5">
                  <c:v>114.942975969001</c:v>
                </c:pt>
                <c:pt idx="6">
                  <c:v>117.40269953823</c:v>
                </c:pt>
                <c:pt idx="7">
                  <c:v>116.750964759647</c:v>
                </c:pt>
                <c:pt idx="8">
                  <c:v>117.68982183133799</c:v>
                </c:pt>
              </c:numCache>
            </c:numRef>
          </c:val>
          <c:smooth val="0"/>
        </c:ser>
        <c:dLbls>
          <c:showLegendKey val="0"/>
          <c:showVal val="0"/>
          <c:showCatName val="0"/>
          <c:showSerName val="0"/>
          <c:showPercent val="0"/>
          <c:showBubbleSize val="0"/>
        </c:dLbls>
        <c:marker val="1"/>
        <c:smooth val="0"/>
        <c:axId val="76244480"/>
        <c:axId val="76246016"/>
      </c:lineChart>
      <c:catAx>
        <c:axId val="76244480"/>
        <c:scaling>
          <c:orientation val="minMax"/>
        </c:scaling>
        <c:delete val="0"/>
        <c:axPos val="b"/>
        <c:numFmt formatCode="General" sourceLinked="0"/>
        <c:majorTickMark val="out"/>
        <c:minorTickMark val="none"/>
        <c:tickLblPos val="nextTo"/>
        <c:txPr>
          <a:bodyPr/>
          <a:lstStyle/>
          <a:p>
            <a:pPr>
              <a:defRPr sz="800"/>
            </a:pPr>
            <a:endParaRPr lang="es-MX"/>
          </a:p>
        </c:txPr>
        <c:crossAx val="76246016"/>
        <c:crosses val="autoZero"/>
        <c:auto val="1"/>
        <c:lblAlgn val="ctr"/>
        <c:lblOffset val="100"/>
        <c:noMultiLvlLbl val="0"/>
      </c:catAx>
      <c:valAx>
        <c:axId val="76246016"/>
        <c:scaling>
          <c:orientation val="minMax"/>
          <c:max val="125"/>
          <c:min val="104"/>
        </c:scaling>
        <c:delete val="1"/>
        <c:axPos val="l"/>
        <c:numFmt formatCode="0.0" sourceLinked="1"/>
        <c:majorTickMark val="out"/>
        <c:minorTickMark val="none"/>
        <c:tickLblPos val="nextTo"/>
        <c:crossAx val="76244480"/>
        <c:crosses val="autoZero"/>
        <c:crossBetween val="between"/>
      </c:valAx>
      <c:spPr>
        <a:solidFill>
          <a:schemeClr val="bg1">
            <a:lumMod val="20000"/>
            <a:lumOff val="80000"/>
          </a:schemeClr>
        </a:solidFill>
      </c:spPr>
    </c:plotArea>
    <c:plotVisOnly val="1"/>
    <c:dispBlanksAs val="gap"/>
    <c:showDLblsOverMax val="0"/>
  </c:chart>
  <c:spPr>
    <a:solidFill>
      <a:schemeClr val="bg1">
        <a:lumMod val="20000"/>
        <a:lumOff val="80000"/>
      </a:schemeClr>
    </a:solidFill>
    <a:ln>
      <a:noFill/>
    </a:ln>
  </c:spPr>
  <c:txPr>
    <a:bodyPr/>
    <a:lstStyle/>
    <a:p>
      <a:pPr>
        <a:defRPr>
          <a:latin typeface="Helvetica 67 Medium"/>
        </a:defRPr>
      </a:pPr>
      <a:endParaRPr lang="es-MX"/>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s-MX" sz="1050"/>
              <a:t>Chiapas</a:t>
            </a:r>
          </a:p>
          <a:p>
            <a:pPr>
              <a:defRPr sz="1050"/>
            </a:pPr>
            <a:r>
              <a:rPr lang="es-MX" sz="1050"/>
              <a:t>Promedio anual del ITAEE por actividad económica</a:t>
            </a:r>
          </a:p>
        </c:rich>
      </c:tx>
      <c:layout/>
      <c:overlay val="0"/>
    </c:title>
    <c:autoTitleDeleted val="0"/>
    <c:plotArea>
      <c:layout>
        <c:manualLayout>
          <c:layoutTarget val="inner"/>
          <c:xMode val="edge"/>
          <c:yMode val="edge"/>
          <c:x val="4.5467131487913988E-2"/>
          <c:y val="0.17592592592592593"/>
          <c:w val="0.91984774681163683"/>
          <c:h val="0.61241907261592299"/>
        </c:manualLayout>
      </c:layout>
      <c:lineChart>
        <c:grouping val="standard"/>
        <c:varyColors val="0"/>
        <c:ser>
          <c:idx val="0"/>
          <c:order val="0"/>
          <c:tx>
            <c:strRef>
              <c:f>ITAEE!$B$28</c:f>
              <c:strCache>
                <c:ptCount val="1"/>
                <c:pt idx="0">
                  <c:v>Actividades Primarias</c:v>
                </c:pt>
              </c:strCache>
            </c:strRef>
          </c:tx>
          <c:spPr>
            <a:ln>
              <a:solidFill>
                <a:schemeClr val="accent3">
                  <a:lumMod val="60000"/>
                  <a:lumOff val="40000"/>
                </a:schemeClr>
              </a:solidFill>
            </a:ln>
          </c:spPr>
          <c:marker>
            <c:symbol val="diamond"/>
            <c:size val="8"/>
            <c:spPr>
              <a:solidFill>
                <a:schemeClr val="accent3">
                  <a:lumMod val="75000"/>
                </a:schemeClr>
              </a:solidFill>
              <a:ln>
                <a:solidFill>
                  <a:schemeClr val="accent3">
                    <a:lumMod val="60000"/>
                    <a:lumOff val="40000"/>
                  </a:schemeClr>
                </a:solidFill>
              </a:ln>
            </c:spPr>
          </c:marker>
          <c:dLbls>
            <c:dLbl>
              <c:idx val="0"/>
              <c:layout>
                <c:manualLayout>
                  <c:x val="-9.477777777777778E-2"/>
                  <c:y val="-1.103018372703412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9145888013998223E-2"/>
                  <c:y val="-3.880832604257800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7555555555555552E-2"/>
                  <c:y val="-4.343759113444152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1923665791776026E-2"/>
                  <c:y val="-4.343759113444152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solidFill>
                <a:srgbClr val="00B0F0"/>
              </a:solidFill>
            </c:spPr>
            <c:txPr>
              <a:bodyPr/>
              <a:lstStyle/>
              <a:p>
                <a:pPr>
                  <a:defRPr sz="900">
                    <a:solidFill>
                      <a:srgbClr val="FFFFFF"/>
                    </a:solidFill>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ITAEE!$A$29:$A$35</c:f>
              <c:strCache>
                <c:ptCount val="7"/>
                <c:pt idx="0">
                  <c:v>2006</c:v>
                </c:pt>
                <c:pt idx="1">
                  <c:v>2007</c:v>
                </c:pt>
                <c:pt idx="2">
                  <c:v>2008</c:v>
                </c:pt>
                <c:pt idx="3">
                  <c:v>2009</c:v>
                </c:pt>
                <c:pt idx="4">
                  <c:v>2010</c:v>
                </c:pt>
                <c:pt idx="5">
                  <c:v>2011</c:v>
                </c:pt>
                <c:pt idx="6">
                  <c:v>2012 p/</c:v>
                </c:pt>
              </c:strCache>
            </c:strRef>
          </c:cat>
          <c:val>
            <c:numRef>
              <c:f>ITAEE!$B$29:$B$35</c:f>
              <c:numCache>
                <c:formatCode>0.0</c:formatCode>
                <c:ptCount val="7"/>
                <c:pt idx="0">
                  <c:v>102.952448602803</c:v>
                </c:pt>
                <c:pt idx="1">
                  <c:v>98.67422443934575</c:v>
                </c:pt>
                <c:pt idx="2">
                  <c:v>100.13115261889325</c:v>
                </c:pt>
                <c:pt idx="3">
                  <c:v>97.530493975727239</c:v>
                </c:pt>
                <c:pt idx="4">
                  <c:v>97.863043726984742</c:v>
                </c:pt>
                <c:pt idx="5">
                  <c:v>100.92181683793376</c:v>
                </c:pt>
                <c:pt idx="6">
                  <c:v>101.73660311949524</c:v>
                </c:pt>
              </c:numCache>
            </c:numRef>
          </c:val>
          <c:smooth val="0"/>
        </c:ser>
        <c:ser>
          <c:idx val="1"/>
          <c:order val="1"/>
          <c:tx>
            <c:strRef>
              <c:f>ITAEE!$C$28</c:f>
              <c:strCache>
                <c:ptCount val="1"/>
                <c:pt idx="0">
                  <c:v>Actividades Secundarias</c:v>
                </c:pt>
              </c:strCache>
            </c:strRef>
          </c:tx>
          <c:spPr>
            <a:ln>
              <a:solidFill>
                <a:schemeClr val="bg1">
                  <a:lumMod val="75000"/>
                </a:schemeClr>
              </a:solidFill>
            </a:ln>
          </c:spPr>
          <c:marker>
            <c:symbol val="square"/>
            <c:size val="4"/>
            <c:spPr>
              <a:solidFill>
                <a:schemeClr val="bg1">
                  <a:lumMod val="75000"/>
                </a:schemeClr>
              </a:solidFill>
              <a:ln>
                <a:solidFill>
                  <a:schemeClr val="tx1">
                    <a:lumMod val="50000"/>
                  </a:schemeClr>
                </a:solidFill>
              </a:ln>
            </c:spPr>
          </c:marker>
          <c:dLbls>
            <c:dLbl>
              <c:idx val="0"/>
              <c:layout>
                <c:manualLayout>
                  <c:x val="-9.1923665791776021E-2"/>
                  <c:y val="2.028944298629338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solidFill>
                <a:schemeClr val="bg1">
                  <a:lumMod val="75000"/>
                </a:schemeClr>
              </a:solidFill>
            </c:spPr>
            <c:txPr>
              <a:bodyPr/>
              <a:lstStyle/>
              <a:p>
                <a:pPr>
                  <a:defRPr sz="900">
                    <a:solidFill>
                      <a:srgbClr val="FFFFFF"/>
                    </a:solidFill>
                  </a:defRPr>
                </a:pPr>
                <a:endParaRPr lang="es-MX"/>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ITAEE!$A$29:$A$35</c:f>
              <c:strCache>
                <c:ptCount val="7"/>
                <c:pt idx="0">
                  <c:v>2006</c:v>
                </c:pt>
                <c:pt idx="1">
                  <c:v>2007</c:v>
                </c:pt>
                <c:pt idx="2">
                  <c:v>2008</c:v>
                </c:pt>
                <c:pt idx="3">
                  <c:v>2009</c:v>
                </c:pt>
                <c:pt idx="4">
                  <c:v>2010</c:v>
                </c:pt>
                <c:pt idx="5">
                  <c:v>2011</c:v>
                </c:pt>
                <c:pt idx="6">
                  <c:v>2012 p/</c:v>
                </c:pt>
              </c:strCache>
            </c:strRef>
          </c:cat>
          <c:val>
            <c:numRef>
              <c:f>ITAEE!$C$29:$C$35</c:f>
              <c:numCache>
                <c:formatCode>0.0</c:formatCode>
                <c:ptCount val="7"/>
                <c:pt idx="0">
                  <c:v>97.031422193305261</c:v>
                </c:pt>
                <c:pt idx="1">
                  <c:v>79.449567692499002</c:v>
                </c:pt>
                <c:pt idx="2">
                  <c:v>88.16079834203525</c:v>
                </c:pt>
                <c:pt idx="3">
                  <c:v>86.418462701794255</c:v>
                </c:pt>
                <c:pt idx="4">
                  <c:v>99.574979438306244</c:v>
                </c:pt>
                <c:pt idx="5">
                  <c:v>100.63609721885774</c:v>
                </c:pt>
                <c:pt idx="6">
                  <c:v>101.95848566307025</c:v>
                </c:pt>
              </c:numCache>
            </c:numRef>
          </c:val>
          <c:smooth val="0"/>
        </c:ser>
        <c:ser>
          <c:idx val="2"/>
          <c:order val="2"/>
          <c:tx>
            <c:strRef>
              <c:f>ITAEE!$D$28</c:f>
              <c:strCache>
                <c:ptCount val="1"/>
                <c:pt idx="0">
                  <c:v>Actividades Terciarias</c:v>
                </c:pt>
              </c:strCache>
            </c:strRef>
          </c:tx>
          <c:marker>
            <c:symbol val="triangle"/>
            <c:size val="6"/>
          </c:marker>
          <c:dLbls>
            <c:dLbl>
              <c:idx val="0"/>
              <c:layout>
                <c:manualLayout>
                  <c:x val="-9.7555555555555562E-2"/>
                  <c:y val="-2.491907261592296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solidFill>
                <a:schemeClr val="accent3"/>
              </a:solidFill>
            </c:spPr>
            <c:txPr>
              <a:bodyPr/>
              <a:lstStyle/>
              <a:p>
                <a:pPr>
                  <a:defRPr sz="900">
                    <a:solidFill>
                      <a:srgbClr val="FFFFFF"/>
                    </a:solidFill>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ITAEE!$A$29:$A$35</c:f>
              <c:strCache>
                <c:ptCount val="7"/>
                <c:pt idx="0">
                  <c:v>2006</c:v>
                </c:pt>
                <c:pt idx="1">
                  <c:v>2007</c:v>
                </c:pt>
                <c:pt idx="2">
                  <c:v>2008</c:v>
                </c:pt>
                <c:pt idx="3">
                  <c:v>2009</c:v>
                </c:pt>
                <c:pt idx="4">
                  <c:v>2010</c:v>
                </c:pt>
                <c:pt idx="5">
                  <c:v>2011</c:v>
                </c:pt>
                <c:pt idx="6">
                  <c:v>2012 p/</c:v>
                </c:pt>
              </c:strCache>
            </c:strRef>
          </c:cat>
          <c:val>
            <c:numRef>
              <c:f>ITAEE!$D$29:$D$35</c:f>
              <c:numCache>
                <c:formatCode>0.0</c:formatCode>
                <c:ptCount val="7"/>
                <c:pt idx="0">
                  <c:v>110.42112944272625</c:v>
                </c:pt>
                <c:pt idx="1">
                  <c:v>115.7045114258235</c:v>
                </c:pt>
                <c:pt idx="2">
                  <c:v>118.30084978228975</c:v>
                </c:pt>
                <c:pt idx="3">
                  <c:v>114.56534375140549</c:v>
                </c:pt>
                <c:pt idx="4">
                  <c:v>117.8638869013995</c:v>
                </c:pt>
                <c:pt idx="5">
                  <c:v>122.7553990697225</c:v>
                </c:pt>
                <c:pt idx="6">
                  <c:v>127.01705898154549</c:v>
                </c:pt>
              </c:numCache>
            </c:numRef>
          </c:val>
          <c:smooth val="0"/>
        </c:ser>
        <c:dLbls>
          <c:showLegendKey val="0"/>
          <c:showVal val="0"/>
          <c:showCatName val="0"/>
          <c:showSerName val="0"/>
          <c:showPercent val="0"/>
          <c:showBubbleSize val="0"/>
        </c:dLbls>
        <c:marker val="1"/>
        <c:smooth val="0"/>
        <c:axId val="76688000"/>
        <c:axId val="76710272"/>
      </c:lineChart>
      <c:catAx>
        <c:axId val="76688000"/>
        <c:scaling>
          <c:orientation val="minMax"/>
        </c:scaling>
        <c:delete val="0"/>
        <c:axPos val="b"/>
        <c:numFmt formatCode="General" sourceLinked="0"/>
        <c:majorTickMark val="out"/>
        <c:minorTickMark val="none"/>
        <c:tickLblPos val="nextTo"/>
        <c:crossAx val="76710272"/>
        <c:crosses val="autoZero"/>
        <c:auto val="1"/>
        <c:lblAlgn val="ctr"/>
        <c:lblOffset val="100"/>
        <c:noMultiLvlLbl val="0"/>
      </c:catAx>
      <c:valAx>
        <c:axId val="76710272"/>
        <c:scaling>
          <c:orientation val="minMax"/>
          <c:max val="140"/>
          <c:min val="60"/>
        </c:scaling>
        <c:delete val="1"/>
        <c:axPos val="l"/>
        <c:numFmt formatCode="0.0" sourceLinked="1"/>
        <c:majorTickMark val="out"/>
        <c:minorTickMark val="none"/>
        <c:tickLblPos val="nextTo"/>
        <c:crossAx val="76688000"/>
        <c:crosses val="autoZero"/>
        <c:crossBetween val="between"/>
        <c:majorUnit val="60"/>
        <c:minorUnit val="60"/>
      </c:valAx>
    </c:plotArea>
    <c:legend>
      <c:legendPos val="b"/>
      <c:layout>
        <c:manualLayout>
          <c:xMode val="edge"/>
          <c:yMode val="edge"/>
          <c:x val="0"/>
          <c:y val="0.89409667541557303"/>
          <c:w val="0.99722222222222223"/>
          <c:h val="7.8125546806649168E-2"/>
        </c:manualLayout>
      </c:layout>
      <c:overlay val="0"/>
    </c:legend>
    <c:plotVisOnly val="1"/>
    <c:dispBlanksAs val="gap"/>
    <c:showDLblsOverMax val="0"/>
  </c:chart>
  <c:spPr>
    <a:solidFill>
      <a:schemeClr val="bg1">
        <a:lumMod val="20000"/>
        <a:lumOff val="80000"/>
      </a:schemeClr>
    </a:solidFill>
    <a:ln>
      <a:noFill/>
    </a:ln>
  </c:spPr>
  <c:txPr>
    <a:bodyPr/>
    <a:lstStyle/>
    <a:p>
      <a:pPr>
        <a:defRPr>
          <a:latin typeface="Helvetica 67 Medium"/>
        </a:defRPr>
      </a:pPr>
      <a:endParaRPr lang="es-MX"/>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Estados Unidos Mexicanos</a:t>
            </a:r>
          </a:p>
          <a:p>
            <a:pPr>
              <a:defRPr sz="1000"/>
            </a:pPr>
            <a:r>
              <a:rPr lang="en-US" sz="1000"/>
              <a:t>Inflación por Áreas Metropolitanas y Principales Ciudades</a:t>
            </a:r>
          </a:p>
          <a:p>
            <a:pPr>
              <a:defRPr sz="1000"/>
            </a:pPr>
            <a:r>
              <a:rPr lang="en-US" sz="1000"/>
              <a:t>Abril de 2013</a:t>
            </a:r>
            <a:endParaRPr lang="es-MX" sz="1000"/>
          </a:p>
        </c:rich>
      </c:tx>
      <c:layout/>
      <c:overlay val="0"/>
    </c:title>
    <c:autoTitleDeleted val="0"/>
    <c:plotArea>
      <c:layout/>
      <c:lineChart>
        <c:grouping val="standard"/>
        <c:varyColors val="0"/>
        <c:ser>
          <c:idx val="0"/>
          <c:order val="0"/>
          <c:tx>
            <c:strRef>
              <c:f>'INPC e Inflacion'!$B$46</c:f>
              <c:strCache>
                <c:ptCount val="1"/>
                <c:pt idx="0">
                  <c:v>Inflación mensual</c:v>
                </c:pt>
              </c:strCache>
            </c:strRef>
          </c:tx>
          <c:spPr>
            <a:ln>
              <a:solidFill>
                <a:schemeClr val="accent3">
                  <a:lumMod val="60000"/>
                  <a:lumOff val="40000"/>
                </a:schemeClr>
              </a:solidFill>
            </a:ln>
          </c:spPr>
          <c:marker>
            <c:symbol val="diamond"/>
            <c:size val="6"/>
            <c:spPr>
              <a:solidFill>
                <a:schemeClr val="accent5">
                  <a:lumMod val="50000"/>
                </a:schemeClr>
              </a:solidFill>
              <a:ln>
                <a:solidFill>
                  <a:schemeClr val="accent3">
                    <a:lumMod val="60000"/>
                    <a:lumOff val="40000"/>
                  </a:schemeClr>
                </a:solidFill>
              </a:ln>
            </c:spPr>
          </c:marker>
          <c:dLbls>
            <c:dLbl>
              <c:idx val="0"/>
              <c:layout/>
              <c:dLblPos val="t"/>
              <c:showLegendKey val="0"/>
              <c:showVal val="1"/>
              <c:showCatName val="0"/>
              <c:showSerName val="0"/>
              <c:showPercent val="0"/>
              <c:showBubbleSize val="0"/>
            </c:dLbl>
            <c:dLbl>
              <c:idx val="9"/>
              <c:layout/>
              <c:dLblPos val="t"/>
              <c:showLegendKey val="0"/>
              <c:showVal val="1"/>
              <c:showCatName val="0"/>
              <c:showSerName val="0"/>
              <c:showPercent val="0"/>
              <c:showBubbleSize val="0"/>
            </c:dLbl>
            <c:dLbl>
              <c:idx val="45"/>
              <c:layout/>
              <c:dLblPos val="t"/>
              <c:showLegendKey val="0"/>
              <c:showVal val="1"/>
              <c:showCatName val="0"/>
              <c:showSerName val="0"/>
              <c:showPercent val="0"/>
              <c:showBubbleSize val="0"/>
            </c:dLbl>
            <c:txPr>
              <a:bodyPr/>
              <a:lstStyle/>
              <a:p>
                <a:pPr>
                  <a:defRPr sz="800" b="1"/>
                </a:pPr>
                <a:endParaRPr lang="es-MX"/>
              </a:p>
            </c:txPr>
            <c:dLblPos val="t"/>
            <c:showLegendKey val="0"/>
            <c:showVal val="0"/>
            <c:showCatName val="0"/>
            <c:showSerName val="0"/>
            <c:showPercent val="0"/>
            <c:showBubbleSize val="0"/>
          </c:dLbls>
          <c:cat>
            <c:strRef>
              <c:f>'INPC e Inflacion'!$A$47:$A$92</c:f>
              <c:strCache>
                <c:ptCount val="46"/>
                <c:pt idx="0">
                  <c:v>Iguala, Gro.</c:v>
                </c:pt>
                <c:pt idx="1">
                  <c:v>Tulancingo, Hgo.</c:v>
                </c:pt>
                <c:pt idx="2">
                  <c:v>Tepatitlán, Jal.</c:v>
                </c:pt>
                <c:pt idx="3">
                  <c:v>Cortazar, Gto.</c:v>
                </c:pt>
                <c:pt idx="4">
                  <c:v>Ciudad de México   </c:v>
                </c:pt>
                <c:pt idx="5">
                  <c:v>Tehuantepec, Oax.   </c:v>
                </c:pt>
                <c:pt idx="6">
                  <c:v>Córdoba, Ver.   </c:v>
                </c:pt>
                <c:pt idx="7">
                  <c:v>Tlaxcala, Tlax.   </c:v>
                </c:pt>
                <c:pt idx="8">
                  <c:v>Jacona, Mich.   </c:v>
                </c:pt>
                <c:pt idx="9">
                  <c:v>Tapachula, Chis.   </c:v>
                </c:pt>
                <c:pt idx="10">
                  <c:v>Querétaro, Qro.   </c:v>
                </c:pt>
                <c:pt idx="11">
                  <c:v>Cuernavaca, Mor.   </c:v>
                </c:pt>
                <c:pt idx="12">
                  <c:v>Colima, Col.   </c:v>
                </c:pt>
                <c:pt idx="13">
                  <c:v>León, Gto.   </c:v>
                </c:pt>
                <c:pt idx="14">
                  <c:v>San Luis Potosí, S.L.P.   </c:v>
                </c:pt>
                <c:pt idx="15">
                  <c:v>Durango, Dgo.   </c:v>
                </c:pt>
                <c:pt idx="16">
                  <c:v>Cd. Jiménez, Chih.   </c:v>
                </c:pt>
                <c:pt idx="17">
                  <c:v>Villahermosa, Tab.   </c:v>
                </c:pt>
                <c:pt idx="18">
                  <c:v>Toluca, Edo. Mex.   </c:v>
                </c:pt>
                <c:pt idx="19">
                  <c:v>Guadalajara, Jal.   </c:v>
                </c:pt>
                <c:pt idx="20">
                  <c:v>Acapulco, Gro.   </c:v>
                </c:pt>
                <c:pt idx="21">
                  <c:v>Puebla, Pue.   </c:v>
                </c:pt>
                <c:pt idx="22">
                  <c:v>Monclova, Coah.   </c:v>
                </c:pt>
                <c:pt idx="23">
                  <c:v>San Andrés Tuxtla, Ver.   </c:v>
                </c:pt>
                <c:pt idx="24">
                  <c:v>Cd. Acuña, Coah.   </c:v>
                </c:pt>
                <c:pt idx="25">
                  <c:v>Morelia, Mich.   </c:v>
                </c:pt>
                <c:pt idx="26">
                  <c:v>Tampico, Tamps.   </c:v>
                </c:pt>
                <c:pt idx="27">
                  <c:v>Campeche, Camp.   </c:v>
                </c:pt>
                <c:pt idx="28">
                  <c:v>Chihuahua, Chih.   </c:v>
                </c:pt>
                <c:pt idx="29">
                  <c:v>Tepic, Nay.   </c:v>
                </c:pt>
                <c:pt idx="30">
                  <c:v>Culiacán, Sin.   </c:v>
                </c:pt>
                <c:pt idx="31">
                  <c:v>Huatabampo, Son.   </c:v>
                </c:pt>
                <c:pt idx="32">
                  <c:v>Chetumal, Q. Roo.   </c:v>
                </c:pt>
                <c:pt idx="33">
                  <c:v>Oaxaca, Oax.   </c:v>
                </c:pt>
                <c:pt idx="34">
                  <c:v>Fresnillo, Zac.   </c:v>
                </c:pt>
                <c:pt idx="35">
                  <c:v>Aguascalientes, Ags.   </c:v>
                </c:pt>
                <c:pt idx="36">
                  <c:v>Matamoros, Tamps.   </c:v>
                </c:pt>
                <c:pt idx="37">
                  <c:v>Mérida, Yuc.   </c:v>
                </c:pt>
                <c:pt idx="38">
                  <c:v>Veracruz, Ver.   </c:v>
                </c:pt>
                <c:pt idx="39">
                  <c:v>Hermosillo, Son.   </c:v>
                </c:pt>
                <c:pt idx="40">
                  <c:v>Tijuana, B.C.   </c:v>
                </c:pt>
                <c:pt idx="41">
                  <c:v>La Paz, B.C.S.   </c:v>
                </c:pt>
                <c:pt idx="42">
                  <c:v>Torreón, Coah.   </c:v>
                </c:pt>
                <c:pt idx="43">
                  <c:v>Cd. Juárez, Chih.   </c:v>
                </c:pt>
                <c:pt idx="44">
                  <c:v>Monterrey   </c:v>
                </c:pt>
                <c:pt idx="45">
                  <c:v>Mexicali, B.C.   </c:v>
                </c:pt>
              </c:strCache>
            </c:strRef>
          </c:cat>
          <c:val>
            <c:numRef>
              <c:f>'INPC e Inflacion'!$B$47:$B$92</c:f>
              <c:numCache>
                <c:formatCode>0.00</c:formatCode>
                <c:ptCount val="46"/>
                <c:pt idx="0">
                  <c:v>9.4943167197584444E-2</c:v>
                </c:pt>
                <c:pt idx="1">
                  <c:v>0.65232390390677608</c:v>
                </c:pt>
                <c:pt idx="2">
                  <c:v>0.35127651375981372</c:v>
                </c:pt>
                <c:pt idx="3">
                  <c:v>0.33167198537059051</c:v>
                </c:pt>
                <c:pt idx="4">
                  <c:v>0.71352122725652123</c:v>
                </c:pt>
                <c:pt idx="5">
                  <c:v>-8.8332786944960162E-2</c:v>
                </c:pt>
                <c:pt idx="6">
                  <c:v>0.58481135265037665</c:v>
                </c:pt>
                <c:pt idx="7">
                  <c:v>0.53376106715965932</c:v>
                </c:pt>
                <c:pt idx="8">
                  <c:v>0.25892897560090944</c:v>
                </c:pt>
                <c:pt idx="9">
                  <c:v>0.48338811121588776</c:v>
                </c:pt>
                <c:pt idx="10">
                  <c:v>0.39496127919930757</c:v>
                </c:pt>
                <c:pt idx="11">
                  <c:v>7.9531222860197204E-2</c:v>
                </c:pt>
                <c:pt idx="12">
                  <c:v>0.44203426904849152</c:v>
                </c:pt>
                <c:pt idx="13">
                  <c:v>0.29271425949714569</c:v>
                </c:pt>
                <c:pt idx="14">
                  <c:v>0.30053751725141353</c:v>
                </c:pt>
                <c:pt idx="15">
                  <c:v>0.41335395580641432</c:v>
                </c:pt>
                <c:pt idx="16">
                  <c:v>0.13079667063020395</c:v>
                </c:pt>
                <c:pt idx="17">
                  <c:v>-1.0201643291730278</c:v>
                </c:pt>
                <c:pt idx="18">
                  <c:v>0.54600104788080728</c:v>
                </c:pt>
                <c:pt idx="19">
                  <c:v>0.25986516604552889</c:v>
                </c:pt>
                <c:pt idx="20">
                  <c:v>0.17176448975841652</c:v>
                </c:pt>
                <c:pt idx="21">
                  <c:v>0.18258452482604071</c:v>
                </c:pt>
                <c:pt idx="22">
                  <c:v>-1.2984969643121644</c:v>
                </c:pt>
                <c:pt idx="23">
                  <c:v>0.4177492953349855</c:v>
                </c:pt>
                <c:pt idx="24">
                  <c:v>-5.8233890214797128</c:v>
                </c:pt>
                <c:pt idx="25">
                  <c:v>0.24614089507441861</c:v>
                </c:pt>
                <c:pt idx="26">
                  <c:v>-0.88503802316716929</c:v>
                </c:pt>
                <c:pt idx="27">
                  <c:v>-0.94505655672998046</c:v>
                </c:pt>
                <c:pt idx="28">
                  <c:v>0.1039099569647135</c:v>
                </c:pt>
                <c:pt idx="29">
                  <c:v>0.14271991217236746</c:v>
                </c:pt>
                <c:pt idx="30">
                  <c:v>0.30138969045630404</c:v>
                </c:pt>
                <c:pt idx="31">
                  <c:v>0.57134919900083503</c:v>
                </c:pt>
                <c:pt idx="32">
                  <c:v>-0.92937320694012726</c:v>
                </c:pt>
                <c:pt idx="33">
                  <c:v>0.13918205196743827</c:v>
                </c:pt>
                <c:pt idx="34">
                  <c:v>0.1626343103583423</c:v>
                </c:pt>
                <c:pt idx="35">
                  <c:v>0.12144923236667182</c:v>
                </c:pt>
                <c:pt idx="36">
                  <c:v>0.26217159315491756</c:v>
                </c:pt>
                <c:pt idx="37">
                  <c:v>-0.87064102445827984</c:v>
                </c:pt>
                <c:pt idx="38">
                  <c:v>-1.128312297779118</c:v>
                </c:pt>
                <c:pt idx="39">
                  <c:v>7.0037045911135465E-2</c:v>
                </c:pt>
                <c:pt idx="40">
                  <c:v>0.12966084427732483</c:v>
                </c:pt>
                <c:pt idx="41">
                  <c:v>2.6894185290743167E-2</c:v>
                </c:pt>
                <c:pt idx="42">
                  <c:v>-0.57375740672921438</c:v>
                </c:pt>
                <c:pt idx="43">
                  <c:v>0.14226602817331013</c:v>
                </c:pt>
                <c:pt idx="44">
                  <c:v>-0.93925936936770427</c:v>
                </c:pt>
                <c:pt idx="45">
                  <c:v>-5.2756772766400672E-2</c:v>
                </c:pt>
              </c:numCache>
            </c:numRef>
          </c:val>
          <c:smooth val="0"/>
        </c:ser>
        <c:ser>
          <c:idx val="1"/>
          <c:order val="1"/>
          <c:tx>
            <c:strRef>
              <c:f>'INPC e Inflacion'!$C$46</c:f>
              <c:strCache>
                <c:ptCount val="1"/>
                <c:pt idx="0">
                  <c:v>Inflación anual</c:v>
                </c:pt>
              </c:strCache>
            </c:strRef>
          </c:tx>
          <c:spPr>
            <a:ln>
              <a:solidFill>
                <a:schemeClr val="accent3">
                  <a:lumMod val="75000"/>
                </a:schemeClr>
              </a:solidFill>
            </a:ln>
          </c:spPr>
          <c:marker>
            <c:symbol val="square"/>
            <c:size val="4"/>
            <c:spPr>
              <a:solidFill>
                <a:schemeClr val="tx2">
                  <a:lumMod val="20000"/>
                  <a:lumOff val="80000"/>
                </a:schemeClr>
              </a:solidFill>
              <a:ln>
                <a:solidFill>
                  <a:schemeClr val="accent3">
                    <a:lumMod val="75000"/>
                  </a:schemeClr>
                </a:solidFill>
              </a:ln>
            </c:spPr>
          </c:marker>
          <c:dLbls>
            <c:dLbl>
              <c:idx val="0"/>
              <c:layout/>
              <c:dLblPos val="t"/>
              <c:showLegendKey val="0"/>
              <c:showVal val="1"/>
              <c:showCatName val="0"/>
              <c:showSerName val="0"/>
              <c:showPercent val="0"/>
              <c:showBubbleSize val="0"/>
            </c:dLbl>
            <c:dLbl>
              <c:idx val="9"/>
              <c:layout/>
              <c:dLblPos val="t"/>
              <c:showLegendKey val="0"/>
              <c:showVal val="1"/>
              <c:showCatName val="0"/>
              <c:showSerName val="0"/>
              <c:showPercent val="0"/>
              <c:showBubbleSize val="0"/>
            </c:dLbl>
            <c:dLbl>
              <c:idx val="45"/>
              <c:layout/>
              <c:dLblPos val="t"/>
              <c:showLegendKey val="0"/>
              <c:showVal val="1"/>
              <c:showCatName val="0"/>
              <c:showSerName val="0"/>
              <c:showPercent val="0"/>
              <c:showBubbleSize val="0"/>
            </c:dLbl>
            <c:txPr>
              <a:bodyPr/>
              <a:lstStyle/>
              <a:p>
                <a:pPr>
                  <a:defRPr sz="800" b="1"/>
                </a:pPr>
                <a:endParaRPr lang="es-MX"/>
              </a:p>
            </c:txPr>
            <c:dLblPos val="t"/>
            <c:showLegendKey val="0"/>
            <c:showVal val="0"/>
            <c:showCatName val="0"/>
            <c:showSerName val="0"/>
            <c:showPercent val="0"/>
            <c:showBubbleSize val="0"/>
          </c:dLbls>
          <c:cat>
            <c:strRef>
              <c:f>'INPC e Inflacion'!$A$47:$A$92</c:f>
              <c:strCache>
                <c:ptCount val="46"/>
                <c:pt idx="0">
                  <c:v>Iguala, Gro.</c:v>
                </c:pt>
                <c:pt idx="1">
                  <c:v>Tulancingo, Hgo.</c:v>
                </c:pt>
                <c:pt idx="2">
                  <c:v>Tepatitlán, Jal.</c:v>
                </c:pt>
                <c:pt idx="3">
                  <c:v>Cortazar, Gto.</c:v>
                </c:pt>
                <c:pt idx="4">
                  <c:v>Ciudad de México   </c:v>
                </c:pt>
                <c:pt idx="5">
                  <c:v>Tehuantepec, Oax.   </c:v>
                </c:pt>
                <c:pt idx="6">
                  <c:v>Córdoba, Ver.   </c:v>
                </c:pt>
                <c:pt idx="7">
                  <c:v>Tlaxcala, Tlax.   </c:v>
                </c:pt>
                <c:pt idx="8">
                  <c:v>Jacona, Mich.   </c:v>
                </c:pt>
                <c:pt idx="9">
                  <c:v>Tapachula, Chis.   </c:v>
                </c:pt>
                <c:pt idx="10">
                  <c:v>Querétaro, Qro.   </c:v>
                </c:pt>
                <c:pt idx="11">
                  <c:v>Cuernavaca, Mor.   </c:v>
                </c:pt>
                <c:pt idx="12">
                  <c:v>Colima, Col.   </c:v>
                </c:pt>
                <c:pt idx="13">
                  <c:v>León, Gto.   </c:v>
                </c:pt>
                <c:pt idx="14">
                  <c:v>San Luis Potosí, S.L.P.   </c:v>
                </c:pt>
                <c:pt idx="15">
                  <c:v>Durango, Dgo.   </c:v>
                </c:pt>
                <c:pt idx="16">
                  <c:v>Cd. Jiménez, Chih.   </c:v>
                </c:pt>
                <c:pt idx="17">
                  <c:v>Villahermosa, Tab.   </c:v>
                </c:pt>
                <c:pt idx="18">
                  <c:v>Toluca, Edo. Mex.   </c:v>
                </c:pt>
                <c:pt idx="19">
                  <c:v>Guadalajara, Jal.   </c:v>
                </c:pt>
                <c:pt idx="20">
                  <c:v>Acapulco, Gro.   </c:v>
                </c:pt>
                <c:pt idx="21">
                  <c:v>Puebla, Pue.   </c:v>
                </c:pt>
                <c:pt idx="22">
                  <c:v>Monclova, Coah.   </c:v>
                </c:pt>
                <c:pt idx="23">
                  <c:v>San Andrés Tuxtla, Ver.   </c:v>
                </c:pt>
                <c:pt idx="24">
                  <c:v>Cd. Acuña, Coah.   </c:v>
                </c:pt>
                <c:pt idx="25">
                  <c:v>Morelia, Mich.   </c:v>
                </c:pt>
                <c:pt idx="26">
                  <c:v>Tampico, Tamps.   </c:v>
                </c:pt>
                <c:pt idx="27">
                  <c:v>Campeche, Camp.   </c:v>
                </c:pt>
                <c:pt idx="28">
                  <c:v>Chihuahua, Chih.   </c:v>
                </c:pt>
                <c:pt idx="29">
                  <c:v>Tepic, Nay.   </c:v>
                </c:pt>
                <c:pt idx="30">
                  <c:v>Culiacán, Sin.   </c:v>
                </c:pt>
                <c:pt idx="31">
                  <c:v>Huatabampo, Son.   </c:v>
                </c:pt>
                <c:pt idx="32">
                  <c:v>Chetumal, Q. Roo.   </c:v>
                </c:pt>
                <c:pt idx="33">
                  <c:v>Oaxaca, Oax.   </c:v>
                </c:pt>
                <c:pt idx="34">
                  <c:v>Fresnillo, Zac.   </c:v>
                </c:pt>
                <c:pt idx="35">
                  <c:v>Aguascalientes, Ags.   </c:v>
                </c:pt>
                <c:pt idx="36">
                  <c:v>Matamoros, Tamps.   </c:v>
                </c:pt>
                <c:pt idx="37">
                  <c:v>Mérida, Yuc.   </c:v>
                </c:pt>
                <c:pt idx="38">
                  <c:v>Veracruz, Ver.   </c:v>
                </c:pt>
                <c:pt idx="39">
                  <c:v>Hermosillo, Son.   </c:v>
                </c:pt>
                <c:pt idx="40">
                  <c:v>Tijuana, B.C.   </c:v>
                </c:pt>
                <c:pt idx="41">
                  <c:v>La Paz, B.C.S.   </c:v>
                </c:pt>
                <c:pt idx="42">
                  <c:v>Torreón, Coah.   </c:v>
                </c:pt>
                <c:pt idx="43">
                  <c:v>Cd. Juárez, Chih.   </c:v>
                </c:pt>
                <c:pt idx="44">
                  <c:v>Monterrey   </c:v>
                </c:pt>
                <c:pt idx="45">
                  <c:v>Mexicali, B.C.   </c:v>
                </c:pt>
              </c:strCache>
            </c:strRef>
          </c:cat>
          <c:val>
            <c:numRef>
              <c:f>'INPC e Inflacion'!$C$47:$C$92</c:f>
              <c:numCache>
                <c:formatCode>0.00</c:formatCode>
                <c:ptCount val="46"/>
                <c:pt idx="0">
                  <c:v>6.4348121450002793</c:v>
                </c:pt>
                <c:pt idx="1">
                  <c:v>6.3953323166968232</c:v>
                </c:pt>
                <c:pt idx="2">
                  <c:v>6.3485280151946739</c:v>
                </c:pt>
                <c:pt idx="3">
                  <c:v>5.9173109498168941</c:v>
                </c:pt>
                <c:pt idx="4">
                  <c:v>5.4579066849289859</c:v>
                </c:pt>
                <c:pt idx="5">
                  <c:v>5.2644203093218778</c:v>
                </c:pt>
                <c:pt idx="6">
                  <c:v>5.1758073762659933</c:v>
                </c:pt>
                <c:pt idx="7">
                  <c:v>5.1754377648631618</c:v>
                </c:pt>
                <c:pt idx="8">
                  <c:v>5.0723468855258886</c:v>
                </c:pt>
                <c:pt idx="9">
                  <c:v>5.0115290042958662</c:v>
                </c:pt>
                <c:pt idx="10">
                  <c:v>4.9798269793872549</c:v>
                </c:pt>
                <c:pt idx="11">
                  <c:v>4.9182527360885899</c:v>
                </c:pt>
                <c:pt idx="12">
                  <c:v>4.9061884227660926</c:v>
                </c:pt>
                <c:pt idx="13">
                  <c:v>4.8592589749985677</c:v>
                </c:pt>
                <c:pt idx="14">
                  <c:v>4.838235154552109</c:v>
                </c:pt>
                <c:pt idx="15">
                  <c:v>4.7795228027786294</c:v>
                </c:pt>
                <c:pt idx="16">
                  <c:v>4.768877404536326</c:v>
                </c:pt>
                <c:pt idx="17">
                  <c:v>4.7351376583971074</c:v>
                </c:pt>
                <c:pt idx="18">
                  <c:v>4.6055714408667967</c:v>
                </c:pt>
                <c:pt idx="19">
                  <c:v>4.5427808260127449</c:v>
                </c:pt>
                <c:pt idx="20">
                  <c:v>4.4527239292008147</c:v>
                </c:pt>
                <c:pt idx="21">
                  <c:v>4.3998901920692362</c:v>
                </c:pt>
                <c:pt idx="22">
                  <c:v>4.3748470760949232</c:v>
                </c:pt>
                <c:pt idx="23">
                  <c:v>4.3576165259291031</c:v>
                </c:pt>
                <c:pt idx="24">
                  <c:v>4.3045078383928939</c:v>
                </c:pt>
                <c:pt idx="25">
                  <c:v>4.2953429039259703</c:v>
                </c:pt>
                <c:pt idx="26">
                  <c:v>4.2659312287290305</c:v>
                </c:pt>
                <c:pt idx="27">
                  <c:v>4.1751822002853487</c:v>
                </c:pt>
                <c:pt idx="28">
                  <c:v>4.1482898828031551</c:v>
                </c:pt>
                <c:pt idx="29">
                  <c:v>4.0909479930391086</c:v>
                </c:pt>
                <c:pt idx="30">
                  <c:v>4.0789361115590452</c:v>
                </c:pt>
                <c:pt idx="31">
                  <c:v>3.9928377873741994</c:v>
                </c:pt>
                <c:pt idx="32">
                  <c:v>3.9371152497467534</c:v>
                </c:pt>
                <c:pt idx="33">
                  <c:v>3.9119289922717684</c:v>
                </c:pt>
                <c:pt idx="34">
                  <c:v>3.8912054586808296</c:v>
                </c:pt>
                <c:pt idx="35">
                  <c:v>3.7844642839981901</c:v>
                </c:pt>
                <c:pt idx="36">
                  <c:v>3.7751172856610395</c:v>
                </c:pt>
                <c:pt idx="37">
                  <c:v>3.7392026899060795</c:v>
                </c:pt>
                <c:pt idx="38">
                  <c:v>3.6952300386441976</c:v>
                </c:pt>
                <c:pt idx="39">
                  <c:v>3.6075146218359322</c:v>
                </c:pt>
                <c:pt idx="40">
                  <c:v>3.5554874427693051</c:v>
                </c:pt>
                <c:pt idx="41">
                  <c:v>3.5542498343836826</c:v>
                </c:pt>
                <c:pt idx="42">
                  <c:v>3.5470841931288106</c:v>
                </c:pt>
                <c:pt idx="43">
                  <c:v>3.4582796979759394</c:v>
                </c:pt>
                <c:pt idx="44">
                  <c:v>3.3137287199511718</c:v>
                </c:pt>
                <c:pt idx="45">
                  <c:v>3.2973340093171117</c:v>
                </c:pt>
              </c:numCache>
            </c:numRef>
          </c:val>
          <c:smooth val="0"/>
        </c:ser>
        <c:dLbls>
          <c:showLegendKey val="0"/>
          <c:showVal val="0"/>
          <c:showCatName val="0"/>
          <c:showSerName val="0"/>
          <c:showPercent val="0"/>
          <c:showBubbleSize val="0"/>
        </c:dLbls>
        <c:marker val="1"/>
        <c:smooth val="0"/>
        <c:axId val="76472320"/>
        <c:axId val="76473856"/>
      </c:lineChart>
      <c:catAx>
        <c:axId val="76472320"/>
        <c:scaling>
          <c:orientation val="minMax"/>
        </c:scaling>
        <c:delete val="0"/>
        <c:axPos val="b"/>
        <c:numFmt formatCode="General" sourceLinked="0"/>
        <c:majorTickMark val="out"/>
        <c:minorTickMark val="none"/>
        <c:tickLblPos val="low"/>
        <c:txPr>
          <a:bodyPr/>
          <a:lstStyle/>
          <a:p>
            <a:pPr>
              <a:defRPr sz="800"/>
            </a:pPr>
            <a:endParaRPr lang="es-MX"/>
          </a:p>
        </c:txPr>
        <c:crossAx val="76473856"/>
        <c:crosses val="autoZero"/>
        <c:auto val="1"/>
        <c:lblAlgn val="ctr"/>
        <c:lblOffset val="100"/>
        <c:noMultiLvlLbl val="0"/>
      </c:catAx>
      <c:valAx>
        <c:axId val="76473856"/>
        <c:scaling>
          <c:orientation val="minMax"/>
          <c:min val="-6"/>
        </c:scaling>
        <c:delete val="1"/>
        <c:axPos val="l"/>
        <c:numFmt formatCode="0.00" sourceLinked="1"/>
        <c:majorTickMark val="out"/>
        <c:minorTickMark val="none"/>
        <c:tickLblPos val="nextTo"/>
        <c:crossAx val="76472320"/>
        <c:crosses val="autoZero"/>
        <c:crossBetween val="between"/>
      </c:valAx>
    </c:plotArea>
    <c:legend>
      <c:legendPos val="b"/>
      <c:layout>
        <c:manualLayout>
          <c:xMode val="edge"/>
          <c:yMode val="edge"/>
          <c:x val="0.2579353637771552"/>
          <c:y val="0.88982208146104946"/>
          <c:w val="0.47319565585576956"/>
          <c:h val="9.5756080924299741E-2"/>
        </c:manualLayout>
      </c:layout>
      <c:overlay val="0"/>
    </c:legend>
    <c:plotVisOnly val="1"/>
    <c:dispBlanksAs val="gap"/>
    <c:showDLblsOverMax val="0"/>
  </c:chart>
  <c:spPr>
    <a:solidFill>
      <a:schemeClr val="bg1">
        <a:lumMod val="20000"/>
        <a:lumOff val="80000"/>
      </a:schemeClr>
    </a:solidFill>
    <a:ln>
      <a:noFill/>
    </a:ln>
  </c:spPr>
  <c:txPr>
    <a:bodyPr/>
    <a:lstStyle/>
    <a:p>
      <a:pPr>
        <a:defRPr>
          <a:latin typeface="Helvetica 67 Medium"/>
        </a:defRPr>
      </a:pPr>
      <a:endParaRPr lang="es-MX"/>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a:pPr>
            <a:r>
              <a:rPr lang="en-US" sz="1000" b="1" dirty="0" smtClean="0"/>
              <a:t>Chiapas</a:t>
            </a:r>
          </a:p>
          <a:p>
            <a:pPr>
              <a:defRPr sz="1000" b="1"/>
            </a:pPr>
            <a:r>
              <a:rPr lang="en-US" sz="1000" b="1" dirty="0" err="1" smtClean="0"/>
              <a:t>Inversión</a:t>
            </a:r>
            <a:r>
              <a:rPr lang="en-US" sz="1000" b="1" dirty="0" smtClean="0"/>
              <a:t> </a:t>
            </a:r>
            <a:r>
              <a:rPr lang="en-US" sz="1000" b="1" dirty="0" err="1"/>
              <a:t>Extranjera</a:t>
            </a:r>
            <a:r>
              <a:rPr lang="en-US" sz="1000" b="1" dirty="0"/>
              <a:t> </a:t>
            </a:r>
            <a:r>
              <a:rPr lang="en-US" sz="1000" b="1" dirty="0" err="1" smtClean="0"/>
              <a:t>Directa</a:t>
            </a:r>
            <a:endParaRPr lang="en-US" sz="1000" b="1" dirty="0"/>
          </a:p>
          <a:p>
            <a:pPr>
              <a:defRPr sz="1000" b="1"/>
            </a:pPr>
            <a:r>
              <a:rPr lang="en-US" sz="1000" b="1" dirty="0"/>
              <a:t>(</a:t>
            </a:r>
            <a:r>
              <a:rPr lang="en-US" sz="1000" b="1" dirty="0" err="1"/>
              <a:t>Millones</a:t>
            </a:r>
            <a:r>
              <a:rPr lang="en-US" sz="1000" b="1" dirty="0"/>
              <a:t> de </a:t>
            </a:r>
            <a:r>
              <a:rPr lang="en-US" sz="1000" b="1" dirty="0" err="1"/>
              <a:t>Dólares</a:t>
            </a:r>
            <a:r>
              <a:rPr lang="en-US" sz="1000" b="1" dirty="0"/>
              <a:t>)</a:t>
            </a:r>
          </a:p>
        </c:rich>
      </c:tx>
      <c:layout/>
      <c:overlay val="0"/>
    </c:title>
    <c:autoTitleDeleted val="0"/>
    <c:plotArea>
      <c:layout>
        <c:manualLayout>
          <c:layoutTarget val="inner"/>
          <c:xMode val="edge"/>
          <c:yMode val="edge"/>
          <c:x val="8.424358466318789E-3"/>
          <c:y val="0.2287153689122193"/>
          <c:w val="0.96102008392064209"/>
          <c:h val="0.52154396054610597"/>
        </c:manualLayout>
      </c:layout>
      <c:barChart>
        <c:barDir val="col"/>
        <c:grouping val="clustered"/>
        <c:varyColors val="0"/>
        <c:ser>
          <c:idx val="0"/>
          <c:order val="0"/>
          <c:spPr>
            <a:solidFill>
              <a:schemeClr val="accent3"/>
            </a:solidFill>
          </c:spPr>
          <c:invertIfNegative val="0"/>
          <c:dLbls>
            <c:numFmt formatCode="#,##0.00" sourceLinked="0"/>
            <c:spPr>
              <a:noFill/>
              <a:ln>
                <a:noFill/>
              </a:ln>
              <a:effectLst/>
            </c:spPr>
            <c:txPr>
              <a:bodyPr/>
              <a:lstStyle/>
              <a:p>
                <a:pPr>
                  <a:defRPr sz="900" b="1"/>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IED!$D$9:$D$12</c:f>
              <c:strCache>
                <c:ptCount val="4"/>
                <c:pt idx="0">
                  <c:v>2009</c:v>
                </c:pt>
                <c:pt idx="1">
                  <c:v>2010</c:v>
                </c:pt>
                <c:pt idx="2">
                  <c:v>2011</c:v>
                </c:pt>
                <c:pt idx="3">
                  <c:v>2012</c:v>
                </c:pt>
              </c:strCache>
            </c:strRef>
          </c:cat>
          <c:val>
            <c:numRef>
              <c:f>IED!$F$9:$F$12</c:f>
              <c:numCache>
                <c:formatCode>0.00</c:formatCode>
                <c:ptCount val="4"/>
                <c:pt idx="0">
                  <c:v>1.084805</c:v>
                </c:pt>
                <c:pt idx="1">
                  <c:v>2.1005438599999997</c:v>
                </c:pt>
                <c:pt idx="2">
                  <c:v>3.8795629409730026E-2</c:v>
                </c:pt>
                <c:pt idx="3">
                  <c:v>9.8031160215824951</c:v>
                </c:pt>
              </c:numCache>
            </c:numRef>
          </c:val>
        </c:ser>
        <c:dLbls>
          <c:showLegendKey val="0"/>
          <c:showVal val="0"/>
          <c:showCatName val="0"/>
          <c:showSerName val="0"/>
          <c:showPercent val="0"/>
          <c:showBubbleSize val="0"/>
        </c:dLbls>
        <c:gapWidth val="150"/>
        <c:axId val="76651136"/>
        <c:axId val="76673408"/>
      </c:barChart>
      <c:catAx>
        <c:axId val="76651136"/>
        <c:scaling>
          <c:orientation val="minMax"/>
        </c:scaling>
        <c:delete val="0"/>
        <c:axPos val="b"/>
        <c:numFmt formatCode="General" sourceLinked="0"/>
        <c:majorTickMark val="out"/>
        <c:minorTickMark val="none"/>
        <c:tickLblPos val="nextTo"/>
        <c:crossAx val="76673408"/>
        <c:crosses val="autoZero"/>
        <c:auto val="1"/>
        <c:lblAlgn val="ctr"/>
        <c:lblOffset val="100"/>
        <c:noMultiLvlLbl val="0"/>
      </c:catAx>
      <c:valAx>
        <c:axId val="76673408"/>
        <c:scaling>
          <c:orientation val="minMax"/>
          <c:max val="10"/>
          <c:min val="0"/>
        </c:scaling>
        <c:delete val="1"/>
        <c:axPos val="l"/>
        <c:numFmt formatCode="0.00" sourceLinked="1"/>
        <c:majorTickMark val="out"/>
        <c:minorTickMark val="none"/>
        <c:tickLblPos val="nextTo"/>
        <c:crossAx val="76651136"/>
        <c:crosses val="autoZero"/>
        <c:crossBetween val="between"/>
        <c:majorUnit val="2"/>
        <c:minorUnit val="0.4"/>
      </c:valAx>
    </c:plotArea>
    <c:plotVisOnly val="1"/>
    <c:dispBlanksAs val="gap"/>
    <c:showDLblsOverMax val="0"/>
  </c:chart>
  <c:spPr>
    <a:solidFill>
      <a:schemeClr val="bg1">
        <a:lumMod val="20000"/>
        <a:lumOff val="80000"/>
      </a:schemeClr>
    </a:solidFill>
    <a:ln>
      <a:noFill/>
    </a:ln>
  </c:spPr>
  <c:txPr>
    <a:bodyPr/>
    <a:lstStyle/>
    <a:p>
      <a:pPr>
        <a:defRPr>
          <a:latin typeface="+mj-lt"/>
        </a:defRPr>
      </a:pPr>
      <a:endParaRPr lang="es-MX"/>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en-US" sz="900"/>
              <a:t>Estados Unidos Mexicanos</a:t>
            </a:r>
          </a:p>
          <a:p>
            <a:pPr>
              <a:defRPr sz="900"/>
            </a:pPr>
            <a:r>
              <a:rPr lang="en-US" sz="900"/>
              <a:t>Inversión Extranjera Directa en México 2012 por entidad federativa</a:t>
            </a:r>
          </a:p>
          <a:p>
            <a:pPr>
              <a:defRPr sz="900"/>
            </a:pPr>
            <a:r>
              <a:rPr lang="en-US" sz="900"/>
              <a:t>(Millones de Dólares)</a:t>
            </a:r>
          </a:p>
        </c:rich>
      </c:tx>
      <c:layout/>
      <c:overlay val="0"/>
    </c:title>
    <c:autoTitleDeleted val="0"/>
    <c:plotArea>
      <c:layout>
        <c:manualLayout>
          <c:layoutTarget val="inner"/>
          <c:xMode val="edge"/>
          <c:yMode val="edge"/>
          <c:x val="2.5522973421425777E-2"/>
          <c:y val="0.27777777777777779"/>
          <c:w val="0.94668220351766375"/>
          <c:h val="0.55894461679712515"/>
        </c:manualLayout>
      </c:layout>
      <c:barChart>
        <c:barDir val="col"/>
        <c:grouping val="clustered"/>
        <c:varyColors val="0"/>
        <c:ser>
          <c:idx val="0"/>
          <c:order val="0"/>
          <c:spPr>
            <a:solidFill>
              <a:schemeClr val="accent3"/>
            </a:solidFill>
          </c:spPr>
          <c:invertIfNegative val="0"/>
          <c:dLbls>
            <c:dLbl>
              <c:idx val="29"/>
              <c:spPr>
                <a:noFill/>
                <a:ln>
                  <a:noFill/>
                </a:ln>
                <a:effectLst/>
              </c:spPr>
              <c:txPr>
                <a:bodyPr rot="-5400000" vert="horz"/>
                <a:lstStyle/>
                <a:p>
                  <a:pPr>
                    <a:defRPr sz="800" b="1"/>
                  </a:pPr>
                  <a:endParaRPr lang="es-MX"/>
                </a:p>
              </c:txPr>
              <c:showLegendKey val="0"/>
              <c:showVal val="1"/>
              <c:showCatName val="0"/>
              <c:showSerName val="0"/>
              <c:showPercent val="0"/>
              <c:showBubbleSize val="0"/>
            </c:dLbl>
            <c:spPr>
              <a:noFill/>
              <a:ln>
                <a:noFill/>
              </a:ln>
              <a:effectLst/>
            </c:spPr>
            <c:txPr>
              <a:bodyPr rot="-5400000" vert="horz"/>
              <a:lstStyle/>
              <a:p>
                <a:pPr>
                  <a:defRPr sz="800"/>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IED!$B$28:$B$59</c:f>
              <c:strCache>
                <c:ptCount val="32"/>
                <c:pt idx="0">
                  <c:v>DF</c:v>
                </c:pt>
                <c:pt idx="1">
                  <c:v>Mex</c:v>
                </c:pt>
                <c:pt idx="2">
                  <c:v>NL</c:v>
                </c:pt>
                <c:pt idx="3">
                  <c:v>Chih</c:v>
                </c:pt>
                <c:pt idx="4">
                  <c:v>Jal</c:v>
                </c:pt>
                <c:pt idx="5">
                  <c:v>BC</c:v>
                </c:pt>
                <c:pt idx="6">
                  <c:v>Qro</c:v>
                </c:pt>
                <c:pt idx="7">
                  <c:v>Gto</c:v>
                </c:pt>
                <c:pt idx="8">
                  <c:v>Pue</c:v>
                </c:pt>
                <c:pt idx="9">
                  <c:v>QR</c:v>
                </c:pt>
                <c:pt idx="10">
                  <c:v>BCS</c:v>
                </c:pt>
                <c:pt idx="11">
                  <c:v>Dgo</c:v>
                </c:pt>
                <c:pt idx="12">
                  <c:v>Ags</c:v>
                </c:pt>
                <c:pt idx="13">
                  <c:v>Tamps</c:v>
                </c:pt>
                <c:pt idx="14">
                  <c:v>Zac</c:v>
                </c:pt>
                <c:pt idx="15">
                  <c:v>Camp</c:v>
                </c:pt>
                <c:pt idx="16">
                  <c:v>Sin</c:v>
                </c:pt>
                <c:pt idx="17">
                  <c:v>Coah</c:v>
                </c:pt>
                <c:pt idx="18">
                  <c:v>Nay</c:v>
                </c:pt>
                <c:pt idx="19">
                  <c:v>SLP</c:v>
                </c:pt>
                <c:pt idx="20">
                  <c:v>Tab</c:v>
                </c:pt>
                <c:pt idx="21">
                  <c:v>Oax</c:v>
                </c:pt>
                <c:pt idx="22">
                  <c:v>Col</c:v>
                </c:pt>
                <c:pt idx="23">
                  <c:v>Ver</c:v>
                </c:pt>
                <c:pt idx="24">
                  <c:v>Tlax</c:v>
                </c:pt>
                <c:pt idx="25">
                  <c:v>Son</c:v>
                </c:pt>
                <c:pt idx="26">
                  <c:v>Yuc</c:v>
                </c:pt>
                <c:pt idx="27">
                  <c:v>Mich</c:v>
                </c:pt>
                <c:pt idx="28">
                  <c:v>Hgo</c:v>
                </c:pt>
                <c:pt idx="29">
                  <c:v>Chis</c:v>
                </c:pt>
                <c:pt idx="30">
                  <c:v>Gro</c:v>
                </c:pt>
                <c:pt idx="31">
                  <c:v>Mor</c:v>
                </c:pt>
              </c:strCache>
            </c:strRef>
          </c:cat>
          <c:val>
            <c:numRef>
              <c:f>IED!$C$28:$C$59</c:f>
              <c:numCache>
                <c:formatCode>#,##0.0</c:formatCode>
                <c:ptCount val="32"/>
                <c:pt idx="0">
                  <c:v>3480.1</c:v>
                </c:pt>
                <c:pt idx="1">
                  <c:v>1556.1</c:v>
                </c:pt>
                <c:pt idx="2">
                  <c:v>1157.8</c:v>
                </c:pt>
                <c:pt idx="3">
                  <c:v>967.6</c:v>
                </c:pt>
                <c:pt idx="4">
                  <c:v>771.8</c:v>
                </c:pt>
                <c:pt idx="5">
                  <c:v>590.70000000000005</c:v>
                </c:pt>
                <c:pt idx="6">
                  <c:v>529.9</c:v>
                </c:pt>
                <c:pt idx="7">
                  <c:v>496.8</c:v>
                </c:pt>
                <c:pt idx="8">
                  <c:v>403.5</c:v>
                </c:pt>
                <c:pt idx="9">
                  <c:v>374.8</c:v>
                </c:pt>
                <c:pt idx="10">
                  <c:v>340.1</c:v>
                </c:pt>
                <c:pt idx="11">
                  <c:v>335.8</c:v>
                </c:pt>
                <c:pt idx="12">
                  <c:v>307</c:v>
                </c:pt>
                <c:pt idx="13">
                  <c:v>288.2</c:v>
                </c:pt>
                <c:pt idx="14">
                  <c:v>144.19999999999999</c:v>
                </c:pt>
                <c:pt idx="15">
                  <c:v>136.1</c:v>
                </c:pt>
                <c:pt idx="16">
                  <c:v>114.6</c:v>
                </c:pt>
                <c:pt idx="17">
                  <c:v>106.3</c:v>
                </c:pt>
                <c:pt idx="18">
                  <c:v>91.3</c:v>
                </c:pt>
                <c:pt idx="19">
                  <c:v>85.5</c:v>
                </c:pt>
                <c:pt idx="20">
                  <c:v>79.099999999999994</c:v>
                </c:pt>
                <c:pt idx="21">
                  <c:v>68.8</c:v>
                </c:pt>
                <c:pt idx="22">
                  <c:v>45.3</c:v>
                </c:pt>
                <c:pt idx="23">
                  <c:v>43.9</c:v>
                </c:pt>
                <c:pt idx="24">
                  <c:v>34.4</c:v>
                </c:pt>
                <c:pt idx="25">
                  <c:v>27.4</c:v>
                </c:pt>
                <c:pt idx="26">
                  <c:v>26.8</c:v>
                </c:pt>
                <c:pt idx="27">
                  <c:v>20</c:v>
                </c:pt>
                <c:pt idx="28">
                  <c:v>11.7</c:v>
                </c:pt>
                <c:pt idx="29">
                  <c:v>9.8000000000000007</c:v>
                </c:pt>
                <c:pt idx="30">
                  <c:v>9</c:v>
                </c:pt>
                <c:pt idx="31">
                  <c:v>5.3</c:v>
                </c:pt>
              </c:numCache>
            </c:numRef>
          </c:val>
        </c:ser>
        <c:dLbls>
          <c:showLegendKey val="0"/>
          <c:showVal val="0"/>
          <c:showCatName val="0"/>
          <c:showSerName val="0"/>
          <c:showPercent val="0"/>
          <c:showBubbleSize val="0"/>
        </c:dLbls>
        <c:gapWidth val="150"/>
        <c:axId val="76772864"/>
        <c:axId val="76774400"/>
      </c:barChart>
      <c:catAx>
        <c:axId val="76772864"/>
        <c:scaling>
          <c:orientation val="minMax"/>
        </c:scaling>
        <c:delete val="0"/>
        <c:axPos val="b"/>
        <c:numFmt formatCode="General" sourceLinked="1"/>
        <c:majorTickMark val="out"/>
        <c:minorTickMark val="none"/>
        <c:tickLblPos val="low"/>
        <c:txPr>
          <a:bodyPr/>
          <a:lstStyle/>
          <a:p>
            <a:pPr>
              <a:defRPr sz="700"/>
            </a:pPr>
            <a:endParaRPr lang="es-MX"/>
          </a:p>
        </c:txPr>
        <c:crossAx val="76774400"/>
        <c:crosses val="autoZero"/>
        <c:auto val="1"/>
        <c:lblAlgn val="ctr"/>
        <c:lblOffset val="100"/>
        <c:noMultiLvlLbl val="0"/>
      </c:catAx>
      <c:valAx>
        <c:axId val="76774400"/>
        <c:scaling>
          <c:orientation val="minMax"/>
          <c:min val="-100"/>
        </c:scaling>
        <c:delete val="1"/>
        <c:axPos val="l"/>
        <c:numFmt formatCode="#,##0.0" sourceLinked="1"/>
        <c:majorTickMark val="out"/>
        <c:minorTickMark val="none"/>
        <c:tickLblPos val="nextTo"/>
        <c:crossAx val="76772864"/>
        <c:crosses val="autoZero"/>
        <c:crossBetween val="between"/>
      </c:valAx>
    </c:plotArea>
    <c:plotVisOnly val="1"/>
    <c:dispBlanksAs val="gap"/>
    <c:showDLblsOverMax val="0"/>
  </c:chart>
  <c:spPr>
    <a:solidFill>
      <a:schemeClr val="bg1">
        <a:lumMod val="20000"/>
        <a:lumOff val="80000"/>
      </a:schemeClr>
    </a:solidFill>
    <a:ln>
      <a:noFill/>
    </a:ln>
  </c:spPr>
  <c:txPr>
    <a:bodyPr/>
    <a:lstStyle/>
    <a:p>
      <a:pPr>
        <a:defRPr>
          <a:latin typeface="+mj-lt"/>
        </a:defRPr>
      </a:pPr>
      <a:endParaRPr lang="es-MX"/>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sz="900"/>
            </a:pPr>
            <a:r>
              <a:rPr lang="en-US" sz="900"/>
              <a:t>Chiapas</a:t>
            </a:r>
          </a:p>
          <a:p>
            <a:pPr algn="ctr" rtl="0">
              <a:defRPr sz="900"/>
            </a:pPr>
            <a:r>
              <a:rPr lang="es-MX" sz="900"/>
              <a:t>Ingresos por Remesas Familiares </a:t>
            </a:r>
          </a:p>
          <a:p>
            <a:pPr algn="ctr" rtl="0">
              <a:defRPr sz="900"/>
            </a:pPr>
            <a:r>
              <a:rPr lang="es-MX" sz="900"/>
              <a:t>(Millones de Dólares)</a:t>
            </a:r>
          </a:p>
          <a:p>
            <a:pPr algn="ctr" rtl="0">
              <a:defRPr sz="900"/>
            </a:pPr>
            <a:endParaRPr lang="en-US" sz="900"/>
          </a:p>
        </c:rich>
      </c:tx>
      <c:layout/>
      <c:overlay val="0"/>
    </c:title>
    <c:autoTitleDeleted val="0"/>
    <c:plotArea>
      <c:layout>
        <c:manualLayout>
          <c:layoutTarget val="inner"/>
          <c:xMode val="edge"/>
          <c:yMode val="edge"/>
          <c:x val="2.2166047550067181E-2"/>
          <c:y val="0.38067821522309714"/>
          <c:w val="0.94727851641495631"/>
          <c:h val="0.4105541207349081"/>
        </c:manualLayout>
      </c:layout>
      <c:lineChart>
        <c:grouping val="standard"/>
        <c:varyColors val="0"/>
        <c:ser>
          <c:idx val="0"/>
          <c:order val="0"/>
          <c:tx>
            <c:strRef>
              <c:f>Remesas!$B$9</c:f>
              <c:strCache>
                <c:ptCount val="1"/>
                <c:pt idx="0">
                  <c:v>Chiapas</c:v>
                </c:pt>
              </c:strCache>
            </c:strRef>
          </c:tx>
          <c:spPr>
            <a:ln>
              <a:solidFill>
                <a:schemeClr val="accent3"/>
              </a:solidFill>
            </a:ln>
          </c:spPr>
          <c:marker>
            <c:spPr>
              <a:solidFill>
                <a:schemeClr val="accent3"/>
              </a:solidFill>
              <a:ln>
                <a:solidFill>
                  <a:schemeClr val="accent3"/>
                </a:solidFill>
              </a:ln>
            </c:spPr>
          </c:marker>
          <c:dLbls>
            <c:spPr>
              <a:noFill/>
              <a:ln>
                <a:noFill/>
              </a:ln>
              <a:effectLst/>
            </c:spPr>
            <c:txPr>
              <a:bodyPr/>
              <a:lstStyle/>
              <a:p>
                <a:pPr>
                  <a:defRPr sz="900" b="1"/>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Remesas!$A$14:$A$22</c:f>
              <c:strCache>
                <c:ptCount val="9"/>
                <c:pt idx="0">
                  <c:v>2011/01</c:v>
                </c:pt>
                <c:pt idx="1">
                  <c:v>2011/02</c:v>
                </c:pt>
                <c:pt idx="2">
                  <c:v>2011/03</c:v>
                </c:pt>
                <c:pt idx="3">
                  <c:v>2011/04</c:v>
                </c:pt>
                <c:pt idx="4">
                  <c:v>2012/01</c:v>
                </c:pt>
                <c:pt idx="5">
                  <c:v>2012/02</c:v>
                </c:pt>
                <c:pt idx="6">
                  <c:v>2012/03</c:v>
                </c:pt>
                <c:pt idx="7">
                  <c:v>2012/04</c:v>
                </c:pt>
                <c:pt idx="8">
                  <c:v>2013/01</c:v>
                </c:pt>
              </c:strCache>
            </c:strRef>
          </c:cat>
          <c:val>
            <c:numRef>
              <c:f>Remesas!$B$14:$B$22</c:f>
              <c:numCache>
                <c:formatCode>0.0</c:formatCode>
                <c:ptCount val="9"/>
                <c:pt idx="0">
                  <c:v>131.1926</c:v>
                </c:pt>
                <c:pt idx="1">
                  <c:v>168.39670000000001</c:v>
                </c:pt>
                <c:pt idx="2">
                  <c:v>161.9014</c:v>
                </c:pt>
                <c:pt idx="3">
                  <c:v>133.3374</c:v>
                </c:pt>
                <c:pt idx="4">
                  <c:v>137.59289999999999</c:v>
                </c:pt>
                <c:pt idx="5">
                  <c:v>169.69300000000001</c:v>
                </c:pt>
                <c:pt idx="6">
                  <c:v>138.0744</c:v>
                </c:pt>
                <c:pt idx="7">
                  <c:v>127.4772</c:v>
                </c:pt>
                <c:pt idx="8">
                  <c:v>121.9359</c:v>
                </c:pt>
              </c:numCache>
            </c:numRef>
          </c:val>
          <c:smooth val="0"/>
        </c:ser>
        <c:dLbls>
          <c:showLegendKey val="0"/>
          <c:showVal val="0"/>
          <c:showCatName val="0"/>
          <c:showSerName val="0"/>
          <c:showPercent val="0"/>
          <c:showBubbleSize val="0"/>
        </c:dLbls>
        <c:marker val="1"/>
        <c:smooth val="0"/>
        <c:axId val="76836864"/>
        <c:axId val="76838784"/>
      </c:lineChart>
      <c:catAx>
        <c:axId val="76836864"/>
        <c:scaling>
          <c:orientation val="minMax"/>
        </c:scaling>
        <c:delete val="0"/>
        <c:axPos val="b"/>
        <c:title>
          <c:tx>
            <c:rich>
              <a:bodyPr/>
              <a:lstStyle/>
              <a:p>
                <a:pPr>
                  <a:defRPr/>
                </a:pPr>
                <a:r>
                  <a:rPr lang="en-US"/>
                  <a:t>Trimestres</a:t>
                </a:r>
              </a:p>
            </c:rich>
          </c:tx>
          <c:layout/>
          <c:overlay val="0"/>
        </c:title>
        <c:numFmt formatCode="General" sourceLinked="0"/>
        <c:majorTickMark val="out"/>
        <c:minorTickMark val="none"/>
        <c:tickLblPos val="nextTo"/>
        <c:txPr>
          <a:bodyPr/>
          <a:lstStyle/>
          <a:p>
            <a:pPr>
              <a:defRPr sz="900"/>
            </a:pPr>
            <a:endParaRPr lang="es-MX"/>
          </a:p>
        </c:txPr>
        <c:crossAx val="76838784"/>
        <c:crosses val="autoZero"/>
        <c:auto val="1"/>
        <c:lblAlgn val="ctr"/>
        <c:lblOffset val="100"/>
        <c:noMultiLvlLbl val="0"/>
      </c:catAx>
      <c:valAx>
        <c:axId val="76838784"/>
        <c:scaling>
          <c:orientation val="minMax"/>
          <c:min val="80"/>
        </c:scaling>
        <c:delete val="1"/>
        <c:axPos val="l"/>
        <c:numFmt formatCode="0.0" sourceLinked="1"/>
        <c:majorTickMark val="out"/>
        <c:minorTickMark val="none"/>
        <c:tickLblPos val="nextTo"/>
        <c:crossAx val="76836864"/>
        <c:crosses val="autoZero"/>
        <c:crossBetween val="between"/>
        <c:majorUnit val="50"/>
      </c:valAx>
      <c:spPr>
        <a:solidFill>
          <a:schemeClr val="bg1">
            <a:lumMod val="20000"/>
            <a:lumOff val="80000"/>
          </a:schemeClr>
        </a:solidFill>
      </c:spPr>
    </c:plotArea>
    <c:plotVisOnly val="1"/>
    <c:dispBlanksAs val="gap"/>
    <c:showDLblsOverMax val="0"/>
  </c:chart>
  <c:spPr>
    <a:solidFill>
      <a:schemeClr val="bg1">
        <a:lumMod val="20000"/>
        <a:lumOff val="80000"/>
      </a:schemeClr>
    </a:solidFill>
    <a:ln>
      <a:noFill/>
    </a:ln>
  </c:spPr>
  <c:txPr>
    <a:bodyPr/>
    <a:lstStyle/>
    <a:p>
      <a:pPr>
        <a:defRPr>
          <a:latin typeface="Helvetica 67 Medium"/>
        </a:defRPr>
      </a:pPr>
      <a:endParaRPr lang="es-MX"/>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sz="900"/>
            </a:pPr>
            <a:r>
              <a:rPr lang="en-US" sz="900"/>
              <a:t>Chiapas</a:t>
            </a:r>
            <a:endParaRPr lang="es-MX" sz="900"/>
          </a:p>
          <a:p>
            <a:pPr algn="ctr" rtl="0">
              <a:defRPr sz="900"/>
            </a:pPr>
            <a:r>
              <a:rPr lang="en-US" sz="900"/>
              <a:t>Evolución de Trabajadores Asegurados al IMSS</a:t>
            </a:r>
          </a:p>
          <a:p>
            <a:pPr algn="ctr" rtl="0">
              <a:defRPr sz="900"/>
            </a:pPr>
            <a:r>
              <a:rPr lang="en-US" sz="900"/>
              <a:t>al mes de abril de cada año</a:t>
            </a:r>
          </a:p>
        </c:rich>
      </c:tx>
      <c:layout>
        <c:manualLayout>
          <c:xMode val="edge"/>
          <c:yMode val="edge"/>
          <c:x val="0.17971824807363493"/>
          <c:y val="0"/>
        </c:manualLayout>
      </c:layout>
      <c:overlay val="0"/>
    </c:title>
    <c:autoTitleDeleted val="0"/>
    <c:plotArea>
      <c:layout>
        <c:manualLayout>
          <c:layoutTarget val="inner"/>
          <c:xMode val="edge"/>
          <c:yMode val="edge"/>
          <c:x val="1.482453582191115E-2"/>
          <c:y val="0.43169444620177883"/>
          <c:w val="0.94436014162873039"/>
          <c:h val="0.43386529025008996"/>
        </c:manualLayout>
      </c:layout>
      <c:lineChart>
        <c:grouping val="standard"/>
        <c:varyColors val="0"/>
        <c:ser>
          <c:idx val="0"/>
          <c:order val="0"/>
          <c:tx>
            <c:strRef>
              <c:f>'Trab IMSS'!$B$3</c:f>
              <c:strCache>
                <c:ptCount val="1"/>
                <c:pt idx="0">
                  <c:v>Trabajadores asegurados</c:v>
                </c:pt>
              </c:strCache>
            </c:strRef>
          </c:tx>
          <c:spPr>
            <a:ln>
              <a:solidFill>
                <a:schemeClr val="accent3"/>
              </a:solidFill>
            </a:ln>
          </c:spPr>
          <c:marker>
            <c:spPr>
              <a:solidFill>
                <a:schemeClr val="accent3">
                  <a:lumMod val="75000"/>
                </a:schemeClr>
              </a:solidFill>
              <a:ln>
                <a:solidFill>
                  <a:schemeClr val="accent3"/>
                </a:solidFill>
              </a:ln>
            </c:spPr>
          </c:marker>
          <c:dLbls>
            <c:spPr>
              <a:noFill/>
              <a:ln>
                <a:noFill/>
              </a:ln>
              <a:effectLst/>
            </c:spPr>
            <c:txPr>
              <a:bodyPr rot="0" vert="horz"/>
              <a:lstStyle/>
              <a:p>
                <a:pPr>
                  <a:defRPr sz="900" b="1"/>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'Trab IMSS'!$A$6:$A$12</c:f>
              <c:strCache>
                <c:ptCount val="7"/>
                <c:pt idx="0">
                  <c:v>2007</c:v>
                </c:pt>
                <c:pt idx="1">
                  <c:v>2008</c:v>
                </c:pt>
                <c:pt idx="2">
                  <c:v>2009</c:v>
                </c:pt>
                <c:pt idx="3">
                  <c:v>2010</c:v>
                </c:pt>
                <c:pt idx="4">
                  <c:v>2011</c:v>
                </c:pt>
                <c:pt idx="5">
                  <c:v>2012</c:v>
                </c:pt>
                <c:pt idx="6">
                  <c:v>2013</c:v>
                </c:pt>
              </c:strCache>
            </c:strRef>
          </c:cat>
          <c:val>
            <c:numRef>
              <c:f>'Trab IMSS'!$B$6:$B$12</c:f>
              <c:numCache>
                <c:formatCode>#,##0</c:formatCode>
                <c:ptCount val="7"/>
                <c:pt idx="0">
                  <c:v>167233</c:v>
                </c:pt>
                <c:pt idx="1">
                  <c:v>172284</c:v>
                </c:pt>
                <c:pt idx="2">
                  <c:v>179367</c:v>
                </c:pt>
                <c:pt idx="3">
                  <c:v>190081</c:v>
                </c:pt>
                <c:pt idx="4">
                  <c:v>199070</c:v>
                </c:pt>
                <c:pt idx="5">
                  <c:v>208385</c:v>
                </c:pt>
                <c:pt idx="6">
                  <c:v>209517</c:v>
                </c:pt>
              </c:numCache>
            </c:numRef>
          </c:val>
          <c:smooth val="0"/>
        </c:ser>
        <c:dLbls>
          <c:showLegendKey val="0"/>
          <c:showVal val="0"/>
          <c:showCatName val="0"/>
          <c:showSerName val="0"/>
          <c:showPercent val="0"/>
          <c:showBubbleSize val="0"/>
        </c:dLbls>
        <c:marker val="1"/>
        <c:smooth val="0"/>
        <c:axId val="72965120"/>
        <c:axId val="72971008"/>
      </c:lineChart>
      <c:catAx>
        <c:axId val="72965120"/>
        <c:scaling>
          <c:orientation val="minMax"/>
        </c:scaling>
        <c:delete val="0"/>
        <c:axPos val="b"/>
        <c:numFmt formatCode="General" sourceLinked="0"/>
        <c:majorTickMark val="out"/>
        <c:minorTickMark val="none"/>
        <c:tickLblPos val="nextTo"/>
        <c:crossAx val="72971008"/>
        <c:crosses val="autoZero"/>
        <c:auto val="1"/>
        <c:lblAlgn val="ctr"/>
        <c:lblOffset val="100"/>
        <c:noMultiLvlLbl val="0"/>
      </c:catAx>
      <c:valAx>
        <c:axId val="72971008"/>
        <c:scaling>
          <c:orientation val="minMax"/>
          <c:max val="220000"/>
          <c:min val="150000"/>
        </c:scaling>
        <c:delete val="1"/>
        <c:axPos val="l"/>
        <c:numFmt formatCode="#,##0" sourceLinked="1"/>
        <c:majorTickMark val="out"/>
        <c:minorTickMark val="none"/>
        <c:tickLblPos val="nextTo"/>
        <c:crossAx val="72965120"/>
        <c:crosses val="autoZero"/>
        <c:crossBetween val="between"/>
      </c:valAx>
    </c:plotArea>
    <c:plotVisOnly val="1"/>
    <c:dispBlanksAs val="gap"/>
    <c:showDLblsOverMax val="0"/>
  </c:chart>
  <c:spPr>
    <a:solidFill>
      <a:schemeClr val="bg1">
        <a:lumMod val="20000"/>
        <a:lumOff val="80000"/>
      </a:schemeClr>
    </a:solidFill>
    <a:ln>
      <a:noFill/>
    </a:ln>
  </c:spPr>
  <c:txPr>
    <a:bodyPr/>
    <a:lstStyle/>
    <a:p>
      <a:pPr>
        <a:defRPr>
          <a:latin typeface="Helvetica67-Medium"/>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vert="horz"/>
          <a:lstStyle/>
          <a:p>
            <a:pPr>
              <a:defRPr sz="900"/>
            </a:pPr>
            <a:r>
              <a:rPr lang="en-US" sz="900"/>
              <a:t>Chiapas </a:t>
            </a:r>
          </a:p>
          <a:p>
            <a:pPr>
              <a:defRPr sz="900"/>
            </a:pPr>
            <a:r>
              <a:rPr lang="en-US" sz="900"/>
              <a:t>Valor de la Producción Agrícola Anual</a:t>
            </a:r>
          </a:p>
          <a:p>
            <a:pPr>
              <a:defRPr sz="900"/>
            </a:pPr>
            <a:r>
              <a:rPr lang="en-US" sz="900"/>
              <a:t>(Miles de Pesos)</a:t>
            </a:r>
          </a:p>
        </c:rich>
      </c:tx>
      <c:layout/>
      <c:overlay val="0"/>
      <c:spPr>
        <a:noFill/>
        <a:ln>
          <a:noFill/>
        </a:ln>
        <a:effectLst/>
      </c:spPr>
    </c:title>
    <c:autoTitleDeleted val="0"/>
    <c:plotArea>
      <c:layout>
        <c:manualLayout>
          <c:layoutTarget val="inner"/>
          <c:xMode val="edge"/>
          <c:yMode val="edge"/>
          <c:x val="3.4876697092889465E-2"/>
          <c:y val="0.35690816022533378"/>
          <c:w val="0.94306418219461696"/>
          <c:h val="0.48506179564277124"/>
        </c:manualLayout>
      </c:layout>
      <c:lineChart>
        <c:grouping val="standard"/>
        <c:varyColors val="0"/>
        <c:ser>
          <c:idx val="0"/>
          <c:order val="0"/>
          <c:tx>
            <c:strRef>
              <c:f>AGRICULTURA!$J$4</c:f>
              <c:strCache>
                <c:ptCount val="1"/>
                <c:pt idx="0">
                  <c:v>Valor de la Producción</c:v>
                </c:pt>
              </c:strCache>
            </c:strRef>
          </c:tx>
          <c:spPr>
            <a:ln w="38100" cap="rnd" cmpd="sng" algn="ctr">
              <a:solidFill>
                <a:schemeClr val="accent3"/>
              </a:solidFill>
              <a:prstDash val="solid"/>
              <a:round/>
            </a:ln>
            <a:effectLst/>
          </c:spPr>
          <c:marker>
            <c:spPr>
              <a:solidFill>
                <a:schemeClr val="accent3"/>
              </a:solidFill>
              <a:ln w="12700" cap="rnd" cmpd="sng" algn="ctr">
                <a:solidFill>
                  <a:schemeClr val="accent3"/>
                </a:solidFill>
                <a:prstDash val="solid"/>
                <a:round/>
              </a:ln>
              <a:effectLst/>
            </c:spPr>
          </c:marker>
          <c:dLbls>
            <c:spPr>
              <a:noFill/>
              <a:ln>
                <a:noFill/>
              </a:ln>
              <a:effectLst/>
            </c:spPr>
            <c:txPr>
              <a:bodyPr rot="0" vert="horz"/>
              <a:lstStyle/>
              <a:p>
                <a:pPr>
                  <a:defRPr sz="800" b="1"/>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AGRICULTURA!$L$3:$Q$3</c:f>
              <c:strCache>
                <c:ptCount val="6"/>
                <c:pt idx="0">
                  <c:v>2006</c:v>
                </c:pt>
                <c:pt idx="1">
                  <c:v>2007</c:v>
                </c:pt>
                <c:pt idx="2">
                  <c:v>2008</c:v>
                </c:pt>
                <c:pt idx="3">
                  <c:v>2009</c:v>
                </c:pt>
                <c:pt idx="4">
                  <c:v>2010</c:v>
                </c:pt>
                <c:pt idx="5">
                  <c:v>2011</c:v>
                </c:pt>
              </c:strCache>
            </c:strRef>
          </c:cat>
          <c:val>
            <c:numRef>
              <c:f>AGRICULTURA!$L$4:$Q$4</c:f>
              <c:numCache>
                <c:formatCode>#,##0</c:formatCode>
                <c:ptCount val="6"/>
                <c:pt idx="0">
                  <c:v>13516393.859999999</c:v>
                </c:pt>
                <c:pt idx="1">
                  <c:v>14651325.800000001</c:v>
                </c:pt>
                <c:pt idx="2">
                  <c:v>16076211.310000001</c:v>
                </c:pt>
                <c:pt idx="3">
                  <c:v>15620442.189999999</c:v>
                </c:pt>
                <c:pt idx="4">
                  <c:v>17083065.670000002</c:v>
                </c:pt>
                <c:pt idx="5">
                  <c:v>20918968.68</c:v>
                </c:pt>
              </c:numCache>
            </c:numRef>
          </c:val>
          <c:smooth val="0"/>
        </c:ser>
        <c:dLbls>
          <c:showLegendKey val="0"/>
          <c:showVal val="0"/>
          <c:showCatName val="0"/>
          <c:showSerName val="0"/>
          <c:showPercent val="0"/>
          <c:showBubbleSize val="0"/>
        </c:dLbls>
        <c:marker val="1"/>
        <c:smooth val="0"/>
        <c:axId val="70395776"/>
        <c:axId val="70397312"/>
      </c:lineChart>
      <c:catAx>
        <c:axId val="70395776"/>
        <c:scaling>
          <c:orientation val="minMax"/>
        </c:scaling>
        <c:delete val="0"/>
        <c:axPos val="b"/>
        <c:numFmt formatCode="General" sourceLinked="0"/>
        <c:majorTickMark val="out"/>
        <c:minorTickMark val="none"/>
        <c:tickLblPos val="nextTo"/>
        <c:spPr>
          <a:noFill/>
          <a:ln w="12700" cap="rnd" cmpd="sng" algn="ctr">
            <a:solidFill>
              <a:schemeClr val="tx1">
                <a:tint val="75000"/>
              </a:schemeClr>
            </a:solidFill>
            <a:prstDash val="solid"/>
            <a:round/>
          </a:ln>
          <a:effectLst/>
        </c:spPr>
        <c:txPr>
          <a:bodyPr rot="-60000000" vert="horz"/>
          <a:lstStyle/>
          <a:p>
            <a:pPr>
              <a:defRPr/>
            </a:pPr>
            <a:endParaRPr lang="es-MX"/>
          </a:p>
        </c:txPr>
        <c:crossAx val="70397312"/>
        <c:crosses val="autoZero"/>
        <c:auto val="1"/>
        <c:lblAlgn val="ctr"/>
        <c:lblOffset val="100"/>
        <c:noMultiLvlLbl val="0"/>
      </c:catAx>
      <c:valAx>
        <c:axId val="70397312"/>
        <c:scaling>
          <c:orientation val="minMax"/>
          <c:min val="8000000"/>
        </c:scaling>
        <c:delete val="1"/>
        <c:axPos val="l"/>
        <c:numFmt formatCode="#,##0" sourceLinked="1"/>
        <c:majorTickMark val="out"/>
        <c:minorTickMark val="none"/>
        <c:tickLblPos val="nextTo"/>
        <c:crossAx val="70395776"/>
        <c:crosses val="autoZero"/>
        <c:crossBetween val="between"/>
      </c:valAx>
      <c:spPr>
        <a:noFill/>
        <a:ln>
          <a:noFill/>
        </a:ln>
        <a:effectLst/>
      </c:spPr>
    </c:plotArea>
    <c:plotVisOnly val="1"/>
    <c:dispBlanksAs val="gap"/>
    <c:showDLblsOverMax val="0"/>
  </c:chart>
  <c:spPr>
    <a:solidFill>
      <a:schemeClr val="bg1">
        <a:lumMod val="20000"/>
        <a:lumOff val="80000"/>
      </a:schemeClr>
    </a:solidFill>
    <a:ln w="12700" cap="rnd" cmpd="sng" algn="ctr">
      <a:solidFill>
        <a:schemeClr val="bg1">
          <a:lumMod val="60000"/>
          <a:lumOff val="40000"/>
        </a:schemeClr>
      </a:solidFill>
      <a:prstDash val="solid"/>
    </a:ln>
    <a:effectLst/>
  </c:spPr>
  <c:txPr>
    <a:bodyPr/>
    <a:lstStyle/>
    <a:p>
      <a:pPr>
        <a:defRPr>
          <a:latin typeface="+mj-lt"/>
        </a:defRPr>
      </a:pPr>
      <a:endParaRPr lang="es-MX"/>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en-US" sz="900" dirty="0"/>
              <a:t>Chiapas</a:t>
            </a:r>
          </a:p>
          <a:p>
            <a:pPr>
              <a:defRPr sz="900"/>
            </a:pPr>
            <a:r>
              <a:rPr lang="en-US" sz="900" dirty="0" err="1"/>
              <a:t>Clasificación</a:t>
            </a:r>
            <a:r>
              <a:rPr lang="en-US" sz="900" dirty="0"/>
              <a:t> de los Trabajadores </a:t>
            </a:r>
            <a:r>
              <a:rPr lang="en-US" sz="900" dirty="0" err="1"/>
              <a:t>Afiliados</a:t>
            </a:r>
            <a:r>
              <a:rPr lang="en-US" sz="900" dirty="0"/>
              <a:t> al IMSS </a:t>
            </a:r>
            <a:endParaRPr lang="en-US" sz="900" dirty="0" smtClean="0"/>
          </a:p>
          <a:p>
            <a:pPr>
              <a:defRPr sz="900"/>
            </a:pPr>
            <a:r>
              <a:rPr lang="en-US" sz="900" dirty="0" err="1" smtClean="0"/>
              <a:t>por</a:t>
            </a:r>
            <a:r>
              <a:rPr lang="en-US" sz="900" dirty="0" smtClean="0"/>
              <a:t> </a:t>
            </a:r>
            <a:r>
              <a:rPr lang="en-US" sz="900" dirty="0"/>
              <a:t>el </a:t>
            </a:r>
            <a:r>
              <a:rPr lang="en-US" sz="900" dirty="0" err="1"/>
              <a:t>ámbito</a:t>
            </a:r>
            <a:r>
              <a:rPr lang="en-US" sz="900" dirty="0"/>
              <a:t> de </a:t>
            </a:r>
            <a:r>
              <a:rPr lang="en-US" sz="900" dirty="0" err="1"/>
              <a:t>Trabajo</a:t>
            </a:r>
            <a:endParaRPr lang="en-US" sz="900" dirty="0"/>
          </a:p>
          <a:p>
            <a:pPr>
              <a:defRPr sz="900"/>
            </a:pPr>
            <a:r>
              <a:rPr lang="en-US" sz="900" dirty="0"/>
              <a:t>(</a:t>
            </a:r>
            <a:r>
              <a:rPr lang="en-US" sz="900" dirty="0" err="1"/>
              <a:t>Abril</a:t>
            </a:r>
            <a:r>
              <a:rPr lang="en-US" sz="900" dirty="0"/>
              <a:t> 2013)</a:t>
            </a:r>
          </a:p>
        </c:rich>
      </c:tx>
      <c:layout/>
      <c:overlay val="0"/>
    </c:title>
    <c:autoTitleDeleted val="0"/>
    <c:view3D>
      <c:rotX val="40"/>
      <c:rotY val="90"/>
      <c:rAngAx val="0"/>
      <c:perspective val="30"/>
    </c:view3D>
    <c:floor>
      <c:thickness val="0"/>
    </c:floor>
    <c:sideWall>
      <c:thickness val="0"/>
    </c:sideWall>
    <c:backWall>
      <c:thickness val="0"/>
    </c:backWall>
    <c:plotArea>
      <c:layout>
        <c:manualLayout>
          <c:layoutTarget val="inner"/>
          <c:xMode val="edge"/>
          <c:yMode val="edge"/>
          <c:x val="1.7729617745253314E-2"/>
          <c:y val="0.29780150690327339"/>
          <c:w val="0.94385621047336454"/>
          <c:h val="0.67940929433149211"/>
        </c:manualLayout>
      </c:layout>
      <c:pie3DChart>
        <c:varyColors val="1"/>
        <c:ser>
          <c:idx val="0"/>
          <c:order val="0"/>
          <c:explosion val="25"/>
          <c:dPt>
            <c:idx val="0"/>
            <c:bubble3D val="0"/>
            <c:spPr>
              <a:solidFill>
                <a:schemeClr val="accent3"/>
              </a:solidFill>
            </c:spPr>
          </c:dPt>
          <c:dPt>
            <c:idx val="1"/>
            <c:bubble3D val="0"/>
            <c:spPr>
              <a:solidFill>
                <a:srgbClr val="00B0F0"/>
              </a:solidFill>
            </c:spPr>
          </c:dPt>
          <c:dLbls>
            <c:dLbl>
              <c:idx val="0"/>
              <c:layout>
                <c:manualLayout>
                  <c:x val="0.2429625400167012"/>
                  <c:y val="-8.1560513443352425E-2"/>
                </c:manualLayout>
              </c:layout>
              <c:showLegendKey val="0"/>
              <c:showVal val="1"/>
              <c:showCatName val="1"/>
              <c:showSerName val="0"/>
              <c:showPercent val="0"/>
              <c:showBubbleSize val="0"/>
              <c:extLst>
                <c:ext xmlns:c15="http://schemas.microsoft.com/office/drawing/2012/chart" uri="{CE6537A1-D6FC-4f65-9D91-7224C49458BB}"/>
              </c:extLst>
            </c:dLbl>
            <c:dLbl>
              <c:idx val="1"/>
              <c:layout>
                <c:manualLayout>
                  <c:x val="-1.3455895714481492E-2"/>
                  <c:y val="-0.10292191817561037"/>
                </c:manualLayout>
              </c:layout>
              <c:spPr>
                <a:noFill/>
                <a:ln>
                  <a:noFill/>
                </a:ln>
                <a:effectLst/>
              </c:spPr>
              <c:txPr>
                <a:bodyPr/>
                <a:lstStyle/>
                <a:p>
                  <a:pPr>
                    <a:defRPr>
                      <a:solidFill>
                        <a:schemeClr val="tx1"/>
                      </a:solidFill>
                    </a:defRPr>
                  </a:pPr>
                  <a:endParaRPr lang="es-MX"/>
                </a:p>
              </c:txPr>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a:solidFill>
                      <a:srgbClr val="FFFFFF"/>
                    </a:solidFill>
                  </a:defRPr>
                </a:pPr>
                <a:endParaRPr lang="es-MX"/>
              </a:p>
            </c:txPr>
            <c:showLegendKey val="0"/>
            <c:showVal val="1"/>
            <c:showCatName val="1"/>
            <c:showSerName val="0"/>
            <c:showPercent val="0"/>
            <c:showBubbleSize val="0"/>
            <c:showLeaderLines val="1"/>
            <c:extLst>
              <c:ext xmlns:c15="http://schemas.microsoft.com/office/drawing/2012/chart" uri="{CE6537A1-D6FC-4f65-9D91-7224C49458BB}"/>
            </c:extLst>
          </c:dLbls>
          <c:cat>
            <c:strRef>
              <c:f>'Trab IMSS'!$A$15:$A$16</c:f>
              <c:strCache>
                <c:ptCount val="2"/>
                <c:pt idx="0">
                  <c:v>Trabajadores Urbanos</c:v>
                </c:pt>
                <c:pt idx="1">
                  <c:v>Trabajadores del Campo</c:v>
                </c:pt>
              </c:strCache>
            </c:strRef>
          </c:cat>
          <c:val>
            <c:numRef>
              <c:f>'Trab IMSS'!$B$15:$B$16</c:f>
              <c:numCache>
                <c:formatCode>#,##0</c:formatCode>
                <c:ptCount val="2"/>
                <c:pt idx="0">
                  <c:v>197398</c:v>
                </c:pt>
                <c:pt idx="1">
                  <c:v>12119</c:v>
                </c:pt>
              </c:numCache>
            </c:numRef>
          </c:val>
        </c:ser>
        <c:dLbls>
          <c:showLegendKey val="0"/>
          <c:showVal val="0"/>
          <c:showCatName val="0"/>
          <c:showSerName val="0"/>
          <c:showPercent val="0"/>
          <c:showBubbleSize val="0"/>
          <c:showLeaderLines val="1"/>
        </c:dLbls>
      </c:pie3DChart>
    </c:plotArea>
    <c:plotVisOnly val="1"/>
    <c:dispBlanksAs val="gap"/>
    <c:showDLblsOverMax val="0"/>
  </c:chart>
  <c:spPr>
    <a:solidFill>
      <a:schemeClr val="bg1">
        <a:lumMod val="20000"/>
        <a:lumOff val="80000"/>
      </a:schemeClr>
    </a:solidFill>
    <a:ln>
      <a:noFill/>
    </a:ln>
  </c:spPr>
  <c:txPr>
    <a:bodyPr/>
    <a:lstStyle/>
    <a:p>
      <a:pPr>
        <a:defRPr>
          <a:latin typeface="+mj-lt"/>
        </a:defRPr>
      </a:pPr>
      <a:endParaRPr lang="es-MX"/>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en-US" sz="900" dirty="0"/>
              <a:t>Chiapas </a:t>
            </a:r>
          </a:p>
          <a:p>
            <a:pPr>
              <a:defRPr sz="900"/>
            </a:pPr>
            <a:r>
              <a:rPr lang="en-US" sz="900" dirty="0" err="1"/>
              <a:t>Clasificación</a:t>
            </a:r>
            <a:r>
              <a:rPr lang="en-US" sz="900" dirty="0"/>
              <a:t> de los Trabajadores </a:t>
            </a:r>
            <a:r>
              <a:rPr lang="en-US" sz="900" dirty="0" err="1"/>
              <a:t>Afiliados</a:t>
            </a:r>
            <a:r>
              <a:rPr lang="en-US" sz="900" dirty="0"/>
              <a:t> al IMSS </a:t>
            </a:r>
            <a:endParaRPr lang="en-US" sz="900" dirty="0" smtClean="0"/>
          </a:p>
          <a:p>
            <a:pPr>
              <a:defRPr sz="900"/>
            </a:pPr>
            <a:r>
              <a:rPr lang="en-US" sz="900" dirty="0" err="1" smtClean="0"/>
              <a:t>por</a:t>
            </a:r>
            <a:r>
              <a:rPr lang="en-US" sz="900" dirty="0" smtClean="0"/>
              <a:t> </a:t>
            </a:r>
            <a:r>
              <a:rPr lang="en-US" sz="900" dirty="0"/>
              <a:t>el </a:t>
            </a:r>
            <a:r>
              <a:rPr lang="en-US" sz="900" dirty="0" err="1"/>
              <a:t>tipo</a:t>
            </a:r>
            <a:r>
              <a:rPr lang="en-US" sz="900" dirty="0"/>
              <a:t> de </a:t>
            </a:r>
            <a:r>
              <a:rPr lang="en-US" sz="900" dirty="0" err="1"/>
              <a:t>contratación</a:t>
            </a:r>
            <a:endParaRPr lang="en-US" sz="900" dirty="0"/>
          </a:p>
          <a:p>
            <a:pPr>
              <a:defRPr sz="900"/>
            </a:pPr>
            <a:r>
              <a:rPr lang="en-US" sz="900" dirty="0"/>
              <a:t>(</a:t>
            </a:r>
            <a:r>
              <a:rPr lang="en-US" sz="900" dirty="0" err="1"/>
              <a:t>Abril</a:t>
            </a:r>
            <a:r>
              <a:rPr lang="en-US" sz="900" dirty="0"/>
              <a:t> 2013)</a:t>
            </a:r>
            <a:endParaRPr lang="es-MX" sz="900" dirty="0"/>
          </a:p>
        </c:rich>
      </c:tx>
      <c:layout/>
      <c:overlay val="0"/>
    </c:title>
    <c:autoTitleDeleted val="0"/>
    <c:view3D>
      <c:rotX val="30"/>
      <c:rotY val="110"/>
      <c:rAngAx val="0"/>
      <c:perspective val="30"/>
    </c:view3D>
    <c:floor>
      <c:thickness val="0"/>
    </c:floor>
    <c:sideWall>
      <c:thickness val="0"/>
    </c:sideWall>
    <c:backWall>
      <c:thickness val="0"/>
    </c:backWall>
    <c:plotArea>
      <c:layout>
        <c:manualLayout>
          <c:layoutTarget val="inner"/>
          <c:xMode val="edge"/>
          <c:yMode val="edge"/>
          <c:x val="0"/>
          <c:y val="0.39703282605369394"/>
          <c:w val="0.89985693848354809"/>
          <c:h val="0.58848969551451813"/>
        </c:manualLayout>
      </c:layout>
      <c:pie3DChart>
        <c:varyColors val="1"/>
        <c:ser>
          <c:idx val="0"/>
          <c:order val="0"/>
          <c:explosion val="25"/>
          <c:dPt>
            <c:idx val="0"/>
            <c:bubble3D val="0"/>
            <c:spPr>
              <a:solidFill>
                <a:schemeClr val="accent3"/>
              </a:solidFill>
            </c:spPr>
          </c:dPt>
          <c:dPt>
            <c:idx val="1"/>
            <c:bubble3D val="0"/>
            <c:spPr>
              <a:solidFill>
                <a:srgbClr val="00B0F0"/>
              </a:solidFill>
            </c:spPr>
          </c:dPt>
          <c:dLbls>
            <c:dLbl>
              <c:idx val="0"/>
              <c:layout>
                <c:manualLayout>
                  <c:x val="0.19545942071302691"/>
                  <c:y val="5.2137644205841903E-2"/>
                </c:manualLayout>
              </c:layout>
              <c:spPr>
                <a:noFill/>
                <a:ln>
                  <a:noFill/>
                </a:ln>
                <a:effectLst/>
              </c:spPr>
              <c:txPr>
                <a:bodyPr/>
                <a:lstStyle/>
                <a:p>
                  <a:pPr>
                    <a:defRPr sz="900">
                      <a:solidFill>
                        <a:srgbClr val="FFFFFF"/>
                      </a:solidFill>
                    </a:defRPr>
                  </a:pPr>
                  <a:endParaRPr lang="es-MX"/>
                </a:p>
              </c:txPr>
              <c:showLegendKey val="0"/>
              <c:showVal val="1"/>
              <c:showCatName val="1"/>
              <c:showSerName val="0"/>
              <c:showPercent val="0"/>
              <c:showBubbleSize val="0"/>
              <c:extLst>
                <c:ext xmlns:c15="http://schemas.microsoft.com/office/drawing/2012/chart" uri="{CE6537A1-D6FC-4f65-9D91-7224C49458BB}"/>
              </c:extLst>
            </c:dLbl>
            <c:dLbl>
              <c:idx val="1"/>
              <c:layout>
                <c:manualLayout>
                  <c:x val="2.7012717830871998E-2"/>
                  <c:y val="-0.23313089227075315"/>
                </c:manualLayout>
              </c:layout>
              <c:spPr>
                <a:noFill/>
                <a:ln>
                  <a:noFill/>
                </a:ln>
                <a:effectLst/>
              </c:spPr>
              <c:txPr>
                <a:bodyPr/>
                <a:lstStyle/>
                <a:p>
                  <a:pPr>
                    <a:defRPr sz="900"/>
                  </a:pPr>
                  <a:endParaRPr lang="es-MX"/>
                </a:p>
              </c:txPr>
              <c:showLegendKey val="0"/>
              <c:showVal val="1"/>
              <c:showCatName val="1"/>
              <c:showSerName val="0"/>
              <c:showPercent val="0"/>
              <c:showBubbleSize val="0"/>
              <c:extLst>
                <c:ext xmlns:c15="http://schemas.microsoft.com/office/drawing/2012/chart" uri="{CE6537A1-D6FC-4f65-9D91-7224C49458BB}"/>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'Trab IMSS'!$A$17:$A$18</c:f>
              <c:strCache>
                <c:ptCount val="2"/>
                <c:pt idx="0">
                  <c:v>Trabajadores Permanentes</c:v>
                </c:pt>
                <c:pt idx="1">
                  <c:v>Trabajadores Eventuales</c:v>
                </c:pt>
              </c:strCache>
            </c:strRef>
          </c:cat>
          <c:val>
            <c:numRef>
              <c:f>'Trab IMSS'!$B$17:$B$18</c:f>
              <c:numCache>
                <c:formatCode>#,##0</c:formatCode>
                <c:ptCount val="2"/>
                <c:pt idx="0">
                  <c:v>187856</c:v>
                </c:pt>
                <c:pt idx="1">
                  <c:v>21661</c:v>
                </c:pt>
              </c:numCache>
            </c:numRef>
          </c:val>
        </c:ser>
        <c:dLbls>
          <c:showLegendKey val="0"/>
          <c:showVal val="0"/>
          <c:showCatName val="0"/>
          <c:showSerName val="0"/>
          <c:showPercent val="0"/>
          <c:showBubbleSize val="0"/>
          <c:showLeaderLines val="1"/>
        </c:dLbls>
      </c:pie3DChart>
    </c:plotArea>
    <c:plotVisOnly val="1"/>
    <c:dispBlanksAs val="gap"/>
    <c:showDLblsOverMax val="0"/>
  </c:chart>
  <c:spPr>
    <a:noFill/>
    <a:ln>
      <a:noFill/>
    </a:ln>
  </c:spPr>
  <c:txPr>
    <a:bodyPr/>
    <a:lstStyle/>
    <a:p>
      <a:pPr>
        <a:defRPr>
          <a:latin typeface="Helvetica67-Medium"/>
        </a:defRPr>
      </a:pPr>
      <a:endParaRPr lang="es-MX"/>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s-MX" sz="1100"/>
              <a:t>Evolución del Índice de Tendencia Laboral de la Pobreza</a:t>
            </a:r>
          </a:p>
          <a:p>
            <a:pPr>
              <a:defRPr sz="1100"/>
            </a:pPr>
            <a:r>
              <a:rPr lang="es-MX" sz="1100"/>
              <a:t>del 1er. trimestre de 2011 al primer trimestre de 2013</a:t>
            </a:r>
          </a:p>
        </c:rich>
      </c:tx>
      <c:layout/>
      <c:overlay val="0"/>
    </c:title>
    <c:autoTitleDeleted val="0"/>
    <c:plotArea>
      <c:layout>
        <c:manualLayout>
          <c:layoutTarget val="inner"/>
          <c:xMode val="edge"/>
          <c:yMode val="edge"/>
          <c:x val="7.7164327660527499E-2"/>
          <c:y val="0.15621103827969732"/>
          <c:w val="0.90425643969236935"/>
          <c:h val="0.62344739473391841"/>
        </c:manualLayout>
      </c:layout>
      <c:lineChart>
        <c:grouping val="standard"/>
        <c:varyColors val="0"/>
        <c:ser>
          <c:idx val="0"/>
          <c:order val="0"/>
          <c:tx>
            <c:strRef>
              <c:f>ITLP!$A$9</c:f>
              <c:strCache>
                <c:ptCount val="1"/>
                <c:pt idx="0">
                  <c:v>Nacional</c:v>
                </c:pt>
              </c:strCache>
            </c:strRef>
          </c:tx>
          <c:spPr>
            <a:ln>
              <a:solidFill>
                <a:schemeClr val="accent3"/>
              </a:solidFill>
            </a:ln>
          </c:spPr>
          <c:marker>
            <c:symbol val="diamond"/>
            <c:size val="8"/>
            <c:spPr>
              <a:solidFill>
                <a:schemeClr val="accent3"/>
              </a:solidFill>
              <a:ln>
                <a:solidFill>
                  <a:schemeClr val="accent3"/>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ITLP!$Z$8:$AH$8</c:f>
              <c:strCache>
                <c:ptCount val="9"/>
                <c:pt idx="0">
                  <c:v>2011 1t</c:v>
                </c:pt>
                <c:pt idx="1">
                  <c:v>2011 2t</c:v>
                </c:pt>
                <c:pt idx="2">
                  <c:v>2011 3t</c:v>
                </c:pt>
                <c:pt idx="3">
                  <c:v>2011 4t</c:v>
                </c:pt>
                <c:pt idx="4">
                  <c:v>2012 1t</c:v>
                </c:pt>
                <c:pt idx="5">
                  <c:v>2012 2t</c:v>
                </c:pt>
                <c:pt idx="6">
                  <c:v>2012 3t</c:v>
                </c:pt>
                <c:pt idx="7">
                  <c:v>2012 4t</c:v>
                </c:pt>
                <c:pt idx="8">
                  <c:v>2013 1t</c:v>
                </c:pt>
              </c:strCache>
            </c:strRef>
          </c:cat>
          <c:val>
            <c:numRef>
              <c:f>ITLP!$Z$5:$AH$5</c:f>
              <c:numCache>
                <c:formatCode>0.0000</c:formatCode>
                <c:ptCount val="9"/>
                <c:pt idx="0">
                  <c:v>1.1688000000000001</c:v>
                </c:pt>
                <c:pt idx="1">
                  <c:v>1.1792</c:v>
                </c:pt>
                <c:pt idx="2">
                  <c:v>1.2025999999999999</c:v>
                </c:pt>
                <c:pt idx="3">
                  <c:v>1.2014</c:v>
                </c:pt>
                <c:pt idx="4">
                  <c:v>1.2011000000000001</c:v>
                </c:pt>
                <c:pt idx="5">
                  <c:v>1.2008000000000001</c:v>
                </c:pt>
                <c:pt idx="6">
                  <c:v>1.2536</c:v>
                </c:pt>
                <c:pt idx="7">
                  <c:v>1.2423</c:v>
                </c:pt>
                <c:pt idx="8">
                  <c:v>1.2524</c:v>
                </c:pt>
              </c:numCache>
            </c:numRef>
          </c:val>
          <c:smooth val="0"/>
        </c:ser>
        <c:ser>
          <c:idx val="1"/>
          <c:order val="1"/>
          <c:tx>
            <c:strRef>
              <c:f>ITLP!$A$10</c:f>
              <c:strCache>
                <c:ptCount val="1"/>
                <c:pt idx="0">
                  <c:v>Chiapas</c:v>
                </c:pt>
              </c:strCache>
            </c:strRef>
          </c:tx>
          <c:spPr>
            <a:ln>
              <a:solidFill>
                <a:srgbClr val="00B0F0"/>
              </a:solidFill>
            </a:ln>
          </c:spPr>
          <c:marker>
            <c:symbol val="square"/>
            <c:size val="6"/>
            <c:spPr>
              <a:solidFill>
                <a:srgbClr val="00B0F0"/>
              </a:solidFill>
              <a:ln>
                <a:solidFill>
                  <a:srgbClr val="00B0F0"/>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ITLP!$Z$8:$AH$8</c:f>
              <c:strCache>
                <c:ptCount val="9"/>
                <c:pt idx="0">
                  <c:v>2011 1t</c:v>
                </c:pt>
                <c:pt idx="1">
                  <c:v>2011 2t</c:v>
                </c:pt>
                <c:pt idx="2">
                  <c:v>2011 3t</c:v>
                </c:pt>
                <c:pt idx="3">
                  <c:v>2011 4t</c:v>
                </c:pt>
                <c:pt idx="4">
                  <c:v>2012 1t</c:v>
                </c:pt>
                <c:pt idx="5">
                  <c:v>2012 2t</c:v>
                </c:pt>
                <c:pt idx="6">
                  <c:v>2012 3t</c:v>
                </c:pt>
                <c:pt idx="7">
                  <c:v>2012 4t</c:v>
                </c:pt>
                <c:pt idx="8">
                  <c:v>2013 1t</c:v>
                </c:pt>
              </c:strCache>
            </c:strRef>
          </c:cat>
          <c:val>
            <c:numRef>
              <c:f>ITLP!$Z$6:$AH$6</c:f>
              <c:numCache>
                <c:formatCode>0.0000</c:formatCode>
                <c:ptCount val="9"/>
                <c:pt idx="0">
                  <c:v>0.93010000000000004</c:v>
                </c:pt>
                <c:pt idx="1">
                  <c:v>0.96240000000000003</c:v>
                </c:pt>
                <c:pt idx="2">
                  <c:v>0.97829999999999995</c:v>
                </c:pt>
                <c:pt idx="3">
                  <c:v>0.98199999999999998</c:v>
                </c:pt>
                <c:pt idx="4">
                  <c:v>0.97950000000000004</c:v>
                </c:pt>
                <c:pt idx="5">
                  <c:v>0.99660000000000004</c:v>
                </c:pt>
                <c:pt idx="6">
                  <c:v>1.0024</c:v>
                </c:pt>
                <c:pt idx="7">
                  <c:v>1.0079</c:v>
                </c:pt>
                <c:pt idx="8">
                  <c:v>0.98619999999999997</c:v>
                </c:pt>
              </c:numCache>
            </c:numRef>
          </c:val>
          <c:smooth val="0"/>
        </c:ser>
        <c:dLbls>
          <c:showLegendKey val="0"/>
          <c:showVal val="0"/>
          <c:showCatName val="0"/>
          <c:showSerName val="0"/>
          <c:showPercent val="0"/>
          <c:showBubbleSize val="0"/>
        </c:dLbls>
        <c:marker val="1"/>
        <c:smooth val="0"/>
        <c:axId val="73037696"/>
        <c:axId val="73039232"/>
      </c:lineChart>
      <c:catAx>
        <c:axId val="73037696"/>
        <c:scaling>
          <c:orientation val="minMax"/>
        </c:scaling>
        <c:delete val="0"/>
        <c:axPos val="b"/>
        <c:numFmt formatCode="General" sourceLinked="0"/>
        <c:majorTickMark val="out"/>
        <c:minorTickMark val="none"/>
        <c:tickLblPos val="nextTo"/>
        <c:crossAx val="73039232"/>
        <c:crosses val="autoZero"/>
        <c:auto val="1"/>
        <c:lblAlgn val="ctr"/>
        <c:lblOffset val="100"/>
        <c:noMultiLvlLbl val="0"/>
      </c:catAx>
      <c:valAx>
        <c:axId val="73039232"/>
        <c:scaling>
          <c:orientation val="minMax"/>
          <c:min val="0.9"/>
        </c:scaling>
        <c:delete val="0"/>
        <c:axPos val="l"/>
        <c:numFmt formatCode="0.0000" sourceLinked="1"/>
        <c:majorTickMark val="out"/>
        <c:minorTickMark val="none"/>
        <c:tickLblPos val="nextTo"/>
        <c:crossAx val="73037696"/>
        <c:crosses val="autoZero"/>
        <c:crossBetween val="between"/>
        <c:majorUnit val="0.1"/>
      </c:valAx>
    </c:plotArea>
    <c:legend>
      <c:legendPos val="b"/>
      <c:layout>
        <c:manualLayout>
          <c:xMode val="edge"/>
          <c:yMode val="edge"/>
          <c:x val="0.2365021941315692"/>
          <c:y val="0.91018532977344035"/>
          <c:w val="0.52530645759333372"/>
          <c:h val="8.2008677486742731E-2"/>
        </c:manualLayout>
      </c:layout>
      <c:overlay val="0"/>
    </c:legend>
    <c:plotVisOnly val="1"/>
    <c:dispBlanksAs val="gap"/>
    <c:showDLblsOverMax val="0"/>
  </c:chart>
  <c:spPr>
    <a:solidFill>
      <a:schemeClr val="bg1">
        <a:lumMod val="20000"/>
        <a:lumOff val="80000"/>
      </a:schemeClr>
    </a:solidFill>
    <a:ln>
      <a:noFill/>
    </a:ln>
  </c:spPr>
  <c:txPr>
    <a:bodyPr/>
    <a:lstStyle/>
    <a:p>
      <a:pPr>
        <a:defRPr>
          <a:latin typeface="Helvetica67-Medium"/>
        </a:defRPr>
      </a:pPr>
      <a:endParaRPr lang="es-MX"/>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Generación Bruta de Energía Hidroeléctrica</a:t>
            </a:r>
            <a:endParaRPr lang="es-MX"/>
          </a:p>
          <a:p>
            <a:pPr>
              <a:defRPr/>
            </a:pPr>
            <a:r>
              <a:rPr lang="en-US"/>
              <a:t>(Gigawatt-hora)</a:t>
            </a:r>
            <a:endParaRPr lang="es-MX"/>
          </a:p>
        </c:rich>
      </c:tx>
      <c:layout/>
      <c:overlay val="0"/>
    </c:title>
    <c:autoTitleDeleted val="0"/>
    <c:plotArea>
      <c:layout>
        <c:manualLayout>
          <c:layoutTarget val="inner"/>
          <c:xMode val="edge"/>
          <c:yMode val="edge"/>
          <c:x val="0"/>
          <c:y val="0.26421289072131948"/>
          <c:w val="0.97499999999999998"/>
          <c:h val="0.50831200201728655"/>
        </c:manualLayout>
      </c:layout>
      <c:barChart>
        <c:barDir val="col"/>
        <c:grouping val="clustered"/>
        <c:varyColors val="0"/>
        <c:ser>
          <c:idx val="0"/>
          <c:order val="0"/>
          <c:tx>
            <c:strRef>
              <c:f>Electricidad!$B$21</c:f>
              <c:strCache>
                <c:ptCount val="1"/>
                <c:pt idx="0">
                  <c:v>Nacional</c:v>
                </c:pt>
              </c:strCache>
            </c:strRef>
          </c:tx>
          <c:spPr>
            <a:solidFill>
              <a:schemeClr val="accent3"/>
            </a:solidFill>
          </c:spPr>
          <c:invertIfNegative val="0"/>
          <c:dLbls>
            <c:spPr>
              <a:noFill/>
              <a:ln>
                <a:noFill/>
              </a:ln>
              <a:effectLst/>
            </c:spPr>
            <c:txPr>
              <a:bodyPr rot="0"/>
              <a:lstStyle/>
              <a:p>
                <a:pPr>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Electricidad!$A$23:$A$25</c:f>
              <c:strCache>
                <c:ptCount val="3"/>
                <c:pt idx="0">
                  <c:v>2009</c:v>
                </c:pt>
                <c:pt idx="1">
                  <c:v>2010</c:v>
                </c:pt>
                <c:pt idx="2">
                  <c:v>2011</c:v>
                </c:pt>
              </c:strCache>
            </c:strRef>
          </c:cat>
          <c:val>
            <c:numRef>
              <c:f>Electricidad!$B$23:$B$25</c:f>
              <c:numCache>
                <c:formatCode>#,##0</c:formatCode>
                <c:ptCount val="3"/>
                <c:pt idx="0">
                  <c:v>26444.959999999999</c:v>
                </c:pt>
                <c:pt idx="1">
                  <c:v>36738.43</c:v>
                </c:pt>
                <c:pt idx="2">
                  <c:v>34943.230000000003</c:v>
                </c:pt>
              </c:numCache>
            </c:numRef>
          </c:val>
        </c:ser>
        <c:ser>
          <c:idx val="1"/>
          <c:order val="1"/>
          <c:tx>
            <c:strRef>
              <c:f>Electricidad!$C$21</c:f>
              <c:strCache>
                <c:ptCount val="1"/>
                <c:pt idx="0">
                  <c:v>Chiapas</c:v>
                </c:pt>
              </c:strCache>
            </c:strRef>
          </c:tx>
          <c:spPr>
            <a:solidFill>
              <a:schemeClr val="accent4"/>
            </a:solidFill>
          </c:spPr>
          <c:invertIfNegative val="0"/>
          <c:dLbls>
            <c:dLbl>
              <c:idx val="0"/>
              <c:layout>
                <c:manualLayout>
                  <c:x val="2.5000000000000001E-2"/>
                  <c:y val="2.31481481481481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9444225721784777E-2"/>
                  <c:y val="1.85185185185185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444439123622391E-2"/>
                  <c:y val="1.819876844541123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6666666666666666E-2"/>
                  <c:y val="2.314814814814814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a:lstStyle/>
              <a:p>
                <a:pPr>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Electricidad!$A$23:$A$25</c:f>
              <c:strCache>
                <c:ptCount val="3"/>
                <c:pt idx="0">
                  <c:v>2009</c:v>
                </c:pt>
                <c:pt idx="1">
                  <c:v>2010</c:v>
                </c:pt>
                <c:pt idx="2">
                  <c:v>2011</c:v>
                </c:pt>
              </c:strCache>
            </c:strRef>
          </c:cat>
          <c:val>
            <c:numRef>
              <c:f>Electricidad!$C$23:$C$25</c:f>
              <c:numCache>
                <c:formatCode>#,##0</c:formatCode>
                <c:ptCount val="3"/>
                <c:pt idx="0">
                  <c:v>11755.99</c:v>
                </c:pt>
                <c:pt idx="1">
                  <c:v>15884.533696999997</c:v>
                </c:pt>
                <c:pt idx="2">
                  <c:v>19128.019511999999</c:v>
                </c:pt>
              </c:numCache>
            </c:numRef>
          </c:val>
        </c:ser>
        <c:dLbls>
          <c:showLegendKey val="0"/>
          <c:showVal val="0"/>
          <c:showCatName val="0"/>
          <c:showSerName val="0"/>
          <c:showPercent val="0"/>
          <c:showBubbleSize val="0"/>
        </c:dLbls>
        <c:gapWidth val="150"/>
        <c:axId val="91982848"/>
        <c:axId val="91988736"/>
      </c:barChart>
      <c:catAx>
        <c:axId val="91982848"/>
        <c:scaling>
          <c:orientation val="minMax"/>
        </c:scaling>
        <c:delete val="0"/>
        <c:axPos val="b"/>
        <c:numFmt formatCode="General" sourceLinked="0"/>
        <c:majorTickMark val="out"/>
        <c:minorTickMark val="none"/>
        <c:tickLblPos val="nextTo"/>
        <c:crossAx val="91988736"/>
        <c:crosses val="autoZero"/>
        <c:auto val="1"/>
        <c:lblAlgn val="ctr"/>
        <c:lblOffset val="100"/>
        <c:noMultiLvlLbl val="0"/>
      </c:catAx>
      <c:valAx>
        <c:axId val="91988736"/>
        <c:scaling>
          <c:orientation val="minMax"/>
        </c:scaling>
        <c:delete val="1"/>
        <c:axPos val="l"/>
        <c:numFmt formatCode="#,##0" sourceLinked="1"/>
        <c:majorTickMark val="out"/>
        <c:minorTickMark val="none"/>
        <c:tickLblPos val="nextTo"/>
        <c:crossAx val="91982848"/>
        <c:crosses val="autoZero"/>
        <c:crossBetween val="between"/>
      </c:valAx>
    </c:plotArea>
    <c:legend>
      <c:legendPos val="b"/>
      <c:layout>
        <c:manualLayout>
          <c:xMode val="edge"/>
          <c:yMode val="edge"/>
          <c:x val="0.11942716535433071"/>
          <c:y val="0.88850503062117236"/>
          <c:w val="0.77225656167979007"/>
          <c:h val="8.3717191601049873E-2"/>
        </c:manualLayout>
      </c:layout>
      <c:overlay val="0"/>
    </c:legend>
    <c:plotVisOnly val="1"/>
    <c:dispBlanksAs val="gap"/>
    <c:showDLblsOverMax val="0"/>
  </c:chart>
  <c:spPr>
    <a:solidFill>
      <a:schemeClr val="bg1">
        <a:lumMod val="20000"/>
        <a:lumOff val="80000"/>
      </a:schemeClr>
    </a:solidFill>
    <a:ln>
      <a:noFill/>
    </a:ln>
  </c:spPr>
  <c:txPr>
    <a:bodyPr/>
    <a:lstStyle/>
    <a:p>
      <a:pPr>
        <a:defRPr sz="800">
          <a:latin typeface="+mj-lt"/>
        </a:defRPr>
      </a:pPr>
      <a:endParaRPr lang="es-MX"/>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Chiapas </a:t>
            </a:r>
          </a:p>
          <a:p>
            <a:pPr>
              <a:defRPr sz="1000"/>
            </a:pPr>
            <a:r>
              <a:rPr lang="en-US" sz="1000"/>
              <a:t>Ventas de Energía Eléctrica</a:t>
            </a:r>
          </a:p>
        </c:rich>
      </c:tx>
      <c:layout>
        <c:manualLayout>
          <c:xMode val="edge"/>
          <c:yMode val="edge"/>
          <c:x val="0.30161979172294368"/>
          <c:y val="3.6714937656499705E-2"/>
        </c:manualLayout>
      </c:layout>
      <c:overlay val="0"/>
    </c:title>
    <c:autoTitleDeleted val="0"/>
    <c:plotArea>
      <c:layout>
        <c:manualLayout>
          <c:layoutTarget val="inner"/>
          <c:xMode val="edge"/>
          <c:yMode val="edge"/>
          <c:x val="3.2814887858585454E-2"/>
          <c:y val="6.8725234233233359E-2"/>
          <c:w val="0.93437022428282912"/>
          <c:h val="0.65628587564344698"/>
        </c:manualLayout>
      </c:layout>
      <c:barChart>
        <c:barDir val="col"/>
        <c:grouping val="clustered"/>
        <c:varyColors val="0"/>
        <c:ser>
          <c:idx val="0"/>
          <c:order val="0"/>
          <c:tx>
            <c:strRef>
              <c:f>cfe!$A$34</c:f>
              <c:strCache>
                <c:ptCount val="1"/>
                <c:pt idx="0">
                  <c:v>Ventas (MWh)</c:v>
                </c:pt>
              </c:strCache>
            </c:strRef>
          </c:tx>
          <c:spPr>
            <a:solidFill>
              <a:schemeClr val="accent4"/>
            </a:solidFill>
          </c:spPr>
          <c:invertIfNegative val="0"/>
          <c:dLbls>
            <c:spPr>
              <a:noFill/>
              <a:ln>
                <a:noFill/>
              </a:ln>
              <a:effectLst/>
            </c:spPr>
            <c:txPr>
              <a:bodyPr rot="-5400000" vert="horz"/>
              <a:lstStyle/>
              <a:p>
                <a:pPr>
                  <a:defRPr sz="800"/>
                </a:pPr>
                <a:endParaRPr lang="es-MX"/>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cfe!$B$33:$G$33</c:f>
              <c:strCache>
                <c:ptCount val="6"/>
                <c:pt idx="0">
                  <c:v>2007</c:v>
                </c:pt>
                <c:pt idx="1">
                  <c:v>2008</c:v>
                </c:pt>
                <c:pt idx="2">
                  <c:v>2009</c:v>
                </c:pt>
                <c:pt idx="3">
                  <c:v>2010</c:v>
                </c:pt>
                <c:pt idx="4">
                  <c:v>2011</c:v>
                </c:pt>
                <c:pt idx="5">
                  <c:v>2012</c:v>
                </c:pt>
              </c:strCache>
            </c:strRef>
          </c:cat>
          <c:val>
            <c:numRef>
              <c:f>cfe!$B$34:$G$34</c:f>
              <c:numCache>
                <c:formatCode>#,##0</c:formatCode>
                <c:ptCount val="6"/>
                <c:pt idx="0">
                  <c:v>2240807</c:v>
                </c:pt>
                <c:pt idx="1">
                  <c:v>2380623</c:v>
                </c:pt>
                <c:pt idx="2">
                  <c:v>2507215</c:v>
                </c:pt>
                <c:pt idx="3">
                  <c:v>2559452</c:v>
                </c:pt>
                <c:pt idx="4">
                  <c:v>2737167</c:v>
                </c:pt>
                <c:pt idx="5">
                  <c:v>2771639</c:v>
                </c:pt>
              </c:numCache>
            </c:numRef>
          </c:val>
        </c:ser>
        <c:ser>
          <c:idx val="1"/>
          <c:order val="1"/>
          <c:tx>
            <c:strRef>
              <c:f>cfe!$A$35</c:f>
              <c:strCache>
                <c:ptCount val="1"/>
                <c:pt idx="0">
                  <c:v>Valor de las Ventas (Miles de $)</c:v>
                </c:pt>
              </c:strCache>
            </c:strRef>
          </c:tx>
          <c:spPr>
            <a:solidFill>
              <a:schemeClr val="accent3"/>
            </a:solidFill>
          </c:spPr>
          <c:invertIfNegative val="0"/>
          <c:dLbls>
            <c:spPr>
              <a:noFill/>
              <a:ln>
                <a:noFill/>
              </a:ln>
              <a:effectLst/>
            </c:spPr>
            <c:txPr>
              <a:bodyPr rot="-5400000" vert="horz"/>
              <a:lstStyle/>
              <a:p>
                <a:pPr>
                  <a:defRPr sz="800">
                    <a:solidFill>
                      <a:srgbClr val="FFFFFF"/>
                    </a:solidFill>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cfe!$B$33:$G$33</c:f>
              <c:strCache>
                <c:ptCount val="6"/>
                <c:pt idx="0">
                  <c:v>2007</c:v>
                </c:pt>
                <c:pt idx="1">
                  <c:v>2008</c:v>
                </c:pt>
                <c:pt idx="2">
                  <c:v>2009</c:v>
                </c:pt>
                <c:pt idx="3">
                  <c:v>2010</c:v>
                </c:pt>
                <c:pt idx="4">
                  <c:v>2011</c:v>
                </c:pt>
                <c:pt idx="5">
                  <c:v>2012</c:v>
                </c:pt>
              </c:strCache>
            </c:strRef>
          </c:cat>
          <c:val>
            <c:numRef>
              <c:f>cfe!$B$35:$G$35</c:f>
              <c:numCache>
                <c:formatCode>#,##0</c:formatCode>
                <c:ptCount val="6"/>
                <c:pt idx="0">
                  <c:v>2883044</c:v>
                </c:pt>
                <c:pt idx="1">
                  <c:v>3349341</c:v>
                </c:pt>
                <c:pt idx="2">
                  <c:v>3284874</c:v>
                </c:pt>
                <c:pt idx="3">
                  <c:v>3553611</c:v>
                </c:pt>
                <c:pt idx="4">
                  <c:v>4035671</c:v>
                </c:pt>
                <c:pt idx="5">
                  <c:v>4249475</c:v>
                </c:pt>
              </c:numCache>
            </c:numRef>
          </c:val>
        </c:ser>
        <c:dLbls>
          <c:showLegendKey val="0"/>
          <c:showVal val="0"/>
          <c:showCatName val="0"/>
          <c:showSerName val="0"/>
          <c:showPercent val="0"/>
          <c:showBubbleSize val="0"/>
        </c:dLbls>
        <c:gapWidth val="40"/>
        <c:axId val="92417024"/>
        <c:axId val="92427008"/>
      </c:barChart>
      <c:catAx>
        <c:axId val="92417024"/>
        <c:scaling>
          <c:orientation val="minMax"/>
        </c:scaling>
        <c:delete val="0"/>
        <c:axPos val="b"/>
        <c:numFmt formatCode="General" sourceLinked="0"/>
        <c:majorTickMark val="out"/>
        <c:minorTickMark val="none"/>
        <c:tickLblPos val="nextTo"/>
        <c:crossAx val="92427008"/>
        <c:crosses val="autoZero"/>
        <c:auto val="1"/>
        <c:lblAlgn val="ctr"/>
        <c:lblOffset val="100"/>
        <c:noMultiLvlLbl val="0"/>
      </c:catAx>
      <c:valAx>
        <c:axId val="92427008"/>
        <c:scaling>
          <c:orientation val="minMax"/>
        </c:scaling>
        <c:delete val="1"/>
        <c:axPos val="l"/>
        <c:numFmt formatCode="#,##0" sourceLinked="1"/>
        <c:majorTickMark val="out"/>
        <c:minorTickMark val="none"/>
        <c:tickLblPos val="nextTo"/>
        <c:crossAx val="92417024"/>
        <c:crosses val="autoZero"/>
        <c:crossBetween val="between"/>
      </c:valAx>
    </c:plotArea>
    <c:legend>
      <c:legendPos val="b"/>
      <c:layout/>
      <c:overlay val="0"/>
    </c:legend>
    <c:plotVisOnly val="1"/>
    <c:dispBlanksAs val="gap"/>
    <c:showDLblsOverMax val="0"/>
  </c:chart>
  <c:spPr>
    <a:solidFill>
      <a:schemeClr val="bg1">
        <a:lumMod val="20000"/>
        <a:lumOff val="80000"/>
      </a:schemeClr>
    </a:solidFill>
    <a:ln>
      <a:noFill/>
    </a:ln>
  </c:spPr>
  <c:txPr>
    <a:bodyPr/>
    <a:lstStyle/>
    <a:p>
      <a:pPr>
        <a:defRPr>
          <a:latin typeface="+mj-lt"/>
        </a:defRPr>
      </a:pPr>
      <a:endParaRPr lang="es-MX"/>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en-US" sz="900"/>
              <a:t>Chiapas </a:t>
            </a:r>
          </a:p>
          <a:p>
            <a:pPr>
              <a:defRPr sz="900"/>
            </a:pPr>
            <a:r>
              <a:rPr lang="en-US" sz="900"/>
              <a:t>Volumen de producción de petróleo crudo anual </a:t>
            </a:r>
          </a:p>
          <a:p>
            <a:pPr>
              <a:defRPr sz="900"/>
            </a:pPr>
            <a:r>
              <a:rPr lang="en-US" sz="900"/>
              <a:t>(Miles de Barriles)</a:t>
            </a:r>
          </a:p>
        </c:rich>
      </c:tx>
      <c:layout/>
      <c:overlay val="0"/>
    </c:title>
    <c:autoTitleDeleted val="0"/>
    <c:plotArea>
      <c:layout>
        <c:manualLayout>
          <c:layoutTarget val="inner"/>
          <c:xMode val="edge"/>
          <c:yMode val="edge"/>
          <c:x val="3.0555555555555555E-2"/>
          <c:y val="0.35625000000000001"/>
          <c:w val="0.93888888888888888"/>
          <c:h val="0.52777012248468946"/>
        </c:manualLayout>
      </c:layout>
      <c:barChart>
        <c:barDir val="col"/>
        <c:grouping val="clustered"/>
        <c:varyColors val="0"/>
        <c:ser>
          <c:idx val="0"/>
          <c:order val="0"/>
          <c:tx>
            <c:strRef>
              <c:f>Petróleo!$A$4</c:f>
              <c:strCache>
                <c:ptCount val="1"/>
                <c:pt idx="0">
                  <c:v>Volumen de producción de petróleo crudo (Miles de Barriles)</c:v>
                </c:pt>
              </c:strCache>
            </c:strRef>
          </c:tx>
          <c:spPr>
            <a:solidFill>
              <a:schemeClr val="accent3"/>
            </a:solidFill>
          </c:spPr>
          <c:invertIfNegative val="0"/>
          <c:dLbls>
            <c:dLbl>
              <c:idx val="0"/>
              <c:layout>
                <c:manualLayout>
                  <c:x val="-5.0572013700081212E-3"/>
                  <c:y val="-8.328544730725227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4951684851052815E-3"/>
                  <c:y val="-1.013630692613127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7941221472876436E-3"/>
                  <c:y val="-1.0136306926131274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1"/>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Petróleo!$B$3:$D$3</c:f>
              <c:numCache>
                <c:formatCode>General</c:formatCode>
                <c:ptCount val="3"/>
                <c:pt idx="0">
                  <c:v>2009</c:v>
                </c:pt>
                <c:pt idx="1">
                  <c:v>2010</c:v>
                </c:pt>
                <c:pt idx="2">
                  <c:v>2011</c:v>
                </c:pt>
              </c:numCache>
            </c:numRef>
          </c:cat>
          <c:val>
            <c:numRef>
              <c:f>Petróleo!$B$4:$D$4</c:f>
              <c:numCache>
                <c:formatCode>#,##0</c:formatCode>
                <c:ptCount val="3"/>
                <c:pt idx="0">
                  <c:v>14825</c:v>
                </c:pt>
                <c:pt idx="1">
                  <c:v>17224</c:v>
                </c:pt>
                <c:pt idx="2">
                  <c:v>16902</c:v>
                </c:pt>
              </c:numCache>
            </c:numRef>
          </c:val>
        </c:ser>
        <c:dLbls>
          <c:showLegendKey val="0"/>
          <c:showVal val="0"/>
          <c:showCatName val="0"/>
          <c:showSerName val="0"/>
          <c:showPercent val="0"/>
          <c:showBubbleSize val="0"/>
        </c:dLbls>
        <c:gapWidth val="150"/>
        <c:axId val="99120640"/>
        <c:axId val="99122176"/>
      </c:barChart>
      <c:catAx>
        <c:axId val="99120640"/>
        <c:scaling>
          <c:orientation val="minMax"/>
        </c:scaling>
        <c:delete val="0"/>
        <c:axPos val="b"/>
        <c:numFmt formatCode="General" sourceLinked="1"/>
        <c:majorTickMark val="out"/>
        <c:minorTickMark val="none"/>
        <c:tickLblPos val="nextTo"/>
        <c:crossAx val="99122176"/>
        <c:crosses val="autoZero"/>
        <c:auto val="1"/>
        <c:lblAlgn val="ctr"/>
        <c:lblOffset val="100"/>
        <c:noMultiLvlLbl val="0"/>
      </c:catAx>
      <c:valAx>
        <c:axId val="99122176"/>
        <c:scaling>
          <c:orientation val="minMax"/>
        </c:scaling>
        <c:delete val="1"/>
        <c:axPos val="l"/>
        <c:numFmt formatCode="#,##0" sourceLinked="1"/>
        <c:majorTickMark val="out"/>
        <c:minorTickMark val="none"/>
        <c:tickLblPos val="nextTo"/>
        <c:crossAx val="99120640"/>
        <c:crosses val="autoZero"/>
        <c:crossBetween val="between"/>
      </c:valAx>
      <c:spPr>
        <a:noFill/>
      </c:spPr>
    </c:plotArea>
    <c:plotVisOnly val="1"/>
    <c:dispBlanksAs val="gap"/>
    <c:showDLblsOverMax val="0"/>
  </c:chart>
  <c:spPr>
    <a:solidFill>
      <a:schemeClr val="bg1">
        <a:lumMod val="20000"/>
        <a:lumOff val="80000"/>
      </a:schemeClr>
    </a:solidFill>
    <a:ln>
      <a:solidFill>
        <a:schemeClr val="bg1">
          <a:lumMod val="60000"/>
          <a:lumOff val="40000"/>
        </a:schemeClr>
      </a:solidFill>
    </a:ln>
  </c:spPr>
  <c:txPr>
    <a:bodyPr/>
    <a:lstStyle/>
    <a:p>
      <a:pPr>
        <a:defRPr>
          <a:latin typeface="+mj-lt"/>
        </a:defRPr>
      </a:pPr>
      <a:endParaRPr lang="es-MX"/>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Nacional</a:t>
            </a:r>
          </a:p>
          <a:p>
            <a:pPr>
              <a:defRPr sz="1000"/>
            </a:pPr>
            <a:r>
              <a:rPr lang="en-US" sz="1000"/>
              <a:t>Producción de Petróleo Crudo</a:t>
            </a:r>
          </a:p>
          <a:p>
            <a:pPr>
              <a:defRPr sz="1000"/>
            </a:pPr>
            <a:r>
              <a:rPr lang="en-US" sz="1000"/>
              <a:t>(Miles de barriles diarios)</a:t>
            </a:r>
          </a:p>
        </c:rich>
      </c:tx>
      <c:layout/>
      <c:overlay val="0"/>
    </c:title>
    <c:autoTitleDeleted val="0"/>
    <c:plotArea>
      <c:layout>
        <c:manualLayout>
          <c:layoutTarget val="inner"/>
          <c:xMode val="edge"/>
          <c:yMode val="edge"/>
          <c:x val="3.0555555555555555E-2"/>
          <c:y val="0.39181104611363776"/>
          <c:w val="0.93888888888888888"/>
          <c:h val="0.46390320516231859"/>
        </c:manualLayout>
      </c:layout>
      <c:lineChart>
        <c:grouping val="standard"/>
        <c:varyColors val="0"/>
        <c:ser>
          <c:idx val="0"/>
          <c:order val="0"/>
          <c:tx>
            <c:strRef>
              <c:f>Petróleo!$N$47</c:f>
              <c:strCache>
                <c:ptCount val="1"/>
                <c:pt idx="0">
                  <c:v>Nacional</c:v>
                </c:pt>
              </c:strCache>
            </c:strRef>
          </c:tx>
          <c:spPr>
            <a:ln>
              <a:solidFill>
                <a:schemeClr val="accent3"/>
              </a:solidFill>
            </a:ln>
          </c:spPr>
          <c:marker>
            <c:spPr>
              <a:solidFill>
                <a:schemeClr val="accent3"/>
              </a:solidFill>
              <a:ln>
                <a:solidFill>
                  <a:schemeClr val="accent3"/>
                </a:solidFill>
              </a:ln>
            </c:spPr>
          </c:marker>
          <c:dLbls>
            <c:dLbl>
              <c:idx val="0"/>
              <c:layout/>
              <c:tx>
                <c:rich>
                  <a:bodyPr/>
                  <a:lstStyle/>
                  <a:p>
                    <a:r>
                      <a:rPr lang="en-US" sz="900" b="1" smtClean="0"/>
                      <a:t>3,076</a:t>
                    </a:r>
                    <a:endParaRPr lang="en-US"/>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900" b="1" smtClean="0"/>
                      <a:t>2,792</a:t>
                    </a:r>
                    <a:endParaRPr lang="en-US"/>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z="900" b="1" smtClean="0"/>
                      <a:t>2,601</a:t>
                    </a:r>
                    <a:endParaRPr lang="en-US"/>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z="900" b="1" smtClean="0"/>
                      <a:t>2,576</a:t>
                    </a:r>
                    <a:endParaRPr lang="en-US"/>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z="900" b="1" smtClean="0"/>
                      <a:t>2,550</a:t>
                    </a:r>
                    <a:endParaRPr lang="en-US"/>
                  </a:p>
                </c:rich>
              </c:tx>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1"/>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Petróleo!$O$46:$S$46</c:f>
              <c:strCache>
                <c:ptCount val="5"/>
                <c:pt idx="0">
                  <c:v>2007</c:v>
                </c:pt>
                <c:pt idx="1">
                  <c:v>2008</c:v>
                </c:pt>
                <c:pt idx="2">
                  <c:v>2009</c:v>
                </c:pt>
                <c:pt idx="3">
                  <c:v>2010</c:v>
                </c:pt>
                <c:pt idx="4">
                  <c:v>2011</c:v>
                </c:pt>
              </c:strCache>
            </c:strRef>
          </c:cat>
          <c:val>
            <c:numRef>
              <c:f>Petróleo!$O$47:$S$47</c:f>
              <c:numCache>
                <c:formatCode>0</c:formatCode>
                <c:ptCount val="5"/>
                <c:pt idx="0">
                  <c:v>3076</c:v>
                </c:pt>
                <c:pt idx="1">
                  <c:v>2792</c:v>
                </c:pt>
                <c:pt idx="2">
                  <c:v>2601</c:v>
                </c:pt>
                <c:pt idx="3">
                  <c:v>2576</c:v>
                </c:pt>
                <c:pt idx="4">
                  <c:v>2550</c:v>
                </c:pt>
              </c:numCache>
            </c:numRef>
          </c:val>
          <c:smooth val="0"/>
        </c:ser>
        <c:dLbls>
          <c:showLegendKey val="0"/>
          <c:showVal val="0"/>
          <c:showCatName val="0"/>
          <c:showSerName val="0"/>
          <c:showPercent val="0"/>
          <c:showBubbleSize val="0"/>
        </c:dLbls>
        <c:marker val="1"/>
        <c:smooth val="0"/>
        <c:axId val="99146752"/>
        <c:axId val="100623104"/>
      </c:lineChart>
      <c:catAx>
        <c:axId val="99146752"/>
        <c:scaling>
          <c:orientation val="minMax"/>
        </c:scaling>
        <c:delete val="0"/>
        <c:axPos val="b"/>
        <c:numFmt formatCode="General" sourceLinked="0"/>
        <c:majorTickMark val="out"/>
        <c:minorTickMark val="none"/>
        <c:tickLblPos val="nextTo"/>
        <c:crossAx val="100623104"/>
        <c:crosses val="autoZero"/>
        <c:auto val="1"/>
        <c:lblAlgn val="ctr"/>
        <c:lblOffset val="100"/>
        <c:noMultiLvlLbl val="0"/>
      </c:catAx>
      <c:valAx>
        <c:axId val="100623104"/>
        <c:scaling>
          <c:orientation val="minMax"/>
          <c:min val="2000"/>
        </c:scaling>
        <c:delete val="1"/>
        <c:axPos val="l"/>
        <c:numFmt formatCode="0" sourceLinked="1"/>
        <c:majorTickMark val="out"/>
        <c:minorTickMark val="none"/>
        <c:tickLblPos val="nextTo"/>
        <c:crossAx val="99146752"/>
        <c:crosses val="autoZero"/>
        <c:crossBetween val="between"/>
      </c:valAx>
    </c:plotArea>
    <c:plotVisOnly val="1"/>
    <c:dispBlanksAs val="gap"/>
    <c:showDLblsOverMax val="0"/>
  </c:chart>
  <c:spPr>
    <a:solidFill>
      <a:schemeClr val="bg1">
        <a:lumMod val="20000"/>
        <a:lumOff val="80000"/>
      </a:schemeClr>
    </a:solidFill>
    <a:ln>
      <a:solidFill>
        <a:schemeClr val="bg1">
          <a:lumMod val="60000"/>
          <a:lumOff val="40000"/>
        </a:schemeClr>
      </a:solidFill>
    </a:ln>
  </c:spPr>
  <c:txPr>
    <a:bodyPr/>
    <a:lstStyle/>
    <a:p>
      <a:pPr>
        <a:defRPr>
          <a:latin typeface="+mj-lt"/>
        </a:defRPr>
      </a:pPr>
      <a:endParaRPr lang="es-MX"/>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Chiapas</a:t>
            </a:r>
          </a:p>
          <a:p>
            <a:pPr>
              <a:defRPr sz="1000"/>
            </a:pPr>
            <a:r>
              <a:rPr lang="en-US" sz="1000"/>
              <a:t>Producción de Petróleo Crudo</a:t>
            </a:r>
          </a:p>
          <a:p>
            <a:pPr>
              <a:defRPr sz="1000"/>
            </a:pPr>
            <a:r>
              <a:rPr lang="en-US" sz="1000"/>
              <a:t>(Miles de barriles diarios)</a:t>
            </a:r>
          </a:p>
        </c:rich>
      </c:tx>
      <c:layout/>
      <c:overlay val="0"/>
    </c:title>
    <c:autoTitleDeleted val="0"/>
    <c:plotArea>
      <c:layout>
        <c:manualLayout>
          <c:layoutTarget val="inner"/>
          <c:xMode val="edge"/>
          <c:yMode val="edge"/>
          <c:x val="3.0555555555555555E-2"/>
          <c:y val="0.39150481760405043"/>
          <c:w val="0.93888888888888888"/>
          <c:h val="0.46420923358236904"/>
        </c:manualLayout>
      </c:layout>
      <c:lineChart>
        <c:grouping val="standard"/>
        <c:varyColors val="0"/>
        <c:ser>
          <c:idx val="0"/>
          <c:order val="0"/>
          <c:tx>
            <c:strRef>
              <c:f>Petróleo!$N$48</c:f>
              <c:strCache>
                <c:ptCount val="1"/>
                <c:pt idx="0">
                  <c:v>Chiapas</c:v>
                </c:pt>
              </c:strCache>
            </c:strRef>
          </c:tx>
          <c:spPr>
            <a:ln>
              <a:solidFill>
                <a:schemeClr val="accent3"/>
              </a:solidFill>
            </a:ln>
          </c:spPr>
          <c:marker>
            <c:spPr>
              <a:solidFill>
                <a:schemeClr val="accent3"/>
              </a:solidFill>
              <a:ln>
                <a:solidFill>
                  <a:schemeClr val="accent3"/>
                </a:solidFill>
              </a:ln>
            </c:spPr>
          </c:marker>
          <c:dLbls>
            <c:spPr>
              <a:noFill/>
              <a:ln>
                <a:noFill/>
              </a:ln>
              <a:effectLst/>
            </c:spPr>
            <c:txPr>
              <a:bodyPr/>
              <a:lstStyle/>
              <a:p>
                <a:pPr>
                  <a:defRPr sz="900" b="1"/>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Petróleo!$O$46:$S$46</c:f>
              <c:strCache>
                <c:ptCount val="5"/>
                <c:pt idx="0">
                  <c:v>2007</c:v>
                </c:pt>
                <c:pt idx="1">
                  <c:v>2008</c:v>
                </c:pt>
                <c:pt idx="2">
                  <c:v>2009</c:v>
                </c:pt>
                <c:pt idx="3">
                  <c:v>2010</c:v>
                </c:pt>
                <c:pt idx="4">
                  <c:v>2011</c:v>
                </c:pt>
              </c:strCache>
            </c:strRef>
          </c:cat>
          <c:val>
            <c:numRef>
              <c:f>Petróleo!$O$48:$S$48</c:f>
              <c:numCache>
                <c:formatCode>0</c:formatCode>
                <c:ptCount val="5"/>
                <c:pt idx="0">
                  <c:v>31</c:v>
                </c:pt>
                <c:pt idx="1">
                  <c:v>34</c:v>
                </c:pt>
                <c:pt idx="2">
                  <c:v>40</c:v>
                </c:pt>
                <c:pt idx="3">
                  <c:v>47</c:v>
                </c:pt>
                <c:pt idx="4">
                  <c:v>46</c:v>
                </c:pt>
              </c:numCache>
            </c:numRef>
          </c:val>
          <c:smooth val="0"/>
        </c:ser>
        <c:dLbls>
          <c:showLegendKey val="0"/>
          <c:showVal val="0"/>
          <c:showCatName val="0"/>
          <c:showSerName val="0"/>
          <c:showPercent val="0"/>
          <c:showBubbleSize val="0"/>
        </c:dLbls>
        <c:marker val="1"/>
        <c:smooth val="0"/>
        <c:axId val="100648064"/>
        <c:axId val="100649600"/>
      </c:lineChart>
      <c:catAx>
        <c:axId val="100648064"/>
        <c:scaling>
          <c:orientation val="minMax"/>
        </c:scaling>
        <c:delete val="0"/>
        <c:axPos val="b"/>
        <c:numFmt formatCode="General" sourceLinked="0"/>
        <c:majorTickMark val="out"/>
        <c:minorTickMark val="none"/>
        <c:tickLblPos val="nextTo"/>
        <c:crossAx val="100649600"/>
        <c:crosses val="autoZero"/>
        <c:auto val="1"/>
        <c:lblAlgn val="ctr"/>
        <c:lblOffset val="100"/>
        <c:noMultiLvlLbl val="0"/>
      </c:catAx>
      <c:valAx>
        <c:axId val="100649600"/>
        <c:scaling>
          <c:orientation val="minMax"/>
          <c:min val="20"/>
        </c:scaling>
        <c:delete val="1"/>
        <c:axPos val="l"/>
        <c:numFmt formatCode="0" sourceLinked="1"/>
        <c:majorTickMark val="out"/>
        <c:minorTickMark val="none"/>
        <c:tickLblPos val="nextTo"/>
        <c:crossAx val="100648064"/>
        <c:crosses val="autoZero"/>
        <c:crossBetween val="between"/>
      </c:valAx>
    </c:plotArea>
    <c:plotVisOnly val="1"/>
    <c:dispBlanksAs val="gap"/>
    <c:showDLblsOverMax val="0"/>
  </c:chart>
  <c:spPr>
    <a:solidFill>
      <a:schemeClr val="bg1">
        <a:lumMod val="20000"/>
        <a:lumOff val="80000"/>
      </a:schemeClr>
    </a:solidFill>
    <a:ln>
      <a:solidFill>
        <a:schemeClr val="bg1">
          <a:lumMod val="60000"/>
          <a:lumOff val="40000"/>
        </a:schemeClr>
      </a:solidFill>
    </a:ln>
  </c:spPr>
  <c:txPr>
    <a:bodyPr/>
    <a:lstStyle/>
    <a:p>
      <a:pPr>
        <a:defRPr>
          <a:latin typeface="+mj-lt"/>
        </a:defRPr>
      </a:pPr>
      <a:endParaRPr lang="es-MX"/>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Chiapas</a:t>
            </a:r>
          </a:p>
          <a:p>
            <a:pPr>
              <a:defRPr sz="1000"/>
            </a:pPr>
            <a:r>
              <a:rPr lang="en-US" sz="1000"/>
              <a:t>Volumen de producción de gas natural anual</a:t>
            </a:r>
          </a:p>
          <a:p>
            <a:pPr>
              <a:defRPr sz="1000"/>
            </a:pPr>
            <a:r>
              <a:rPr lang="en-US" sz="1000"/>
              <a:t> (Millones de pies cúbicos)</a:t>
            </a:r>
          </a:p>
        </c:rich>
      </c:tx>
      <c:layout/>
      <c:overlay val="0"/>
    </c:title>
    <c:autoTitleDeleted val="0"/>
    <c:plotArea>
      <c:layout>
        <c:manualLayout>
          <c:layoutTarget val="inner"/>
          <c:xMode val="edge"/>
          <c:yMode val="edge"/>
          <c:x val="3.0683403068340307E-2"/>
          <c:y val="0.33738191632928477"/>
          <c:w val="0.93863319386331934"/>
          <c:h val="0.53461952883419939"/>
        </c:manualLayout>
      </c:layout>
      <c:barChart>
        <c:barDir val="col"/>
        <c:grouping val="clustered"/>
        <c:varyColors val="0"/>
        <c:ser>
          <c:idx val="0"/>
          <c:order val="0"/>
          <c:tx>
            <c:strRef>
              <c:f>Petróleo!$G$4</c:f>
              <c:strCache>
                <c:ptCount val="1"/>
                <c:pt idx="0">
                  <c:v>Volumen de producción de gas natural (Millones de pies cúbicos)</c:v>
                </c:pt>
              </c:strCache>
            </c:strRef>
          </c:tx>
          <c:spPr>
            <a:solidFill>
              <a:schemeClr val="accent3"/>
            </a:solidFill>
          </c:spPr>
          <c:invertIfNegative val="0"/>
          <c:dLbls>
            <c:spPr>
              <a:noFill/>
              <a:ln>
                <a:noFill/>
              </a:ln>
              <a:effectLst/>
            </c:spPr>
            <c:txPr>
              <a:bodyPr/>
              <a:lstStyle/>
              <a:p>
                <a:pPr>
                  <a:defRPr sz="900" b="1"/>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Petróleo!$H$3:$J$3</c:f>
              <c:numCache>
                <c:formatCode>General</c:formatCode>
                <c:ptCount val="3"/>
                <c:pt idx="0">
                  <c:v>2009</c:v>
                </c:pt>
                <c:pt idx="1">
                  <c:v>2010</c:v>
                </c:pt>
                <c:pt idx="2">
                  <c:v>2011</c:v>
                </c:pt>
              </c:numCache>
            </c:numRef>
          </c:cat>
          <c:val>
            <c:numRef>
              <c:f>Petróleo!$H$4:$J$4</c:f>
              <c:numCache>
                <c:formatCode>#,##0</c:formatCode>
                <c:ptCount val="3"/>
                <c:pt idx="0">
                  <c:v>82214</c:v>
                </c:pt>
                <c:pt idx="1">
                  <c:v>78835.600000000006</c:v>
                </c:pt>
                <c:pt idx="2">
                  <c:v>79581.42</c:v>
                </c:pt>
              </c:numCache>
            </c:numRef>
          </c:val>
        </c:ser>
        <c:dLbls>
          <c:showLegendKey val="0"/>
          <c:showVal val="0"/>
          <c:showCatName val="0"/>
          <c:showSerName val="0"/>
          <c:showPercent val="0"/>
          <c:showBubbleSize val="0"/>
        </c:dLbls>
        <c:gapWidth val="150"/>
        <c:axId val="102242560"/>
        <c:axId val="102252544"/>
      </c:barChart>
      <c:catAx>
        <c:axId val="102242560"/>
        <c:scaling>
          <c:orientation val="minMax"/>
        </c:scaling>
        <c:delete val="0"/>
        <c:axPos val="b"/>
        <c:numFmt formatCode="General" sourceLinked="1"/>
        <c:majorTickMark val="out"/>
        <c:minorTickMark val="none"/>
        <c:tickLblPos val="nextTo"/>
        <c:crossAx val="102252544"/>
        <c:crosses val="autoZero"/>
        <c:auto val="1"/>
        <c:lblAlgn val="ctr"/>
        <c:lblOffset val="100"/>
        <c:noMultiLvlLbl val="0"/>
      </c:catAx>
      <c:valAx>
        <c:axId val="102252544"/>
        <c:scaling>
          <c:orientation val="minMax"/>
        </c:scaling>
        <c:delete val="1"/>
        <c:axPos val="l"/>
        <c:numFmt formatCode="#,##0" sourceLinked="1"/>
        <c:majorTickMark val="out"/>
        <c:minorTickMark val="none"/>
        <c:tickLblPos val="nextTo"/>
        <c:crossAx val="102242560"/>
        <c:crosses val="autoZero"/>
        <c:crossBetween val="between"/>
      </c:valAx>
      <c:spPr>
        <a:noFill/>
      </c:spPr>
    </c:plotArea>
    <c:plotVisOnly val="1"/>
    <c:dispBlanksAs val="gap"/>
    <c:showDLblsOverMax val="0"/>
  </c:chart>
  <c:spPr>
    <a:solidFill>
      <a:schemeClr val="bg1">
        <a:lumMod val="20000"/>
        <a:lumOff val="80000"/>
      </a:schemeClr>
    </a:solidFill>
    <a:ln>
      <a:solidFill>
        <a:schemeClr val="bg1">
          <a:lumMod val="60000"/>
          <a:lumOff val="40000"/>
        </a:schemeClr>
      </a:solidFill>
    </a:ln>
  </c:spPr>
  <c:txPr>
    <a:bodyPr/>
    <a:lstStyle/>
    <a:p>
      <a:pPr>
        <a:defRPr>
          <a:latin typeface="+mj-lt"/>
        </a:defRPr>
      </a:pPr>
      <a:endParaRPr lang="es-MX"/>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Nacional</a:t>
            </a:r>
            <a:endParaRPr lang="es-MX" sz="1000"/>
          </a:p>
          <a:p>
            <a:pPr>
              <a:defRPr sz="1000"/>
            </a:pPr>
            <a:r>
              <a:rPr lang="en-US" sz="1000"/>
              <a:t>Producción de </a:t>
            </a:r>
            <a:r>
              <a:rPr lang="es-MX" sz="1000"/>
              <a:t>Gas Natural</a:t>
            </a:r>
          </a:p>
          <a:p>
            <a:pPr>
              <a:defRPr sz="1000"/>
            </a:pPr>
            <a:r>
              <a:rPr lang="en-US" sz="1000"/>
              <a:t>(Millones de pies cúbicos diarios)</a:t>
            </a:r>
            <a:endParaRPr lang="es-MX" sz="1000"/>
          </a:p>
        </c:rich>
      </c:tx>
      <c:layout/>
      <c:overlay val="0"/>
    </c:title>
    <c:autoTitleDeleted val="0"/>
    <c:plotArea>
      <c:layout/>
      <c:lineChart>
        <c:grouping val="standard"/>
        <c:varyColors val="0"/>
        <c:ser>
          <c:idx val="0"/>
          <c:order val="0"/>
          <c:tx>
            <c:strRef>
              <c:f>Petróleo!$N$64</c:f>
              <c:strCache>
                <c:ptCount val="1"/>
                <c:pt idx="0">
                  <c:v>Nacional</c:v>
                </c:pt>
              </c:strCache>
            </c:strRef>
          </c:tx>
          <c:spPr>
            <a:ln>
              <a:solidFill>
                <a:schemeClr val="accent3"/>
              </a:solidFill>
            </a:ln>
          </c:spPr>
          <c:marker>
            <c:spPr>
              <a:solidFill>
                <a:schemeClr val="accent3"/>
              </a:solidFill>
              <a:ln>
                <a:solidFill>
                  <a:schemeClr val="accent3"/>
                </a:solidFill>
              </a:ln>
            </c:spPr>
          </c:marker>
          <c:dLbls>
            <c:spPr>
              <a:noFill/>
              <a:ln>
                <a:noFill/>
              </a:ln>
              <a:effectLst/>
            </c:spPr>
            <c:txPr>
              <a:bodyPr/>
              <a:lstStyle/>
              <a:p>
                <a:pPr>
                  <a:defRPr sz="900" b="1"/>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Petróleo!$O$63:$S$63</c:f>
              <c:strCache>
                <c:ptCount val="5"/>
                <c:pt idx="0">
                  <c:v>2007</c:v>
                </c:pt>
                <c:pt idx="1">
                  <c:v>2008</c:v>
                </c:pt>
                <c:pt idx="2">
                  <c:v>2009</c:v>
                </c:pt>
                <c:pt idx="3">
                  <c:v>2010</c:v>
                </c:pt>
                <c:pt idx="4">
                  <c:v>2011</c:v>
                </c:pt>
              </c:strCache>
            </c:strRef>
          </c:cat>
          <c:val>
            <c:numRef>
              <c:f>Petróleo!$O$64:$S$64</c:f>
              <c:numCache>
                <c:formatCode>#,##0</c:formatCode>
                <c:ptCount val="5"/>
                <c:pt idx="0">
                  <c:v>6058</c:v>
                </c:pt>
                <c:pt idx="1">
                  <c:v>6919</c:v>
                </c:pt>
                <c:pt idx="2">
                  <c:v>7031</c:v>
                </c:pt>
                <c:pt idx="3">
                  <c:v>7020</c:v>
                </c:pt>
                <c:pt idx="4">
                  <c:v>6594</c:v>
                </c:pt>
              </c:numCache>
            </c:numRef>
          </c:val>
          <c:smooth val="0"/>
        </c:ser>
        <c:dLbls>
          <c:showLegendKey val="0"/>
          <c:showVal val="0"/>
          <c:showCatName val="0"/>
          <c:showSerName val="0"/>
          <c:showPercent val="0"/>
          <c:showBubbleSize val="0"/>
        </c:dLbls>
        <c:marker val="1"/>
        <c:smooth val="0"/>
        <c:axId val="102285696"/>
        <c:axId val="102287232"/>
      </c:lineChart>
      <c:catAx>
        <c:axId val="102285696"/>
        <c:scaling>
          <c:orientation val="minMax"/>
        </c:scaling>
        <c:delete val="0"/>
        <c:axPos val="b"/>
        <c:numFmt formatCode="General" sourceLinked="0"/>
        <c:majorTickMark val="out"/>
        <c:minorTickMark val="none"/>
        <c:tickLblPos val="nextTo"/>
        <c:crossAx val="102287232"/>
        <c:crosses val="autoZero"/>
        <c:auto val="1"/>
        <c:lblAlgn val="ctr"/>
        <c:lblOffset val="100"/>
        <c:noMultiLvlLbl val="0"/>
      </c:catAx>
      <c:valAx>
        <c:axId val="102287232"/>
        <c:scaling>
          <c:orientation val="minMax"/>
        </c:scaling>
        <c:delete val="1"/>
        <c:axPos val="l"/>
        <c:numFmt formatCode="#,##0" sourceLinked="1"/>
        <c:majorTickMark val="out"/>
        <c:minorTickMark val="none"/>
        <c:tickLblPos val="nextTo"/>
        <c:crossAx val="102285696"/>
        <c:crosses val="autoZero"/>
        <c:crossBetween val="between"/>
      </c:valAx>
    </c:plotArea>
    <c:plotVisOnly val="1"/>
    <c:dispBlanksAs val="gap"/>
    <c:showDLblsOverMax val="0"/>
  </c:chart>
  <c:spPr>
    <a:solidFill>
      <a:schemeClr val="bg1">
        <a:lumMod val="20000"/>
        <a:lumOff val="80000"/>
      </a:schemeClr>
    </a:solidFill>
    <a:ln>
      <a:solidFill>
        <a:schemeClr val="bg1">
          <a:lumMod val="60000"/>
          <a:lumOff val="40000"/>
        </a:schemeClr>
      </a:solidFill>
    </a:ln>
  </c:spPr>
  <c:txPr>
    <a:bodyPr/>
    <a:lstStyle/>
    <a:p>
      <a:pPr>
        <a:defRPr>
          <a:latin typeface="+mj-lt"/>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vert="horz"/>
          <a:lstStyle/>
          <a:p>
            <a:pPr>
              <a:defRPr sz="900"/>
            </a:pPr>
            <a:r>
              <a:rPr lang="en-US" sz="900" dirty="0"/>
              <a:t>Chiapas </a:t>
            </a:r>
            <a:endParaRPr lang="es-MX" sz="900" dirty="0"/>
          </a:p>
          <a:p>
            <a:pPr>
              <a:defRPr sz="900"/>
            </a:pPr>
            <a:r>
              <a:rPr lang="en-US" sz="900" dirty="0"/>
              <a:t>Valor de la </a:t>
            </a:r>
            <a:r>
              <a:rPr lang="en-US" sz="900" dirty="0" err="1"/>
              <a:t>Producción</a:t>
            </a:r>
            <a:r>
              <a:rPr lang="en-US" sz="900" dirty="0"/>
              <a:t> </a:t>
            </a:r>
            <a:r>
              <a:rPr lang="en-US" sz="900" dirty="0" err="1"/>
              <a:t>Agrícola</a:t>
            </a:r>
            <a:r>
              <a:rPr lang="en-US" sz="900" dirty="0"/>
              <a:t> </a:t>
            </a:r>
            <a:r>
              <a:rPr lang="en-US" sz="900" dirty="0" err="1"/>
              <a:t>por</a:t>
            </a:r>
            <a:r>
              <a:rPr lang="en-US" sz="900" dirty="0"/>
              <a:t> </a:t>
            </a:r>
            <a:r>
              <a:rPr lang="en-US" sz="900" dirty="0" err="1"/>
              <a:t>Principales</a:t>
            </a:r>
            <a:r>
              <a:rPr lang="en-US" sz="900" dirty="0"/>
              <a:t> </a:t>
            </a:r>
            <a:r>
              <a:rPr lang="en-US" sz="900" dirty="0" err="1"/>
              <a:t>Cultivos</a:t>
            </a:r>
            <a:r>
              <a:rPr lang="en-US" sz="900" dirty="0" smtClean="0"/>
              <a:t>, 2011</a:t>
            </a:r>
            <a:endParaRPr lang="en-US" sz="900" dirty="0"/>
          </a:p>
          <a:p>
            <a:pPr>
              <a:defRPr sz="900"/>
            </a:pPr>
            <a:r>
              <a:rPr lang="en-US" sz="900" dirty="0"/>
              <a:t> (Miles de Pesos)</a:t>
            </a:r>
          </a:p>
        </c:rich>
      </c:tx>
      <c:layout>
        <c:manualLayout>
          <c:xMode val="edge"/>
          <c:yMode val="edge"/>
          <c:x val="0.11861811023622047"/>
          <c:y val="0"/>
        </c:manualLayout>
      </c:layout>
      <c:overlay val="0"/>
      <c:spPr>
        <a:noFill/>
        <a:ln>
          <a:noFill/>
        </a:ln>
        <a:effectLst/>
      </c:spPr>
    </c:title>
    <c:autoTitleDeleted val="0"/>
    <c:view3D>
      <c:rotX val="30"/>
      <c:rotY val="50"/>
      <c:rAngAx val="0"/>
      <c:perspective val="0"/>
    </c:view3D>
    <c:floor>
      <c:thickness val="0"/>
      <c:spPr>
        <a:noFill/>
        <a:ln w="12700" cap="rnd" cmpd="sng" algn="ctr">
          <a:solidFill>
            <a:schemeClr val="tx1">
              <a:tint val="75000"/>
            </a:schemeClr>
          </a:solidFill>
          <a:prstDash val="solid"/>
          <a:round/>
        </a:ln>
        <a:effectLst/>
        <a:sp3d contourW="127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250000000000001"/>
          <c:y val="0.40977854312483797"/>
          <c:w val="0.75277777777777777"/>
          <c:h val="0.54571795944241486"/>
        </c:manualLayout>
      </c:layout>
      <c:pie3DChart>
        <c:varyColors val="1"/>
        <c:ser>
          <c:idx val="0"/>
          <c:order val="0"/>
          <c:explosion val="25"/>
          <c:dPt>
            <c:idx val="0"/>
            <c:bubble3D val="0"/>
            <c:spPr>
              <a:solidFill>
                <a:schemeClr val="accent3">
                  <a:shade val="40000"/>
                </a:schemeClr>
              </a:solidFill>
              <a:ln>
                <a:noFill/>
              </a:ln>
              <a:effectLst/>
              <a:sp3d/>
            </c:spPr>
          </c:dPt>
          <c:dPt>
            <c:idx val="1"/>
            <c:bubble3D val="0"/>
            <c:spPr>
              <a:solidFill>
                <a:schemeClr val="accent3">
                  <a:shade val="51000"/>
                </a:schemeClr>
              </a:solidFill>
              <a:ln>
                <a:noFill/>
              </a:ln>
              <a:effectLst/>
              <a:sp3d/>
            </c:spPr>
          </c:dPt>
          <c:dPt>
            <c:idx val="2"/>
            <c:bubble3D val="0"/>
            <c:spPr>
              <a:solidFill>
                <a:schemeClr val="accent3">
                  <a:shade val="62000"/>
                </a:schemeClr>
              </a:solidFill>
              <a:ln>
                <a:noFill/>
              </a:ln>
              <a:effectLst/>
              <a:sp3d/>
            </c:spPr>
          </c:dPt>
          <c:dPt>
            <c:idx val="3"/>
            <c:bubble3D val="0"/>
            <c:spPr>
              <a:solidFill>
                <a:schemeClr val="accent3">
                  <a:shade val="73000"/>
                </a:schemeClr>
              </a:solidFill>
              <a:ln>
                <a:noFill/>
              </a:ln>
              <a:effectLst/>
              <a:sp3d/>
            </c:spPr>
          </c:dPt>
          <c:dPt>
            <c:idx val="4"/>
            <c:bubble3D val="0"/>
            <c:spPr>
              <a:solidFill>
                <a:schemeClr val="accent3">
                  <a:shade val="83000"/>
                </a:schemeClr>
              </a:solidFill>
              <a:ln>
                <a:noFill/>
              </a:ln>
              <a:effectLst/>
              <a:sp3d/>
            </c:spPr>
          </c:dPt>
          <c:dPt>
            <c:idx val="5"/>
            <c:bubble3D val="0"/>
            <c:spPr>
              <a:solidFill>
                <a:schemeClr val="accent3">
                  <a:shade val="94000"/>
                </a:schemeClr>
              </a:solidFill>
              <a:ln>
                <a:noFill/>
              </a:ln>
              <a:effectLst/>
              <a:sp3d/>
            </c:spPr>
          </c:dPt>
          <c:dPt>
            <c:idx val="6"/>
            <c:bubble3D val="0"/>
            <c:spPr>
              <a:solidFill>
                <a:schemeClr val="accent3">
                  <a:tint val="95000"/>
                </a:schemeClr>
              </a:solidFill>
              <a:ln>
                <a:noFill/>
              </a:ln>
              <a:effectLst/>
              <a:sp3d/>
            </c:spPr>
          </c:dPt>
          <c:dPt>
            <c:idx val="7"/>
            <c:bubble3D val="0"/>
            <c:spPr>
              <a:solidFill>
                <a:schemeClr val="accent3">
                  <a:tint val="84000"/>
                </a:schemeClr>
              </a:solidFill>
              <a:ln>
                <a:noFill/>
              </a:ln>
              <a:effectLst/>
              <a:sp3d/>
            </c:spPr>
          </c:dPt>
          <c:dPt>
            <c:idx val="8"/>
            <c:bubble3D val="0"/>
            <c:spPr>
              <a:solidFill>
                <a:schemeClr val="accent3">
                  <a:tint val="74000"/>
                </a:schemeClr>
              </a:solidFill>
              <a:ln>
                <a:noFill/>
              </a:ln>
              <a:effectLst/>
              <a:sp3d/>
            </c:spPr>
          </c:dPt>
          <c:dPt>
            <c:idx val="9"/>
            <c:bubble3D val="0"/>
            <c:spPr>
              <a:solidFill>
                <a:schemeClr val="accent3">
                  <a:tint val="63000"/>
                </a:schemeClr>
              </a:solidFill>
              <a:ln>
                <a:noFill/>
              </a:ln>
              <a:effectLst/>
              <a:sp3d/>
            </c:spPr>
          </c:dPt>
          <c:dPt>
            <c:idx val="10"/>
            <c:bubble3D val="0"/>
            <c:spPr>
              <a:solidFill>
                <a:schemeClr val="accent3">
                  <a:tint val="52000"/>
                </a:schemeClr>
              </a:solidFill>
              <a:ln>
                <a:noFill/>
              </a:ln>
              <a:effectLst/>
              <a:sp3d/>
            </c:spPr>
          </c:dPt>
          <c:dPt>
            <c:idx val="11"/>
            <c:bubble3D val="0"/>
            <c:spPr>
              <a:solidFill>
                <a:schemeClr val="accent3">
                  <a:tint val="41000"/>
                </a:schemeClr>
              </a:solidFill>
              <a:ln>
                <a:noFill/>
              </a:ln>
              <a:effectLst/>
              <a:sp3d/>
            </c:spPr>
          </c:dPt>
          <c:dLbls>
            <c:dLbl>
              <c:idx val="0"/>
              <c:layout>
                <c:manualLayout>
                  <c:x val="-0.16045581802274717"/>
                  <c:y val="-7.5204879196429153E-2"/>
                </c:manualLayout>
              </c:layout>
              <c:tx>
                <c:rich>
                  <a:bodyPr rot="0" vert="horz"/>
                  <a:lstStyle/>
                  <a:p>
                    <a:pPr>
                      <a:defRPr sz="900">
                        <a:solidFill>
                          <a:srgbClr val="FFFFFF"/>
                        </a:solidFill>
                      </a:defRPr>
                    </a:pPr>
                    <a:r>
                      <a:rPr lang="en-US" sz="900">
                        <a:solidFill>
                          <a:srgbClr val="FFFFFF"/>
                        </a:solidFill>
                      </a:rPr>
                      <a:t>Maíz grano</a:t>
                    </a:r>
                  </a:p>
                  <a:p>
                    <a:pPr>
                      <a:defRPr sz="900">
                        <a:solidFill>
                          <a:srgbClr val="FFFFFF"/>
                        </a:solidFill>
                      </a:defRPr>
                    </a:pPr>
                    <a:r>
                      <a:rPr lang="en-US" sz="900">
                        <a:solidFill>
                          <a:srgbClr val="FFFFFF"/>
                        </a:solidFill>
                      </a:rPr>
                      <a:t>6,225,190</a:t>
                    </a:r>
                  </a:p>
                  <a:p>
                    <a:pPr>
                      <a:defRPr sz="900">
                        <a:solidFill>
                          <a:srgbClr val="FFFFFF"/>
                        </a:solidFill>
                      </a:defRPr>
                    </a:pPr>
                    <a:r>
                      <a:rPr lang="en-US" sz="900">
                        <a:solidFill>
                          <a:srgbClr val="FFFFFF"/>
                        </a:solidFill>
                      </a:rPr>
                      <a:t>30%</a:t>
                    </a:r>
                    <a:endParaRPr lang="en-US">
                      <a:solidFill>
                        <a:srgbClr val="FFFFFF"/>
                      </a:solidFill>
                    </a:endParaRPr>
                  </a:p>
                </c:rich>
              </c:tx>
              <c:numFmt formatCode="0%" sourceLinked="0"/>
              <c:spPr>
                <a:noFill/>
                <a:ln>
                  <a:noFill/>
                </a:ln>
                <a:effectLst/>
              </c:spPr>
              <c:showLegendKey val="0"/>
              <c:showVal val="1"/>
              <c:showCatName val="1"/>
              <c:showSerName val="0"/>
              <c:showPercent val="1"/>
              <c:showBubbleSize val="0"/>
              <c:extLst>
                <c:ext xmlns:c15="http://schemas.microsoft.com/office/drawing/2012/chart" uri="{CE6537A1-D6FC-4f65-9D91-7224C49458BB}">
                  <c15:layout/>
                </c:ext>
              </c:extLst>
            </c:dLbl>
            <c:dLbl>
              <c:idx val="1"/>
              <c:layout>
                <c:manualLayout>
                  <c:x val="4.7383420822397201E-2"/>
                  <c:y val="-0.12098546784562064"/>
                </c:manualLayout>
              </c:layout>
              <c:tx>
                <c:rich>
                  <a:bodyPr rot="0" vert="horz"/>
                  <a:lstStyle/>
                  <a:p>
                    <a:pPr>
                      <a:defRPr sz="900">
                        <a:solidFill>
                          <a:srgbClr val="FFFFFF"/>
                        </a:solidFill>
                      </a:defRPr>
                    </a:pPr>
                    <a:r>
                      <a:rPr lang="en-US" sz="900">
                        <a:solidFill>
                          <a:srgbClr val="FFFFFF"/>
                        </a:solidFill>
                      </a:rPr>
                      <a:t>Café cereza</a:t>
                    </a:r>
                  </a:p>
                  <a:p>
                    <a:pPr>
                      <a:defRPr sz="900">
                        <a:solidFill>
                          <a:srgbClr val="FFFFFF"/>
                        </a:solidFill>
                      </a:defRPr>
                    </a:pPr>
                    <a:r>
                      <a:rPr lang="en-US" sz="900">
                        <a:solidFill>
                          <a:srgbClr val="FFFFFF"/>
                        </a:solidFill>
                      </a:rPr>
                      <a:t>3,206,894</a:t>
                    </a:r>
                  </a:p>
                  <a:p>
                    <a:pPr>
                      <a:defRPr sz="900">
                        <a:solidFill>
                          <a:srgbClr val="FFFFFF"/>
                        </a:solidFill>
                      </a:defRPr>
                    </a:pPr>
                    <a:r>
                      <a:rPr lang="en-US" sz="900">
                        <a:solidFill>
                          <a:srgbClr val="FFFFFF"/>
                        </a:solidFill>
                      </a:rPr>
                      <a:t>15%</a:t>
                    </a:r>
                    <a:endParaRPr lang="en-US">
                      <a:solidFill>
                        <a:srgbClr val="FFFFFF"/>
                      </a:solidFill>
                    </a:endParaRPr>
                  </a:p>
                </c:rich>
              </c:tx>
              <c:numFmt formatCode="0%" sourceLinked="0"/>
              <c:spPr>
                <a:noFill/>
                <a:ln>
                  <a:noFill/>
                </a:ln>
                <a:effectLst/>
              </c:spPr>
              <c:showLegendKey val="0"/>
              <c:showVal val="1"/>
              <c:showCatName val="1"/>
              <c:showSerName val="0"/>
              <c:showPercent val="1"/>
              <c:showBubbleSize val="0"/>
              <c:extLst>
                <c:ext xmlns:c15="http://schemas.microsoft.com/office/drawing/2012/chart" uri="{CE6537A1-D6FC-4f65-9D91-7224C49458BB}">
                  <c15:layout/>
                </c:ext>
              </c:extLst>
            </c:dLbl>
            <c:dLbl>
              <c:idx val="2"/>
              <c:layout>
                <c:manualLayout>
                  <c:x val="0.15370253718285215"/>
                  <c:y val="-0.11028186410660254"/>
                </c:manualLayout>
              </c:layout>
              <c:tx>
                <c:rich>
                  <a:bodyPr rot="0" vert="horz"/>
                  <a:lstStyle/>
                  <a:p>
                    <a:pPr>
                      <a:defRPr sz="900">
                        <a:solidFill>
                          <a:srgbClr val="FFFFFF"/>
                        </a:solidFill>
                      </a:defRPr>
                    </a:pPr>
                    <a:r>
                      <a:rPr lang="en-US" sz="900">
                        <a:solidFill>
                          <a:srgbClr val="FFFFFF"/>
                        </a:solidFill>
                      </a:rPr>
                      <a:t>Pastos</a:t>
                    </a:r>
                  </a:p>
                  <a:p>
                    <a:pPr>
                      <a:defRPr sz="900">
                        <a:solidFill>
                          <a:srgbClr val="FFFFFF"/>
                        </a:solidFill>
                      </a:defRPr>
                    </a:pPr>
                    <a:r>
                      <a:rPr lang="en-US" sz="900">
                        <a:solidFill>
                          <a:srgbClr val="FFFFFF"/>
                        </a:solidFill>
                      </a:rPr>
                      <a:t>3,094,363</a:t>
                    </a:r>
                  </a:p>
                  <a:p>
                    <a:pPr>
                      <a:defRPr sz="900">
                        <a:solidFill>
                          <a:srgbClr val="FFFFFF"/>
                        </a:solidFill>
                      </a:defRPr>
                    </a:pPr>
                    <a:r>
                      <a:rPr lang="en-US" sz="900">
                        <a:solidFill>
                          <a:srgbClr val="FFFFFF"/>
                        </a:solidFill>
                      </a:rPr>
                      <a:t>15%</a:t>
                    </a:r>
                    <a:endParaRPr lang="en-US">
                      <a:solidFill>
                        <a:srgbClr val="FFFFFF"/>
                      </a:solidFill>
                    </a:endParaRPr>
                  </a:p>
                </c:rich>
              </c:tx>
              <c:numFmt formatCode="0%" sourceLinked="0"/>
              <c:spPr>
                <a:noFill/>
                <a:ln>
                  <a:noFill/>
                </a:ln>
                <a:effectLst/>
              </c:spPr>
              <c:showLegendKey val="0"/>
              <c:showVal val="1"/>
              <c:showCatName val="1"/>
              <c:showSerName val="0"/>
              <c:showPercent val="1"/>
              <c:showBubbleSize val="0"/>
              <c:extLst>
                <c:ext xmlns:c15="http://schemas.microsoft.com/office/drawing/2012/chart" uri="{CE6537A1-D6FC-4f65-9D91-7224C49458BB}">
                  <c15:layout/>
                </c:ext>
              </c:extLst>
            </c:dLbl>
            <c:dLbl>
              <c:idx val="3"/>
              <c:layout>
                <c:manualLayout>
                  <c:x val="-3.7780839895013109E-2"/>
                  <c:y val="5.3609122795879822E-2"/>
                </c:manualLayout>
              </c:layout>
              <c:tx>
                <c:rich>
                  <a:bodyPr/>
                  <a:lstStyle/>
                  <a:p>
                    <a:r>
                      <a:rPr lang="en-US" sz="900"/>
                      <a:t>Plátano</a:t>
                    </a:r>
                  </a:p>
                  <a:p>
                    <a:r>
                      <a:rPr lang="en-US" sz="900"/>
                      <a:t>2,022,538</a:t>
                    </a:r>
                  </a:p>
                  <a:p>
                    <a:r>
                      <a:rPr lang="en-US" sz="900"/>
                      <a:t>10%</a:t>
                    </a:r>
                    <a:endParaRPr lang="en-US"/>
                  </a:p>
                </c:rich>
              </c:tx>
              <c:showLegendKey val="0"/>
              <c:showVal val="1"/>
              <c:showCatName val="1"/>
              <c:showSerName val="0"/>
              <c:showPercent val="1"/>
              <c:showBubbleSize val="0"/>
              <c:extLst>
                <c:ext xmlns:c15="http://schemas.microsoft.com/office/drawing/2012/chart" uri="{CE6537A1-D6FC-4f65-9D91-7224C49458BB}">
                  <c15:layout/>
                </c:ext>
              </c:extLst>
            </c:dLbl>
            <c:dLbl>
              <c:idx val="4"/>
              <c:layout>
                <c:manualLayout>
                  <c:x val="-5.8321084864391949E-2"/>
                  <c:y val="4.2837832833388961E-2"/>
                </c:manualLayout>
              </c:layout>
              <c:tx>
                <c:rich>
                  <a:bodyPr/>
                  <a:lstStyle/>
                  <a:p>
                    <a:r>
                      <a:rPr lang="es-MX" sz="900"/>
                      <a:t>Caña de Azúcar</a:t>
                    </a:r>
                  </a:p>
                  <a:p>
                    <a:r>
                      <a:rPr lang="es-MX" sz="900"/>
                      <a:t>1,385,728</a:t>
                    </a:r>
                  </a:p>
                  <a:p>
                    <a:r>
                      <a:rPr lang="es-MX" sz="900"/>
                      <a:t>7%</a:t>
                    </a:r>
                    <a:endParaRPr lang="es-MX"/>
                  </a:p>
                </c:rich>
              </c:tx>
              <c:showLegendKey val="0"/>
              <c:showVal val="1"/>
              <c:showCatName val="1"/>
              <c:showSerName val="0"/>
              <c:showPercent val="1"/>
              <c:showBubbleSize val="0"/>
              <c:extLst>
                <c:ext xmlns:c15="http://schemas.microsoft.com/office/drawing/2012/chart" uri="{CE6537A1-D6FC-4f65-9D91-7224C49458BB}">
                  <c15:layout/>
                </c:ext>
              </c:extLst>
            </c:dLbl>
            <c:dLbl>
              <c:idx val="5"/>
              <c:layout>
                <c:manualLayout>
                  <c:x val="-0.11436001749781277"/>
                  <c:y val="-2.808914088910756E-2"/>
                </c:manualLayout>
              </c:layout>
              <c:tx>
                <c:rich>
                  <a:bodyPr/>
                  <a:lstStyle/>
                  <a:p>
                    <a:r>
                      <a:rPr lang="en-US" sz="900"/>
                      <a:t>Frijol</a:t>
                    </a:r>
                  </a:p>
                  <a:p>
                    <a:r>
                      <a:rPr lang="en-US" sz="900"/>
                      <a:t>891,095</a:t>
                    </a:r>
                  </a:p>
                  <a:p>
                    <a:r>
                      <a:rPr lang="en-US" sz="900"/>
                      <a:t>4%</a:t>
                    </a:r>
                    <a:endParaRPr lang="en-US"/>
                  </a:p>
                </c:rich>
              </c:tx>
              <c:showLegendKey val="0"/>
              <c:showVal val="1"/>
              <c:showCatName val="1"/>
              <c:showSerName val="0"/>
              <c:showPercent val="1"/>
              <c:showBubbleSize val="0"/>
              <c:extLst>
                <c:ext xmlns:c15="http://schemas.microsoft.com/office/drawing/2012/chart" uri="{CE6537A1-D6FC-4f65-9D91-7224C49458BB}">
                  <c15:layout/>
                </c:ext>
              </c:extLst>
            </c:dLbl>
            <c:dLbl>
              <c:idx val="6"/>
              <c:layout>
                <c:manualLayout>
                  <c:x val="-2.8393044619422571E-2"/>
                  <c:y val="-8.0778392347940181E-2"/>
                </c:manualLayout>
              </c:layout>
              <c:tx>
                <c:rich>
                  <a:bodyPr/>
                  <a:lstStyle/>
                  <a:p>
                    <a:r>
                      <a:rPr lang="pt-BR" sz="900"/>
                      <a:t>Palma africana </a:t>
                    </a:r>
                  </a:p>
                  <a:p>
                    <a:r>
                      <a:rPr lang="pt-BR" sz="900"/>
                      <a:t>o de aceite</a:t>
                    </a:r>
                  </a:p>
                  <a:p>
                    <a:r>
                      <a:rPr lang="pt-BR" sz="900"/>
                      <a:t>665,653</a:t>
                    </a:r>
                  </a:p>
                  <a:p>
                    <a:r>
                      <a:rPr lang="pt-BR" sz="900"/>
                      <a:t>3%</a:t>
                    </a:r>
                    <a:endParaRPr lang="pt-BR"/>
                  </a:p>
                </c:rich>
              </c:tx>
              <c:showLegendKey val="0"/>
              <c:showVal val="1"/>
              <c:showCatName val="1"/>
              <c:showSerName val="0"/>
              <c:showPercent val="1"/>
              <c:showBubbleSize val="0"/>
              <c:extLst>
                <c:ext xmlns:c15="http://schemas.microsoft.com/office/drawing/2012/chart" uri="{CE6537A1-D6FC-4f65-9D91-7224C49458BB}">
                  <c15:layout/>
                </c:ext>
              </c:extLst>
            </c:dLbl>
            <c:dLbl>
              <c:idx val="7"/>
              <c:layout>
                <c:manualLayout>
                  <c:x val="-3.1526684164479438E-3"/>
                  <c:y val="-0.12710161833870312"/>
                </c:manualLayout>
              </c:layout>
              <c:tx>
                <c:rich>
                  <a:bodyPr/>
                  <a:lstStyle/>
                  <a:p>
                    <a:r>
                      <a:rPr lang="en-US" sz="900"/>
                      <a:t>Mango</a:t>
                    </a:r>
                  </a:p>
                  <a:p>
                    <a:r>
                      <a:rPr lang="en-US" sz="900"/>
                      <a:t>655,789</a:t>
                    </a:r>
                  </a:p>
                  <a:p>
                    <a:r>
                      <a:rPr lang="en-US" sz="900"/>
                      <a:t>3%</a:t>
                    </a:r>
                    <a:endParaRPr lang="en-US"/>
                  </a:p>
                </c:rich>
              </c:tx>
              <c:showLegendKey val="0"/>
              <c:showVal val="1"/>
              <c:showCatName val="1"/>
              <c:showSerName val="0"/>
              <c:showPercent val="1"/>
              <c:showBubbleSize val="0"/>
              <c:extLst>
                <c:ext xmlns:c15="http://schemas.microsoft.com/office/drawing/2012/chart" uri="{CE6537A1-D6FC-4f65-9D91-7224C49458BB}">
                  <c15:layout/>
                </c:ext>
              </c:extLst>
            </c:dLbl>
            <c:dLbl>
              <c:idx val="8"/>
              <c:layout>
                <c:manualLayout>
                  <c:x val="1.1320647419072617E-2"/>
                  <c:y val="-9.7750712883753657E-2"/>
                </c:manualLayout>
              </c:layout>
              <c:tx>
                <c:rich>
                  <a:bodyPr/>
                  <a:lstStyle/>
                  <a:p>
                    <a:r>
                      <a:rPr lang="es-MX" sz="900"/>
                      <a:t>Tomate rojo</a:t>
                    </a:r>
                  </a:p>
                  <a:p>
                    <a:r>
                      <a:rPr lang="es-MX" sz="900"/>
                      <a:t>(jitomate)</a:t>
                    </a:r>
                  </a:p>
                  <a:p>
                    <a:r>
                      <a:rPr lang="es-MX" sz="900"/>
                      <a:t>479,406</a:t>
                    </a:r>
                  </a:p>
                  <a:p>
                    <a:r>
                      <a:rPr lang="es-MX" sz="900"/>
                      <a:t>2%</a:t>
                    </a:r>
                    <a:endParaRPr lang="es-MX"/>
                  </a:p>
                </c:rich>
              </c:tx>
              <c:showLegendKey val="0"/>
              <c:showVal val="1"/>
              <c:showCatName val="1"/>
              <c:showSerName val="0"/>
              <c:showPercent val="1"/>
              <c:showBubbleSize val="0"/>
              <c:extLst>
                <c:ext xmlns:c15="http://schemas.microsoft.com/office/drawing/2012/chart" uri="{CE6537A1-D6FC-4f65-9D91-7224C49458BB}">
                  <c15:layout/>
                </c:ext>
              </c:extLst>
            </c:dLbl>
            <c:dLbl>
              <c:idx val="9"/>
              <c:layout>
                <c:manualLayout>
                  <c:x val="8.3070428696412943E-2"/>
                  <c:y val="-0.1070621782764878"/>
                </c:manualLayout>
              </c:layout>
              <c:tx>
                <c:rich>
                  <a:bodyPr/>
                  <a:lstStyle/>
                  <a:p>
                    <a:r>
                      <a:rPr lang="en-US" sz="900"/>
                      <a:t>Papaya</a:t>
                    </a:r>
                  </a:p>
                  <a:p>
                    <a:r>
                      <a:rPr lang="en-US" sz="900"/>
                      <a:t>423,991</a:t>
                    </a:r>
                  </a:p>
                  <a:p>
                    <a:r>
                      <a:rPr lang="en-US" sz="900"/>
                      <a:t>2%</a:t>
                    </a:r>
                    <a:endParaRPr lang="en-US"/>
                  </a:p>
                </c:rich>
              </c:tx>
              <c:showLegendKey val="0"/>
              <c:showVal val="1"/>
              <c:showCatName val="1"/>
              <c:showSerName val="0"/>
              <c:showPercent val="1"/>
              <c:showBubbleSize val="0"/>
              <c:extLst>
                <c:ext xmlns:c15="http://schemas.microsoft.com/office/drawing/2012/chart" uri="{CE6537A1-D6FC-4f65-9D91-7224C49458BB}">
                  <c15:layout/>
                </c:ext>
              </c:extLst>
            </c:dLbl>
            <c:dLbl>
              <c:idx val="10"/>
              <c:layout>
                <c:manualLayout>
                  <c:x val="0.15124562554680665"/>
                  <c:y val="-4.5575954523571452E-2"/>
                </c:manualLayout>
              </c:layout>
              <c:tx>
                <c:rich>
                  <a:bodyPr/>
                  <a:lstStyle/>
                  <a:p>
                    <a:r>
                      <a:rPr lang="en-US" sz="900"/>
                      <a:t>Cacao</a:t>
                    </a:r>
                  </a:p>
                  <a:p>
                    <a:r>
                      <a:rPr lang="en-US" sz="900"/>
                      <a:t>298,847</a:t>
                    </a:r>
                  </a:p>
                  <a:p>
                    <a:r>
                      <a:rPr lang="en-US" sz="900"/>
                      <a:t>1%</a:t>
                    </a:r>
                    <a:endParaRPr lang="en-US"/>
                  </a:p>
                </c:rich>
              </c:tx>
              <c:showLegendKey val="0"/>
              <c:showVal val="1"/>
              <c:showCatName val="1"/>
              <c:showSerName val="0"/>
              <c:showPercent val="1"/>
              <c:showBubbleSize val="0"/>
              <c:extLst>
                <c:ext xmlns:c15="http://schemas.microsoft.com/office/drawing/2012/chart" uri="{CE6537A1-D6FC-4f65-9D91-7224C49458BB}">
                  <c15:layout/>
                </c:ext>
              </c:extLst>
            </c:dLbl>
            <c:dLbl>
              <c:idx val="11"/>
              <c:layout>
                <c:manualLayout>
                  <c:x val="7.9662292213473318E-2"/>
                  <c:y val="5.6694758783415601E-2"/>
                </c:manualLayout>
              </c:layout>
              <c:tx>
                <c:rich>
                  <a:bodyPr/>
                  <a:lstStyle/>
                  <a:p>
                    <a:r>
                      <a:rPr lang="es-MX" sz="900"/>
                      <a:t>Resto de los </a:t>
                    </a:r>
                  </a:p>
                  <a:p>
                    <a:r>
                      <a:rPr lang="es-MX" sz="900"/>
                      <a:t>cultivos</a:t>
                    </a:r>
                  </a:p>
                  <a:p>
                    <a:r>
                      <a:rPr lang="es-MX" sz="900"/>
                      <a:t>1,569,476</a:t>
                    </a:r>
                  </a:p>
                  <a:p>
                    <a:r>
                      <a:rPr lang="es-MX" sz="900"/>
                      <a:t>8%</a:t>
                    </a:r>
                    <a:endParaRPr lang="es-MX"/>
                  </a:p>
                </c:rich>
              </c:tx>
              <c:showLegendKey val="0"/>
              <c:showVal val="1"/>
              <c:showCatName val="1"/>
              <c:showSerName val="0"/>
              <c:showPercent val="1"/>
              <c:showBubbleSize val="0"/>
              <c:extLst>
                <c:ext xmlns:c15="http://schemas.microsoft.com/office/drawing/2012/chart" uri="{CE6537A1-D6FC-4f65-9D91-7224C49458BB}">
                  <c15:layout/>
                </c:ext>
              </c:extLst>
            </c:dLbl>
            <c:numFmt formatCode="0%" sourceLinked="0"/>
            <c:spPr>
              <a:noFill/>
              <a:ln>
                <a:noFill/>
              </a:ln>
              <a:effectLst/>
            </c:spPr>
            <c:txPr>
              <a:bodyPr rot="0" vert="horz"/>
              <a:lstStyle/>
              <a:p>
                <a:pPr>
                  <a:defRPr sz="900"/>
                </a:pPr>
                <a:endParaRPr lang="es-MX"/>
              </a:p>
            </c:txPr>
            <c:showLegendKey val="0"/>
            <c:showVal val="1"/>
            <c:showCatName val="1"/>
            <c:showSerName val="0"/>
            <c:showPercent val="1"/>
            <c:showBubbleSize val="0"/>
            <c:showLeaderLines val="1"/>
            <c:leaderLines>
              <c:spPr>
                <a:ln w="12700" cap="rnd" cmpd="sng" algn="ctr">
                  <a:solidFill>
                    <a:schemeClr val="tx1"/>
                  </a:solidFill>
                  <a:prstDash val="solid"/>
                  <a:round/>
                </a:ln>
                <a:effectLst/>
              </c:spPr>
            </c:leaderLines>
            <c:extLst>
              <c:ext xmlns:c15="http://schemas.microsoft.com/office/drawing/2012/chart" uri="{CE6537A1-D6FC-4f65-9D91-7224C49458BB}"/>
            </c:extLst>
          </c:dLbls>
          <c:cat>
            <c:strRef>
              <c:f>AGRICULTURA!$I$26:$I$37</c:f>
              <c:strCache>
                <c:ptCount val="12"/>
                <c:pt idx="0">
                  <c:v>Maíz grano</c:v>
                </c:pt>
                <c:pt idx="1">
                  <c:v>Café cereza</c:v>
                </c:pt>
                <c:pt idx="2">
                  <c:v>Pastos</c:v>
                </c:pt>
                <c:pt idx="3">
                  <c:v>Plátano</c:v>
                </c:pt>
                <c:pt idx="4">
                  <c:v>Caña de Azúcar</c:v>
                </c:pt>
                <c:pt idx="5">
                  <c:v>Frijol</c:v>
                </c:pt>
                <c:pt idx="6">
                  <c:v>Palma africana o de aceite</c:v>
                </c:pt>
                <c:pt idx="7">
                  <c:v>Mango</c:v>
                </c:pt>
                <c:pt idx="8">
                  <c:v>Tomate rojo (jitomate)</c:v>
                </c:pt>
                <c:pt idx="9">
                  <c:v>Papaya</c:v>
                </c:pt>
                <c:pt idx="10">
                  <c:v>Cacao</c:v>
                </c:pt>
                <c:pt idx="11">
                  <c:v>Resto de los cultivos</c:v>
                </c:pt>
              </c:strCache>
            </c:strRef>
          </c:cat>
          <c:val>
            <c:numRef>
              <c:f>AGRICULTURA!$J$26:$J$37</c:f>
              <c:numCache>
                <c:formatCode>#,##0</c:formatCode>
                <c:ptCount val="12"/>
                <c:pt idx="0">
                  <c:v>6225189.5099999998</c:v>
                </c:pt>
                <c:pt idx="1">
                  <c:v>3206893.78</c:v>
                </c:pt>
                <c:pt idx="2">
                  <c:v>3094363.12</c:v>
                </c:pt>
                <c:pt idx="3">
                  <c:v>2022538.29</c:v>
                </c:pt>
                <c:pt idx="4">
                  <c:v>1385727.76</c:v>
                </c:pt>
                <c:pt idx="5">
                  <c:v>891094.54</c:v>
                </c:pt>
                <c:pt idx="6">
                  <c:v>665652.89</c:v>
                </c:pt>
                <c:pt idx="7">
                  <c:v>655788.80000000005</c:v>
                </c:pt>
                <c:pt idx="8">
                  <c:v>479405.88</c:v>
                </c:pt>
                <c:pt idx="9">
                  <c:v>423990.74</c:v>
                </c:pt>
                <c:pt idx="10">
                  <c:v>298847.31</c:v>
                </c:pt>
                <c:pt idx="11">
                  <c:v>1569476.07</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solidFill>
      <a:schemeClr val="bg1">
        <a:lumMod val="20000"/>
        <a:lumOff val="80000"/>
      </a:schemeClr>
    </a:solidFill>
    <a:ln w="12700" cap="rnd" cmpd="sng" algn="ctr">
      <a:solidFill>
        <a:schemeClr val="bg1">
          <a:lumMod val="60000"/>
          <a:lumOff val="40000"/>
        </a:schemeClr>
      </a:solidFill>
      <a:prstDash val="solid"/>
    </a:ln>
    <a:effectLst/>
  </c:spPr>
  <c:txPr>
    <a:bodyPr/>
    <a:lstStyle/>
    <a:p>
      <a:pPr>
        <a:defRPr sz="1800">
          <a:latin typeface="+mj-lt"/>
        </a:defRPr>
      </a:pPr>
      <a:endParaRPr lang="es-MX"/>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Chiapas</a:t>
            </a:r>
          </a:p>
          <a:p>
            <a:pPr>
              <a:defRPr sz="1000"/>
            </a:pPr>
            <a:r>
              <a:rPr lang="en-US" sz="1000"/>
              <a:t>Producción de </a:t>
            </a:r>
            <a:r>
              <a:rPr lang="es-MX" sz="1000"/>
              <a:t>Gas Natural</a:t>
            </a:r>
          </a:p>
          <a:p>
            <a:pPr>
              <a:defRPr sz="1000"/>
            </a:pPr>
            <a:r>
              <a:rPr lang="en-US" sz="1000"/>
              <a:t>(Millones de pies cúbicos diarios)</a:t>
            </a:r>
            <a:endParaRPr lang="es-MX" sz="1000"/>
          </a:p>
          <a:p>
            <a:pPr>
              <a:defRPr sz="1000"/>
            </a:pPr>
            <a:endParaRPr lang="en-US" sz="1000"/>
          </a:p>
        </c:rich>
      </c:tx>
      <c:layout/>
      <c:overlay val="0"/>
    </c:title>
    <c:autoTitleDeleted val="0"/>
    <c:plotArea>
      <c:layout/>
      <c:lineChart>
        <c:grouping val="standard"/>
        <c:varyColors val="0"/>
        <c:ser>
          <c:idx val="0"/>
          <c:order val="0"/>
          <c:tx>
            <c:strRef>
              <c:f>Petróleo!$N$65</c:f>
              <c:strCache>
                <c:ptCount val="1"/>
                <c:pt idx="0">
                  <c:v>Chiapas</c:v>
                </c:pt>
              </c:strCache>
            </c:strRef>
          </c:tx>
          <c:spPr>
            <a:ln>
              <a:solidFill>
                <a:schemeClr val="accent3"/>
              </a:solidFill>
            </a:ln>
          </c:spPr>
          <c:marker>
            <c:spPr>
              <a:solidFill>
                <a:schemeClr val="accent3"/>
              </a:solidFill>
              <a:ln>
                <a:solidFill>
                  <a:schemeClr val="accent3"/>
                </a:solidFill>
              </a:ln>
            </c:spPr>
          </c:marker>
          <c:dLbls>
            <c:spPr>
              <a:noFill/>
              <a:ln>
                <a:noFill/>
              </a:ln>
              <a:effectLst/>
            </c:spPr>
            <c:txPr>
              <a:bodyPr/>
              <a:lstStyle/>
              <a:p>
                <a:pPr>
                  <a:defRPr sz="900" b="1"/>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Petróleo!$O$63:$S$63</c:f>
              <c:strCache>
                <c:ptCount val="5"/>
                <c:pt idx="0">
                  <c:v>2007</c:v>
                </c:pt>
                <c:pt idx="1">
                  <c:v>2008</c:v>
                </c:pt>
                <c:pt idx="2">
                  <c:v>2009</c:v>
                </c:pt>
                <c:pt idx="3">
                  <c:v>2010</c:v>
                </c:pt>
                <c:pt idx="4">
                  <c:v>2011</c:v>
                </c:pt>
              </c:strCache>
            </c:strRef>
          </c:cat>
          <c:val>
            <c:numRef>
              <c:f>Petróleo!$O$65:$S$65</c:f>
              <c:numCache>
                <c:formatCode>#,##0</c:formatCode>
                <c:ptCount val="5"/>
                <c:pt idx="0">
                  <c:v>245</c:v>
                </c:pt>
                <c:pt idx="1">
                  <c:v>227</c:v>
                </c:pt>
                <c:pt idx="2">
                  <c:v>214</c:v>
                </c:pt>
                <c:pt idx="3">
                  <c:v>216</c:v>
                </c:pt>
                <c:pt idx="4">
                  <c:v>222</c:v>
                </c:pt>
              </c:numCache>
            </c:numRef>
          </c:val>
          <c:smooth val="0"/>
        </c:ser>
        <c:dLbls>
          <c:showLegendKey val="0"/>
          <c:showVal val="0"/>
          <c:showCatName val="0"/>
          <c:showSerName val="0"/>
          <c:showPercent val="0"/>
          <c:showBubbleSize val="0"/>
        </c:dLbls>
        <c:marker val="1"/>
        <c:smooth val="0"/>
        <c:axId val="102312192"/>
        <c:axId val="102313984"/>
      </c:lineChart>
      <c:catAx>
        <c:axId val="102312192"/>
        <c:scaling>
          <c:orientation val="minMax"/>
        </c:scaling>
        <c:delete val="0"/>
        <c:axPos val="b"/>
        <c:numFmt formatCode="General" sourceLinked="0"/>
        <c:majorTickMark val="out"/>
        <c:minorTickMark val="none"/>
        <c:tickLblPos val="nextTo"/>
        <c:crossAx val="102313984"/>
        <c:crosses val="autoZero"/>
        <c:auto val="1"/>
        <c:lblAlgn val="ctr"/>
        <c:lblOffset val="100"/>
        <c:noMultiLvlLbl val="0"/>
      </c:catAx>
      <c:valAx>
        <c:axId val="102313984"/>
        <c:scaling>
          <c:orientation val="minMax"/>
        </c:scaling>
        <c:delete val="1"/>
        <c:axPos val="l"/>
        <c:numFmt formatCode="#,##0" sourceLinked="1"/>
        <c:majorTickMark val="out"/>
        <c:minorTickMark val="none"/>
        <c:tickLblPos val="nextTo"/>
        <c:crossAx val="102312192"/>
        <c:crosses val="autoZero"/>
        <c:crossBetween val="between"/>
      </c:valAx>
    </c:plotArea>
    <c:plotVisOnly val="1"/>
    <c:dispBlanksAs val="gap"/>
    <c:showDLblsOverMax val="0"/>
  </c:chart>
  <c:spPr>
    <a:solidFill>
      <a:schemeClr val="bg1">
        <a:lumMod val="20000"/>
        <a:lumOff val="80000"/>
      </a:schemeClr>
    </a:solidFill>
    <a:ln>
      <a:solidFill>
        <a:schemeClr val="bg1">
          <a:lumMod val="60000"/>
          <a:lumOff val="40000"/>
        </a:schemeClr>
      </a:solidFill>
    </a:ln>
  </c:spPr>
  <c:txPr>
    <a:bodyPr/>
    <a:lstStyle/>
    <a:p>
      <a:pPr>
        <a:defRPr>
          <a:latin typeface="+mj-lt"/>
        </a:defRPr>
      </a:pPr>
      <a:endParaRPr lang="es-MX"/>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sz="1050"/>
            </a:pPr>
            <a:r>
              <a:rPr lang="en-US" sz="1050"/>
              <a:t>Chiapas</a:t>
            </a:r>
          </a:p>
          <a:p>
            <a:pPr algn="ctr" rtl="0">
              <a:defRPr sz="1050"/>
            </a:pPr>
            <a:r>
              <a:rPr lang="es-MX" sz="1050"/>
              <a:t>Número de sucursales de la Banca Comercial</a:t>
            </a:r>
          </a:p>
          <a:p>
            <a:pPr algn="ctr" rtl="0">
              <a:defRPr sz="1050"/>
            </a:pPr>
            <a:endParaRPr lang="en-US" sz="1050"/>
          </a:p>
        </c:rich>
      </c:tx>
      <c:layout/>
      <c:overlay val="0"/>
      <c:spPr>
        <a:noFill/>
      </c:spPr>
    </c:title>
    <c:autoTitleDeleted val="0"/>
    <c:plotArea>
      <c:layout>
        <c:manualLayout>
          <c:layoutTarget val="inner"/>
          <c:xMode val="edge"/>
          <c:yMode val="edge"/>
          <c:x val="2.2166047550067181E-2"/>
          <c:y val="0.3166783318751823"/>
          <c:w val="0.94727851641495631"/>
          <c:h val="0.47455391246825857"/>
        </c:manualLayout>
      </c:layout>
      <c:lineChart>
        <c:grouping val="standard"/>
        <c:varyColors val="0"/>
        <c:ser>
          <c:idx val="0"/>
          <c:order val="0"/>
          <c:tx>
            <c:strRef>
              <c:f>Financiero!$B$5</c:f>
              <c:strCache>
                <c:ptCount val="1"/>
                <c:pt idx="0">
                  <c:v>Sucursales</c:v>
                </c:pt>
              </c:strCache>
            </c:strRef>
          </c:tx>
          <c:spPr>
            <a:ln>
              <a:solidFill>
                <a:schemeClr val="accent3"/>
              </a:solidFill>
            </a:ln>
          </c:spPr>
          <c:marker>
            <c:spPr>
              <a:solidFill>
                <a:schemeClr val="accent3"/>
              </a:solidFill>
              <a:ln>
                <a:solidFill>
                  <a:schemeClr val="accent3"/>
                </a:solidFill>
              </a:ln>
            </c:spPr>
          </c:marker>
          <c:dLbls>
            <c:spPr>
              <a:noFill/>
              <a:ln>
                <a:noFill/>
              </a:ln>
              <a:effectLst/>
            </c:spPr>
            <c:txPr>
              <a:bodyPr/>
              <a:lstStyle/>
              <a:p>
                <a:pPr>
                  <a:defRPr sz="900" b="1"/>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Financiero!$A$6:$A$10</c:f>
              <c:strCache>
                <c:ptCount val="5"/>
                <c:pt idx="0">
                  <c:v>2010/01</c:v>
                </c:pt>
                <c:pt idx="1">
                  <c:v>2010/02</c:v>
                </c:pt>
                <c:pt idx="2">
                  <c:v>2010/03</c:v>
                </c:pt>
                <c:pt idx="3">
                  <c:v>2010/04</c:v>
                </c:pt>
                <c:pt idx="4">
                  <c:v>2011/01</c:v>
                </c:pt>
              </c:strCache>
            </c:strRef>
          </c:cat>
          <c:val>
            <c:numRef>
              <c:f>Financiero!$B$6:$B$10</c:f>
              <c:numCache>
                <c:formatCode>General</c:formatCode>
                <c:ptCount val="5"/>
                <c:pt idx="0">
                  <c:v>195</c:v>
                </c:pt>
                <c:pt idx="1">
                  <c:v>196</c:v>
                </c:pt>
                <c:pt idx="2">
                  <c:v>210</c:v>
                </c:pt>
                <c:pt idx="3">
                  <c:v>214</c:v>
                </c:pt>
                <c:pt idx="4">
                  <c:v>224</c:v>
                </c:pt>
              </c:numCache>
            </c:numRef>
          </c:val>
          <c:smooth val="0"/>
        </c:ser>
        <c:dLbls>
          <c:showLegendKey val="0"/>
          <c:showVal val="0"/>
          <c:showCatName val="0"/>
          <c:showSerName val="0"/>
          <c:showPercent val="0"/>
          <c:showBubbleSize val="0"/>
        </c:dLbls>
        <c:marker val="1"/>
        <c:smooth val="0"/>
        <c:axId val="104099200"/>
        <c:axId val="104117760"/>
      </c:lineChart>
      <c:catAx>
        <c:axId val="104099200"/>
        <c:scaling>
          <c:orientation val="minMax"/>
        </c:scaling>
        <c:delete val="0"/>
        <c:axPos val="b"/>
        <c:title>
          <c:tx>
            <c:rich>
              <a:bodyPr/>
              <a:lstStyle/>
              <a:p>
                <a:pPr>
                  <a:defRPr/>
                </a:pPr>
                <a:r>
                  <a:rPr lang="en-US"/>
                  <a:t>Trimestres</a:t>
                </a:r>
              </a:p>
            </c:rich>
          </c:tx>
          <c:layout/>
          <c:overlay val="0"/>
        </c:title>
        <c:numFmt formatCode="General" sourceLinked="0"/>
        <c:majorTickMark val="out"/>
        <c:minorTickMark val="none"/>
        <c:tickLblPos val="nextTo"/>
        <c:crossAx val="104117760"/>
        <c:crosses val="autoZero"/>
        <c:auto val="1"/>
        <c:lblAlgn val="ctr"/>
        <c:lblOffset val="100"/>
        <c:noMultiLvlLbl val="0"/>
      </c:catAx>
      <c:valAx>
        <c:axId val="104117760"/>
        <c:scaling>
          <c:orientation val="minMax"/>
          <c:min val="80"/>
        </c:scaling>
        <c:delete val="1"/>
        <c:axPos val="l"/>
        <c:numFmt formatCode="General" sourceLinked="1"/>
        <c:majorTickMark val="out"/>
        <c:minorTickMark val="none"/>
        <c:tickLblPos val="nextTo"/>
        <c:crossAx val="104099200"/>
        <c:crosses val="autoZero"/>
        <c:crossBetween val="between"/>
        <c:majorUnit val="50"/>
      </c:valAx>
      <c:spPr>
        <a:noFill/>
      </c:spPr>
    </c:plotArea>
    <c:plotVisOnly val="1"/>
    <c:dispBlanksAs val="gap"/>
    <c:showDLblsOverMax val="0"/>
  </c:chart>
  <c:spPr>
    <a:noFill/>
    <a:ln>
      <a:noFill/>
    </a:ln>
  </c:spPr>
  <c:txPr>
    <a:bodyPr/>
    <a:lstStyle/>
    <a:p>
      <a:pPr>
        <a:defRPr>
          <a:latin typeface="+mj-lt"/>
        </a:defRPr>
      </a:pPr>
      <a:endParaRPr lang="es-MX"/>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Chiapas </a:t>
            </a:r>
          </a:p>
          <a:p>
            <a:pPr>
              <a:defRPr sz="1000"/>
            </a:pPr>
            <a:r>
              <a:rPr lang="en-US" sz="1000"/>
              <a:t>Número de tarjetas de crédito</a:t>
            </a:r>
          </a:p>
        </c:rich>
      </c:tx>
      <c:layout>
        <c:manualLayout>
          <c:xMode val="edge"/>
          <c:yMode val="edge"/>
          <c:x val="0.27340347306043206"/>
          <c:y val="0"/>
        </c:manualLayout>
      </c:layout>
      <c:overlay val="0"/>
    </c:title>
    <c:autoTitleDeleted val="0"/>
    <c:plotArea>
      <c:layout>
        <c:manualLayout>
          <c:layoutTarget val="inner"/>
          <c:xMode val="edge"/>
          <c:yMode val="edge"/>
          <c:x val="8.8772941486403422E-3"/>
          <c:y val="0.34611238739923655"/>
          <c:w val="0.96056714785651798"/>
          <c:h val="0.40173029596244791"/>
        </c:manualLayout>
      </c:layout>
      <c:lineChart>
        <c:grouping val="standard"/>
        <c:varyColors val="0"/>
        <c:ser>
          <c:idx val="0"/>
          <c:order val="0"/>
          <c:tx>
            <c:strRef>
              <c:f>Financiero!$B$17</c:f>
              <c:strCache>
                <c:ptCount val="1"/>
                <c:pt idx="0">
                  <c:v>Tarjetas de Crédito</c:v>
                </c:pt>
              </c:strCache>
            </c:strRef>
          </c:tx>
          <c:spPr>
            <a:ln>
              <a:solidFill>
                <a:schemeClr val="accent3"/>
              </a:solidFill>
            </a:ln>
          </c:spPr>
          <c:marker>
            <c:spPr>
              <a:solidFill>
                <a:schemeClr val="accent3"/>
              </a:solidFill>
              <a:ln>
                <a:solidFill>
                  <a:schemeClr val="accent3"/>
                </a:solidFill>
              </a:ln>
            </c:spPr>
          </c:marker>
          <c:dLbls>
            <c:dLbl>
              <c:idx val="0"/>
              <c:layout>
                <c:manualLayout>
                  <c:x val="-6.8638888888888888E-2"/>
                  <c:y val="6.434018664333625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141666666666667E-2"/>
                  <c:y val="6.4340186643336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808333333333333E-2"/>
                  <c:y val="6.896981627296595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Financiero!$A$18:$A$22</c:f>
              <c:strCache>
                <c:ptCount val="5"/>
                <c:pt idx="0">
                  <c:v>2010/01</c:v>
                </c:pt>
                <c:pt idx="1">
                  <c:v>2010/02</c:v>
                </c:pt>
                <c:pt idx="2">
                  <c:v>2010/03</c:v>
                </c:pt>
                <c:pt idx="3">
                  <c:v>2010/04</c:v>
                </c:pt>
                <c:pt idx="4">
                  <c:v>2011/01</c:v>
                </c:pt>
              </c:strCache>
            </c:strRef>
          </c:cat>
          <c:val>
            <c:numRef>
              <c:f>Financiero!$B$18:$B$22</c:f>
              <c:numCache>
                <c:formatCode>_-* #,##0_-;\-* #,##0_-;_-* "-"??_-;_-@_-</c:formatCode>
                <c:ptCount val="5"/>
                <c:pt idx="0">
                  <c:v>189383</c:v>
                </c:pt>
                <c:pt idx="1">
                  <c:v>229411</c:v>
                </c:pt>
                <c:pt idx="2">
                  <c:v>195303</c:v>
                </c:pt>
                <c:pt idx="3">
                  <c:v>199018</c:v>
                </c:pt>
                <c:pt idx="4">
                  <c:v>230435</c:v>
                </c:pt>
              </c:numCache>
            </c:numRef>
          </c:val>
          <c:smooth val="0"/>
        </c:ser>
        <c:dLbls>
          <c:showLegendKey val="0"/>
          <c:showVal val="0"/>
          <c:showCatName val="0"/>
          <c:showSerName val="0"/>
          <c:showPercent val="0"/>
          <c:showBubbleSize val="0"/>
        </c:dLbls>
        <c:marker val="1"/>
        <c:smooth val="0"/>
        <c:axId val="104540032"/>
        <c:axId val="104546304"/>
      </c:lineChart>
      <c:catAx>
        <c:axId val="104540032"/>
        <c:scaling>
          <c:orientation val="minMax"/>
        </c:scaling>
        <c:delete val="0"/>
        <c:axPos val="b"/>
        <c:title>
          <c:tx>
            <c:rich>
              <a:bodyPr/>
              <a:lstStyle/>
              <a:p>
                <a:pPr>
                  <a:defRPr/>
                </a:pPr>
                <a:r>
                  <a:rPr lang="en-US"/>
                  <a:t>Trimestres</a:t>
                </a:r>
              </a:p>
            </c:rich>
          </c:tx>
          <c:layout>
            <c:manualLayout>
              <c:xMode val="edge"/>
              <c:yMode val="edge"/>
              <c:x val="0.42597595839553515"/>
              <c:y val="0.8871192325903583"/>
            </c:manualLayout>
          </c:layout>
          <c:overlay val="0"/>
        </c:title>
        <c:numFmt formatCode="General" sourceLinked="0"/>
        <c:majorTickMark val="out"/>
        <c:minorTickMark val="none"/>
        <c:tickLblPos val="nextTo"/>
        <c:crossAx val="104546304"/>
        <c:crosses val="autoZero"/>
        <c:auto val="1"/>
        <c:lblAlgn val="ctr"/>
        <c:lblOffset val="100"/>
        <c:noMultiLvlLbl val="0"/>
      </c:catAx>
      <c:valAx>
        <c:axId val="104546304"/>
        <c:scaling>
          <c:orientation val="minMax"/>
          <c:min val="120000"/>
        </c:scaling>
        <c:delete val="1"/>
        <c:axPos val="l"/>
        <c:numFmt formatCode="_-* #,##0_-;\-* #,##0_-;_-* &quot;-&quot;??_-;_-@_-" sourceLinked="1"/>
        <c:majorTickMark val="out"/>
        <c:minorTickMark val="none"/>
        <c:tickLblPos val="nextTo"/>
        <c:crossAx val="104540032"/>
        <c:crosses val="autoZero"/>
        <c:crossBetween val="between"/>
      </c:valAx>
      <c:spPr>
        <a:noFill/>
      </c:spPr>
    </c:plotArea>
    <c:plotVisOnly val="1"/>
    <c:dispBlanksAs val="gap"/>
    <c:showDLblsOverMax val="0"/>
  </c:chart>
  <c:spPr>
    <a:solidFill>
      <a:schemeClr val="bg1">
        <a:lumMod val="20000"/>
        <a:lumOff val="80000"/>
      </a:schemeClr>
    </a:solidFill>
    <a:ln>
      <a:noFill/>
    </a:ln>
  </c:spPr>
  <c:txPr>
    <a:bodyPr/>
    <a:lstStyle/>
    <a:p>
      <a:pPr>
        <a:defRPr>
          <a:latin typeface="+mj-lt"/>
        </a:defRPr>
      </a:pPr>
      <a:endParaRPr lang="es-MX"/>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Chiapas</a:t>
            </a:r>
          </a:p>
          <a:p>
            <a:pPr>
              <a:defRPr sz="1000"/>
            </a:pPr>
            <a:r>
              <a:rPr lang="en-US" sz="1000"/>
              <a:t>Captación tradicional de la Banca Comercial</a:t>
            </a:r>
          </a:p>
          <a:p>
            <a:pPr>
              <a:defRPr sz="1000"/>
            </a:pPr>
            <a:r>
              <a:rPr lang="en-US" sz="1000"/>
              <a:t>(Miles de pesos)</a:t>
            </a:r>
          </a:p>
        </c:rich>
      </c:tx>
      <c:layout>
        <c:manualLayout>
          <c:xMode val="edge"/>
          <c:yMode val="edge"/>
          <c:x val="0.16941220278726093"/>
          <c:y val="2.5109731503815888E-2"/>
        </c:manualLayout>
      </c:layout>
      <c:overlay val="0"/>
    </c:title>
    <c:autoTitleDeleted val="0"/>
    <c:plotArea>
      <c:layout/>
      <c:lineChart>
        <c:grouping val="standard"/>
        <c:varyColors val="0"/>
        <c:ser>
          <c:idx val="0"/>
          <c:order val="0"/>
          <c:tx>
            <c:strRef>
              <c:f>Financiero!$B$35</c:f>
              <c:strCache>
                <c:ptCount val="1"/>
                <c:pt idx="0">
                  <c:v>Captación Tradicional de la Banca Comercial</c:v>
                </c:pt>
              </c:strCache>
            </c:strRef>
          </c:tx>
          <c:spPr>
            <a:ln>
              <a:solidFill>
                <a:schemeClr val="accent3"/>
              </a:solidFill>
            </a:ln>
          </c:spPr>
          <c:marker>
            <c:spPr>
              <a:solidFill>
                <a:schemeClr val="accent3"/>
              </a:solidFill>
              <a:ln>
                <a:solidFill>
                  <a:schemeClr val="accent3"/>
                </a:solidFill>
              </a:ln>
            </c:spPr>
          </c:marker>
          <c:dLbls>
            <c:dLbl>
              <c:idx val="1"/>
              <c:layout>
                <c:manualLayout>
                  <c:x val="-8.8027777777777774E-2"/>
                  <c:y val="-9.589297718375583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0805555555555556E-2"/>
                  <c:y val="-5.96412948381452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1"/>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Financiero!$A$36:$A$40</c:f>
              <c:strCache>
                <c:ptCount val="5"/>
                <c:pt idx="0">
                  <c:v>2010/01</c:v>
                </c:pt>
                <c:pt idx="1">
                  <c:v>2010/02</c:v>
                </c:pt>
                <c:pt idx="2">
                  <c:v>2010/03</c:v>
                </c:pt>
                <c:pt idx="3">
                  <c:v>2010/04</c:v>
                </c:pt>
                <c:pt idx="4">
                  <c:v>2011/01</c:v>
                </c:pt>
              </c:strCache>
            </c:strRef>
          </c:cat>
          <c:val>
            <c:numRef>
              <c:f>Financiero!$B$36:$B$40</c:f>
              <c:numCache>
                <c:formatCode>_(* #,##0_);_(* \(#,##0\);_(* "-"??_);_(@_)</c:formatCode>
                <c:ptCount val="5"/>
                <c:pt idx="0">
                  <c:v>38223668</c:v>
                </c:pt>
                <c:pt idx="1">
                  <c:v>34092659</c:v>
                </c:pt>
                <c:pt idx="2">
                  <c:v>34325375</c:v>
                </c:pt>
                <c:pt idx="3">
                  <c:v>34568847</c:v>
                </c:pt>
                <c:pt idx="4">
                  <c:v>33857599</c:v>
                </c:pt>
              </c:numCache>
            </c:numRef>
          </c:val>
          <c:smooth val="0"/>
        </c:ser>
        <c:dLbls>
          <c:showLegendKey val="0"/>
          <c:showVal val="0"/>
          <c:showCatName val="0"/>
          <c:showSerName val="0"/>
          <c:showPercent val="0"/>
          <c:showBubbleSize val="0"/>
        </c:dLbls>
        <c:marker val="1"/>
        <c:smooth val="0"/>
        <c:axId val="104211200"/>
        <c:axId val="104212736"/>
      </c:lineChart>
      <c:catAx>
        <c:axId val="104211200"/>
        <c:scaling>
          <c:orientation val="minMax"/>
        </c:scaling>
        <c:delete val="0"/>
        <c:axPos val="b"/>
        <c:title>
          <c:tx>
            <c:rich>
              <a:bodyPr/>
              <a:lstStyle/>
              <a:p>
                <a:pPr>
                  <a:defRPr/>
                </a:pPr>
                <a:r>
                  <a:rPr lang="en-US"/>
                  <a:t>Trimestres</a:t>
                </a:r>
              </a:p>
            </c:rich>
          </c:tx>
          <c:layout>
            <c:manualLayout>
              <c:xMode val="edge"/>
              <c:yMode val="edge"/>
              <c:x val="0.44270822397200343"/>
              <c:y val="0.89719889180519097"/>
            </c:manualLayout>
          </c:layout>
          <c:overlay val="0"/>
        </c:title>
        <c:numFmt formatCode="General" sourceLinked="0"/>
        <c:majorTickMark val="out"/>
        <c:minorTickMark val="none"/>
        <c:tickLblPos val="nextTo"/>
        <c:crossAx val="104212736"/>
        <c:crosses val="autoZero"/>
        <c:auto val="1"/>
        <c:lblAlgn val="ctr"/>
        <c:lblOffset val="100"/>
        <c:noMultiLvlLbl val="0"/>
      </c:catAx>
      <c:valAx>
        <c:axId val="104212736"/>
        <c:scaling>
          <c:orientation val="minMax"/>
          <c:min val="28000000"/>
        </c:scaling>
        <c:delete val="1"/>
        <c:axPos val="l"/>
        <c:numFmt formatCode="_(* #,##0_);_(* \(#,##0\);_(* &quot;-&quot;??_);_(@_)" sourceLinked="1"/>
        <c:majorTickMark val="out"/>
        <c:minorTickMark val="none"/>
        <c:tickLblPos val="nextTo"/>
        <c:crossAx val="104211200"/>
        <c:crosses val="autoZero"/>
        <c:crossBetween val="between"/>
      </c:valAx>
    </c:plotArea>
    <c:plotVisOnly val="1"/>
    <c:dispBlanksAs val="gap"/>
    <c:showDLblsOverMax val="0"/>
  </c:chart>
  <c:spPr>
    <a:solidFill>
      <a:schemeClr val="bg1">
        <a:lumMod val="20000"/>
        <a:lumOff val="80000"/>
      </a:schemeClr>
    </a:solidFill>
    <a:ln>
      <a:noFill/>
    </a:ln>
  </c:spPr>
  <c:txPr>
    <a:bodyPr/>
    <a:lstStyle/>
    <a:p>
      <a:pPr>
        <a:defRPr>
          <a:latin typeface="+mj-lt"/>
        </a:defRPr>
      </a:pPr>
      <a:endParaRPr lang="es-MX"/>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s-MX" sz="1000"/>
              <a:t>Chiapas </a:t>
            </a:r>
          </a:p>
          <a:p>
            <a:pPr>
              <a:defRPr sz="1000"/>
            </a:pPr>
            <a:r>
              <a:rPr lang="es-MX" sz="1000"/>
              <a:t>Número de establecimientos registrados en el IMSS</a:t>
            </a:r>
          </a:p>
          <a:p>
            <a:pPr>
              <a:defRPr sz="1000"/>
            </a:pPr>
            <a:r>
              <a:rPr lang="es-MX" sz="1000"/>
              <a:t>enero-septiembre de 2011</a:t>
            </a:r>
          </a:p>
        </c:rich>
      </c:tx>
      <c:layout/>
      <c:overlay val="0"/>
    </c:title>
    <c:autoTitleDeleted val="0"/>
    <c:plotArea>
      <c:layout>
        <c:manualLayout>
          <c:layoutTarget val="inner"/>
          <c:xMode val="edge"/>
          <c:yMode val="edge"/>
          <c:x val="3.0555555555555555E-2"/>
          <c:y val="0.31620370370370371"/>
          <c:w val="0.93888888888888888"/>
          <c:h val="0.54702136191309425"/>
        </c:manualLayout>
      </c:layout>
      <c:lineChart>
        <c:grouping val="standard"/>
        <c:varyColors val="0"/>
        <c:ser>
          <c:idx val="0"/>
          <c:order val="0"/>
          <c:tx>
            <c:strRef>
              <c:f>'Estab del imss'!$A$6</c:f>
              <c:strCache>
                <c:ptCount val="1"/>
                <c:pt idx="0">
                  <c:v>Chiapas </c:v>
                </c:pt>
              </c:strCache>
            </c:strRef>
          </c:tx>
          <c:spPr>
            <a:ln>
              <a:solidFill>
                <a:schemeClr val="accent3"/>
              </a:solidFill>
            </a:ln>
          </c:spPr>
          <c:marker>
            <c:spPr>
              <a:solidFill>
                <a:schemeClr val="accent3"/>
              </a:solidFill>
              <a:ln>
                <a:solidFill>
                  <a:schemeClr val="accent3"/>
                </a:solidFill>
              </a:ln>
            </c:spPr>
          </c:marker>
          <c:dLbls>
            <c:spPr>
              <a:noFill/>
              <a:ln>
                <a:noFill/>
              </a:ln>
              <a:effectLst/>
            </c:spPr>
            <c:txPr>
              <a:bodyPr/>
              <a:lstStyle/>
              <a:p>
                <a:pPr>
                  <a:defRPr sz="900" b="1"/>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'Estab del imss'!$B$5:$J$5</c:f>
              <c:strCache>
                <c:ptCount val="9"/>
                <c:pt idx="0">
                  <c:v>Enero </c:v>
                </c:pt>
                <c:pt idx="1">
                  <c:v>Febrero</c:v>
                </c:pt>
                <c:pt idx="2">
                  <c:v>Marzo</c:v>
                </c:pt>
                <c:pt idx="3">
                  <c:v>Abril</c:v>
                </c:pt>
                <c:pt idx="4">
                  <c:v>Mayo</c:v>
                </c:pt>
                <c:pt idx="5">
                  <c:v>Junio</c:v>
                </c:pt>
                <c:pt idx="6">
                  <c:v>Julio </c:v>
                </c:pt>
                <c:pt idx="7">
                  <c:v>Agosto</c:v>
                </c:pt>
                <c:pt idx="8">
                  <c:v>Septiembre</c:v>
                </c:pt>
              </c:strCache>
            </c:strRef>
          </c:cat>
          <c:val>
            <c:numRef>
              <c:f>'Estab del imss'!$B$6:$J$6</c:f>
              <c:numCache>
                <c:formatCode>#,##0</c:formatCode>
                <c:ptCount val="9"/>
                <c:pt idx="0">
                  <c:v>12951</c:v>
                </c:pt>
                <c:pt idx="1">
                  <c:v>12971</c:v>
                </c:pt>
                <c:pt idx="2">
                  <c:v>13047</c:v>
                </c:pt>
                <c:pt idx="3">
                  <c:v>13031</c:v>
                </c:pt>
                <c:pt idx="4">
                  <c:v>13097</c:v>
                </c:pt>
                <c:pt idx="5">
                  <c:v>13102</c:v>
                </c:pt>
                <c:pt idx="6">
                  <c:v>13104</c:v>
                </c:pt>
                <c:pt idx="7">
                  <c:v>13158</c:v>
                </c:pt>
                <c:pt idx="8">
                  <c:v>13182</c:v>
                </c:pt>
              </c:numCache>
            </c:numRef>
          </c:val>
          <c:smooth val="0"/>
        </c:ser>
        <c:dLbls>
          <c:showLegendKey val="0"/>
          <c:showVal val="0"/>
          <c:showCatName val="0"/>
          <c:showSerName val="0"/>
          <c:showPercent val="0"/>
          <c:showBubbleSize val="0"/>
        </c:dLbls>
        <c:marker val="1"/>
        <c:smooth val="0"/>
        <c:axId val="104271872"/>
        <c:axId val="104273408"/>
      </c:lineChart>
      <c:catAx>
        <c:axId val="104271872"/>
        <c:scaling>
          <c:orientation val="minMax"/>
        </c:scaling>
        <c:delete val="0"/>
        <c:axPos val="b"/>
        <c:numFmt formatCode="General" sourceLinked="0"/>
        <c:majorTickMark val="out"/>
        <c:minorTickMark val="none"/>
        <c:tickLblPos val="nextTo"/>
        <c:txPr>
          <a:bodyPr/>
          <a:lstStyle/>
          <a:p>
            <a:pPr>
              <a:defRPr sz="800"/>
            </a:pPr>
            <a:endParaRPr lang="es-MX"/>
          </a:p>
        </c:txPr>
        <c:crossAx val="104273408"/>
        <c:crosses val="autoZero"/>
        <c:auto val="1"/>
        <c:lblAlgn val="ctr"/>
        <c:lblOffset val="100"/>
        <c:noMultiLvlLbl val="0"/>
      </c:catAx>
      <c:valAx>
        <c:axId val="104273408"/>
        <c:scaling>
          <c:orientation val="minMax"/>
        </c:scaling>
        <c:delete val="1"/>
        <c:axPos val="l"/>
        <c:numFmt formatCode="#,##0" sourceLinked="1"/>
        <c:majorTickMark val="out"/>
        <c:minorTickMark val="none"/>
        <c:tickLblPos val="nextTo"/>
        <c:crossAx val="104271872"/>
        <c:crosses val="autoZero"/>
        <c:crossBetween val="between"/>
      </c:valAx>
    </c:plotArea>
    <c:plotVisOnly val="1"/>
    <c:dispBlanksAs val="gap"/>
    <c:showDLblsOverMax val="0"/>
  </c:chart>
  <c:spPr>
    <a:solidFill>
      <a:schemeClr val="bg1">
        <a:lumMod val="20000"/>
        <a:lumOff val="80000"/>
      </a:schemeClr>
    </a:solidFill>
    <a:ln>
      <a:noFill/>
    </a:ln>
  </c:spPr>
  <c:txPr>
    <a:bodyPr/>
    <a:lstStyle/>
    <a:p>
      <a:pPr>
        <a:defRPr>
          <a:latin typeface="+mj-lt"/>
        </a:defRPr>
      </a:pPr>
      <a:endParaRPr lang="es-MX"/>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s-MX" sz="1100"/>
              <a:t>Chiapas</a:t>
            </a:r>
          </a:p>
          <a:p>
            <a:pPr>
              <a:defRPr sz="1100"/>
            </a:pPr>
            <a:r>
              <a:rPr lang="es-MX" sz="1100"/>
              <a:t>Establecimientos y cuartos de hospedaje</a:t>
            </a:r>
          </a:p>
        </c:rich>
      </c:tx>
      <c:layout/>
      <c:overlay val="0"/>
    </c:title>
    <c:autoTitleDeleted val="0"/>
    <c:plotArea>
      <c:layout>
        <c:manualLayout>
          <c:layoutTarget val="inner"/>
          <c:xMode val="edge"/>
          <c:yMode val="edge"/>
          <c:x val="2.8956152467304628E-2"/>
          <c:y val="0.1991210853115086"/>
          <c:w val="0.9420876950653907"/>
          <c:h val="0.57835981187275487"/>
        </c:manualLayout>
      </c:layout>
      <c:barChart>
        <c:barDir val="col"/>
        <c:grouping val="clustered"/>
        <c:varyColors val="0"/>
        <c:ser>
          <c:idx val="0"/>
          <c:order val="0"/>
          <c:tx>
            <c:strRef>
              <c:f>Turismo!$A$3</c:f>
              <c:strCache>
                <c:ptCount val="1"/>
                <c:pt idx="0">
                  <c:v>Establecimientos de hospedaje </c:v>
                </c:pt>
              </c:strCache>
            </c:strRef>
          </c:tx>
          <c:spPr>
            <a:solidFill>
              <a:schemeClr val="accent4"/>
            </a:solidFill>
          </c:spPr>
          <c:invertIfNegative val="0"/>
          <c:dLbls>
            <c:dLbl>
              <c:idx val="0"/>
              <c:layout>
                <c:manualLayout>
                  <c:x val="5.5555555555555558E-3"/>
                  <c:y val="1.388852435112269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7777777777777779E-3"/>
                  <c:y val="9.259259259259258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7777777777777779E-3"/>
                  <c:y val="1.851851851851851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1"/>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Turismo!$B$2:$D$2</c:f>
              <c:numCache>
                <c:formatCode>General</c:formatCode>
                <c:ptCount val="3"/>
                <c:pt idx="0">
                  <c:v>2009</c:v>
                </c:pt>
                <c:pt idx="1">
                  <c:v>2010</c:v>
                </c:pt>
                <c:pt idx="2">
                  <c:v>2011</c:v>
                </c:pt>
              </c:numCache>
            </c:numRef>
          </c:cat>
          <c:val>
            <c:numRef>
              <c:f>Turismo!$B$3:$D$3</c:f>
              <c:numCache>
                <c:formatCode>General</c:formatCode>
                <c:ptCount val="3"/>
                <c:pt idx="0">
                  <c:v>737</c:v>
                </c:pt>
                <c:pt idx="1">
                  <c:v>794</c:v>
                </c:pt>
                <c:pt idx="2">
                  <c:v>831</c:v>
                </c:pt>
              </c:numCache>
            </c:numRef>
          </c:val>
        </c:ser>
        <c:ser>
          <c:idx val="1"/>
          <c:order val="1"/>
          <c:tx>
            <c:strRef>
              <c:f>Turismo!$A$4</c:f>
              <c:strCache>
                <c:ptCount val="1"/>
                <c:pt idx="0">
                  <c:v>Cuartos de hospedaje</c:v>
                </c:pt>
              </c:strCache>
            </c:strRef>
          </c:tx>
          <c:spPr>
            <a:solidFill>
              <a:schemeClr val="accent3"/>
            </a:solidFill>
          </c:spPr>
          <c:invertIfNegative val="0"/>
          <c:dLbls>
            <c:dLbl>
              <c:idx val="0"/>
              <c:layout>
                <c:manualLayout>
                  <c:x val="-8.3332366055512905E-3"/>
                  <c:y val="6.760668567690009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6.760668567689991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965821376397648E-2"/>
                  <c:y val="1.139009245886259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1"/>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Turismo!$B$2:$D$2</c:f>
              <c:numCache>
                <c:formatCode>General</c:formatCode>
                <c:ptCount val="3"/>
                <c:pt idx="0">
                  <c:v>2009</c:v>
                </c:pt>
                <c:pt idx="1">
                  <c:v>2010</c:v>
                </c:pt>
                <c:pt idx="2">
                  <c:v>2011</c:v>
                </c:pt>
              </c:numCache>
            </c:numRef>
          </c:cat>
          <c:val>
            <c:numRef>
              <c:f>Turismo!$B$4:$D$4</c:f>
              <c:numCache>
                <c:formatCode>#,##0</c:formatCode>
                <c:ptCount val="3"/>
                <c:pt idx="0">
                  <c:v>16689</c:v>
                </c:pt>
                <c:pt idx="1">
                  <c:v>17293</c:v>
                </c:pt>
                <c:pt idx="2">
                  <c:v>18153</c:v>
                </c:pt>
              </c:numCache>
            </c:numRef>
          </c:val>
        </c:ser>
        <c:dLbls>
          <c:showLegendKey val="0"/>
          <c:showVal val="0"/>
          <c:showCatName val="0"/>
          <c:showSerName val="0"/>
          <c:showPercent val="0"/>
          <c:showBubbleSize val="0"/>
        </c:dLbls>
        <c:gapWidth val="150"/>
        <c:axId val="104332672"/>
        <c:axId val="104342656"/>
      </c:barChart>
      <c:catAx>
        <c:axId val="104332672"/>
        <c:scaling>
          <c:orientation val="minMax"/>
        </c:scaling>
        <c:delete val="0"/>
        <c:axPos val="b"/>
        <c:numFmt formatCode="General" sourceLinked="1"/>
        <c:majorTickMark val="out"/>
        <c:minorTickMark val="none"/>
        <c:tickLblPos val="nextTo"/>
        <c:crossAx val="104342656"/>
        <c:crosses val="autoZero"/>
        <c:auto val="1"/>
        <c:lblAlgn val="ctr"/>
        <c:lblOffset val="100"/>
        <c:noMultiLvlLbl val="0"/>
      </c:catAx>
      <c:valAx>
        <c:axId val="104342656"/>
        <c:scaling>
          <c:orientation val="minMax"/>
        </c:scaling>
        <c:delete val="1"/>
        <c:axPos val="l"/>
        <c:numFmt formatCode="General" sourceLinked="1"/>
        <c:majorTickMark val="out"/>
        <c:minorTickMark val="none"/>
        <c:tickLblPos val="nextTo"/>
        <c:crossAx val="104332672"/>
        <c:crosses val="autoZero"/>
        <c:crossBetween val="between"/>
      </c:valAx>
      <c:spPr>
        <a:noFill/>
      </c:spPr>
    </c:plotArea>
    <c:legend>
      <c:legendPos val="b"/>
      <c:layout/>
      <c:overlay val="0"/>
    </c:legend>
    <c:plotVisOnly val="1"/>
    <c:dispBlanksAs val="zero"/>
    <c:showDLblsOverMax val="0"/>
  </c:chart>
  <c:spPr>
    <a:solidFill>
      <a:schemeClr val="bg1">
        <a:lumMod val="20000"/>
        <a:lumOff val="80000"/>
      </a:schemeClr>
    </a:solidFill>
    <a:ln>
      <a:noFill/>
    </a:ln>
  </c:spPr>
  <c:txPr>
    <a:bodyPr/>
    <a:lstStyle/>
    <a:p>
      <a:pPr>
        <a:defRPr>
          <a:latin typeface="+mj-lt"/>
        </a:defRPr>
      </a:pPr>
      <a:endParaRPr lang="es-MX"/>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Chiapas</a:t>
            </a:r>
          </a:p>
          <a:p>
            <a:pPr>
              <a:defRPr sz="1000"/>
            </a:pPr>
            <a:r>
              <a:rPr lang="en-US" sz="1000"/>
              <a:t>Ingresos públicos por años </a:t>
            </a:r>
          </a:p>
          <a:p>
            <a:pPr>
              <a:defRPr sz="1000"/>
            </a:pPr>
            <a:r>
              <a:rPr lang="en-US" sz="1000"/>
              <a:t>(Millones de pesos)</a:t>
            </a:r>
          </a:p>
        </c:rich>
      </c:tx>
      <c:layout>
        <c:manualLayout>
          <c:xMode val="edge"/>
          <c:yMode val="edge"/>
          <c:x val="0.28846198589263095"/>
          <c:y val="0"/>
        </c:manualLayout>
      </c:layout>
      <c:overlay val="0"/>
    </c:title>
    <c:autoTitleDeleted val="0"/>
    <c:plotArea>
      <c:layout>
        <c:manualLayout>
          <c:layoutTarget val="inner"/>
          <c:xMode val="edge"/>
          <c:yMode val="edge"/>
          <c:x val="0"/>
          <c:y val="0.32899442358970116"/>
          <c:w val="0.98463783704307695"/>
          <c:h val="0.5085805654213551"/>
        </c:manualLayout>
      </c:layout>
      <c:lineChart>
        <c:grouping val="standard"/>
        <c:varyColors val="0"/>
        <c:ser>
          <c:idx val="0"/>
          <c:order val="0"/>
          <c:spPr>
            <a:ln>
              <a:solidFill>
                <a:schemeClr val="accent3"/>
              </a:solidFill>
            </a:ln>
          </c:spPr>
          <c:marker>
            <c:spPr>
              <a:solidFill>
                <a:schemeClr val="accent3"/>
              </a:solidFill>
              <a:ln>
                <a:solidFill>
                  <a:schemeClr val="accent3"/>
                </a:solidFill>
              </a:ln>
            </c:spPr>
          </c:marker>
          <c:dLbls>
            <c:spPr>
              <a:noFill/>
              <a:ln>
                <a:noFill/>
              </a:ln>
              <a:effectLst/>
            </c:spPr>
            <c:txPr>
              <a:bodyPr/>
              <a:lstStyle/>
              <a:p>
                <a:pPr>
                  <a:defRPr sz="900" b="1"/>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FINANZAS!$G$2:$G$7</c:f>
              <c:strCache>
                <c:ptCount val="6"/>
                <c:pt idx="0">
                  <c:v>2006</c:v>
                </c:pt>
                <c:pt idx="1">
                  <c:v>2007</c:v>
                </c:pt>
                <c:pt idx="2">
                  <c:v>2008</c:v>
                </c:pt>
                <c:pt idx="3">
                  <c:v>2009</c:v>
                </c:pt>
                <c:pt idx="4">
                  <c:v>2010</c:v>
                </c:pt>
                <c:pt idx="5">
                  <c:v>2011</c:v>
                </c:pt>
              </c:strCache>
            </c:strRef>
          </c:cat>
          <c:val>
            <c:numRef>
              <c:f>FINANZAS!$H$2:$H$7</c:f>
              <c:numCache>
                <c:formatCode>#,##0.0</c:formatCode>
                <c:ptCount val="6"/>
                <c:pt idx="0">
                  <c:v>37578.466203000004</c:v>
                </c:pt>
                <c:pt idx="1">
                  <c:v>44508.542729000001</c:v>
                </c:pt>
                <c:pt idx="2">
                  <c:v>49744.793942000004</c:v>
                </c:pt>
                <c:pt idx="3">
                  <c:v>54417.576766999999</c:v>
                </c:pt>
                <c:pt idx="4">
                  <c:v>57417.860265000003</c:v>
                </c:pt>
                <c:pt idx="5">
                  <c:v>69552.471862000006</c:v>
                </c:pt>
              </c:numCache>
            </c:numRef>
          </c:val>
          <c:smooth val="0"/>
        </c:ser>
        <c:dLbls>
          <c:showLegendKey val="0"/>
          <c:showVal val="0"/>
          <c:showCatName val="0"/>
          <c:showSerName val="0"/>
          <c:showPercent val="0"/>
          <c:showBubbleSize val="0"/>
        </c:dLbls>
        <c:marker val="1"/>
        <c:smooth val="0"/>
        <c:axId val="110033152"/>
        <c:axId val="104730624"/>
      </c:lineChart>
      <c:catAx>
        <c:axId val="110033152"/>
        <c:scaling>
          <c:orientation val="minMax"/>
        </c:scaling>
        <c:delete val="0"/>
        <c:axPos val="b"/>
        <c:numFmt formatCode="General" sourceLinked="0"/>
        <c:majorTickMark val="out"/>
        <c:minorTickMark val="none"/>
        <c:tickLblPos val="nextTo"/>
        <c:crossAx val="104730624"/>
        <c:crosses val="autoZero"/>
        <c:auto val="1"/>
        <c:lblAlgn val="ctr"/>
        <c:lblOffset val="100"/>
        <c:noMultiLvlLbl val="0"/>
      </c:catAx>
      <c:valAx>
        <c:axId val="104730624"/>
        <c:scaling>
          <c:orientation val="minMax"/>
        </c:scaling>
        <c:delete val="1"/>
        <c:axPos val="l"/>
        <c:numFmt formatCode="#,##0.0" sourceLinked="1"/>
        <c:majorTickMark val="out"/>
        <c:minorTickMark val="none"/>
        <c:tickLblPos val="nextTo"/>
        <c:crossAx val="110033152"/>
        <c:crosses val="autoZero"/>
        <c:crossBetween val="between"/>
      </c:valAx>
    </c:plotArea>
    <c:plotVisOnly val="1"/>
    <c:dispBlanksAs val="gap"/>
    <c:showDLblsOverMax val="0"/>
  </c:chart>
  <c:spPr>
    <a:solidFill>
      <a:schemeClr val="bg1">
        <a:lumMod val="20000"/>
        <a:lumOff val="80000"/>
      </a:schemeClr>
    </a:solidFill>
    <a:ln>
      <a:noFill/>
    </a:ln>
  </c:spPr>
  <c:txPr>
    <a:bodyPr/>
    <a:lstStyle/>
    <a:p>
      <a:pPr>
        <a:defRPr>
          <a:latin typeface="+mj-lt"/>
        </a:defRPr>
      </a:pPr>
      <a:endParaRPr lang="es-MX"/>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vert="horz"/>
          <a:lstStyle/>
          <a:p>
            <a:pPr>
              <a:defRPr sz="900"/>
            </a:pPr>
            <a:r>
              <a:rPr lang="en-US" sz="900"/>
              <a:t>Chiapas </a:t>
            </a:r>
          </a:p>
          <a:p>
            <a:pPr>
              <a:defRPr sz="900"/>
            </a:pPr>
            <a:r>
              <a:rPr lang="en-US" sz="900"/>
              <a:t>Ingresos públicos 2011 </a:t>
            </a:r>
          </a:p>
          <a:p>
            <a:pPr>
              <a:defRPr sz="900"/>
            </a:pPr>
            <a:r>
              <a:rPr lang="en-US" sz="900"/>
              <a:t>(Millones de Pesos)</a:t>
            </a:r>
          </a:p>
        </c:rich>
      </c:tx>
      <c:layout>
        <c:manualLayout>
          <c:xMode val="edge"/>
          <c:yMode val="edge"/>
          <c:x val="0.31599587840340365"/>
          <c:y val="0"/>
        </c:manualLayout>
      </c:layout>
      <c:overlay val="0"/>
      <c:spPr>
        <a:noFill/>
        <a:ln>
          <a:noFill/>
        </a:ln>
        <a:effectLst/>
      </c:spPr>
    </c:title>
    <c:autoTitleDeleted val="0"/>
    <c:view3D>
      <c:rotX val="30"/>
      <c:rotY val="10"/>
      <c:rAngAx val="0"/>
      <c:perspective val="30"/>
    </c:view3D>
    <c:floor>
      <c:thickness val="0"/>
      <c:spPr>
        <a:noFill/>
        <a:ln w="12700" cap="rnd" cmpd="sng" algn="ctr">
          <a:solidFill>
            <a:schemeClr val="tx1">
              <a:tint val="75000"/>
            </a:schemeClr>
          </a:solidFill>
          <a:prstDash val="solid"/>
          <a:round/>
        </a:ln>
        <a:effectLst/>
        <a:sp3d contourW="127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264834210340265"/>
          <c:y val="0.48391574852589569"/>
          <c:w val="0.63297538438161804"/>
          <c:h val="0.49622998972421978"/>
        </c:manualLayout>
      </c:layout>
      <c:pie3DChart>
        <c:varyColors val="1"/>
        <c:ser>
          <c:idx val="0"/>
          <c:order val="0"/>
          <c:explosion val="25"/>
          <c:dPt>
            <c:idx val="0"/>
            <c:bubble3D val="0"/>
            <c:spPr>
              <a:solidFill>
                <a:schemeClr val="accent4">
                  <a:lumMod val="60000"/>
                  <a:lumOff val="40000"/>
                </a:schemeClr>
              </a:solidFill>
              <a:ln>
                <a:noFill/>
              </a:ln>
              <a:effectLst/>
              <a:sp3d/>
            </c:spPr>
          </c:dPt>
          <c:dPt>
            <c:idx val="1"/>
            <c:bubble3D val="0"/>
            <c:spPr>
              <a:solidFill>
                <a:schemeClr val="accent3">
                  <a:shade val="76000"/>
                </a:schemeClr>
              </a:solidFill>
              <a:ln>
                <a:noFill/>
              </a:ln>
              <a:effectLst/>
              <a:sp3d/>
            </c:spPr>
          </c:dPt>
          <c:dPt>
            <c:idx val="2"/>
            <c:bubble3D val="0"/>
            <c:spPr>
              <a:solidFill>
                <a:schemeClr val="accent3"/>
              </a:solidFill>
              <a:ln>
                <a:noFill/>
              </a:ln>
              <a:effectLst/>
              <a:sp3d/>
            </c:spPr>
          </c:dPt>
          <c:dPt>
            <c:idx val="3"/>
            <c:bubble3D val="0"/>
            <c:spPr>
              <a:solidFill>
                <a:schemeClr val="accent3">
                  <a:lumMod val="40000"/>
                  <a:lumOff val="60000"/>
                </a:schemeClr>
              </a:solidFill>
              <a:ln>
                <a:noFill/>
              </a:ln>
              <a:effectLst/>
              <a:sp3d/>
            </c:spPr>
          </c:dPt>
          <c:dPt>
            <c:idx val="4"/>
            <c:bubble3D val="0"/>
            <c:explosion val="0"/>
            <c:spPr>
              <a:solidFill>
                <a:schemeClr val="accent3">
                  <a:tint val="54000"/>
                </a:schemeClr>
              </a:solidFill>
              <a:ln>
                <a:solidFill>
                  <a:schemeClr val="tx1"/>
                </a:solidFill>
              </a:ln>
              <a:effectLst/>
              <a:sp3d/>
            </c:spPr>
          </c:dPt>
          <c:dLbls>
            <c:dLbl>
              <c:idx val="0"/>
              <c:layout>
                <c:manualLayout>
                  <c:x val="0.14730812737978607"/>
                  <c:y val="1.5607711359857324E-2"/>
                </c:manualLayout>
              </c:layout>
              <c:tx>
                <c:rich>
                  <a:bodyPr/>
                  <a:lstStyle/>
                  <a:p>
                    <a:r>
                      <a:rPr lang="en-US" sz="800" dirty="0"/>
                      <a:t>Ingresos </a:t>
                    </a:r>
                    <a:r>
                      <a:rPr lang="en-US" sz="800" dirty="0" smtClean="0"/>
                      <a:t>Propios</a:t>
                    </a:r>
                  </a:p>
                  <a:p>
                    <a:r>
                      <a:rPr lang="en-US" sz="800" dirty="0" smtClean="0"/>
                      <a:t>3,990.8</a:t>
                    </a:r>
                  </a:p>
                  <a:p>
                    <a:r>
                      <a:rPr lang="en-US" sz="800" dirty="0" smtClean="0"/>
                      <a:t>5.74</a:t>
                    </a:r>
                    <a:r>
                      <a:rPr lang="en-US" sz="800" dirty="0"/>
                      <a:t>%</a:t>
                    </a:r>
                    <a:endParaRPr lang="en-US" dirty="0"/>
                  </a:p>
                </c:rich>
              </c:tx>
              <c:showLegendKey val="0"/>
              <c:showVal val="1"/>
              <c:showCatName val="1"/>
              <c:showSerName val="0"/>
              <c:showPercent val="1"/>
              <c:showBubbleSize val="0"/>
              <c:extLst>
                <c:ext xmlns:c15="http://schemas.microsoft.com/office/drawing/2012/chart" uri="{CE6537A1-D6FC-4f65-9D91-7224C49458BB}"/>
              </c:extLst>
            </c:dLbl>
            <c:dLbl>
              <c:idx val="1"/>
              <c:layout>
                <c:manualLayout>
                  <c:x val="8.2561281069780126E-2"/>
                  <c:y val="0.13202564317576149"/>
                </c:manualLayout>
              </c:layout>
              <c:tx>
                <c:rich>
                  <a:bodyPr/>
                  <a:lstStyle/>
                  <a:p>
                    <a:r>
                      <a:rPr lang="en-US" sz="800" dirty="0"/>
                      <a:t>Participaciones </a:t>
                    </a:r>
                    <a:r>
                      <a:rPr lang="en-US" sz="800" dirty="0" smtClean="0"/>
                      <a:t>Federales</a:t>
                    </a:r>
                  </a:p>
                  <a:p>
                    <a:r>
                      <a:rPr lang="en-US" sz="800" dirty="0" smtClean="0"/>
                      <a:t>20,011.5</a:t>
                    </a:r>
                  </a:p>
                  <a:p>
                    <a:r>
                      <a:rPr lang="en-US" sz="800" dirty="0" smtClean="0"/>
                      <a:t>28.77</a:t>
                    </a:r>
                    <a:r>
                      <a:rPr lang="en-US" sz="800" dirty="0"/>
                      <a:t>%</a:t>
                    </a:r>
                    <a:endParaRPr lang="en-US" dirty="0"/>
                  </a:p>
                </c:rich>
              </c:tx>
              <c:showLegendKey val="0"/>
              <c:showVal val="1"/>
              <c:showCatName val="1"/>
              <c:showSerName val="0"/>
              <c:showPercent val="1"/>
              <c:showBubbleSize val="0"/>
              <c:extLst>
                <c:ext xmlns:c15="http://schemas.microsoft.com/office/drawing/2012/chart" uri="{CE6537A1-D6FC-4f65-9D91-7224C49458BB}"/>
              </c:extLst>
            </c:dLbl>
            <c:dLbl>
              <c:idx val="2"/>
              <c:layout>
                <c:manualLayout>
                  <c:x val="-6.6133560917473799E-2"/>
                  <c:y val="-7.4419510738514466E-2"/>
                </c:manualLayout>
              </c:layout>
              <c:tx>
                <c:rich>
                  <a:bodyPr/>
                  <a:lstStyle/>
                  <a:p>
                    <a:r>
                      <a:rPr lang="en-US" sz="800"/>
                      <a:t>Aportaciones Federales</a:t>
                    </a:r>
                  </a:p>
                  <a:p>
                    <a:r>
                      <a:rPr lang="en-US" sz="800"/>
                      <a:t>36,295.9</a:t>
                    </a:r>
                  </a:p>
                  <a:p>
                    <a:r>
                      <a:rPr lang="en-US" sz="800"/>
                      <a:t>52.18%</a:t>
                    </a:r>
                    <a:endParaRPr lang="en-US"/>
                  </a:p>
                </c:rich>
              </c:tx>
              <c:showLegendKey val="0"/>
              <c:showVal val="1"/>
              <c:showCatName val="1"/>
              <c:showSerName val="0"/>
              <c:showPercent val="1"/>
              <c:showBubbleSize val="0"/>
            </c:dLbl>
            <c:dLbl>
              <c:idx val="3"/>
              <c:layout>
                <c:manualLayout>
                  <c:x val="-9.2978305440809608E-2"/>
                  <c:y val="2.1495947363792359E-2"/>
                </c:manualLayout>
              </c:layout>
              <c:tx>
                <c:rich>
                  <a:bodyPr/>
                  <a:lstStyle/>
                  <a:p>
                    <a:r>
                      <a:rPr lang="en-US" sz="800" dirty="0" err="1" smtClean="0"/>
                      <a:t>Financiamiento</a:t>
                    </a:r>
                    <a:endParaRPr lang="en-US" sz="800" dirty="0" smtClean="0"/>
                  </a:p>
                  <a:p>
                    <a:r>
                      <a:rPr lang="en-US" sz="800" dirty="0" smtClean="0"/>
                      <a:t>9,248.8</a:t>
                    </a:r>
                  </a:p>
                  <a:p>
                    <a:r>
                      <a:rPr lang="en-US" sz="800" dirty="0" smtClean="0"/>
                      <a:t>13.30</a:t>
                    </a:r>
                    <a:r>
                      <a:rPr lang="en-US" sz="800" dirty="0"/>
                      <a:t>%</a:t>
                    </a:r>
                    <a:endParaRPr lang="en-US" dirty="0"/>
                  </a:p>
                </c:rich>
              </c:tx>
              <c:showLegendKey val="0"/>
              <c:showVal val="1"/>
              <c:showCatName val="1"/>
              <c:showSerName val="0"/>
              <c:showPercent val="1"/>
              <c:showBubbleSize val="0"/>
              <c:extLst>
                <c:ext xmlns:c15="http://schemas.microsoft.com/office/drawing/2012/chart" uri="{CE6537A1-D6FC-4f65-9D91-7224C49458BB}"/>
              </c:extLst>
            </c:dLbl>
            <c:dLbl>
              <c:idx val="4"/>
              <c:layout>
                <c:manualLayout>
                  <c:x val="-0.1060778600357536"/>
                  <c:y val="-6.9117235003814337E-2"/>
                </c:manualLayout>
              </c:layout>
              <c:tx>
                <c:rich>
                  <a:bodyPr/>
                  <a:lstStyle/>
                  <a:p>
                    <a:r>
                      <a:rPr lang="en-US" sz="800" dirty="0"/>
                      <a:t>Otros </a:t>
                    </a:r>
                    <a:r>
                      <a:rPr lang="en-US" sz="800" dirty="0" smtClean="0"/>
                      <a:t>Ingresos</a:t>
                    </a:r>
                  </a:p>
                  <a:p>
                    <a:r>
                      <a:rPr lang="en-US" sz="800" dirty="0" smtClean="0"/>
                      <a:t>5.5</a:t>
                    </a:r>
                  </a:p>
                  <a:p>
                    <a:r>
                      <a:rPr lang="en-US" sz="800" dirty="0" smtClean="0"/>
                      <a:t>0.01</a:t>
                    </a:r>
                    <a:r>
                      <a:rPr lang="en-US" sz="800" dirty="0"/>
                      <a:t>%</a:t>
                    </a:r>
                    <a:endParaRPr lang="en-US" dirty="0"/>
                  </a:p>
                </c:rich>
              </c:tx>
              <c:showLegendKey val="0"/>
              <c:showVal val="1"/>
              <c:showCatName val="1"/>
              <c:showSerName val="0"/>
              <c:showPercent val="1"/>
              <c:showBubbleSize val="0"/>
              <c:extLst>
                <c:ext xmlns:c15="http://schemas.microsoft.com/office/drawing/2012/chart" uri="{CE6537A1-D6FC-4f65-9D91-7224C49458BB}"/>
              </c:extLst>
            </c:dLbl>
            <c:numFmt formatCode="0.00%" sourceLinked="0"/>
            <c:spPr>
              <a:noFill/>
              <a:ln>
                <a:noFill/>
              </a:ln>
              <a:effectLst/>
            </c:spPr>
            <c:txPr>
              <a:bodyPr rot="0" vert="horz"/>
              <a:lstStyle/>
              <a:p>
                <a:pPr>
                  <a:defRPr sz="800"/>
                </a:pPr>
                <a:endParaRPr lang="es-MX"/>
              </a:p>
            </c:txPr>
            <c:showLegendKey val="0"/>
            <c:showVal val="1"/>
            <c:showCatName val="1"/>
            <c:showSerName val="0"/>
            <c:showPercent val="1"/>
            <c:showBubbleSize val="0"/>
            <c:showLeaderLines val="1"/>
            <c:leaderLines>
              <c:spPr>
                <a:ln w="12700" cap="rnd" cmpd="sng" algn="ctr">
                  <a:solidFill>
                    <a:schemeClr val="tx1"/>
                  </a:solidFill>
                  <a:prstDash val="solid"/>
                  <a:round/>
                </a:ln>
                <a:effectLst/>
              </c:spPr>
            </c:leaderLines>
            <c:extLst>
              <c:ext xmlns:c15="http://schemas.microsoft.com/office/drawing/2012/chart" uri="{CE6537A1-D6FC-4f65-9D91-7224C49458BB}"/>
            </c:extLst>
          </c:dLbls>
          <c:cat>
            <c:strRef>
              <c:f>FINANZAS!$A$3:$A$7</c:f>
              <c:strCache>
                <c:ptCount val="5"/>
                <c:pt idx="0">
                  <c:v>Ingresos Propios</c:v>
                </c:pt>
                <c:pt idx="1">
                  <c:v>Participaciones Federales</c:v>
                </c:pt>
                <c:pt idx="2">
                  <c:v>Aportaciones Federales</c:v>
                </c:pt>
                <c:pt idx="3">
                  <c:v>Financiamientos</c:v>
                </c:pt>
                <c:pt idx="4">
                  <c:v>Otros Ingresos</c:v>
                </c:pt>
              </c:strCache>
            </c:strRef>
          </c:cat>
          <c:val>
            <c:numRef>
              <c:f>FINANZAS!$B$3:$B$7</c:f>
              <c:numCache>
                <c:formatCode>#,##0.0</c:formatCode>
                <c:ptCount val="5"/>
                <c:pt idx="0">
                  <c:v>3990.774171</c:v>
                </c:pt>
                <c:pt idx="1">
                  <c:v>20011.463219999998</c:v>
                </c:pt>
                <c:pt idx="2">
                  <c:v>36295.870474000003</c:v>
                </c:pt>
                <c:pt idx="3">
                  <c:v>9248.8256220000003</c:v>
                </c:pt>
                <c:pt idx="4">
                  <c:v>5.5383750000000003</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solidFill>
      <a:schemeClr val="bg1">
        <a:lumMod val="20000"/>
        <a:lumOff val="80000"/>
      </a:schemeClr>
    </a:solidFill>
    <a:ln w="12700" cap="rnd" cmpd="sng" algn="ctr">
      <a:noFill/>
      <a:prstDash val="solid"/>
    </a:ln>
    <a:effectLst/>
  </c:spPr>
  <c:txPr>
    <a:bodyPr/>
    <a:lstStyle/>
    <a:p>
      <a:pPr>
        <a:defRPr>
          <a:latin typeface="+mj-lt"/>
        </a:defRPr>
      </a:pPr>
      <a:endParaRPr lang="es-MX"/>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sz="1000"/>
            </a:pPr>
            <a:r>
              <a:rPr lang="en-US" sz="1000"/>
              <a:t>Chiapas</a:t>
            </a:r>
            <a:endParaRPr lang="es-MX" sz="1000"/>
          </a:p>
          <a:p>
            <a:pPr algn="ctr" rtl="0">
              <a:defRPr sz="1000"/>
            </a:pPr>
            <a:r>
              <a:rPr lang="en-US" sz="1000"/>
              <a:t>Egresos públicos netos (Millones de Pesos)</a:t>
            </a:r>
          </a:p>
        </c:rich>
      </c:tx>
      <c:layout/>
      <c:overlay val="0"/>
    </c:title>
    <c:autoTitleDeleted val="0"/>
    <c:plotArea>
      <c:layout/>
      <c:lineChart>
        <c:grouping val="standard"/>
        <c:varyColors val="0"/>
        <c:ser>
          <c:idx val="0"/>
          <c:order val="0"/>
          <c:spPr>
            <a:ln>
              <a:solidFill>
                <a:schemeClr val="accent3"/>
              </a:solidFill>
            </a:ln>
          </c:spPr>
          <c:marker>
            <c:spPr>
              <a:solidFill>
                <a:schemeClr val="accent3"/>
              </a:solidFill>
              <a:ln>
                <a:solidFill>
                  <a:schemeClr val="accent3"/>
                </a:solidFill>
              </a:ln>
            </c:spPr>
          </c:marker>
          <c:dLbls>
            <c:spPr>
              <a:noFill/>
              <a:ln>
                <a:noFill/>
              </a:ln>
              <a:effectLst/>
            </c:spPr>
            <c:txPr>
              <a:bodyPr/>
              <a:lstStyle/>
              <a:p>
                <a:pPr>
                  <a:defRPr sz="900" b="1"/>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FINANZAS!$G$13:$G$18</c:f>
              <c:strCache>
                <c:ptCount val="6"/>
                <c:pt idx="0">
                  <c:v>2006</c:v>
                </c:pt>
                <c:pt idx="1">
                  <c:v>2007</c:v>
                </c:pt>
                <c:pt idx="2">
                  <c:v>2008</c:v>
                </c:pt>
                <c:pt idx="3">
                  <c:v>2009</c:v>
                </c:pt>
                <c:pt idx="4">
                  <c:v>2010</c:v>
                </c:pt>
                <c:pt idx="5">
                  <c:v>2011</c:v>
                </c:pt>
              </c:strCache>
            </c:strRef>
          </c:cat>
          <c:val>
            <c:numRef>
              <c:f>FINANZAS!$H$13:$H$18</c:f>
              <c:numCache>
                <c:formatCode>#,##0.0</c:formatCode>
                <c:ptCount val="6"/>
                <c:pt idx="0">
                  <c:v>36969.628531999988</c:v>
                </c:pt>
                <c:pt idx="1">
                  <c:v>42737.957839000002</c:v>
                </c:pt>
                <c:pt idx="2">
                  <c:v>46683.397265999993</c:v>
                </c:pt>
                <c:pt idx="3">
                  <c:v>52697.369507999996</c:v>
                </c:pt>
                <c:pt idx="4">
                  <c:v>55862.272648999999</c:v>
                </c:pt>
                <c:pt idx="5">
                  <c:v>63346.884616000003</c:v>
                </c:pt>
              </c:numCache>
            </c:numRef>
          </c:val>
          <c:smooth val="0"/>
        </c:ser>
        <c:dLbls>
          <c:showLegendKey val="0"/>
          <c:showVal val="0"/>
          <c:showCatName val="0"/>
          <c:showSerName val="0"/>
          <c:showPercent val="0"/>
          <c:showBubbleSize val="0"/>
        </c:dLbls>
        <c:marker val="1"/>
        <c:smooth val="0"/>
        <c:axId val="111357952"/>
        <c:axId val="111359488"/>
      </c:lineChart>
      <c:catAx>
        <c:axId val="111357952"/>
        <c:scaling>
          <c:orientation val="minMax"/>
        </c:scaling>
        <c:delete val="0"/>
        <c:axPos val="b"/>
        <c:numFmt formatCode="General" sourceLinked="0"/>
        <c:majorTickMark val="out"/>
        <c:minorTickMark val="none"/>
        <c:tickLblPos val="nextTo"/>
        <c:crossAx val="111359488"/>
        <c:crosses val="autoZero"/>
        <c:auto val="1"/>
        <c:lblAlgn val="ctr"/>
        <c:lblOffset val="100"/>
        <c:noMultiLvlLbl val="0"/>
      </c:catAx>
      <c:valAx>
        <c:axId val="111359488"/>
        <c:scaling>
          <c:orientation val="minMax"/>
          <c:max val="90000"/>
          <c:min val="20000"/>
        </c:scaling>
        <c:delete val="1"/>
        <c:axPos val="l"/>
        <c:numFmt formatCode="#,##0.0" sourceLinked="1"/>
        <c:majorTickMark val="out"/>
        <c:minorTickMark val="none"/>
        <c:tickLblPos val="nextTo"/>
        <c:crossAx val="111357952"/>
        <c:crosses val="autoZero"/>
        <c:crossBetween val="between"/>
      </c:valAx>
    </c:plotArea>
    <c:plotVisOnly val="1"/>
    <c:dispBlanksAs val="gap"/>
    <c:showDLblsOverMax val="0"/>
  </c:chart>
  <c:spPr>
    <a:solidFill>
      <a:schemeClr val="bg1">
        <a:lumMod val="20000"/>
        <a:lumOff val="80000"/>
      </a:schemeClr>
    </a:solidFill>
    <a:ln>
      <a:noFill/>
    </a:ln>
  </c:spPr>
  <c:txPr>
    <a:bodyPr/>
    <a:lstStyle/>
    <a:p>
      <a:pPr>
        <a:defRPr>
          <a:latin typeface="+mj-lt"/>
        </a:defRPr>
      </a:pPr>
      <a:endParaRPr lang="es-MX"/>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vert="horz"/>
          <a:lstStyle/>
          <a:p>
            <a:pPr>
              <a:defRPr sz="900"/>
            </a:pPr>
            <a:r>
              <a:rPr lang="en-US" sz="900"/>
              <a:t>Chiapas</a:t>
            </a:r>
          </a:p>
          <a:p>
            <a:pPr>
              <a:defRPr sz="900"/>
            </a:pPr>
            <a:r>
              <a:rPr lang="en-US" sz="900"/>
              <a:t>Egresos públicos 2011 (Millones de Pesos)</a:t>
            </a:r>
          </a:p>
        </c:rich>
      </c:tx>
      <c:layout>
        <c:manualLayout>
          <c:xMode val="edge"/>
          <c:yMode val="edge"/>
          <c:x val="0.1844254678773066"/>
          <c:y val="0"/>
        </c:manualLayout>
      </c:layout>
      <c:overlay val="0"/>
      <c:spPr>
        <a:noFill/>
        <a:ln>
          <a:noFill/>
        </a:ln>
        <a:effectLst/>
      </c:spPr>
    </c:title>
    <c:autoTitleDeleted val="0"/>
    <c:plotArea>
      <c:layout>
        <c:manualLayout>
          <c:layoutTarget val="inner"/>
          <c:xMode val="edge"/>
          <c:yMode val="edge"/>
          <c:x val="0.32809070065011936"/>
          <c:y val="0.38865798065447921"/>
          <c:w val="0.32213686027223026"/>
          <c:h val="0.60270767405772119"/>
        </c:manualLayout>
      </c:layout>
      <c:pieChart>
        <c:varyColors val="1"/>
        <c:ser>
          <c:idx val="0"/>
          <c:order val="0"/>
          <c:explosion val="25"/>
          <c:dPt>
            <c:idx val="0"/>
            <c:bubble3D val="0"/>
            <c:spPr>
              <a:solidFill>
                <a:schemeClr val="accent3">
                  <a:shade val="44000"/>
                </a:schemeClr>
              </a:solidFill>
              <a:ln>
                <a:noFill/>
              </a:ln>
              <a:effectLst/>
            </c:spPr>
          </c:dPt>
          <c:dPt>
            <c:idx val="1"/>
            <c:bubble3D val="0"/>
            <c:spPr>
              <a:solidFill>
                <a:schemeClr val="accent3">
                  <a:shade val="58000"/>
                </a:schemeClr>
              </a:solidFill>
              <a:ln>
                <a:noFill/>
              </a:ln>
              <a:effectLst/>
            </c:spPr>
          </c:dPt>
          <c:dPt>
            <c:idx val="2"/>
            <c:bubble3D val="0"/>
            <c:spPr>
              <a:solidFill>
                <a:schemeClr val="accent3">
                  <a:shade val="72000"/>
                </a:schemeClr>
              </a:solidFill>
              <a:ln>
                <a:noFill/>
              </a:ln>
              <a:effectLst/>
            </c:spPr>
          </c:dPt>
          <c:dPt>
            <c:idx val="3"/>
            <c:bubble3D val="0"/>
            <c:spPr>
              <a:solidFill>
                <a:schemeClr val="accent3">
                  <a:shade val="86000"/>
                </a:schemeClr>
              </a:solidFill>
              <a:ln>
                <a:noFill/>
              </a:ln>
              <a:effectLst/>
            </c:spPr>
          </c:dPt>
          <c:dPt>
            <c:idx val="4"/>
            <c:bubble3D val="0"/>
            <c:spPr>
              <a:solidFill>
                <a:schemeClr val="accent3"/>
              </a:solidFill>
              <a:ln>
                <a:noFill/>
              </a:ln>
              <a:effectLst/>
            </c:spPr>
          </c:dPt>
          <c:dPt>
            <c:idx val="5"/>
            <c:bubble3D val="0"/>
            <c:spPr>
              <a:solidFill>
                <a:schemeClr val="accent4">
                  <a:lumMod val="75000"/>
                </a:schemeClr>
              </a:solidFill>
              <a:ln>
                <a:noFill/>
              </a:ln>
              <a:effectLst/>
            </c:spPr>
          </c:dPt>
          <c:dPt>
            <c:idx val="6"/>
            <c:bubble3D val="0"/>
            <c:spPr>
              <a:solidFill>
                <a:schemeClr val="accent3">
                  <a:lumMod val="60000"/>
                  <a:lumOff val="40000"/>
                </a:schemeClr>
              </a:solidFill>
              <a:ln>
                <a:noFill/>
              </a:ln>
              <a:effectLst/>
            </c:spPr>
          </c:dPt>
          <c:dPt>
            <c:idx val="7"/>
            <c:bubble3D val="0"/>
            <c:spPr>
              <a:solidFill>
                <a:schemeClr val="accent4">
                  <a:lumMod val="60000"/>
                  <a:lumOff val="40000"/>
                </a:schemeClr>
              </a:solidFill>
              <a:ln>
                <a:noFill/>
              </a:ln>
              <a:effectLst/>
            </c:spPr>
          </c:dPt>
          <c:dPt>
            <c:idx val="8"/>
            <c:bubble3D val="0"/>
            <c:spPr>
              <a:solidFill>
                <a:schemeClr val="accent4">
                  <a:lumMod val="75000"/>
                </a:schemeClr>
              </a:solidFill>
              <a:ln>
                <a:noFill/>
              </a:ln>
              <a:effectLst/>
            </c:spPr>
          </c:dPt>
          <c:dLbls>
            <c:dLbl>
              <c:idx val="0"/>
              <c:layout>
                <c:manualLayout>
                  <c:x val="7.3473876465833296E-2"/>
                  <c:y val="-2.8861936487343701E-2"/>
                </c:manualLayout>
              </c:layout>
              <c:tx>
                <c:rich>
                  <a:bodyPr/>
                  <a:lstStyle/>
                  <a:p>
                    <a:r>
                      <a:rPr lang="en-US" sz="700" dirty="0"/>
                      <a:t>Servicios </a:t>
                    </a:r>
                    <a:r>
                      <a:rPr lang="en-US" sz="700" dirty="0" smtClean="0"/>
                      <a:t>personales</a:t>
                    </a:r>
                  </a:p>
                  <a:p>
                    <a:r>
                      <a:rPr lang="en-US" sz="700" dirty="0" smtClean="0"/>
                      <a:t>9,716.8</a:t>
                    </a:r>
                  </a:p>
                  <a:p>
                    <a:r>
                      <a:rPr lang="en-US" sz="700" dirty="0" smtClean="0"/>
                      <a:t>15.3</a:t>
                    </a:r>
                    <a:r>
                      <a:rPr lang="en-US" sz="700" dirty="0"/>
                      <a:t>%</a:t>
                    </a:r>
                    <a:endParaRPr lang="en-US" dirty="0"/>
                  </a:p>
                </c:rich>
              </c:tx>
              <c:showLegendKey val="0"/>
              <c:showVal val="1"/>
              <c:showCatName val="1"/>
              <c:showSerName val="0"/>
              <c:showPercent val="1"/>
              <c:showBubbleSize val="0"/>
            </c:dLbl>
            <c:dLbl>
              <c:idx val="1"/>
              <c:layout>
                <c:manualLayout>
                  <c:x val="6.6472259787226706E-2"/>
                  <c:y val="-2.8785332095716962E-2"/>
                </c:manualLayout>
              </c:layout>
              <c:tx>
                <c:rich>
                  <a:bodyPr/>
                  <a:lstStyle/>
                  <a:p>
                    <a:r>
                      <a:rPr lang="es-MX" sz="700" dirty="0"/>
                      <a:t>Materiales y </a:t>
                    </a:r>
                    <a:r>
                      <a:rPr lang="es-MX" sz="700" dirty="0" smtClean="0"/>
                      <a:t>suministros</a:t>
                    </a:r>
                  </a:p>
                  <a:p>
                    <a:r>
                      <a:rPr lang="es-MX" sz="700" dirty="0" smtClean="0"/>
                      <a:t>589.9</a:t>
                    </a:r>
                  </a:p>
                  <a:p>
                    <a:r>
                      <a:rPr lang="es-MX" sz="700" dirty="0" smtClean="0"/>
                      <a:t>0.9</a:t>
                    </a:r>
                    <a:r>
                      <a:rPr lang="es-MX" sz="700" dirty="0"/>
                      <a:t>%</a:t>
                    </a:r>
                    <a:endParaRPr lang="es-MX" dirty="0"/>
                  </a:p>
                </c:rich>
              </c:tx>
              <c:showLegendKey val="0"/>
              <c:showVal val="1"/>
              <c:showCatName val="1"/>
              <c:showSerName val="0"/>
              <c:showPercent val="1"/>
              <c:showBubbleSize val="0"/>
            </c:dLbl>
            <c:dLbl>
              <c:idx val="2"/>
              <c:layout>
                <c:manualLayout>
                  <c:x val="7.044570805264061E-2"/>
                  <c:y val="0.15189486114446066"/>
                </c:manualLayout>
              </c:layout>
              <c:tx>
                <c:rich>
                  <a:bodyPr/>
                  <a:lstStyle/>
                  <a:p>
                    <a:r>
                      <a:rPr lang="en-US" sz="700" dirty="0"/>
                      <a:t>Servicios </a:t>
                    </a:r>
                    <a:r>
                      <a:rPr lang="en-US" sz="700" dirty="0" smtClean="0"/>
                      <a:t>generales</a:t>
                    </a:r>
                  </a:p>
                  <a:p>
                    <a:r>
                      <a:rPr lang="en-US" sz="700" dirty="0" smtClean="0"/>
                      <a:t>1,425.5</a:t>
                    </a:r>
                  </a:p>
                  <a:p>
                    <a:r>
                      <a:rPr lang="en-US" sz="700" dirty="0" smtClean="0"/>
                      <a:t>2.3</a:t>
                    </a:r>
                    <a:r>
                      <a:rPr lang="en-US" sz="700" dirty="0"/>
                      <a:t>%</a:t>
                    </a:r>
                    <a:endParaRPr lang="en-US" dirty="0"/>
                  </a:p>
                </c:rich>
              </c:tx>
              <c:showLegendKey val="0"/>
              <c:showVal val="1"/>
              <c:showCatName val="1"/>
              <c:showSerName val="0"/>
              <c:showPercent val="1"/>
              <c:showBubbleSize val="0"/>
            </c:dLbl>
            <c:dLbl>
              <c:idx val="3"/>
              <c:layout>
                <c:manualLayout>
                  <c:x val="5.7054519194836936E-2"/>
                  <c:y val="-4.3789613761947357E-2"/>
                </c:manualLayout>
              </c:layout>
              <c:tx>
                <c:rich>
                  <a:bodyPr rot="0" vert="horz"/>
                  <a:lstStyle/>
                  <a:p>
                    <a:pPr>
                      <a:defRPr sz="700">
                        <a:solidFill>
                          <a:srgbClr val="FFFFFF"/>
                        </a:solidFill>
                      </a:defRPr>
                    </a:pPr>
                    <a:r>
                      <a:rPr lang="es-MX" sz="700">
                        <a:solidFill>
                          <a:srgbClr val="FFFFFF"/>
                        </a:solidFill>
                      </a:rPr>
                      <a:t>Subsidios, transferencias y ayudas</a:t>
                    </a:r>
                  </a:p>
                  <a:p>
                    <a:pPr>
                      <a:defRPr sz="700">
                        <a:solidFill>
                          <a:srgbClr val="FFFFFF"/>
                        </a:solidFill>
                      </a:defRPr>
                    </a:pPr>
                    <a:r>
                      <a:rPr lang="es-MX" sz="700">
                        <a:solidFill>
                          <a:srgbClr val="FFFFFF"/>
                        </a:solidFill>
                      </a:rPr>
                      <a:t>31,895.8</a:t>
                    </a:r>
                  </a:p>
                  <a:p>
                    <a:pPr>
                      <a:defRPr sz="700">
                        <a:solidFill>
                          <a:srgbClr val="FFFFFF"/>
                        </a:solidFill>
                      </a:defRPr>
                    </a:pPr>
                    <a:r>
                      <a:rPr lang="es-MX" sz="700">
                        <a:solidFill>
                          <a:srgbClr val="FFFFFF"/>
                        </a:solidFill>
                      </a:rPr>
                      <a:t>50.4%</a:t>
                    </a:r>
                    <a:endParaRPr lang="es-MX">
                      <a:solidFill>
                        <a:srgbClr val="FFFFFF"/>
                      </a:solidFill>
                    </a:endParaRPr>
                  </a:p>
                </c:rich>
              </c:tx>
              <c:numFmt formatCode="0.0%" sourceLinked="0"/>
              <c:spPr>
                <a:noFill/>
                <a:ln>
                  <a:noFill/>
                </a:ln>
                <a:effectLst/>
              </c:spPr>
              <c:showLegendKey val="0"/>
              <c:showVal val="1"/>
              <c:showCatName val="1"/>
              <c:showSerName val="0"/>
              <c:showPercent val="1"/>
              <c:showBubbleSize val="0"/>
            </c:dLbl>
            <c:dLbl>
              <c:idx val="4"/>
              <c:layout>
                <c:manualLayout>
                  <c:x val="-3.8790230204306803E-2"/>
                  <c:y val="0.15828886396135197"/>
                </c:manualLayout>
              </c:layout>
              <c:tx>
                <c:rich>
                  <a:bodyPr/>
                  <a:lstStyle/>
                  <a:p>
                    <a:r>
                      <a:rPr lang="es-MX" sz="700" dirty="0"/>
                      <a:t>Adquisición de bienes muebles e </a:t>
                    </a:r>
                    <a:r>
                      <a:rPr lang="es-MX" sz="700" dirty="0" smtClean="0"/>
                      <a:t>inmuebles</a:t>
                    </a:r>
                  </a:p>
                  <a:p>
                    <a:r>
                      <a:rPr lang="es-MX" sz="700" dirty="0" smtClean="0"/>
                      <a:t>232.1</a:t>
                    </a:r>
                  </a:p>
                  <a:p>
                    <a:r>
                      <a:rPr lang="es-MX" sz="700" dirty="0" smtClean="0"/>
                      <a:t>0.4</a:t>
                    </a:r>
                    <a:r>
                      <a:rPr lang="es-MX" sz="700" dirty="0"/>
                      <a:t>%</a:t>
                    </a:r>
                    <a:endParaRPr lang="es-MX" dirty="0"/>
                  </a:p>
                </c:rich>
              </c:tx>
              <c:showLegendKey val="0"/>
              <c:showVal val="1"/>
              <c:showCatName val="1"/>
              <c:showSerName val="0"/>
              <c:showPercent val="1"/>
              <c:showBubbleSize val="0"/>
            </c:dLbl>
            <c:dLbl>
              <c:idx val="5"/>
              <c:layout>
                <c:manualLayout>
                  <c:x val="-6.0373089858702565E-2"/>
                  <c:y val="-3.6813233170736391E-2"/>
                </c:manualLayout>
              </c:layout>
              <c:tx>
                <c:rich>
                  <a:bodyPr/>
                  <a:lstStyle/>
                  <a:p>
                    <a:r>
                      <a:rPr lang="es-MX" sz="700" dirty="0"/>
                      <a:t>Obras públicas y acciones </a:t>
                    </a:r>
                    <a:r>
                      <a:rPr lang="es-MX" sz="700" dirty="0" smtClean="0"/>
                      <a:t>sociales</a:t>
                    </a:r>
                  </a:p>
                  <a:p>
                    <a:r>
                      <a:rPr lang="es-MX" sz="700" dirty="0" smtClean="0"/>
                      <a:t>3,093.5</a:t>
                    </a:r>
                  </a:p>
                  <a:p>
                    <a:r>
                      <a:rPr lang="es-MX" sz="700" dirty="0" smtClean="0"/>
                      <a:t>4.9</a:t>
                    </a:r>
                    <a:r>
                      <a:rPr lang="es-MX" sz="700" dirty="0"/>
                      <a:t>%</a:t>
                    </a:r>
                    <a:endParaRPr lang="es-MX" dirty="0"/>
                  </a:p>
                </c:rich>
              </c:tx>
              <c:showLegendKey val="0"/>
              <c:showVal val="1"/>
              <c:showCatName val="1"/>
              <c:showSerName val="0"/>
              <c:showPercent val="1"/>
              <c:showBubbleSize val="0"/>
            </c:dLbl>
            <c:dLbl>
              <c:idx val="6"/>
              <c:layout>
                <c:manualLayout>
                  <c:x val="-3.2915534637565228E-3"/>
                  <c:y val="-0.16049673973066142"/>
                </c:manualLayout>
              </c:layout>
              <c:tx>
                <c:rich>
                  <a:bodyPr/>
                  <a:lstStyle/>
                  <a:p>
                    <a:r>
                      <a:rPr lang="en-US" sz="700" dirty="0"/>
                      <a:t>Inversion </a:t>
                    </a:r>
                    <a:endParaRPr lang="en-US" sz="700" dirty="0" smtClean="0"/>
                  </a:p>
                  <a:p>
                    <a:r>
                      <a:rPr lang="en-US" sz="700" dirty="0" smtClean="0"/>
                      <a:t>financiera</a:t>
                    </a:r>
                  </a:p>
                  <a:p>
                    <a:r>
                      <a:rPr lang="en-US" sz="700" dirty="0" smtClean="0"/>
                      <a:t>2,925.1</a:t>
                    </a:r>
                  </a:p>
                  <a:p>
                    <a:r>
                      <a:rPr lang="en-US" sz="700" dirty="0" smtClean="0"/>
                      <a:t>4.6</a:t>
                    </a:r>
                    <a:r>
                      <a:rPr lang="en-US" sz="700" dirty="0"/>
                      <a:t>%</a:t>
                    </a:r>
                    <a:endParaRPr lang="en-US" dirty="0"/>
                  </a:p>
                </c:rich>
              </c:tx>
              <c:showLegendKey val="0"/>
              <c:showVal val="1"/>
              <c:showCatName val="1"/>
              <c:showSerName val="0"/>
              <c:showPercent val="1"/>
              <c:showBubbleSize val="0"/>
            </c:dLbl>
            <c:dLbl>
              <c:idx val="7"/>
              <c:layout>
                <c:manualLayout>
                  <c:x val="5.3771803132985227E-2"/>
                  <c:y val="1.4564241965946436E-2"/>
                </c:manualLayout>
              </c:layout>
              <c:tx>
                <c:rich>
                  <a:bodyPr/>
                  <a:lstStyle/>
                  <a:p>
                    <a:r>
                      <a:rPr lang="es-MX" sz="700" dirty="0"/>
                      <a:t>Recursos federales y estatales a </a:t>
                    </a:r>
                    <a:r>
                      <a:rPr lang="es-MX" sz="700" dirty="0" smtClean="0"/>
                      <a:t>municipios</a:t>
                    </a:r>
                  </a:p>
                  <a:p>
                    <a:r>
                      <a:rPr lang="es-MX" sz="700" dirty="0" smtClean="0"/>
                      <a:t>11,744.6</a:t>
                    </a:r>
                  </a:p>
                  <a:p>
                    <a:r>
                      <a:rPr lang="es-MX" sz="700" dirty="0" smtClean="0"/>
                      <a:t>18.5</a:t>
                    </a:r>
                    <a:r>
                      <a:rPr lang="es-MX" sz="700" dirty="0"/>
                      <a:t>%</a:t>
                    </a:r>
                    <a:endParaRPr lang="es-MX" dirty="0"/>
                  </a:p>
                </c:rich>
              </c:tx>
              <c:showLegendKey val="0"/>
              <c:showVal val="1"/>
              <c:showCatName val="1"/>
              <c:showSerName val="0"/>
              <c:showPercent val="1"/>
              <c:showBubbleSize val="0"/>
            </c:dLbl>
            <c:dLbl>
              <c:idx val="8"/>
              <c:layout>
                <c:manualLayout>
                  <c:x val="-9.5679024169728275E-3"/>
                  <c:y val="-1.6477111862122848E-2"/>
                </c:manualLayout>
              </c:layout>
              <c:tx>
                <c:rich>
                  <a:bodyPr/>
                  <a:lstStyle/>
                  <a:p>
                    <a:r>
                      <a:rPr lang="en-US" sz="700" dirty="0"/>
                      <a:t>Deuda </a:t>
                    </a:r>
                    <a:r>
                      <a:rPr lang="en-US" sz="700" dirty="0" smtClean="0"/>
                      <a:t>pública</a:t>
                    </a:r>
                  </a:p>
                  <a:p>
                    <a:r>
                      <a:rPr lang="en-US" sz="700" dirty="0" smtClean="0"/>
                      <a:t>1,723.5</a:t>
                    </a:r>
                  </a:p>
                  <a:p>
                    <a:r>
                      <a:rPr lang="en-US" sz="700" dirty="0" smtClean="0"/>
                      <a:t>2.7</a:t>
                    </a:r>
                    <a:r>
                      <a:rPr lang="en-US" sz="700" dirty="0"/>
                      <a:t>%</a:t>
                    </a:r>
                    <a:endParaRPr lang="en-US" dirty="0"/>
                  </a:p>
                </c:rich>
              </c:tx>
              <c:showLegendKey val="0"/>
              <c:showVal val="1"/>
              <c:showCatName val="1"/>
              <c:showSerName val="0"/>
              <c:showPercent val="1"/>
              <c:showBubbleSize val="0"/>
            </c:dLbl>
            <c:numFmt formatCode="0.0%" sourceLinked="0"/>
            <c:spPr>
              <a:noFill/>
              <a:ln>
                <a:noFill/>
              </a:ln>
              <a:effectLst/>
            </c:spPr>
            <c:txPr>
              <a:bodyPr rot="0" vert="horz"/>
              <a:lstStyle/>
              <a:p>
                <a:pPr>
                  <a:defRPr sz="700"/>
                </a:pPr>
                <a:endParaRPr lang="es-MX"/>
              </a:p>
            </c:txPr>
            <c:showLegendKey val="0"/>
            <c:showVal val="1"/>
            <c:showCatName val="1"/>
            <c:showSerName val="0"/>
            <c:showPercent val="1"/>
            <c:showBubbleSize val="0"/>
            <c:showLeaderLines val="1"/>
            <c:leaderLines>
              <c:spPr>
                <a:ln w="12700" cap="rnd" cmpd="sng" algn="ctr">
                  <a:solidFill>
                    <a:schemeClr val="tx1"/>
                  </a:solidFill>
                  <a:prstDash val="solid"/>
                  <a:round/>
                </a:ln>
                <a:effectLst/>
              </c:spPr>
            </c:leaderLines>
            <c:extLst>
              <c:ext xmlns:c15="http://schemas.microsoft.com/office/drawing/2012/chart" uri="{CE6537A1-D6FC-4f65-9D91-7224C49458BB}"/>
            </c:extLst>
          </c:dLbls>
          <c:cat>
            <c:strRef>
              <c:f>FINANZAS!$A$12:$A$20</c:f>
              <c:strCache>
                <c:ptCount val="9"/>
                <c:pt idx="0">
                  <c:v>Servicios personales </c:v>
                </c:pt>
                <c:pt idx="1">
                  <c:v>Materiales y suministros </c:v>
                </c:pt>
                <c:pt idx="2">
                  <c:v>Servicios generales </c:v>
                </c:pt>
                <c:pt idx="3">
                  <c:v>Subsidios, transferencias y ayudas </c:v>
                </c:pt>
                <c:pt idx="4">
                  <c:v>Adquisición de bienes muebles e inmuebles </c:v>
                </c:pt>
                <c:pt idx="5">
                  <c:v>Obras públicas y acciones sociales </c:v>
                </c:pt>
                <c:pt idx="6">
                  <c:v>Inversion financiera </c:v>
                </c:pt>
                <c:pt idx="7">
                  <c:v>Recursos federales y estatales a municipios </c:v>
                </c:pt>
                <c:pt idx="8">
                  <c:v>Deuda pública </c:v>
                </c:pt>
              </c:strCache>
            </c:strRef>
          </c:cat>
          <c:val>
            <c:numRef>
              <c:f>FINANZAS!$B$12:$B$20</c:f>
              <c:numCache>
                <c:formatCode>#,##0.0</c:formatCode>
                <c:ptCount val="9"/>
                <c:pt idx="0">
                  <c:v>9716.8475589999998</c:v>
                </c:pt>
                <c:pt idx="1">
                  <c:v>589.86670100000003</c:v>
                </c:pt>
                <c:pt idx="2">
                  <c:v>1425.518108</c:v>
                </c:pt>
                <c:pt idx="3">
                  <c:v>31895.752942000003</c:v>
                </c:pt>
                <c:pt idx="4">
                  <c:v>232.089381</c:v>
                </c:pt>
                <c:pt idx="5">
                  <c:v>3093.4975420000001</c:v>
                </c:pt>
                <c:pt idx="6">
                  <c:v>2925.1476280000002</c:v>
                </c:pt>
                <c:pt idx="7">
                  <c:v>11744.633508999999</c:v>
                </c:pt>
                <c:pt idx="8">
                  <c:v>1723.531246</c:v>
                </c:pt>
              </c:numCache>
            </c:numRef>
          </c:val>
        </c:ser>
        <c:dLbls>
          <c:showLegendKey val="0"/>
          <c:showVal val="0"/>
          <c:showCatName val="0"/>
          <c:showSerName val="0"/>
          <c:showPercent val="0"/>
          <c:showBubbleSize val="0"/>
          <c:showLeaderLines val="1"/>
        </c:dLbls>
        <c:firstSliceAng val="30"/>
      </c:pieChart>
      <c:spPr>
        <a:noFill/>
        <a:ln>
          <a:noFill/>
        </a:ln>
        <a:effectLst/>
      </c:spPr>
    </c:plotArea>
    <c:plotVisOnly val="1"/>
    <c:dispBlanksAs val="gap"/>
    <c:showDLblsOverMax val="0"/>
  </c:chart>
  <c:spPr>
    <a:solidFill>
      <a:schemeClr val="bg1">
        <a:lumMod val="20000"/>
        <a:lumOff val="80000"/>
      </a:schemeClr>
    </a:solidFill>
    <a:ln w="12700" cap="rnd" cmpd="sng" algn="ctr">
      <a:noFill/>
      <a:prstDash val="solid"/>
    </a:ln>
    <a:effectLst/>
  </c:spPr>
  <c:txPr>
    <a:bodyPr/>
    <a:lstStyle/>
    <a:p>
      <a:pPr>
        <a:defRPr>
          <a:latin typeface="+mj-lt"/>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vert="horz"/>
          <a:lstStyle/>
          <a:p>
            <a:pPr>
              <a:defRPr sz="1100"/>
            </a:pPr>
            <a:r>
              <a:rPr lang="en-US" sz="1100"/>
              <a:t>Chiapas</a:t>
            </a:r>
          </a:p>
          <a:p>
            <a:pPr>
              <a:defRPr sz="1100"/>
            </a:pPr>
            <a:r>
              <a:rPr lang="en-US" sz="1100"/>
              <a:t>Valor Total de la Producción Pecuaria</a:t>
            </a:r>
          </a:p>
          <a:p>
            <a:pPr>
              <a:defRPr sz="1100"/>
            </a:pPr>
            <a:r>
              <a:rPr lang="en-US" sz="1100"/>
              <a:t>(Miles de Pesos)</a:t>
            </a:r>
          </a:p>
        </c:rich>
      </c:tx>
      <c:layout/>
      <c:overlay val="0"/>
      <c:spPr>
        <a:noFill/>
        <a:ln>
          <a:noFill/>
        </a:ln>
        <a:effectLst/>
      </c:spPr>
    </c:title>
    <c:autoTitleDeleted val="0"/>
    <c:plotArea>
      <c:layout/>
      <c:lineChart>
        <c:grouping val="standard"/>
        <c:varyColors val="0"/>
        <c:ser>
          <c:idx val="0"/>
          <c:order val="0"/>
          <c:spPr>
            <a:ln w="38100" cap="rnd" cmpd="sng" algn="ctr">
              <a:solidFill>
                <a:schemeClr val="accent3"/>
              </a:solidFill>
              <a:prstDash val="solid"/>
              <a:round/>
            </a:ln>
            <a:effectLst/>
          </c:spPr>
          <c:marker>
            <c:spPr>
              <a:solidFill>
                <a:schemeClr val="accent3"/>
              </a:solidFill>
              <a:ln w="12700" cap="rnd" cmpd="sng" algn="ctr">
                <a:solidFill>
                  <a:schemeClr val="accent3"/>
                </a:solidFill>
                <a:prstDash val="solid"/>
                <a:round/>
              </a:ln>
              <a:effectLst/>
            </c:spPr>
          </c:marker>
          <c:dLbls>
            <c:spPr>
              <a:noFill/>
              <a:ln>
                <a:noFill/>
              </a:ln>
              <a:effectLst/>
            </c:spPr>
            <c:txPr>
              <a:bodyPr rot="0" vert="horz"/>
              <a:lstStyle/>
              <a:p>
                <a:pPr>
                  <a:defRPr sz="800" b="1"/>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GANADERIA!$L$30:$Q$30</c:f>
              <c:strCache>
                <c:ptCount val="6"/>
                <c:pt idx="0">
                  <c:v>2006</c:v>
                </c:pt>
                <c:pt idx="1">
                  <c:v>2007</c:v>
                </c:pt>
                <c:pt idx="2">
                  <c:v>2008</c:v>
                </c:pt>
                <c:pt idx="3">
                  <c:v>2009</c:v>
                </c:pt>
                <c:pt idx="4">
                  <c:v>2010</c:v>
                </c:pt>
                <c:pt idx="5">
                  <c:v>2011</c:v>
                </c:pt>
              </c:strCache>
            </c:strRef>
          </c:cat>
          <c:val>
            <c:numRef>
              <c:f>GANADERIA!$L$31:$Q$31</c:f>
              <c:numCache>
                <c:formatCode>#,##0</c:formatCode>
                <c:ptCount val="6"/>
                <c:pt idx="0">
                  <c:v>6688280</c:v>
                </c:pt>
                <c:pt idx="1">
                  <c:v>7852061</c:v>
                </c:pt>
                <c:pt idx="2">
                  <c:v>8547442</c:v>
                </c:pt>
                <c:pt idx="3">
                  <c:v>9338953</c:v>
                </c:pt>
                <c:pt idx="4">
                  <c:v>10503427</c:v>
                </c:pt>
                <c:pt idx="5">
                  <c:v>11452002</c:v>
                </c:pt>
              </c:numCache>
            </c:numRef>
          </c:val>
          <c:smooth val="0"/>
        </c:ser>
        <c:dLbls>
          <c:showLegendKey val="0"/>
          <c:showVal val="0"/>
          <c:showCatName val="0"/>
          <c:showSerName val="0"/>
          <c:showPercent val="0"/>
          <c:showBubbleSize val="0"/>
        </c:dLbls>
        <c:marker val="1"/>
        <c:smooth val="0"/>
        <c:axId val="72754688"/>
        <c:axId val="72756224"/>
      </c:lineChart>
      <c:catAx>
        <c:axId val="72754688"/>
        <c:scaling>
          <c:orientation val="minMax"/>
        </c:scaling>
        <c:delete val="0"/>
        <c:axPos val="b"/>
        <c:numFmt formatCode="General" sourceLinked="0"/>
        <c:majorTickMark val="out"/>
        <c:minorTickMark val="none"/>
        <c:tickLblPos val="nextTo"/>
        <c:spPr>
          <a:noFill/>
          <a:ln w="12700" cap="rnd" cmpd="sng" algn="ctr">
            <a:solidFill>
              <a:schemeClr val="tx1">
                <a:tint val="75000"/>
              </a:schemeClr>
            </a:solidFill>
            <a:prstDash val="solid"/>
            <a:round/>
          </a:ln>
          <a:effectLst/>
        </c:spPr>
        <c:txPr>
          <a:bodyPr rot="-60000000" vert="horz"/>
          <a:lstStyle/>
          <a:p>
            <a:pPr>
              <a:defRPr/>
            </a:pPr>
            <a:endParaRPr lang="es-MX"/>
          </a:p>
        </c:txPr>
        <c:crossAx val="72756224"/>
        <c:crosses val="autoZero"/>
        <c:auto val="1"/>
        <c:lblAlgn val="ctr"/>
        <c:lblOffset val="100"/>
        <c:noMultiLvlLbl val="0"/>
      </c:catAx>
      <c:valAx>
        <c:axId val="72756224"/>
        <c:scaling>
          <c:orientation val="minMax"/>
          <c:max val="14000000"/>
          <c:min val="2000000"/>
        </c:scaling>
        <c:delete val="1"/>
        <c:axPos val="l"/>
        <c:numFmt formatCode="#,##0" sourceLinked="1"/>
        <c:majorTickMark val="out"/>
        <c:minorTickMark val="none"/>
        <c:tickLblPos val="nextTo"/>
        <c:crossAx val="72754688"/>
        <c:crosses val="autoZero"/>
        <c:crossBetween val="between"/>
      </c:valAx>
      <c:spPr>
        <a:noFill/>
        <a:ln>
          <a:noFill/>
        </a:ln>
        <a:effectLst/>
      </c:spPr>
    </c:plotArea>
    <c:plotVisOnly val="1"/>
    <c:dispBlanksAs val="gap"/>
    <c:showDLblsOverMax val="0"/>
  </c:chart>
  <c:spPr>
    <a:solidFill>
      <a:schemeClr val="bg1">
        <a:lumMod val="20000"/>
        <a:lumOff val="80000"/>
      </a:schemeClr>
    </a:solidFill>
    <a:ln w="12700" cap="rnd" cmpd="sng" algn="ctr">
      <a:solidFill>
        <a:schemeClr val="bg1">
          <a:lumMod val="60000"/>
          <a:lumOff val="40000"/>
        </a:schemeClr>
      </a:solidFill>
      <a:prstDash val="solid"/>
    </a:ln>
    <a:effectLst/>
  </c:spPr>
  <c:txPr>
    <a:bodyPr/>
    <a:lstStyle/>
    <a:p>
      <a:pPr>
        <a:defRPr>
          <a:latin typeface="+mj-lt"/>
        </a:defRPr>
      </a:pPr>
      <a:endParaRPr lang="es-MX"/>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US" sz="1100"/>
              <a:t>Chiapas </a:t>
            </a:r>
          </a:p>
          <a:p>
            <a:pPr>
              <a:defRPr sz="1100"/>
            </a:pPr>
            <a:r>
              <a:rPr lang="en-US" sz="1100"/>
              <a:t>Obligaciones financieras al 31 de diciembre de cada año</a:t>
            </a:r>
          </a:p>
          <a:p>
            <a:pPr>
              <a:defRPr sz="1100"/>
            </a:pPr>
            <a:r>
              <a:rPr lang="en-US" sz="1100"/>
              <a:t>(Millones de Pesos)</a:t>
            </a:r>
          </a:p>
        </c:rich>
      </c:tx>
      <c:layout/>
      <c:overlay val="0"/>
    </c:title>
    <c:autoTitleDeleted val="0"/>
    <c:plotArea>
      <c:layout/>
      <c:barChart>
        <c:barDir val="col"/>
        <c:grouping val="clustered"/>
        <c:varyColors val="0"/>
        <c:ser>
          <c:idx val="0"/>
          <c:order val="0"/>
          <c:tx>
            <c:strRef>
              <c:f>DEUDA!$B$7</c:f>
              <c:strCache>
                <c:ptCount val="1"/>
                <c:pt idx="0">
                  <c:v>Chiapas</c:v>
                </c:pt>
              </c:strCache>
            </c:strRef>
          </c:tx>
          <c:spPr>
            <a:solidFill>
              <a:schemeClr val="accent3"/>
            </a:solidFill>
          </c:spPr>
          <c:invertIfNegative val="0"/>
          <c:dLbls>
            <c:spPr>
              <a:noFill/>
              <a:ln>
                <a:noFill/>
              </a:ln>
              <a:effectLst/>
            </c:spPr>
            <c:txPr>
              <a:bodyPr/>
              <a:lstStyle/>
              <a:p>
                <a:pPr>
                  <a:defRPr sz="900" b="1"/>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DEUDA!$A$8:$A$14</c:f>
              <c:strCache>
                <c:ptCount val="7"/>
                <c:pt idx="0">
                  <c:v>2006</c:v>
                </c:pt>
                <c:pt idx="1">
                  <c:v>2007</c:v>
                </c:pt>
                <c:pt idx="2">
                  <c:v>2008</c:v>
                </c:pt>
                <c:pt idx="3">
                  <c:v>2009</c:v>
                </c:pt>
                <c:pt idx="4">
                  <c:v>2010</c:v>
                </c:pt>
                <c:pt idx="5">
                  <c:v>2011</c:v>
                </c:pt>
                <c:pt idx="6">
                  <c:v>2012</c:v>
                </c:pt>
              </c:strCache>
            </c:strRef>
          </c:cat>
          <c:val>
            <c:numRef>
              <c:f>DEUDA!$B$8:$B$14</c:f>
              <c:numCache>
                <c:formatCode>#,##0.0;[Red]#,##0.0</c:formatCode>
                <c:ptCount val="7"/>
                <c:pt idx="0">
                  <c:v>881.7</c:v>
                </c:pt>
                <c:pt idx="1">
                  <c:v>6005.4</c:v>
                </c:pt>
                <c:pt idx="2">
                  <c:v>7069.9</c:v>
                </c:pt>
                <c:pt idx="3">
                  <c:v>9215</c:v>
                </c:pt>
                <c:pt idx="4">
                  <c:v>8236.2000000000007</c:v>
                </c:pt>
                <c:pt idx="5" formatCode="#,##0.0">
                  <c:v>14225.862992130002</c:v>
                </c:pt>
                <c:pt idx="6" formatCode="#,##0.0">
                  <c:v>16412.929915198998</c:v>
                </c:pt>
              </c:numCache>
            </c:numRef>
          </c:val>
        </c:ser>
        <c:ser>
          <c:idx val="1"/>
          <c:order val="1"/>
          <c:tx>
            <c:strRef>
              <c:f>DEUDA!$C$7</c:f>
              <c:strCache>
                <c:ptCount val="1"/>
                <c:pt idx="0">
                  <c:v>Participación % Nacional</c:v>
                </c:pt>
              </c:strCache>
            </c:strRef>
          </c:tx>
          <c:spPr>
            <a:solidFill>
              <a:schemeClr val="tx1"/>
            </a:solidFill>
          </c:spPr>
          <c:invertIfNegative val="0"/>
          <c:dLbls>
            <c:spPr>
              <a:noFill/>
              <a:ln>
                <a:noFill/>
              </a:ln>
              <a:effectLst/>
            </c:spPr>
            <c:txPr>
              <a:bodyPr/>
              <a:lstStyle/>
              <a:p>
                <a:pPr>
                  <a:defRPr sz="900" b="1"/>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DEUDA!$A$8:$A$14</c:f>
              <c:strCache>
                <c:ptCount val="7"/>
                <c:pt idx="0">
                  <c:v>2006</c:v>
                </c:pt>
                <c:pt idx="1">
                  <c:v>2007</c:v>
                </c:pt>
                <c:pt idx="2">
                  <c:v>2008</c:v>
                </c:pt>
                <c:pt idx="3">
                  <c:v>2009</c:v>
                </c:pt>
                <c:pt idx="4">
                  <c:v>2010</c:v>
                </c:pt>
                <c:pt idx="5">
                  <c:v>2011</c:v>
                </c:pt>
                <c:pt idx="6">
                  <c:v>2012</c:v>
                </c:pt>
              </c:strCache>
            </c:strRef>
          </c:cat>
          <c:val>
            <c:numRef>
              <c:f>DEUDA!$C$8:$C$14</c:f>
              <c:numCache>
                <c:formatCode>0.0%</c:formatCode>
                <c:ptCount val="7"/>
                <c:pt idx="0">
                  <c:v>5.5074066092627135E-3</c:v>
                </c:pt>
                <c:pt idx="1">
                  <c:v>3.220571673727677E-2</c:v>
                </c:pt>
                <c:pt idx="2">
                  <c:v>3.4815054104442696E-2</c:v>
                </c:pt>
                <c:pt idx="3">
                  <c:v>3.6545199650213057E-2</c:v>
                </c:pt>
                <c:pt idx="4">
                  <c:v>2.6174561270534982E-2</c:v>
                </c:pt>
                <c:pt idx="5">
                  <c:v>3.6403998131476371E-2</c:v>
                </c:pt>
                <c:pt idx="6">
                  <c:v>3.775159860603948E-2</c:v>
                </c:pt>
              </c:numCache>
            </c:numRef>
          </c:val>
        </c:ser>
        <c:dLbls>
          <c:showLegendKey val="0"/>
          <c:showVal val="0"/>
          <c:showCatName val="0"/>
          <c:showSerName val="0"/>
          <c:showPercent val="0"/>
          <c:showBubbleSize val="0"/>
        </c:dLbls>
        <c:gapWidth val="150"/>
        <c:axId val="110048000"/>
        <c:axId val="110049536"/>
      </c:barChart>
      <c:catAx>
        <c:axId val="110048000"/>
        <c:scaling>
          <c:orientation val="minMax"/>
        </c:scaling>
        <c:delete val="0"/>
        <c:axPos val="b"/>
        <c:numFmt formatCode="General" sourceLinked="0"/>
        <c:majorTickMark val="out"/>
        <c:minorTickMark val="none"/>
        <c:tickLblPos val="nextTo"/>
        <c:crossAx val="110049536"/>
        <c:crosses val="autoZero"/>
        <c:auto val="1"/>
        <c:lblAlgn val="ctr"/>
        <c:lblOffset val="100"/>
        <c:noMultiLvlLbl val="0"/>
      </c:catAx>
      <c:valAx>
        <c:axId val="110049536"/>
        <c:scaling>
          <c:orientation val="minMax"/>
        </c:scaling>
        <c:delete val="1"/>
        <c:axPos val="l"/>
        <c:numFmt formatCode="#,##0.0;[Red]#,##0.0" sourceLinked="1"/>
        <c:majorTickMark val="out"/>
        <c:minorTickMark val="none"/>
        <c:tickLblPos val="nextTo"/>
        <c:crossAx val="110048000"/>
        <c:crosses val="autoZero"/>
        <c:crossBetween val="between"/>
      </c:valAx>
    </c:plotArea>
    <c:legend>
      <c:legendPos val="b"/>
      <c:layout>
        <c:manualLayout>
          <c:xMode val="edge"/>
          <c:yMode val="edge"/>
          <c:x val="0.17677860065586148"/>
          <c:y val="0.91157292909483489"/>
          <c:w val="0.61489719666405951"/>
          <c:h val="6.5422380605053551E-2"/>
        </c:manualLayout>
      </c:layout>
      <c:overlay val="0"/>
    </c:legend>
    <c:plotVisOnly val="1"/>
    <c:dispBlanksAs val="gap"/>
    <c:showDLblsOverMax val="0"/>
  </c:chart>
  <c:spPr>
    <a:solidFill>
      <a:schemeClr val="bg1">
        <a:lumMod val="20000"/>
        <a:lumOff val="80000"/>
      </a:schemeClr>
    </a:solidFill>
    <a:ln>
      <a:noFill/>
    </a:ln>
  </c:spPr>
  <c:txPr>
    <a:bodyPr/>
    <a:lstStyle/>
    <a:p>
      <a:pPr>
        <a:defRPr>
          <a:latin typeface="+mj-lt"/>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dirty="0"/>
              <a:t>Chiapas </a:t>
            </a:r>
          </a:p>
          <a:p>
            <a:pPr>
              <a:defRPr sz="1000"/>
            </a:pPr>
            <a:r>
              <a:rPr lang="en-US" sz="1000" dirty="0" err="1"/>
              <a:t>Producción</a:t>
            </a:r>
            <a:r>
              <a:rPr lang="en-US" sz="1000" dirty="0"/>
              <a:t> </a:t>
            </a:r>
            <a:r>
              <a:rPr lang="en-US" sz="1000" dirty="0" err="1"/>
              <a:t>Pesquera</a:t>
            </a:r>
            <a:r>
              <a:rPr lang="en-US" sz="1000" dirty="0"/>
              <a:t> </a:t>
            </a:r>
            <a:r>
              <a:rPr lang="en-US" sz="1000" dirty="0" err="1"/>
              <a:t>por</a:t>
            </a:r>
            <a:r>
              <a:rPr lang="en-US" sz="1000" dirty="0"/>
              <a:t> </a:t>
            </a:r>
            <a:r>
              <a:rPr lang="en-US" sz="1000" dirty="0" err="1" smtClean="0"/>
              <a:t>año</a:t>
            </a:r>
            <a:r>
              <a:rPr lang="en-US" sz="1000" dirty="0" smtClean="0"/>
              <a:t> y </a:t>
            </a:r>
            <a:r>
              <a:rPr lang="en-US" sz="1000" dirty="0" err="1"/>
              <a:t>participación</a:t>
            </a:r>
            <a:r>
              <a:rPr lang="en-US" sz="1000" dirty="0"/>
              <a:t> </a:t>
            </a:r>
            <a:r>
              <a:rPr lang="en-US" sz="1000" dirty="0" err="1"/>
              <a:t>porcentual</a:t>
            </a:r>
            <a:r>
              <a:rPr lang="en-US" sz="1000" dirty="0"/>
              <a:t> </a:t>
            </a:r>
            <a:r>
              <a:rPr lang="en-US" sz="1000" dirty="0" err="1"/>
              <a:t>nacional</a:t>
            </a:r>
            <a:r>
              <a:rPr lang="en-US" sz="1000" dirty="0"/>
              <a:t> </a:t>
            </a:r>
          </a:p>
          <a:p>
            <a:pPr>
              <a:defRPr sz="1000"/>
            </a:pPr>
            <a:r>
              <a:rPr lang="en-US" sz="1000" dirty="0"/>
              <a:t>(Peso Vivo en </a:t>
            </a:r>
            <a:r>
              <a:rPr lang="en-US" sz="1000" dirty="0" err="1"/>
              <a:t>Toneladas</a:t>
            </a:r>
            <a:r>
              <a:rPr lang="en-US" sz="1000" dirty="0"/>
              <a:t>)</a:t>
            </a:r>
          </a:p>
        </c:rich>
      </c:tx>
      <c:layout>
        <c:manualLayout>
          <c:xMode val="edge"/>
          <c:yMode val="edge"/>
          <c:x val="0.17777197810017253"/>
          <c:y val="0"/>
        </c:manualLayout>
      </c:layout>
      <c:overlay val="0"/>
    </c:title>
    <c:autoTitleDeleted val="0"/>
    <c:plotArea>
      <c:layout>
        <c:manualLayout>
          <c:layoutTarget val="inner"/>
          <c:xMode val="edge"/>
          <c:yMode val="edge"/>
          <c:x val="3.0555555555555555E-2"/>
          <c:y val="0.33873104554211719"/>
          <c:w val="0.93888888888888888"/>
          <c:h val="0.43379416949065391"/>
        </c:manualLayout>
      </c:layout>
      <c:barChart>
        <c:barDir val="col"/>
        <c:grouping val="clustered"/>
        <c:varyColors val="0"/>
        <c:ser>
          <c:idx val="0"/>
          <c:order val="0"/>
          <c:tx>
            <c:strRef>
              <c:f>PESCA!$F$63</c:f>
              <c:strCache>
                <c:ptCount val="1"/>
                <c:pt idx="0">
                  <c:v>Produc. de Chiapas</c:v>
                </c:pt>
              </c:strCache>
            </c:strRef>
          </c:tx>
          <c:spPr>
            <a:solidFill>
              <a:schemeClr val="accent3"/>
            </a:solidFill>
          </c:spPr>
          <c:invertIfNegative val="0"/>
          <c:dLbls>
            <c:spPr>
              <a:noFill/>
              <a:ln>
                <a:noFill/>
              </a:ln>
              <a:effectLst/>
            </c:spPr>
            <c:txPr>
              <a:bodyPr/>
              <a:lstStyle/>
              <a:p>
                <a:pPr>
                  <a:defRPr sz="900" b="1"/>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PESCA!$G$62:$L$62</c:f>
              <c:strCache>
                <c:ptCount val="6"/>
                <c:pt idx="0">
                  <c:v>2006</c:v>
                </c:pt>
                <c:pt idx="1">
                  <c:v>2007</c:v>
                </c:pt>
                <c:pt idx="2">
                  <c:v>2008</c:v>
                </c:pt>
                <c:pt idx="3">
                  <c:v>2009</c:v>
                </c:pt>
                <c:pt idx="4">
                  <c:v>2010</c:v>
                </c:pt>
                <c:pt idx="5">
                  <c:v>2011</c:v>
                </c:pt>
              </c:strCache>
            </c:strRef>
          </c:cat>
          <c:val>
            <c:numRef>
              <c:f>PESCA!$G$63:$L$63</c:f>
              <c:numCache>
                <c:formatCode>#,##0</c:formatCode>
                <c:ptCount val="6"/>
                <c:pt idx="0">
                  <c:v>19082</c:v>
                </c:pt>
                <c:pt idx="1">
                  <c:v>21780</c:v>
                </c:pt>
                <c:pt idx="2">
                  <c:v>25045</c:v>
                </c:pt>
                <c:pt idx="3">
                  <c:v>37415</c:v>
                </c:pt>
                <c:pt idx="4">
                  <c:v>33715</c:v>
                </c:pt>
                <c:pt idx="5">
                  <c:v>29873</c:v>
                </c:pt>
              </c:numCache>
            </c:numRef>
          </c:val>
        </c:ser>
        <c:ser>
          <c:idx val="1"/>
          <c:order val="1"/>
          <c:tx>
            <c:strRef>
              <c:f>PESCA!$F$64</c:f>
              <c:strCache>
                <c:ptCount val="1"/>
                <c:pt idx="0">
                  <c:v>Particip. % en el Nacional</c:v>
                </c:pt>
              </c:strCache>
            </c:strRef>
          </c:tx>
          <c:spPr>
            <a:solidFill>
              <a:schemeClr val="tx1"/>
            </a:solidFill>
          </c:spPr>
          <c:invertIfNegative val="0"/>
          <c:dLbls>
            <c:dLbl>
              <c:idx val="0"/>
              <c:layout>
                <c:manualLayout>
                  <c:x val="-6.666666666666668E-2"/>
                  <c:y val="1.38888888888888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9444444444444448E-2"/>
                  <c:y val="9.259259259259258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2222222222222174E-2"/>
                  <c:y val="1.38888888888888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9444444444444448E-2"/>
                  <c:y val="1.388888888888897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9444444444444448E-2"/>
                  <c:y val="1.388888888888897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9444444444444448E-2"/>
                  <c:y val="1.388888888888897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a:solidFill>
                      <a:srgbClr val="FFFFFF"/>
                    </a:solidFill>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PESCA!$G$62:$L$62</c:f>
              <c:strCache>
                <c:ptCount val="6"/>
                <c:pt idx="0">
                  <c:v>2006</c:v>
                </c:pt>
                <c:pt idx="1">
                  <c:v>2007</c:v>
                </c:pt>
                <c:pt idx="2">
                  <c:v>2008</c:v>
                </c:pt>
                <c:pt idx="3">
                  <c:v>2009</c:v>
                </c:pt>
                <c:pt idx="4">
                  <c:v>2010</c:v>
                </c:pt>
                <c:pt idx="5">
                  <c:v>2011</c:v>
                </c:pt>
              </c:strCache>
            </c:strRef>
          </c:cat>
          <c:val>
            <c:numRef>
              <c:f>PESCA!$G$64:$L$64</c:f>
              <c:numCache>
                <c:formatCode>0.0%</c:formatCode>
                <c:ptCount val="6"/>
                <c:pt idx="0">
                  <c:v>1.245948480076055E-2</c:v>
                </c:pt>
                <c:pt idx="1">
                  <c:v>1.346385899667669E-2</c:v>
                </c:pt>
                <c:pt idx="2">
                  <c:v>1.4348949023274575E-2</c:v>
                </c:pt>
                <c:pt idx="3">
                  <c:v>2.1161516412264686E-2</c:v>
                </c:pt>
                <c:pt idx="4">
                  <c:v>2.0811959639057718E-2</c:v>
                </c:pt>
                <c:pt idx="5">
                  <c:v>1.7990635209804422E-2</c:v>
                </c:pt>
              </c:numCache>
            </c:numRef>
          </c:val>
        </c:ser>
        <c:dLbls>
          <c:showLegendKey val="0"/>
          <c:showVal val="0"/>
          <c:showCatName val="0"/>
          <c:showSerName val="0"/>
          <c:showPercent val="0"/>
          <c:showBubbleSize val="0"/>
        </c:dLbls>
        <c:gapWidth val="0"/>
        <c:overlap val="40"/>
        <c:axId val="73208576"/>
        <c:axId val="73210112"/>
      </c:barChart>
      <c:catAx>
        <c:axId val="73208576"/>
        <c:scaling>
          <c:orientation val="minMax"/>
        </c:scaling>
        <c:delete val="0"/>
        <c:axPos val="b"/>
        <c:numFmt formatCode="General" sourceLinked="0"/>
        <c:majorTickMark val="out"/>
        <c:minorTickMark val="none"/>
        <c:tickLblPos val="nextTo"/>
        <c:crossAx val="73210112"/>
        <c:crosses val="autoZero"/>
        <c:auto val="1"/>
        <c:lblAlgn val="l"/>
        <c:lblOffset val="100"/>
        <c:noMultiLvlLbl val="0"/>
      </c:catAx>
      <c:valAx>
        <c:axId val="73210112"/>
        <c:scaling>
          <c:orientation val="minMax"/>
        </c:scaling>
        <c:delete val="1"/>
        <c:axPos val="l"/>
        <c:numFmt formatCode="#,##0" sourceLinked="1"/>
        <c:majorTickMark val="out"/>
        <c:minorTickMark val="none"/>
        <c:tickLblPos val="nextTo"/>
        <c:crossAx val="73208576"/>
        <c:crosses val="autoZero"/>
        <c:crossBetween val="between"/>
      </c:valAx>
      <c:spPr>
        <a:noFill/>
      </c:spPr>
    </c:plotArea>
    <c:legend>
      <c:legendPos val="b"/>
      <c:layout>
        <c:manualLayout>
          <c:xMode val="edge"/>
          <c:yMode val="edge"/>
          <c:x val="0.1061090804588203"/>
          <c:y val="0.91294928713402657"/>
          <c:w val="0.77612127355411287"/>
          <c:h val="8.705071286597349E-2"/>
        </c:manualLayout>
      </c:layout>
      <c:overlay val="0"/>
    </c:legend>
    <c:plotVisOnly val="1"/>
    <c:dispBlanksAs val="gap"/>
    <c:showDLblsOverMax val="0"/>
  </c:chart>
  <c:spPr>
    <a:solidFill>
      <a:schemeClr val="bg1">
        <a:lumMod val="20000"/>
        <a:lumOff val="80000"/>
      </a:schemeClr>
    </a:solidFill>
    <a:ln>
      <a:solidFill>
        <a:schemeClr val="bg1">
          <a:lumMod val="60000"/>
          <a:lumOff val="40000"/>
        </a:schemeClr>
      </a:solidFill>
    </a:ln>
  </c:spPr>
  <c:txPr>
    <a:bodyPr/>
    <a:lstStyle/>
    <a:p>
      <a:pPr>
        <a:defRPr>
          <a:latin typeface="+mj-lt"/>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vert="horz"/>
          <a:lstStyle/>
          <a:p>
            <a:pPr>
              <a:defRPr sz="1000"/>
            </a:pPr>
            <a:r>
              <a:rPr lang="en-US" sz="1000"/>
              <a:t>Chiapas </a:t>
            </a:r>
          </a:p>
          <a:p>
            <a:pPr>
              <a:defRPr sz="1000"/>
            </a:pPr>
            <a:r>
              <a:rPr lang="en-US" sz="1000"/>
              <a:t>Producción Pesquera según especies, 2011 </a:t>
            </a:r>
          </a:p>
          <a:p>
            <a:pPr>
              <a:defRPr sz="1000"/>
            </a:pPr>
            <a:r>
              <a:rPr lang="en-US" sz="1000"/>
              <a:t>(Peso Vivo en Toneladas)</a:t>
            </a:r>
          </a:p>
        </c:rich>
      </c:tx>
      <c:layout>
        <c:manualLayout>
          <c:xMode val="edge"/>
          <c:yMode val="edge"/>
          <c:x val="0.18687392240175468"/>
          <c:y val="0"/>
        </c:manualLayout>
      </c:layout>
      <c:overlay val="0"/>
      <c:spPr>
        <a:noFill/>
        <a:ln>
          <a:noFill/>
        </a:ln>
        <a:effectLst/>
      </c:spPr>
    </c:title>
    <c:autoTitleDeleted val="0"/>
    <c:view3D>
      <c:rotX val="20"/>
      <c:rotY val="40"/>
      <c:rAngAx val="0"/>
      <c:perspective val="30"/>
    </c:view3D>
    <c:floor>
      <c:thickness val="0"/>
      <c:spPr>
        <a:noFill/>
        <a:ln w="12700" cap="rnd" cmpd="sng" algn="ctr">
          <a:solidFill>
            <a:schemeClr val="tx1">
              <a:tint val="75000"/>
            </a:schemeClr>
          </a:solidFill>
          <a:prstDash val="solid"/>
          <a:round/>
        </a:ln>
        <a:effectLst/>
        <a:sp3d contourW="127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053069968011856"/>
          <c:y val="0.39730234652290097"/>
          <c:w val="0.72587460014821048"/>
          <c:h val="0.5950636332805127"/>
        </c:manualLayout>
      </c:layout>
      <c:pie3DChart>
        <c:varyColors val="1"/>
        <c:ser>
          <c:idx val="0"/>
          <c:order val="0"/>
          <c:explosion val="25"/>
          <c:dPt>
            <c:idx val="0"/>
            <c:bubble3D val="0"/>
            <c:spPr>
              <a:solidFill>
                <a:schemeClr val="accent3">
                  <a:shade val="45000"/>
                </a:schemeClr>
              </a:solidFill>
              <a:ln>
                <a:noFill/>
              </a:ln>
              <a:effectLst/>
              <a:sp3d/>
            </c:spPr>
          </c:dPt>
          <c:dPt>
            <c:idx val="1"/>
            <c:bubble3D val="0"/>
            <c:spPr>
              <a:solidFill>
                <a:schemeClr val="accent3">
                  <a:shade val="61000"/>
                </a:schemeClr>
              </a:solidFill>
              <a:ln>
                <a:noFill/>
              </a:ln>
              <a:effectLst/>
              <a:sp3d/>
            </c:spPr>
          </c:dPt>
          <c:dPt>
            <c:idx val="2"/>
            <c:bubble3D val="0"/>
            <c:spPr>
              <a:solidFill>
                <a:schemeClr val="accent3">
                  <a:shade val="76000"/>
                </a:schemeClr>
              </a:solidFill>
              <a:ln>
                <a:noFill/>
              </a:ln>
              <a:effectLst/>
              <a:sp3d/>
            </c:spPr>
          </c:dPt>
          <c:dPt>
            <c:idx val="3"/>
            <c:bubble3D val="0"/>
            <c:spPr>
              <a:solidFill>
                <a:schemeClr val="accent3">
                  <a:shade val="92000"/>
                </a:schemeClr>
              </a:solidFill>
              <a:ln>
                <a:noFill/>
              </a:ln>
              <a:effectLst/>
              <a:sp3d/>
            </c:spPr>
          </c:dPt>
          <c:dPt>
            <c:idx val="4"/>
            <c:bubble3D val="0"/>
            <c:spPr>
              <a:solidFill>
                <a:schemeClr val="accent3">
                  <a:tint val="93000"/>
                </a:schemeClr>
              </a:solidFill>
              <a:ln>
                <a:noFill/>
              </a:ln>
              <a:effectLst/>
              <a:sp3d/>
            </c:spPr>
          </c:dPt>
          <c:dPt>
            <c:idx val="5"/>
            <c:bubble3D val="0"/>
            <c:spPr>
              <a:solidFill>
                <a:schemeClr val="accent3">
                  <a:tint val="77000"/>
                </a:schemeClr>
              </a:solidFill>
              <a:ln>
                <a:noFill/>
              </a:ln>
              <a:effectLst/>
              <a:sp3d/>
            </c:spPr>
          </c:dPt>
          <c:dPt>
            <c:idx val="6"/>
            <c:bubble3D val="0"/>
            <c:spPr>
              <a:solidFill>
                <a:schemeClr val="accent3">
                  <a:tint val="62000"/>
                </a:schemeClr>
              </a:solidFill>
              <a:ln>
                <a:noFill/>
              </a:ln>
              <a:effectLst/>
              <a:sp3d/>
            </c:spPr>
          </c:dPt>
          <c:dPt>
            <c:idx val="7"/>
            <c:bubble3D val="0"/>
            <c:spPr>
              <a:solidFill>
                <a:schemeClr val="accent3">
                  <a:tint val="46000"/>
                </a:schemeClr>
              </a:solidFill>
              <a:ln>
                <a:noFill/>
              </a:ln>
              <a:effectLst/>
              <a:sp3d/>
            </c:spPr>
          </c:dPt>
          <c:dLbls>
            <c:dLbl>
              <c:idx val="0"/>
              <c:layout>
                <c:manualLayout>
                  <c:x val="-0.21731130160834447"/>
                  <c:y val="-0.13285804501254248"/>
                </c:manualLayout>
              </c:layout>
              <c:tx>
                <c:rich>
                  <a:bodyPr rot="0" vert="horz"/>
                  <a:lstStyle/>
                  <a:p>
                    <a:pPr>
                      <a:defRPr sz="800">
                        <a:solidFill>
                          <a:srgbClr val="FFFFFF"/>
                        </a:solidFill>
                      </a:defRPr>
                    </a:pPr>
                    <a:r>
                      <a:rPr lang="en-US" sz="800">
                        <a:solidFill>
                          <a:srgbClr val="FFFFFF"/>
                        </a:solidFill>
                      </a:rPr>
                      <a:t>Túnidos</a:t>
                    </a:r>
                  </a:p>
                  <a:p>
                    <a:pPr>
                      <a:defRPr sz="800">
                        <a:solidFill>
                          <a:srgbClr val="FFFFFF"/>
                        </a:solidFill>
                      </a:defRPr>
                    </a:pPr>
                    <a:r>
                      <a:rPr lang="en-US" sz="800">
                        <a:solidFill>
                          <a:srgbClr val="FFFFFF"/>
                        </a:solidFill>
                      </a:rPr>
                      <a:t>12,125</a:t>
                    </a:r>
                  </a:p>
                  <a:p>
                    <a:pPr>
                      <a:defRPr sz="800">
                        <a:solidFill>
                          <a:srgbClr val="FFFFFF"/>
                        </a:solidFill>
                      </a:defRPr>
                    </a:pPr>
                    <a:r>
                      <a:rPr lang="en-US" sz="800">
                        <a:solidFill>
                          <a:srgbClr val="FFFFFF"/>
                        </a:solidFill>
                      </a:rPr>
                      <a:t>40%</a:t>
                    </a:r>
                  </a:p>
                </c:rich>
              </c:tx>
              <c:spPr>
                <a:noFill/>
                <a:ln>
                  <a:noFill/>
                </a:ln>
                <a:effectLst/>
              </c:spPr>
              <c:showLegendKey val="0"/>
              <c:showVal val="1"/>
              <c:showCatName val="1"/>
              <c:showSerName val="0"/>
              <c:showPercent val="1"/>
              <c:showBubbleSize val="0"/>
            </c:dLbl>
            <c:dLbl>
              <c:idx val="1"/>
              <c:layout>
                <c:manualLayout>
                  <c:x val="0.1817922204388967"/>
                  <c:y val="-0.12895058443798643"/>
                </c:manualLayout>
              </c:layout>
              <c:tx>
                <c:rich>
                  <a:bodyPr rot="0" vert="horz"/>
                  <a:lstStyle/>
                  <a:p>
                    <a:pPr>
                      <a:defRPr sz="800">
                        <a:solidFill>
                          <a:srgbClr val="FFFFFF"/>
                        </a:solidFill>
                      </a:defRPr>
                    </a:pPr>
                    <a:r>
                      <a:rPr lang="en-US" sz="800">
                        <a:solidFill>
                          <a:srgbClr val="FFFFFF"/>
                        </a:solidFill>
                      </a:rPr>
                      <a:t>Mojarra</a:t>
                    </a:r>
                  </a:p>
                  <a:p>
                    <a:pPr>
                      <a:defRPr sz="800">
                        <a:solidFill>
                          <a:srgbClr val="FFFFFF"/>
                        </a:solidFill>
                      </a:defRPr>
                    </a:pPr>
                    <a:r>
                      <a:rPr lang="en-US" sz="800">
                        <a:solidFill>
                          <a:srgbClr val="FFFFFF"/>
                        </a:solidFill>
                      </a:rPr>
                      <a:t>9,231</a:t>
                    </a:r>
                  </a:p>
                  <a:p>
                    <a:pPr>
                      <a:defRPr sz="800">
                        <a:solidFill>
                          <a:srgbClr val="FFFFFF"/>
                        </a:solidFill>
                      </a:defRPr>
                    </a:pPr>
                    <a:r>
                      <a:rPr lang="en-US" sz="800">
                        <a:solidFill>
                          <a:srgbClr val="FFFFFF"/>
                        </a:solidFill>
                      </a:rPr>
                      <a:t>31%</a:t>
                    </a:r>
                  </a:p>
                </c:rich>
              </c:tx>
              <c:spPr>
                <a:noFill/>
                <a:ln>
                  <a:noFill/>
                </a:ln>
                <a:effectLst/>
              </c:spPr>
              <c:showLegendKey val="0"/>
              <c:showVal val="1"/>
              <c:showCatName val="1"/>
              <c:showSerName val="0"/>
              <c:showPercent val="1"/>
              <c:showBubbleSize val="0"/>
            </c:dLbl>
            <c:dLbl>
              <c:idx val="2"/>
              <c:layout>
                <c:manualLayout>
                  <c:x val="-0.10834493943106537"/>
                  <c:y val="2.5330153374771226E-2"/>
                </c:manualLayout>
              </c:layout>
              <c:tx>
                <c:rich>
                  <a:bodyPr/>
                  <a:lstStyle/>
                  <a:p>
                    <a:r>
                      <a:rPr lang="en-US" sz="800"/>
                      <a:t>Camarón</a:t>
                    </a:r>
                  </a:p>
                  <a:p>
                    <a:r>
                      <a:rPr lang="en-US" sz="800"/>
                      <a:t>2,460</a:t>
                    </a:r>
                  </a:p>
                  <a:p>
                    <a:r>
                      <a:rPr lang="en-US" sz="800"/>
                      <a:t>8%</a:t>
                    </a:r>
                    <a:endParaRPr lang="en-US"/>
                  </a:p>
                </c:rich>
              </c:tx>
              <c:showLegendKey val="0"/>
              <c:showVal val="1"/>
              <c:showCatName val="1"/>
              <c:showSerName val="0"/>
              <c:showPercent val="1"/>
              <c:showBubbleSize val="0"/>
            </c:dLbl>
            <c:dLbl>
              <c:idx val="3"/>
              <c:layout>
                <c:manualLayout>
                  <c:x val="-7.3222218912105216E-2"/>
                  <c:y val="-4.4252758465433667E-2"/>
                </c:manualLayout>
              </c:layout>
              <c:tx>
                <c:rich>
                  <a:bodyPr/>
                  <a:lstStyle/>
                  <a:p>
                    <a:r>
                      <a:rPr lang="es-MX" sz="800"/>
                      <a:t>Tiburón y Cazón</a:t>
                    </a:r>
                  </a:p>
                  <a:p>
                    <a:r>
                      <a:rPr lang="es-MX" sz="800"/>
                      <a:t>1,750</a:t>
                    </a:r>
                  </a:p>
                  <a:p>
                    <a:r>
                      <a:rPr lang="es-MX" sz="800"/>
                      <a:t>6%</a:t>
                    </a:r>
                    <a:endParaRPr lang="es-MX"/>
                  </a:p>
                </c:rich>
              </c:tx>
              <c:showLegendKey val="0"/>
              <c:showVal val="1"/>
              <c:showCatName val="1"/>
              <c:showSerName val="0"/>
              <c:showPercent val="1"/>
              <c:showBubbleSize val="0"/>
            </c:dLbl>
            <c:dLbl>
              <c:idx val="4"/>
              <c:layout>
                <c:manualLayout>
                  <c:x val="-3.6737023203506407E-2"/>
                  <c:y val="-7.1332351960893228E-2"/>
                </c:manualLayout>
              </c:layout>
              <c:tx>
                <c:rich>
                  <a:bodyPr/>
                  <a:lstStyle/>
                  <a:p>
                    <a:r>
                      <a:rPr lang="en-US" sz="800"/>
                      <a:t>Bagre</a:t>
                    </a:r>
                  </a:p>
                  <a:p>
                    <a:r>
                      <a:rPr lang="en-US" sz="800"/>
                      <a:t>402</a:t>
                    </a:r>
                  </a:p>
                  <a:p>
                    <a:r>
                      <a:rPr lang="en-US" sz="800"/>
                      <a:t>1%</a:t>
                    </a:r>
                    <a:endParaRPr lang="en-US"/>
                  </a:p>
                </c:rich>
              </c:tx>
              <c:showLegendKey val="0"/>
              <c:showVal val="1"/>
              <c:showCatName val="1"/>
              <c:showSerName val="0"/>
              <c:showPercent val="1"/>
              <c:showBubbleSize val="0"/>
            </c:dLbl>
            <c:dLbl>
              <c:idx val="5"/>
              <c:layout>
                <c:manualLayout>
                  <c:x val="4.5525383839098522E-2"/>
                  <c:y val="-6.8516144405007626E-2"/>
                </c:manualLayout>
              </c:layout>
              <c:tx>
                <c:rich>
                  <a:bodyPr/>
                  <a:lstStyle/>
                  <a:p>
                    <a:r>
                      <a:rPr lang="en-US" sz="800"/>
                      <a:t>Sierra</a:t>
                    </a:r>
                  </a:p>
                  <a:p>
                    <a:r>
                      <a:rPr lang="en-US" sz="800"/>
                      <a:t>227</a:t>
                    </a:r>
                  </a:p>
                  <a:p>
                    <a:r>
                      <a:rPr lang="en-US" sz="800"/>
                      <a:t>1%</a:t>
                    </a:r>
                    <a:endParaRPr lang="en-US"/>
                  </a:p>
                </c:rich>
              </c:tx>
              <c:showLegendKey val="0"/>
              <c:showVal val="1"/>
              <c:showCatName val="1"/>
              <c:showSerName val="0"/>
              <c:showPercent val="1"/>
              <c:showBubbleSize val="0"/>
            </c:dLbl>
            <c:dLbl>
              <c:idx val="6"/>
              <c:layout>
                <c:manualLayout>
                  <c:x val="0.12573337193757284"/>
                  <c:y val="-6.8296870523158248E-2"/>
                </c:manualLayout>
              </c:layout>
              <c:tx>
                <c:rich>
                  <a:bodyPr/>
                  <a:lstStyle/>
                  <a:p>
                    <a:r>
                      <a:rPr lang="en-US" sz="800"/>
                      <a:t>Robalo</a:t>
                    </a:r>
                  </a:p>
                  <a:p>
                    <a:r>
                      <a:rPr lang="en-US" sz="800"/>
                      <a:t>207</a:t>
                    </a:r>
                  </a:p>
                  <a:p>
                    <a:r>
                      <a:rPr lang="en-US" sz="800"/>
                      <a:t>1%</a:t>
                    </a:r>
                    <a:endParaRPr lang="en-US"/>
                  </a:p>
                </c:rich>
              </c:tx>
              <c:showLegendKey val="0"/>
              <c:showVal val="1"/>
              <c:showCatName val="1"/>
              <c:showSerName val="0"/>
              <c:showPercent val="1"/>
              <c:showBubbleSize val="0"/>
            </c:dLbl>
            <c:dLbl>
              <c:idx val="7"/>
              <c:layout>
                <c:manualLayout>
                  <c:x val="0.14829031939732701"/>
                  <c:y val="1.7496959402171646E-2"/>
                </c:manualLayout>
              </c:layout>
              <c:tx>
                <c:rich>
                  <a:bodyPr/>
                  <a:lstStyle/>
                  <a:p>
                    <a:r>
                      <a:rPr lang="en-US" sz="800"/>
                      <a:t>Otras</a:t>
                    </a:r>
                  </a:p>
                  <a:p>
                    <a:r>
                      <a:rPr lang="en-US" sz="800"/>
                      <a:t>3,470</a:t>
                    </a:r>
                  </a:p>
                  <a:p>
                    <a:r>
                      <a:rPr lang="en-US" sz="800"/>
                      <a:t>12%</a:t>
                    </a:r>
                    <a:endParaRPr lang="en-US"/>
                  </a:p>
                </c:rich>
              </c:tx>
              <c:showLegendKey val="0"/>
              <c:showVal val="1"/>
              <c:showCatName val="1"/>
              <c:showSerName val="0"/>
              <c:showPercent val="1"/>
              <c:showBubbleSize val="0"/>
            </c:dLbl>
            <c:spPr>
              <a:noFill/>
              <a:ln>
                <a:noFill/>
              </a:ln>
              <a:effectLst/>
            </c:spPr>
            <c:txPr>
              <a:bodyPr rot="0" vert="horz"/>
              <a:lstStyle/>
              <a:p>
                <a:pPr>
                  <a:defRPr/>
                </a:pPr>
                <a:endParaRPr lang="es-MX"/>
              </a:p>
            </c:txPr>
            <c:showLegendKey val="0"/>
            <c:showVal val="1"/>
            <c:showCatName val="1"/>
            <c:showSerName val="0"/>
            <c:showPercent val="1"/>
            <c:showBubbleSize val="0"/>
            <c:showLeaderLines val="1"/>
            <c:leaderLines>
              <c:spPr>
                <a:ln w="12700" cap="rnd" cmpd="sng" algn="ctr">
                  <a:solidFill>
                    <a:schemeClr val="tx1"/>
                  </a:solidFill>
                  <a:prstDash val="solid"/>
                  <a:round/>
                </a:ln>
                <a:effectLst/>
              </c:spPr>
            </c:leaderLines>
            <c:extLst>
              <c:ext xmlns:c15="http://schemas.microsoft.com/office/drawing/2012/chart" uri="{CE6537A1-D6FC-4f65-9D91-7224C49458BB}"/>
            </c:extLst>
          </c:dLbls>
          <c:cat>
            <c:strRef>
              <c:f>PESCA!$A$65:$A$72</c:f>
              <c:strCache>
                <c:ptCount val="8"/>
                <c:pt idx="0">
                  <c:v>Túnidos</c:v>
                </c:pt>
                <c:pt idx="1">
                  <c:v>Mojarra</c:v>
                </c:pt>
                <c:pt idx="2">
                  <c:v>Camarón</c:v>
                </c:pt>
                <c:pt idx="3">
                  <c:v>Tiburón y Cazón</c:v>
                </c:pt>
                <c:pt idx="4">
                  <c:v>Bagre</c:v>
                </c:pt>
                <c:pt idx="5">
                  <c:v>Sierra</c:v>
                </c:pt>
                <c:pt idx="6">
                  <c:v>Robalo</c:v>
                </c:pt>
                <c:pt idx="7">
                  <c:v>Otras</c:v>
                </c:pt>
              </c:strCache>
            </c:strRef>
          </c:cat>
          <c:val>
            <c:numRef>
              <c:f>PESCA!$L$65:$L$72</c:f>
              <c:numCache>
                <c:formatCode>#,##0</c:formatCode>
                <c:ptCount val="8"/>
                <c:pt idx="0">
                  <c:v>12125</c:v>
                </c:pt>
                <c:pt idx="1">
                  <c:v>9231</c:v>
                </c:pt>
                <c:pt idx="2">
                  <c:v>2460</c:v>
                </c:pt>
                <c:pt idx="3">
                  <c:v>1750</c:v>
                </c:pt>
                <c:pt idx="4" formatCode="General">
                  <c:v>402</c:v>
                </c:pt>
                <c:pt idx="5" formatCode="General">
                  <c:v>227</c:v>
                </c:pt>
                <c:pt idx="6" formatCode="General">
                  <c:v>207</c:v>
                </c:pt>
                <c:pt idx="7">
                  <c:v>3470</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solidFill>
      <a:schemeClr val="bg1">
        <a:lumMod val="20000"/>
        <a:lumOff val="80000"/>
      </a:schemeClr>
    </a:solidFill>
    <a:ln w="12700" cap="rnd" cmpd="sng" algn="ctr">
      <a:solidFill>
        <a:schemeClr val="bg1">
          <a:lumMod val="60000"/>
          <a:lumOff val="40000"/>
        </a:schemeClr>
      </a:solidFill>
      <a:prstDash val="solid"/>
    </a:ln>
    <a:effectLst/>
  </c:spPr>
  <c:txPr>
    <a:bodyPr/>
    <a:lstStyle/>
    <a:p>
      <a:pPr>
        <a:defRPr>
          <a:latin typeface="+mj-lt"/>
        </a:defRPr>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vert="horz"/>
          <a:lstStyle/>
          <a:p>
            <a:pPr>
              <a:defRPr sz="1000"/>
            </a:pPr>
            <a:r>
              <a:rPr lang="en-US" sz="1000"/>
              <a:t>Chiapas </a:t>
            </a:r>
          </a:p>
          <a:p>
            <a:pPr>
              <a:defRPr sz="1000"/>
            </a:pPr>
            <a:r>
              <a:rPr lang="en-US" sz="1000"/>
              <a:t>Porcentajes de Producción Pesquera Industrial Obtenida </a:t>
            </a:r>
          </a:p>
          <a:p>
            <a:pPr>
              <a:defRPr sz="1000"/>
            </a:pPr>
            <a:r>
              <a:rPr lang="en-US" sz="1000"/>
              <a:t>por tipo de proceso, 2011</a:t>
            </a:r>
          </a:p>
          <a:p>
            <a:pPr>
              <a:defRPr sz="1000"/>
            </a:pPr>
            <a:r>
              <a:rPr lang="en-US" sz="1000"/>
              <a:t>(Toneladas)</a:t>
            </a:r>
          </a:p>
        </c:rich>
      </c:tx>
      <c:layout>
        <c:manualLayout>
          <c:xMode val="edge"/>
          <c:yMode val="edge"/>
          <c:x val="0.12448268267154432"/>
          <c:y val="2.50023491032881E-2"/>
        </c:manualLayout>
      </c:layout>
      <c:overlay val="0"/>
      <c:spPr>
        <a:noFill/>
        <a:ln>
          <a:noFill/>
        </a:ln>
        <a:effectLst/>
      </c:spPr>
    </c:title>
    <c:autoTitleDeleted val="0"/>
    <c:view3D>
      <c:rotX val="30"/>
      <c:rotY val="20"/>
      <c:rAngAx val="0"/>
      <c:perspective val="30"/>
    </c:view3D>
    <c:floor>
      <c:thickness val="0"/>
      <c:spPr>
        <a:noFill/>
        <a:ln w="12700" cap="rnd" cmpd="sng" algn="ctr">
          <a:solidFill>
            <a:schemeClr val="tx1">
              <a:tint val="75000"/>
            </a:schemeClr>
          </a:solidFill>
          <a:prstDash val="solid"/>
          <a:round/>
        </a:ln>
        <a:effectLst/>
        <a:sp3d contourW="127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466312723784151"/>
          <c:y val="0.42546804387643627"/>
          <c:w val="0.66880099402011106"/>
          <c:h val="0.53555243089702009"/>
        </c:manualLayout>
      </c:layout>
      <c:pie3DChart>
        <c:varyColors val="1"/>
        <c:ser>
          <c:idx val="0"/>
          <c:order val="0"/>
          <c:tx>
            <c:strRef>
              <c:f>PESCA!$B$130</c:f>
              <c:strCache>
                <c:ptCount val="1"/>
                <c:pt idx="0">
                  <c:v>Toneladas</c:v>
                </c:pt>
              </c:strCache>
            </c:strRef>
          </c:tx>
          <c:explosion val="25"/>
          <c:dPt>
            <c:idx val="0"/>
            <c:bubble3D val="0"/>
            <c:spPr>
              <a:solidFill>
                <a:schemeClr val="accent3">
                  <a:shade val="65000"/>
                </a:schemeClr>
              </a:solidFill>
              <a:ln>
                <a:noFill/>
              </a:ln>
              <a:effectLst/>
              <a:sp3d/>
            </c:spPr>
          </c:dPt>
          <c:dPt>
            <c:idx val="1"/>
            <c:bubble3D val="0"/>
            <c:spPr>
              <a:solidFill>
                <a:schemeClr val="accent3"/>
              </a:solidFill>
              <a:ln>
                <a:noFill/>
              </a:ln>
              <a:effectLst/>
              <a:sp3d/>
            </c:spPr>
          </c:dPt>
          <c:dPt>
            <c:idx val="2"/>
            <c:bubble3D val="0"/>
            <c:spPr>
              <a:solidFill>
                <a:schemeClr val="accent3">
                  <a:lumMod val="60000"/>
                  <a:lumOff val="40000"/>
                </a:schemeClr>
              </a:solidFill>
              <a:ln>
                <a:noFill/>
              </a:ln>
              <a:effectLst/>
              <a:sp3d/>
            </c:spPr>
          </c:dPt>
          <c:dLbls>
            <c:dLbl>
              <c:idx val="0"/>
              <c:layout>
                <c:manualLayout>
                  <c:x val="-0.19217709719679177"/>
                  <c:y val="-0.122278536942608"/>
                </c:manualLayout>
              </c:layout>
              <c:numFmt formatCode="0.0%" sourceLinked="0"/>
              <c:spPr>
                <a:noFill/>
                <a:ln>
                  <a:noFill/>
                </a:ln>
                <a:effectLst/>
              </c:spPr>
              <c:txPr>
                <a:bodyPr rot="0" vert="horz"/>
                <a:lstStyle/>
                <a:p>
                  <a:pPr>
                    <a:defRPr>
                      <a:solidFill>
                        <a:srgbClr val="FFFFFF"/>
                      </a:solidFill>
                    </a:defRPr>
                  </a:pPr>
                  <a:endParaRPr lang="es-MX"/>
                </a:p>
              </c:txPr>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359795725684132"/>
                  <c:y val="6.5631076735700414E-2"/>
                </c:manualLayout>
              </c:layout>
              <c:numFmt formatCode="0.0%" sourceLinked="0"/>
              <c:spPr>
                <a:noFill/>
                <a:ln>
                  <a:noFill/>
                </a:ln>
                <a:effectLst/>
              </c:spPr>
              <c:txPr>
                <a:bodyPr rot="0" vert="horz"/>
                <a:lstStyle/>
                <a:p>
                  <a:pPr>
                    <a:defRPr>
                      <a:solidFill>
                        <a:srgbClr val="FFFFFF"/>
                      </a:solidFill>
                    </a:defRPr>
                  </a:pPr>
                  <a:endParaRPr lang="es-MX"/>
                </a:p>
              </c:txPr>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7.3019897212297305E-2"/>
                  <c:y val="1.6326576849253871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3815266841644794"/>
                  <c:y val="-1.6260238876497083E-2"/>
                </c:manualLayout>
              </c:layout>
              <c:showLegendKey val="0"/>
              <c:showVal val="0"/>
              <c:showCatName val="1"/>
              <c:showSerName val="0"/>
              <c:showPercent val="1"/>
              <c:showBubbleSize val="0"/>
              <c:extLst>
                <c:ext xmlns:c15="http://schemas.microsoft.com/office/drawing/2012/chart" uri="{CE6537A1-D6FC-4f65-9D91-7224C49458BB}"/>
              </c:extLst>
            </c:dLbl>
            <c:numFmt formatCode="0.0%" sourceLinked="0"/>
            <c:spPr>
              <a:noFill/>
              <a:ln>
                <a:noFill/>
              </a:ln>
              <a:effectLst/>
            </c:spPr>
            <c:txPr>
              <a:bodyPr rot="0" vert="horz"/>
              <a:lstStyle/>
              <a:p>
                <a:pPr>
                  <a:defRPr/>
                </a:pPr>
                <a:endParaRPr lang="es-MX"/>
              </a:p>
            </c:txPr>
            <c:showLegendKey val="0"/>
            <c:showVal val="0"/>
            <c:showCatName val="1"/>
            <c:showSerName val="0"/>
            <c:showPercent val="1"/>
            <c:showBubbleSize val="0"/>
            <c:showLeaderLines val="1"/>
            <c:leaderLines>
              <c:spPr>
                <a:ln w="12700" cap="rnd" cmpd="sng" algn="ctr">
                  <a:solidFill>
                    <a:schemeClr val="tx1"/>
                  </a:solidFill>
                  <a:prstDash val="solid"/>
                  <a:round/>
                </a:ln>
                <a:effectLst/>
              </c:spPr>
            </c:leaderLines>
            <c:extLst>
              <c:ext xmlns:c15="http://schemas.microsoft.com/office/drawing/2012/chart" uri="{CE6537A1-D6FC-4f65-9D91-7224C49458BB}"/>
            </c:extLst>
          </c:dLbls>
          <c:cat>
            <c:strRef>
              <c:f>PESCA!$A$132:$A$134</c:f>
              <c:strCache>
                <c:ptCount val="3"/>
                <c:pt idx="0">
                  <c:v>Congelado</c:v>
                </c:pt>
                <c:pt idx="1">
                  <c:v>Enlatado</c:v>
                </c:pt>
                <c:pt idx="2">
                  <c:v>Otros Procesos</c:v>
                </c:pt>
              </c:strCache>
            </c:strRef>
          </c:cat>
          <c:val>
            <c:numRef>
              <c:f>PESCA!$B$132:$B$134</c:f>
              <c:numCache>
                <c:formatCode>#,##0</c:formatCode>
                <c:ptCount val="3"/>
                <c:pt idx="0">
                  <c:v>6595</c:v>
                </c:pt>
                <c:pt idx="1">
                  <c:v>4512</c:v>
                </c:pt>
                <c:pt idx="2">
                  <c:v>40</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solidFill>
      <a:schemeClr val="bg1">
        <a:lumMod val="20000"/>
        <a:lumOff val="80000"/>
      </a:schemeClr>
    </a:solidFill>
    <a:ln w="12700" cap="rnd" cmpd="sng" algn="ctr">
      <a:solidFill>
        <a:schemeClr val="bg1">
          <a:lumMod val="60000"/>
          <a:lumOff val="40000"/>
        </a:schemeClr>
      </a:solidFill>
      <a:prstDash val="solid"/>
    </a:ln>
    <a:effectLst/>
  </c:spPr>
  <c:txPr>
    <a:bodyPr/>
    <a:lstStyle/>
    <a:p>
      <a:pPr>
        <a:defRPr>
          <a:latin typeface="+mj-lt"/>
        </a:defRPr>
      </a:pPr>
      <a:endParaRPr lang="es-MX"/>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vert="horz"/>
          <a:lstStyle/>
          <a:p>
            <a:pPr>
              <a:defRPr sz="850"/>
            </a:pPr>
            <a:r>
              <a:rPr lang="en-US" sz="850"/>
              <a:t>Chiapas</a:t>
            </a:r>
          </a:p>
          <a:p>
            <a:pPr>
              <a:defRPr sz="850"/>
            </a:pPr>
            <a:r>
              <a:rPr lang="en-US" sz="850"/>
              <a:t>Volumen de la Producción Forestal Maderable, 2011</a:t>
            </a:r>
          </a:p>
          <a:p>
            <a:pPr>
              <a:defRPr sz="850"/>
            </a:pPr>
            <a:r>
              <a:rPr lang="en-US" sz="850"/>
              <a:t>(Toneladas)</a:t>
            </a:r>
          </a:p>
        </c:rich>
      </c:tx>
      <c:layout/>
      <c:overlay val="0"/>
      <c:spPr>
        <a:noFill/>
        <a:ln>
          <a:noFill/>
        </a:ln>
        <a:effectLst/>
      </c:spPr>
    </c:title>
    <c:autoTitleDeleted val="0"/>
    <c:view3D>
      <c:rotX val="40"/>
      <c:rotY val="120"/>
      <c:rAngAx val="0"/>
      <c:perspective val="10"/>
    </c:view3D>
    <c:floor>
      <c:thickness val="0"/>
      <c:spPr>
        <a:noFill/>
        <a:ln w="12700" cap="rnd" cmpd="sng" algn="ctr">
          <a:solidFill>
            <a:schemeClr val="tx1">
              <a:tint val="75000"/>
            </a:schemeClr>
          </a:solidFill>
          <a:prstDash val="solid"/>
          <a:round/>
        </a:ln>
        <a:effectLst/>
        <a:sp3d contourW="127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1136111208283775"/>
          <c:w val="0.91559060294411765"/>
          <c:h val="0.64425330581403484"/>
        </c:manualLayout>
      </c:layout>
      <c:pie3DChart>
        <c:varyColors val="1"/>
        <c:ser>
          <c:idx val="0"/>
          <c:order val="0"/>
          <c:tx>
            <c:strRef>
              <c:f>SILVICULTURA!$L$2</c:f>
              <c:strCache>
                <c:ptCount val="1"/>
                <c:pt idx="0">
                  <c:v>Volumen</c:v>
                </c:pt>
              </c:strCache>
            </c:strRef>
          </c:tx>
          <c:explosion val="25"/>
          <c:dPt>
            <c:idx val="0"/>
            <c:bubble3D val="0"/>
            <c:spPr>
              <a:solidFill>
                <a:schemeClr val="accent3">
                  <a:shade val="58000"/>
                </a:schemeClr>
              </a:solidFill>
              <a:ln>
                <a:noFill/>
              </a:ln>
              <a:effectLst/>
              <a:sp3d/>
            </c:spPr>
          </c:dPt>
          <c:dPt>
            <c:idx val="1"/>
            <c:bubble3D val="0"/>
            <c:spPr>
              <a:solidFill>
                <a:schemeClr val="accent3">
                  <a:shade val="86000"/>
                </a:schemeClr>
              </a:solidFill>
              <a:ln>
                <a:noFill/>
              </a:ln>
              <a:effectLst/>
              <a:sp3d/>
            </c:spPr>
          </c:dPt>
          <c:dPt>
            <c:idx val="2"/>
            <c:bubble3D val="0"/>
            <c:spPr>
              <a:solidFill>
                <a:schemeClr val="accent4">
                  <a:lumMod val="20000"/>
                  <a:lumOff val="80000"/>
                </a:schemeClr>
              </a:solidFill>
              <a:ln>
                <a:noFill/>
              </a:ln>
              <a:effectLst/>
              <a:sp3d/>
            </c:spPr>
          </c:dPt>
          <c:dPt>
            <c:idx val="3"/>
            <c:bubble3D val="0"/>
            <c:spPr>
              <a:solidFill>
                <a:srgbClr val="00B0F0"/>
              </a:solidFill>
              <a:ln>
                <a:noFill/>
              </a:ln>
              <a:effectLst/>
              <a:sp3d/>
            </c:spPr>
          </c:dPt>
          <c:dLbls>
            <c:dLbl>
              <c:idx val="0"/>
              <c:layout>
                <c:manualLayout>
                  <c:x val="0.19170541066406571"/>
                  <c:y val="-3.9150591450583909E-3"/>
                </c:manualLayout>
              </c:layout>
              <c:spPr>
                <a:noFill/>
                <a:ln>
                  <a:noFill/>
                </a:ln>
                <a:effectLst/>
              </c:spPr>
              <c:txPr>
                <a:bodyPr rot="0" vert="horz"/>
                <a:lstStyle/>
                <a:p>
                  <a:pPr>
                    <a:defRPr>
                      <a:solidFill>
                        <a:srgbClr val="FFFFFF"/>
                      </a:solidFill>
                    </a:defRPr>
                  </a:pPr>
                  <a:endParaRPr lang="es-MX"/>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274673132615803E-2"/>
                  <c:y val="-5.815838609808997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97493276552858E-2"/>
                  <c:y val="-9.299788357937452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2053945882519282E-2"/>
                  <c:y val="-4.2853144896102987E-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a:pPr>
                <a:endParaRPr lang="es-MX"/>
              </a:p>
            </c:txPr>
            <c:showLegendKey val="0"/>
            <c:showVal val="1"/>
            <c:showCatName val="0"/>
            <c:showSerName val="0"/>
            <c:showPercent val="0"/>
            <c:showBubbleSize val="0"/>
            <c:showLeaderLines val="1"/>
            <c:leaderLines>
              <c:spPr>
                <a:ln w="12700" cap="rnd" cmpd="sng" algn="ctr">
                  <a:solidFill>
                    <a:schemeClr val="tx1"/>
                  </a:solidFill>
                  <a:prstDash val="solid"/>
                  <a:round/>
                </a:ln>
                <a:effectLst/>
              </c:spPr>
            </c:leaderLines>
            <c:extLst>
              <c:ext xmlns:c15="http://schemas.microsoft.com/office/drawing/2012/chart" uri="{CE6537A1-D6FC-4f65-9D91-7224C49458BB}"/>
            </c:extLst>
          </c:dLbls>
          <c:cat>
            <c:strRef>
              <c:f>SILVICULTURA!$J$4:$J$7</c:f>
              <c:strCache>
                <c:ptCount val="4"/>
                <c:pt idx="0">
                  <c:v>Coníferas</c:v>
                </c:pt>
                <c:pt idx="1">
                  <c:v>Latifoliadas</c:v>
                </c:pt>
                <c:pt idx="2">
                  <c:v>Preciosas</c:v>
                </c:pt>
                <c:pt idx="3">
                  <c:v>Comunes Tropicales</c:v>
                </c:pt>
              </c:strCache>
            </c:strRef>
          </c:cat>
          <c:val>
            <c:numRef>
              <c:f>SILVICULTURA!$K$4:$K$7</c:f>
              <c:numCache>
                <c:formatCode>#,##0</c:formatCode>
                <c:ptCount val="4"/>
                <c:pt idx="0">
                  <c:v>171595</c:v>
                </c:pt>
                <c:pt idx="1">
                  <c:v>12922</c:v>
                </c:pt>
                <c:pt idx="2">
                  <c:v>976</c:v>
                </c:pt>
                <c:pt idx="3">
                  <c:v>17898</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vert="horz"/>
        <a:lstStyle/>
        <a:p>
          <a:pPr>
            <a:defRPr sz="900"/>
          </a:pPr>
          <a:endParaRPr lang="es-MX"/>
        </a:p>
      </c:txPr>
    </c:legend>
    <c:plotVisOnly val="1"/>
    <c:dispBlanksAs val="gap"/>
    <c:showDLblsOverMax val="0"/>
  </c:chart>
  <c:spPr>
    <a:solidFill>
      <a:schemeClr val="bg1">
        <a:lumMod val="20000"/>
        <a:lumOff val="80000"/>
      </a:schemeClr>
    </a:solidFill>
    <a:ln w="12700" cap="rnd" cmpd="sng" algn="ctr">
      <a:noFill/>
      <a:prstDash val="solid"/>
    </a:ln>
    <a:effectLst/>
  </c:spPr>
  <c:txPr>
    <a:bodyPr/>
    <a:lstStyle/>
    <a:p>
      <a:pPr>
        <a:defRPr>
          <a:latin typeface="+mj-lt"/>
        </a:defRPr>
      </a:pPr>
      <a:endParaRPr lang="es-MX"/>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s-MX" sz="1000"/>
              <a:t>Chiapas. Producto Interno Bruto</a:t>
            </a:r>
          </a:p>
          <a:p>
            <a:pPr>
              <a:defRPr sz="1000"/>
            </a:pPr>
            <a:r>
              <a:rPr lang="es-MX" sz="1000"/>
              <a:t>(Miles de pesos constantes a precios básicos 2003</a:t>
            </a:r>
          </a:p>
        </c:rich>
      </c:tx>
      <c:layout>
        <c:manualLayout>
          <c:xMode val="edge"/>
          <c:yMode val="edge"/>
          <c:x val="0.19321344809961025"/>
          <c:y val="0"/>
        </c:manualLayout>
      </c:layout>
      <c:overlay val="0"/>
    </c:title>
    <c:autoTitleDeleted val="0"/>
    <c:plotArea>
      <c:layout>
        <c:manualLayout>
          <c:layoutTarget val="inner"/>
          <c:xMode val="edge"/>
          <c:yMode val="edge"/>
          <c:x val="2.8513974909334949E-2"/>
          <c:y val="0.29185821205690143"/>
          <c:w val="0.94297205018133012"/>
          <c:h val="0.44672640316145013"/>
        </c:manualLayout>
      </c:layout>
      <c:lineChart>
        <c:grouping val="standard"/>
        <c:varyColors val="0"/>
        <c:ser>
          <c:idx val="0"/>
          <c:order val="0"/>
          <c:spPr>
            <a:ln>
              <a:solidFill>
                <a:schemeClr val="accent3"/>
              </a:solidFill>
            </a:ln>
          </c:spPr>
          <c:marker>
            <c:spPr>
              <a:solidFill>
                <a:schemeClr val="accent3"/>
              </a:solidFill>
              <a:ln>
                <a:solidFill>
                  <a:schemeClr val="accent3"/>
                </a:solidFill>
              </a:ln>
            </c:spPr>
          </c:marker>
          <c:dLbls>
            <c:dLbl>
              <c:idx val="0"/>
              <c:layout>
                <c:manualLayout>
                  <c:x val="-8.6847550306211704E-2"/>
                  <c:y val="-6.246573344998541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9625109361329836E-2"/>
                  <c:y val="6.253463108778060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4069553805774272E-2"/>
                  <c:y val="6.253463108778069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0777037453116249"/>
                  <c:y val="-9.432656400779375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1"/>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'PIB $ 2003'!$E$26:$E$31</c:f>
              <c:strCache>
                <c:ptCount val="6"/>
                <c:pt idx="0">
                  <c:v>2006</c:v>
                </c:pt>
                <c:pt idx="1">
                  <c:v>2007</c:v>
                </c:pt>
                <c:pt idx="2">
                  <c:v>2008</c:v>
                </c:pt>
                <c:pt idx="3">
                  <c:v>2009</c:v>
                </c:pt>
                <c:pt idx="4">
                  <c:v>2010</c:v>
                </c:pt>
                <c:pt idx="5">
                  <c:v>2011</c:v>
                </c:pt>
              </c:strCache>
            </c:strRef>
          </c:cat>
          <c:val>
            <c:numRef>
              <c:f>'PIB $ 2003'!$F$26:$F$31</c:f>
              <c:numCache>
                <c:formatCode>#,##0</c:formatCode>
                <c:ptCount val="6"/>
                <c:pt idx="0">
                  <c:v>149902165.51437801</c:v>
                </c:pt>
                <c:pt idx="1">
                  <c:v>147058425.28589901</c:v>
                </c:pt>
                <c:pt idx="2">
                  <c:v>153051520.79724601</c:v>
                </c:pt>
                <c:pt idx="3">
                  <c:v>148406681.75850201</c:v>
                </c:pt>
                <c:pt idx="4">
                  <c:v>157160517.35640201</c:v>
                </c:pt>
                <c:pt idx="5">
                  <c:v>162543334.45046601</c:v>
                </c:pt>
              </c:numCache>
            </c:numRef>
          </c:val>
          <c:smooth val="0"/>
        </c:ser>
        <c:dLbls>
          <c:showLegendKey val="0"/>
          <c:showVal val="0"/>
          <c:showCatName val="0"/>
          <c:showSerName val="0"/>
          <c:showPercent val="0"/>
          <c:showBubbleSize val="0"/>
        </c:dLbls>
        <c:marker val="1"/>
        <c:smooth val="0"/>
        <c:axId val="75503488"/>
        <c:axId val="75505024"/>
      </c:lineChart>
      <c:catAx>
        <c:axId val="75503488"/>
        <c:scaling>
          <c:orientation val="minMax"/>
        </c:scaling>
        <c:delete val="0"/>
        <c:axPos val="b"/>
        <c:numFmt formatCode="General" sourceLinked="0"/>
        <c:majorTickMark val="out"/>
        <c:minorTickMark val="none"/>
        <c:tickLblPos val="nextTo"/>
        <c:crossAx val="75505024"/>
        <c:crosses val="autoZero"/>
        <c:auto val="1"/>
        <c:lblAlgn val="ctr"/>
        <c:lblOffset val="100"/>
        <c:noMultiLvlLbl val="0"/>
      </c:catAx>
      <c:valAx>
        <c:axId val="75505024"/>
        <c:scaling>
          <c:orientation val="minMax"/>
        </c:scaling>
        <c:delete val="1"/>
        <c:axPos val="l"/>
        <c:numFmt formatCode="#,##0" sourceLinked="1"/>
        <c:majorTickMark val="out"/>
        <c:minorTickMark val="none"/>
        <c:tickLblPos val="nextTo"/>
        <c:crossAx val="75503488"/>
        <c:crosses val="autoZero"/>
        <c:crossBetween val="between"/>
      </c:valAx>
    </c:plotArea>
    <c:plotVisOnly val="1"/>
    <c:dispBlanksAs val="gap"/>
    <c:showDLblsOverMax val="0"/>
  </c:chart>
  <c:spPr>
    <a:solidFill>
      <a:schemeClr val="bg1">
        <a:lumMod val="20000"/>
        <a:lumOff val="80000"/>
      </a:schemeClr>
    </a:solidFill>
    <a:ln>
      <a:noFill/>
    </a:ln>
  </c:spPr>
  <c:txPr>
    <a:bodyPr/>
    <a:lstStyle/>
    <a:p>
      <a:pPr>
        <a:defRPr>
          <a:latin typeface="+mj-lt"/>
        </a:defRPr>
      </a:pPr>
      <a:endParaRPr lang="es-MX"/>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10.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0.00226</cdr:x>
      <cdr:y>0.90272</cdr:y>
    </cdr:from>
    <cdr:to>
      <cdr:x>0.88241</cdr:x>
      <cdr:y>0.96757</cdr:y>
    </cdr:to>
    <cdr:sp macro="" textlink="">
      <cdr:nvSpPr>
        <cdr:cNvPr id="2" name="1 CuadroTexto"/>
        <cdr:cNvSpPr txBox="1"/>
      </cdr:nvSpPr>
      <cdr:spPr>
        <a:xfrm xmlns:a="http://schemas.openxmlformats.org/drawingml/2006/main">
          <a:off x="11088" y="2004729"/>
          <a:ext cx="4312130" cy="14401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800" dirty="0" smtClean="0">
              <a:solidFill>
                <a:schemeClr val="tx1"/>
              </a:solidFill>
            </a:rPr>
            <a:t>Cifras</a:t>
          </a:r>
          <a:r>
            <a:rPr lang="es-MX" sz="800" baseline="0" dirty="0" smtClean="0">
              <a:solidFill>
                <a:schemeClr val="tx1"/>
              </a:solidFill>
            </a:rPr>
            <a:t> preliminares a partir de 2010</a:t>
          </a:r>
          <a:r>
            <a:rPr lang="es-MX" sz="800" baseline="0" dirty="0" smtClean="0"/>
            <a:t>.</a:t>
          </a:r>
          <a:endParaRPr lang="es-MX" sz="8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0.90625</cdr:y>
    </cdr:from>
    <cdr:to>
      <cdr:x>0.65897</cdr:x>
      <cdr:y>0.98981</cdr:y>
    </cdr:to>
    <cdr:sp macro="" textlink="">
      <cdr:nvSpPr>
        <cdr:cNvPr id="2" name="1 CuadroTexto"/>
        <cdr:cNvSpPr txBox="1"/>
      </cdr:nvSpPr>
      <cdr:spPr>
        <a:xfrm xmlns:a="http://schemas.openxmlformats.org/drawingml/2006/main">
          <a:off x="0" y="2088233"/>
          <a:ext cx="4312130" cy="19254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s-MX" sz="800" dirty="0">
              <a:solidFill>
                <a:schemeClr val="tx1"/>
              </a:solidFill>
              <a:latin typeface="+mj-lt"/>
            </a:rPr>
            <a:t>Con base en cifras</a:t>
          </a:r>
          <a:r>
            <a:rPr lang="es-MX" sz="800" baseline="0" dirty="0">
              <a:solidFill>
                <a:schemeClr val="tx1"/>
              </a:solidFill>
              <a:latin typeface="+mj-lt"/>
            </a:rPr>
            <a:t> </a:t>
          </a:r>
          <a:r>
            <a:rPr lang="es-MX" sz="800" baseline="0" dirty="0" smtClean="0">
              <a:solidFill>
                <a:schemeClr val="tx1"/>
              </a:solidFill>
              <a:latin typeface="+mj-lt"/>
            </a:rPr>
            <a:t>preliminares anuales </a:t>
          </a:r>
          <a:r>
            <a:rPr lang="es-MX" sz="800" baseline="0" dirty="0">
              <a:solidFill>
                <a:schemeClr val="tx1"/>
              </a:solidFill>
              <a:latin typeface="+mj-lt"/>
            </a:rPr>
            <a:t>a precios 2003</a:t>
          </a:r>
          <a:r>
            <a:rPr lang="es-MX" sz="800" baseline="0" dirty="0" smtClean="0">
              <a:latin typeface="+mj-lt"/>
            </a:rPr>
            <a:t>.</a:t>
          </a:r>
          <a:endParaRPr lang="es-MX" sz="800" baseline="0" dirty="0">
            <a:latin typeface="+mj-l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0.87175</cdr:y>
    </cdr:from>
    <cdr:to>
      <cdr:x>0.65897</cdr:x>
      <cdr:y>0.93488</cdr:y>
    </cdr:to>
    <cdr:sp macro="" textlink="">
      <cdr:nvSpPr>
        <cdr:cNvPr id="2" name="1 CuadroTexto"/>
        <cdr:cNvSpPr txBox="1"/>
      </cdr:nvSpPr>
      <cdr:spPr>
        <a:xfrm xmlns:a="http://schemas.openxmlformats.org/drawingml/2006/main">
          <a:off x="-258972" y="2285506"/>
          <a:ext cx="5715711" cy="16550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s-MX" sz="800" dirty="0">
              <a:latin typeface="Helvetica 67 Medium"/>
            </a:rPr>
            <a:t>Con base en cifras</a:t>
          </a:r>
          <a:r>
            <a:rPr lang="es-MX" sz="800" baseline="0" dirty="0">
              <a:latin typeface="Helvetica 67 Medium"/>
            </a:rPr>
            <a:t> anuales a precios corrientes</a:t>
          </a:r>
          <a:r>
            <a:rPr lang="es-MX" sz="800" baseline="0" dirty="0" smtClean="0">
              <a:latin typeface="Helvetica 67 Medium"/>
            </a:rPr>
            <a:t>.</a:t>
          </a:r>
          <a:endParaRPr lang="es-MX" sz="800" dirty="0">
            <a:latin typeface="Helvetica 67 Medium"/>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0.07863</cdr:x>
      <cdr:y>0.62592</cdr:y>
    </cdr:from>
    <cdr:to>
      <cdr:x>0.98175</cdr:x>
      <cdr:y>0.62592</cdr:y>
    </cdr:to>
    <cdr:cxnSp macro="">
      <cdr:nvCxnSpPr>
        <cdr:cNvPr id="3" name="2 Conector recto"/>
        <cdr:cNvCxnSpPr/>
      </cdr:nvCxnSpPr>
      <cdr:spPr>
        <a:xfrm xmlns:a="http://schemas.openxmlformats.org/drawingml/2006/main">
          <a:off x="591222" y="2048248"/>
          <a:ext cx="6790693"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22C9D70-6CBA-4183-9468-6EF7131B89C8}" type="datetimeFigureOut">
              <a:rPr lang="es-MX" smtClean="0"/>
              <a:t>26/06/2013</a:t>
            </a:fld>
            <a:endParaRPr lang="es-MX" dirty="0"/>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12D3994-68E1-4293-A2B3-C560DC74C100}" type="slidenum">
              <a:rPr lang="es-MX" smtClean="0"/>
              <a:t>‹Nº›</a:t>
            </a:fld>
            <a:endParaRPr lang="es-MX" dirty="0"/>
          </a:p>
        </p:txBody>
      </p:sp>
    </p:spTree>
    <p:extLst>
      <p:ext uri="{BB962C8B-B14F-4D97-AF65-F5344CB8AC3E}">
        <p14:creationId xmlns:p14="http://schemas.microsoft.com/office/powerpoint/2010/main" val="3539807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12D3994-68E1-4293-A2B3-C560DC74C100}" type="slidenum">
              <a:rPr lang="es-MX" smtClean="0"/>
              <a:t>1</a:t>
            </a:fld>
            <a:endParaRPr lang="es-MX" dirty="0"/>
          </a:p>
        </p:txBody>
      </p:sp>
    </p:spTree>
    <p:extLst>
      <p:ext uri="{BB962C8B-B14F-4D97-AF65-F5344CB8AC3E}">
        <p14:creationId xmlns:p14="http://schemas.microsoft.com/office/powerpoint/2010/main" val="25283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12D3994-68E1-4293-A2B3-C560DC74C100}" type="slidenum">
              <a:rPr lang="es-MX" smtClean="0"/>
              <a:t>3</a:t>
            </a:fld>
            <a:endParaRPr lang="es-MX" dirty="0"/>
          </a:p>
        </p:txBody>
      </p:sp>
    </p:spTree>
    <p:extLst>
      <p:ext uri="{BB962C8B-B14F-4D97-AF65-F5344CB8AC3E}">
        <p14:creationId xmlns:p14="http://schemas.microsoft.com/office/powerpoint/2010/main" val="137929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12D3994-68E1-4293-A2B3-C560DC74C100}" type="slidenum">
              <a:rPr lang="es-MX" smtClean="0"/>
              <a:t>6</a:t>
            </a:fld>
            <a:endParaRPr lang="es-MX" dirty="0"/>
          </a:p>
        </p:txBody>
      </p:sp>
    </p:spTree>
    <p:extLst>
      <p:ext uri="{BB962C8B-B14F-4D97-AF65-F5344CB8AC3E}">
        <p14:creationId xmlns:p14="http://schemas.microsoft.com/office/powerpoint/2010/main" val="2355357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12D3994-68E1-4293-A2B3-C560DC74C100}" type="slidenum">
              <a:rPr lang="es-MX" smtClean="0"/>
              <a:t>37</a:t>
            </a:fld>
            <a:endParaRPr lang="es-MX" dirty="0"/>
          </a:p>
        </p:txBody>
      </p:sp>
    </p:spTree>
    <p:extLst>
      <p:ext uri="{BB962C8B-B14F-4D97-AF65-F5344CB8AC3E}">
        <p14:creationId xmlns:p14="http://schemas.microsoft.com/office/powerpoint/2010/main" val="2287396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A0C3CA30-C183-4C85-A902-CBF4BA201C0E}" type="slidenum">
              <a:rPr lang="es-ES" smtClean="0"/>
              <a:pPr>
                <a:defRPr/>
              </a:pPr>
              <a:t>‹Nº›</a:t>
            </a:fld>
            <a:endParaRPr lang="es-ES" dirty="0"/>
          </a:p>
        </p:txBody>
      </p:sp>
      <p:sp>
        <p:nvSpPr>
          <p:cNvPr id="8" name="6 Rectángulo"/>
          <p:cNvSpPr/>
          <p:nvPr userDrawn="1"/>
        </p:nvSpPr>
        <p:spPr>
          <a:xfrm>
            <a:off x="0" y="6565536"/>
            <a:ext cx="9144000" cy="2924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0434864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endParaRPr lang="es-ES" dirty="0"/>
          </a:p>
        </p:txBody>
      </p:sp>
      <p:sp>
        <p:nvSpPr>
          <p:cNvPr id="8" name="Footer Placeholder 7"/>
          <p:cNvSpPr>
            <a:spLocks noGrp="1"/>
          </p:cNvSpPr>
          <p:nvPr>
            <p:ph type="ftr" sz="quarter" idx="11"/>
          </p:nvPr>
        </p:nvSpPr>
        <p:spPr/>
        <p:txBody>
          <a:bodyPr/>
          <a:lstStyle/>
          <a:p>
            <a:pPr>
              <a:defRPr/>
            </a:pPr>
            <a:endParaRPr lang="es-ES" dirty="0"/>
          </a:p>
        </p:txBody>
      </p:sp>
      <p:sp>
        <p:nvSpPr>
          <p:cNvPr id="9" name="Slide Number Placeholder 8"/>
          <p:cNvSpPr>
            <a:spLocks noGrp="1"/>
          </p:cNvSpPr>
          <p:nvPr>
            <p:ph type="sldNum" sz="quarter" idx="12"/>
          </p:nvPr>
        </p:nvSpPr>
        <p:spPr/>
        <p:txBody>
          <a:bodyPr/>
          <a:lstStyle/>
          <a:p>
            <a:pPr>
              <a:defRPr/>
            </a:pPr>
            <a:fld id="{0BF731C3-BA90-4524-AAF1-45D18FDBBA54}" type="slidenum">
              <a:rPr lang="es-ES" smtClean="0"/>
              <a:pPr>
                <a:defRPr/>
              </a:pPr>
              <a:t>‹Nº›</a:t>
            </a:fld>
            <a:endParaRPr lang="es-ES" dirty="0"/>
          </a:p>
        </p:txBody>
      </p:sp>
      <p:sp>
        <p:nvSpPr>
          <p:cNvPr id="12" name="6 Rectángulo"/>
          <p:cNvSpPr/>
          <p:nvPr userDrawn="1"/>
        </p:nvSpPr>
        <p:spPr>
          <a:xfrm>
            <a:off x="0" y="6565536"/>
            <a:ext cx="9144000" cy="2924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929750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4" name="6 Rectángulo"/>
          <p:cNvSpPr/>
          <p:nvPr userDrawn="1"/>
        </p:nvSpPr>
        <p:spPr>
          <a:xfrm>
            <a:off x="0" y="6565536"/>
            <a:ext cx="9144000" cy="2924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2040" y="116632"/>
            <a:ext cx="1981204" cy="792482"/>
          </a:xfrm>
          <a:prstGeom prst="rect">
            <a:avLst/>
          </a:prstGeom>
        </p:spPr>
      </p:pic>
      <p:pic>
        <p:nvPicPr>
          <p:cNvPr id="2" name="Imagen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116632"/>
            <a:ext cx="1981036" cy="792414"/>
          </a:xfrm>
          <a:prstGeom prst="rect">
            <a:avLst/>
          </a:prstGeom>
        </p:spPr>
      </p:pic>
      <p:pic>
        <p:nvPicPr>
          <p:cNvPr id="5" name="Imagen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09004" y="6165304"/>
            <a:ext cx="1347322" cy="369182"/>
          </a:xfrm>
          <a:prstGeom prst="rect">
            <a:avLst/>
          </a:prstGeom>
        </p:spPr>
      </p:pic>
      <p:sp>
        <p:nvSpPr>
          <p:cNvPr id="6" name="CuadroTexto 5"/>
          <p:cNvSpPr txBox="1"/>
          <p:nvPr userDrawn="1"/>
        </p:nvSpPr>
        <p:spPr>
          <a:xfrm>
            <a:off x="971600" y="6218066"/>
            <a:ext cx="4464496" cy="261610"/>
          </a:xfrm>
          <a:prstGeom prst="rect">
            <a:avLst/>
          </a:prstGeom>
          <a:noFill/>
        </p:spPr>
        <p:txBody>
          <a:bodyPr wrap="square" rtlCol="0">
            <a:spAutoFit/>
          </a:bodyPr>
          <a:lstStyle/>
          <a:p>
            <a:r>
              <a:rPr lang="es-MX" sz="1100" dirty="0" smtClean="0">
                <a:solidFill>
                  <a:schemeClr val="tx1"/>
                </a:solidFill>
                <a:latin typeface="+mj-lt"/>
              </a:rPr>
              <a:t>Comité Estatal de Información Estadística y Geográfica de Chiapas</a:t>
            </a:r>
            <a:endParaRPr lang="es-MX" sz="1100" dirty="0">
              <a:solidFill>
                <a:schemeClr val="tx1"/>
              </a:solidFill>
              <a:latin typeface="+mj-lt"/>
            </a:endParaRPr>
          </a:p>
        </p:txBody>
      </p:sp>
    </p:spTree>
    <p:extLst>
      <p:ext uri="{BB962C8B-B14F-4D97-AF65-F5344CB8AC3E}">
        <p14:creationId xmlns:p14="http://schemas.microsoft.com/office/powerpoint/2010/main" val="353390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pPr>
              <a:defRPr/>
            </a:pPr>
            <a:endParaRPr lang="es-ES" dirty="0"/>
          </a:p>
        </p:txBody>
      </p:sp>
      <p:sp>
        <p:nvSpPr>
          <p:cNvPr id="4" name="Marcador de pie de página 3"/>
          <p:cNvSpPr>
            <a:spLocks noGrp="1"/>
          </p:cNvSpPr>
          <p:nvPr>
            <p:ph type="ftr" sz="quarter" idx="11"/>
          </p:nvPr>
        </p:nvSpPr>
        <p:spPr/>
        <p:txBody>
          <a:bodyPr/>
          <a:lstStyle/>
          <a:p>
            <a:pPr>
              <a:defRPr/>
            </a:pPr>
            <a:endParaRPr lang="es-ES" dirty="0"/>
          </a:p>
        </p:txBody>
      </p:sp>
      <p:sp>
        <p:nvSpPr>
          <p:cNvPr id="5" name="Marcador de número de diapositiva 4"/>
          <p:cNvSpPr>
            <a:spLocks noGrp="1"/>
          </p:cNvSpPr>
          <p:nvPr>
            <p:ph type="sldNum" sz="quarter" idx="12"/>
          </p:nvPr>
        </p:nvSpPr>
        <p:spPr/>
        <p:txBody>
          <a:bodyPr/>
          <a:lstStyle/>
          <a:p>
            <a:pPr>
              <a:defRPr/>
            </a:pPr>
            <a:fld id="{A0C3CA30-C183-4C85-A902-CBF4BA201C0E}" type="slidenum">
              <a:rPr lang="es-ES" smtClean="0"/>
              <a:pPr>
                <a:defRPr/>
              </a:pPr>
              <a:t>‹Nº›</a:t>
            </a:fld>
            <a:endParaRPr lang="es-ES" dirty="0"/>
          </a:p>
        </p:txBody>
      </p:sp>
    </p:spTree>
    <p:extLst>
      <p:ext uri="{BB962C8B-B14F-4D97-AF65-F5344CB8AC3E}">
        <p14:creationId xmlns:p14="http://schemas.microsoft.com/office/powerpoint/2010/main" val="328644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01745C6-C099-44A9-A17A-1BD97CD9FDAD}" type="datetimeFigureOut">
              <a:rPr lang="es-MX" smtClean="0"/>
              <a:t>26/06/2013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6388CCD-3379-47C4-AA86-C8171406D0DB}" type="slidenum">
              <a:rPr lang="es-MX" smtClean="0"/>
              <a:t>‹Nº›</a:t>
            </a:fld>
            <a:endParaRPr lang="es-MX"/>
          </a:p>
        </p:txBody>
      </p:sp>
      <p:sp>
        <p:nvSpPr>
          <p:cNvPr id="9" name="6 Rectángulo"/>
          <p:cNvSpPr/>
          <p:nvPr userDrawn="1"/>
        </p:nvSpPr>
        <p:spPr>
          <a:xfrm>
            <a:off x="0" y="6565536"/>
            <a:ext cx="9144000" cy="2924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974935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01745C6-C099-44A9-A17A-1BD97CD9FDAD}" type="datetimeFigureOut">
              <a:rPr lang="es-MX" smtClean="0"/>
              <a:t>26/06/2013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6388CCD-3379-47C4-AA86-C8171406D0DB}" type="slidenum">
              <a:rPr lang="es-MX" smtClean="0"/>
              <a:t>‹Nº›</a:t>
            </a:fld>
            <a:endParaRPr lang="es-MX"/>
          </a:p>
        </p:txBody>
      </p:sp>
      <p:sp>
        <p:nvSpPr>
          <p:cNvPr id="12" name="6 Rectángulo"/>
          <p:cNvSpPr/>
          <p:nvPr userDrawn="1"/>
        </p:nvSpPr>
        <p:spPr>
          <a:xfrm>
            <a:off x="0" y="6565536"/>
            <a:ext cx="9144000" cy="2924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593368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Diapositiva de título">
    <p:spTree>
      <p:nvGrpSpPr>
        <p:cNvPr id="1" name=""/>
        <p:cNvGrpSpPr/>
        <p:nvPr/>
      </p:nvGrpSpPr>
      <p:grpSpPr>
        <a:xfrm>
          <a:off x="0" y="0"/>
          <a:ext cx="0" cy="0"/>
          <a:chOff x="0" y="0"/>
          <a:chExt cx="0" cy="0"/>
        </a:xfrm>
      </p:grpSpPr>
      <p:sp>
        <p:nvSpPr>
          <p:cNvPr id="4" name="6 Rectángulo"/>
          <p:cNvSpPr/>
          <p:nvPr userDrawn="1"/>
        </p:nvSpPr>
        <p:spPr>
          <a:xfrm>
            <a:off x="0" y="6565536"/>
            <a:ext cx="9144000" cy="2924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6165304"/>
            <a:ext cx="900100" cy="360040"/>
          </a:xfrm>
          <a:prstGeom prst="rect">
            <a:avLst/>
          </a:prstGeom>
        </p:spPr>
      </p:pic>
      <p:sp>
        <p:nvSpPr>
          <p:cNvPr id="7" name="CuadroTexto 6"/>
          <p:cNvSpPr txBox="1"/>
          <p:nvPr userDrawn="1"/>
        </p:nvSpPr>
        <p:spPr>
          <a:xfrm>
            <a:off x="4067944" y="84765"/>
            <a:ext cx="4122611" cy="246221"/>
          </a:xfrm>
          <a:prstGeom prst="rect">
            <a:avLst/>
          </a:prstGeom>
          <a:noFill/>
        </p:spPr>
        <p:txBody>
          <a:bodyPr wrap="square" rtlCol="0">
            <a:spAutoFit/>
          </a:bodyPr>
          <a:lstStyle/>
          <a:p>
            <a:pPr algn="r"/>
            <a:r>
              <a:rPr lang="es-MX" sz="1000" dirty="0" smtClean="0">
                <a:solidFill>
                  <a:schemeClr val="bg1">
                    <a:lumMod val="75000"/>
                  </a:schemeClr>
                </a:solidFill>
                <a:latin typeface="+mj-lt"/>
              </a:rPr>
              <a:t>Comité Estatal de Información Estadística y Geográfica de Chiapas</a:t>
            </a:r>
            <a:endParaRPr lang="es-MX" sz="1000" dirty="0">
              <a:solidFill>
                <a:schemeClr val="bg1">
                  <a:lumMod val="75000"/>
                </a:schemeClr>
              </a:solidFill>
              <a:latin typeface="+mj-lt"/>
            </a:endParaRPr>
          </a:p>
        </p:txBody>
      </p:sp>
      <p:pic>
        <p:nvPicPr>
          <p:cNvPr id="2" name="Imagen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4408" y="85464"/>
            <a:ext cx="810918" cy="245522"/>
          </a:xfrm>
          <a:prstGeom prst="rect">
            <a:avLst/>
          </a:prstGeom>
        </p:spPr>
      </p:pic>
    </p:spTree>
    <p:extLst>
      <p:ext uri="{BB962C8B-B14F-4D97-AF65-F5344CB8AC3E}">
        <p14:creationId xmlns:p14="http://schemas.microsoft.com/office/powerpoint/2010/main" val="31385920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3">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userDrawn="1"/>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4">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4">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3">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3">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3">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4">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070C0"/>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latin typeface="+mj-lt"/>
              </a:defRPr>
            </a:lvl1pPr>
          </a:lstStyle>
          <a:p>
            <a:pPr>
              <a:defRPr/>
            </a:pPr>
            <a:endParaRPr lang="es-E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latin typeface="+mj-lt"/>
              </a:defRPr>
            </a:lvl1pPr>
          </a:lstStyle>
          <a:p>
            <a:pPr>
              <a:defRPr/>
            </a:pPr>
            <a:endParaRPr lang="es-E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bg1">
                    <a:lumMod val="60000"/>
                    <a:lumOff val="40000"/>
                  </a:schemeClr>
                </a:solidFill>
                <a:latin typeface="+mj-lt"/>
              </a:defRPr>
            </a:lvl1pPr>
          </a:lstStyle>
          <a:p>
            <a:pPr>
              <a:defRPr/>
            </a:pPr>
            <a:fld id="{A0C3CA30-C183-4C85-A902-CBF4BA201C0E}" type="slidenum">
              <a:rPr lang="es-ES" smtClean="0"/>
              <a:pPr>
                <a:defRPr/>
              </a:pPr>
              <a:t>‹Nº›</a:t>
            </a:fld>
            <a:endParaRPr lang="es-ES" dirty="0"/>
          </a:p>
        </p:txBody>
      </p:sp>
    </p:spTree>
    <p:extLst>
      <p:ext uri="{BB962C8B-B14F-4D97-AF65-F5344CB8AC3E}">
        <p14:creationId xmlns:p14="http://schemas.microsoft.com/office/powerpoint/2010/main" val="2832388273"/>
      </p:ext>
    </p:extLst>
  </p:cSld>
  <p:clrMap bg1="lt1" tx1="dk1" bg2="lt2" tx2="dk2" accent1="accent1" accent2="accent2" accent3="accent3" accent4="accent4" accent5="accent5" accent6="accent6" hlink="hlink" folHlink="folHlink"/>
  <p:sldLayoutIdLst>
    <p:sldLayoutId id="2147484409" r:id="rId1"/>
    <p:sldLayoutId id="2147484412" r:id="rId2"/>
    <p:sldLayoutId id="2147484424" r:id="rId3"/>
    <p:sldLayoutId id="2147484475" r:id="rId4"/>
  </p:sldLayoutIdLst>
  <p:hf hdr="0" ftr="0" dt="0"/>
  <p:txStyles>
    <p:titleStyle>
      <a:lvl1pPr algn="l" defTabSz="457200" rtl="0" eaLnBrk="1" latinLnBrk="0" hangingPunct="1">
        <a:spcBef>
          <a:spcPct val="0"/>
        </a:spcBef>
        <a:buNone/>
        <a:defRPr sz="36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4"/>
        </a:buClr>
        <a:buSzPct val="80000"/>
        <a:buFont typeface="Wingdings 3" charset="2"/>
        <a:buChar char=""/>
        <a:defRPr sz="1800" kern="1200">
          <a:solidFill>
            <a:schemeClr val="tx1">
              <a:lumMod val="75000"/>
              <a:lumOff val="25000"/>
            </a:schemeClr>
          </a:solidFill>
          <a:latin typeface="+mj-lt"/>
          <a:ea typeface="+mn-ea"/>
          <a:cs typeface="+mn-cs"/>
        </a:defRPr>
      </a:lvl1pPr>
      <a:lvl2pPr marL="742950" indent="-285750" algn="l" defTabSz="457200" rtl="0" eaLnBrk="1" latinLnBrk="0" hangingPunct="1">
        <a:spcBef>
          <a:spcPts val="1000"/>
        </a:spcBef>
        <a:spcAft>
          <a:spcPts val="0"/>
        </a:spcAft>
        <a:buClr>
          <a:schemeClr val="accent4"/>
        </a:buClr>
        <a:buSzPct val="80000"/>
        <a:buFont typeface="Wingdings 3" charset="2"/>
        <a:buChar char=""/>
        <a:defRPr sz="1600" kern="1200">
          <a:solidFill>
            <a:schemeClr val="tx1">
              <a:lumMod val="75000"/>
              <a:lumOff val="25000"/>
            </a:schemeClr>
          </a:solidFill>
          <a:latin typeface="+mj-lt"/>
          <a:ea typeface="+mn-ea"/>
          <a:cs typeface="+mn-cs"/>
        </a:defRPr>
      </a:lvl2pPr>
      <a:lvl3pPr marL="1143000" indent="-228600" algn="l" defTabSz="457200" rtl="0" eaLnBrk="1" latinLnBrk="0" hangingPunct="1">
        <a:spcBef>
          <a:spcPts val="1000"/>
        </a:spcBef>
        <a:spcAft>
          <a:spcPts val="0"/>
        </a:spcAft>
        <a:buClr>
          <a:schemeClr val="accent4"/>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4"/>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4"/>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7" name="Freeform 6"/>
          <p:cNvSpPr/>
          <p:nvPr/>
        </p:nvSpPr>
        <p:spPr>
          <a:xfrm>
            <a:off x="0" y="4004732"/>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3">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20" name="Grupo 19"/>
          <p:cNvGrpSpPr/>
          <p:nvPr userDrawn="1"/>
        </p:nvGrpSpPr>
        <p:grpSpPr>
          <a:xfrm>
            <a:off x="8004360" y="4077073"/>
            <a:ext cx="1150023" cy="2780928"/>
            <a:chOff x="8004360" y="4077073"/>
            <a:chExt cx="1150023" cy="2780928"/>
          </a:xfrm>
        </p:grpSpPr>
        <p:sp>
          <p:nvSpPr>
            <p:cNvPr id="12" name="Freeform 11"/>
            <p:cNvSpPr/>
            <p:nvPr/>
          </p:nvSpPr>
          <p:spPr>
            <a:xfrm>
              <a:off x="8004360" y="5517232"/>
              <a:ext cx="1147101" cy="1340767"/>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3">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655081" y="4077073"/>
              <a:ext cx="499302" cy="2780928"/>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070C0">
                <a:alpha val="50196"/>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latin typeface="+mj-lt"/>
              </a:defRPr>
            </a:lvl1pPr>
          </a:lstStyle>
          <a:p>
            <a:pPr>
              <a:defRPr/>
            </a:pPr>
            <a:endParaRPr lang="es-E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latin typeface="+mj-lt"/>
              </a:defRPr>
            </a:lvl1pPr>
          </a:lstStyle>
          <a:p>
            <a:pPr>
              <a:defRPr/>
            </a:pPr>
            <a:endParaRPr lang="es-E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bg1">
                    <a:lumMod val="60000"/>
                    <a:lumOff val="40000"/>
                  </a:schemeClr>
                </a:solidFill>
                <a:latin typeface="+mj-lt"/>
              </a:defRPr>
            </a:lvl1pPr>
          </a:lstStyle>
          <a:p>
            <a:pPr>
              <a:defRPr/>
            </a:pPr>
            <a:fld id="{A0C3CA30-C183-4C85-A902-CBF4BA201C0E}" type="slidenum">
              <a:rPr lang="es-ES" smtClean="0"/>
              <a:pPr>
                <a:defRPr/>
              </a:pPr>
              <a:t>‹Nº›</a:t>
            </a:fld>
            <a:endParaRPr lang="es-ES" dirty="0"/>
          </a:p>
        </p:txBody>
      </p:sp>
      <p:grpSp>
        <p:nvGrpSpPr>
          <p:cNvPr id="19" name="Grupo 18"/>
          <p:cNvGrpSpPr/>
          <p:nvPr userDrawn="1"/>
        </p:nvGrpSpPr>
        <p:grpSpPr>
          <a:xfrm flipV="1">
            <a:off x="8004360" y="-1"/>
            <a:ext cx="1150023" cy="2780928"/>
            <a:chOff x="6705752" y="272075"/>
            <a:chExt cx="1150023" cy="2780928"/>
          </a:xfrm>
        </p:grpSpPr>
        <p:sp>
          <p:nvSpPr>
            <p:cNvPr id="17" name="Freeform 11"/>
            <p:cNvSpPr/>
            <p:nvPr userDrawn="1"/>
          </p:nvSpPr>
          <p:spPr>
            <a:xfrm>
              <a:off x="6705752" y="1712234"/>
              <a:ext cx="1147101" cy="1340767"/>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3">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5"/>
            <p:cNvSpPr/>
            <p:nvPr userDrawn="1"/>
          </p:nvSpPr>
          <p:spPr>
            <a:xfrm>
              <a:off x="7356473" y="272075"/>
              <a:ext cx="499302" cy="2780928"/>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070C0">
                <a:alpha val="50196"/>
              </a:srgbClr>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2227460496"/>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Lst>
  <p:hf hdr="0" ftr="0" dt="0"/>
  <p:txStyles>
    <p:titleStyle>
      <a:lvl1pPr algn="l" defTabSz="457200" rtl="0" eaLnBrk="1" latinLnBrk="0" hangingPunct="1">
        <a:spcBef>
          <a:spcPct val="0"/>
        </a:spcBef>
        <a:buNone/>
        <a:defRPr sz="36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4"/>
        </a:buClr>
        <a:buSzPct val="80000"/>
        <a:buFont typeface="Wingdings 3" charset="2"/>
        <a:buChar char=""/>
        <a:defRPr sz="1800" kern="1200">
          <a:solidFill>
            <a:schemeClr val="tx1">
              <a:lumMod val="75000"/>
              <a:lumOff val="25000"/>
            </a:schemeClr>
          </a:solidFill>
          <a:latin typeface="+mj-lt"/>
          <a:ea typeface="+mn-ea"/>
          <a:cs typeface="+mn-cs"/>
        </a:defRPr>
      </a:lvl1pPr>
      <a:lvl2pPr marL="742950" indent="-285750" algn="l" defTabSz="457200" rtl="0" eaLnBrk="1" latinLnBrk="0" hangingPunct="1">
        <a:spcBef>
          <a:spcPts val="1000"/>
        </a:spcBef>
        <a:spcAft>
          <a:spcPts val="0"/>
        </a:spcAft>
        <a:buClr>
          <a:schemeClr val="accent4"/>
        </a:buClr>
        <a:buSzPct val="80000"/>
        <a:buFont typeface="Wingdings 3" charset="2"/>
        <a:buChar char=""/>
        <a:defRPr sz="1600" kern="1200">
          <a:solidFill>
            <a:schemeClr val="tx1">
              <a:lumMod val="75000"/>
              <a:lumOff val="25000"/>
            </a:schemeClr>
          </a:solidFill>
          <a:latin typeface="+mj-lt"/>
          <a:ea typeface="+mn-ea"/>
          <a:cs typeface="+mn-cs"/>
        </a:defRPr>
      </a:lvl2pPr>
      <a:lvl3pPr marL="1143000" indent="-228600" algn="l" defTabSz="457200" rtl="0" eaLnBrk="1" latinLnBrk="0" hangingPunct="1">
        <a:spcBef>
          <a:spcPts val="1000"/>
        </a:spcBef>
        <a:spcAft>
          <a:spcPts val="0"/>
        </a:spcAft>
        <a:buClr>
          <a:schemeClr val="accent4"/>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4"/>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4"/>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slide" Target="slide3.xml"/><Relationship Id="rId1" Type="http://schemas.openxmlformats.org/officeDocument/2006/relationships/slideLayout" Target="../slideLayouts/slideLayout7.xml"/><Relationship Id="rId5" Type="http://schemas.openxmlformats.org/officeDocument/2006/relationships/chart" Target="../charts/chart21.xml"/><Relationship Id="rId4" Type="http://schemas.openxmlformats.org/officeDocument/2006/relationships/chart" Target="../charts/chart20.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slide" Target="slide3.xml"/><Relationship Id="rId1" Type="http://schemas.openxmlformats.org/officeDocument/2006/relationships/slideLayout" Target="../slideLayouts/slideLayout7.xml"/><Relationship Id="rId5" Type="http://schemas.openxmlformats.org/officeDocument/2006/relationships/chart" Target="../charts/chart27.xml"/><Relationship Id="rId4" Type="http://schemas.openxmlformats.org/officeDocument/2006/relationships/chart" Target="../charts/chart26.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chart" Target="../charts/char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chart" Target="../charts/chart33.xml"/><Relationship Id="rId4" Type="http://schemas.openxmlformats.org/officeDocument/2006/relationships/chart" Target="../charts/chart32.xml"/></Relationships>
</file>

<file path=ppt/slides/_rels/slide3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chart" Target="../charts/chart39.xml"/><Relationship Id="rId4" Type="http://schemas.openxmlformats.org/officeDocument/2006/relationships/chart" Target="../charts/chart38.xml"/></Relationships>
</file>

<file path=ppt/slides/_rels/slide4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10"/>
          <p:cNvSpPr>
            <a:spLocks noGrp="1" noChangeArrowheads="1"/>
          </p:cNvSpPr>
          <p:nvPr>
            <p:ph type="ctrTitle" idx="4294967295"/>
          </p:nvPr>
        </p:nvSpPr>
        <p:spPr>
          <a:xfrm>
            <a:off x="467544" y="2708920"/>
            <a:ext cx="7560840" cy="1728168"/>
          </a:xfrm>
          <a:noFill/>
        </p:spPr>
        <p:txBody>
          <a:bodyPr anchor="b">
            <a:noAutofit/>
          </a:bodyPr>
          <a:lstStyle/>
          <a:p>
            <a:pPr eaLnBrk="1" hangingPunct="1"/>
            <a:r>
              <a:rPr lang="es-UY" sz="4800" b="1" dirty="0" smtClean="0"/>
              <a:t>Boletín Económico </a:t>
            </a:r>
            <a:br>
              <a:rPr lang="es-UY" sz="4800" b="1" dirty="0" smtClean="0"/>
            </a:br>
            <a:r>
              <a:rPr lang="es-UY" sz="4800" b="1" dirty="0" smtClean="0"/>
              <a:t>de Chiapas</a:t>
            </a:r>
            <a:endParaRPr lang="es-ES" sz="4800" b="1" dirty="0" smtClean="0"/>
          </a:p>
        </p:txBody>
      </p:sp>
      <p:sp>
        <p:nvSpPr>
          <p:cNvPr id="2051" name="Rectangle 115"/>
          <p:cNvSpPr>
            <a:spLocks noGrp="1" noChangeArrowheads="1"/>
          </p:cNvSpPr>
          <p:nvPr>
            <p:ph type="subTitle" idx="4294967295"/>
          </p:nvPr>
        </p:nvSpPr>
        <p:spPr>
          <a:xfrm>
            <a:off x="512393" y="4509120"/>
            <a:ext cx="3992563" cy="479425"/>
          </a:xfrm>
        </p:spPr>
        <p:txBody>
          <a:bodyPr>
            <a:noAutofit/>
          </a:bodyPr>
          <a:lstStyle/>
          <a:p>
            <a:pPr marL="0" indent="0" eaLnBrk="1" hangingPunct="1">
              <a:buNone/>
            </a:pPr>
            <a:r>
              <a:rPr lang="es-ES" sz="2800" dirty="0" smtClean="0">
                <a:solidFill>
                  <a:schemeClr val="accent4"/>
                </a:solidFill>
              </a:rPr>
              <a:t>Junio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p:cNvSpPr txBox="1">
            <a:spLocks noChangeArrowheads="1"/>
          </p:cNvSpPr>
          <p:nvPr/>
        </p:nvSpPr>
        <p:spPr bwMode="auto">
          <a:xfrm>
            <a:off x="311298" y="817662"/>
            <a:ext cx="4314304" cy="553998"/>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s-MX" sz="1000" dirty="0" smtClean="0">
                <a:latin typeface="+mj-lt"/>
                <a:cs typeface="Calibri" pitchFamily="34" charset="0"/>
              </a:rPr>
              <a:t>Para </a:t>
            </a:r>
            <a:r>
              <a:rPr lang="es-MX" sz="1000" dirty="0">
                <a:latin typeface="+mj-lt"/>
                <a:cs typeface="Calibri" pitchFamily="34" charset="0"/>
              </a:rPr>
              <a:t>el año </a:t>
            </a:r>
            <a:r>
              <a:rPr lang="es-MX" sz="1000" dirty="0" smtClean="0">
                <a:latin typeface="+mj-lt"/>
                <a:cs typeface="Calibri" pitchFamily="34" charset="0"/>
              </a:rPr>
              <a:t>2011 </a:t>
            </a:r>
            <a:r>
              <a:rPr lang="es-MX" sz="1000" dirty="0">
                <a:latin typeface="+mj-lt"/>
                <a:cs typeface="Calibri" pitchFamily="34" charset="0"/>
              </a:rPr>
              <a:t>la producción pesquera de la entidad alcanzó las </a:t>
            </a:r>
            <a:r>
              <a:rPr lang="es-MX" sz="1000" dirty="0" smtClean="0">
                <a:latin typeface="+mj-lt"/>
                <a:cs typeface="Calibri" pitchFamily="34" charset="0"/>
              </a:rPr>
              <a:t>29 </a:t>
            </a:r>
            <a:r>
              <a:rPr lang="es-MX" sz="1000" dirty="0">
                <a:latin typeface="+mj-lt"/>
                <a:cs typeface="Calibri" pitchFamily="34" charset="0"/>
              </a:rPr>
              <a:t>mil </a:t>
            </a:r>
            <a:r>
              <a:rPr lang="es-MX" sz="1000" dirty="0" smtClean="0">
                <a:latin typeface="+mj-lt"/>
                <a:cs typeface="Calibri" pitchFamily="34" charset="0"/>
              </a:rPr>
              <a:t>873 </a:t>
            </a:r>
            <a:r>
              <a:rPr lang="es-MX" sz="1000" dirty="0">
                <a:latin typeface="+mj-lt"/>
                <a:cs typeface="Calibri" pitchFamily="34" charset="0"/>
              </a:rPr>
              <a:t>toneladas en peso vivo, tres mil </a:t>
            </a:r>
            <a:r>
              <a:rPr lang="es-MX" sz="1000" dirty="0" smtClean="0">
                <a:latin typeface="+mj-lt"/>
                <a:cs typeface="Calibri" pitchFamily="34" charset="0"/>
              </a:rPr>
              <a:t>842 </a:t>
            </a:r>
            <a:r>
              <a:rPr lang="es-MX" sz="1000" dirty="0">
                <a:latin typeface="+mj-lt"/>
                <a:cs typeface="Calibri" pitchFamily="34" charset="0"/>
              </a:rPr>
              <a:t>toneladas </a:t>
            </a:r>
            <a:r>
              <a:rPr lang="es-MX" sz="1000" dirty="0" smtClean="0">
                <a:latin typeface="+mj-lt"/>
                <a:cs typeface="Calibri" pitchFamily="34" charset="0"/>
              </a:rPr>
              <a:t>menos </a:t>
            </a:r>
            <a:r>
              <a:rPr lang="es-MX" sz="1000" dirty="0">
                <a:latin typeface="+mj-lt"/>
                <a:cs typeface="Calibri" pitchFamily="34" charset="0"/>
              </a:rPr>
              <a:t>que el año </a:t>
            </a:r>
            <a:r>
              <a:rPr lang="es-MX" sz="1000" dirty="0" smtClean="0">
                <a:latin typeface="+mj-lt"/>
                <a:cs typeface="Calibri" pitchFamily="34" charset="0"/>
              </a:rPr>
              <a:t>2010 </a:t>
            </a:r>
            <a:r>
              <a:rPr lang="es-MX" sz="1000" dirty="0">
                <a:latin typeface="+mj-lt"/>
                <a:cs typeface="Calibri" pitchFamily="34" charset="0"/>
              </a:rPr>
              <a:t>es decir </a:t>
            </a:r>
            <a:r>
              <a:rPr lang="es-MX" sz="1000" dirty="0" smtClean="0">
                <a:latin typeface="+mj-lt"/>
                <a:cs typeface="Calibri" pitchFamily="34" charset="0"/>
              </a:rPr>
              <a:t>una disminución de 11.4 por ciento.</a:t>
            </a:r>
            <a:endParaRPr lang="es-MX" sz="1200" dirty="0">
              <a:effectLst/>
              <a:latin typeface="+mj-lt"/>
              <a:ea typeface="Calibri"/>
              <a:cs typeface="Calibri" pitchFamily="34" charset="0"/>
            </a:endParaRPr>
          </a:p>
        </p:txBody>
      </p:sp>
      <p:sp>
        <p:nvSpPr>
          <p:cNvPr id="10" name="9 CuadroTexto"/>
          <p:cNvSpPr txBox="1"/>
          <p:nvPr/>
        </p:nvSpPr>
        <p:spPr>
          <a:xfrm>
            <a:off x="1494062" y="5877272"/>
            <a:ext cx="3726010" cy="218563"/>
          </a:xfrm>
          <a:prstGeom prst="rect">
            <a:avLst/>
          </a:prstGeom>
          <a:noFill/>
        </p:spPr>
        <p:txBody>
          <a:bodyPr wrap="square" rtlCol="0">
            <a:spAutoFit/>
          </a:bodyPr>
          <a:lstStyle/>
          <a:p>
            <a:r>
              <a:rPr lang="es-MX" sz="800" dirty="0" smtClean="0">
                <a:solidFill>
                  <a:schemeClr val="tx2">
                    <a:lumMod val="75000"/>
                    <a:lumOff val="25000"/>
                  </a:schemeClr>
                </a:solidFill>
                <a:latin typeface="+mj-lt"/>
              </a:rPr>
              <a:t>Fuente</a:t>
            </a:r>
            <a:r>
              <a:rPr lang="es-MX" sz="800" dirty="0">
                <a:solidFill>
                  <a:schemeClr val="tx2">
                    <a:lumMod val="75000"/>
                    <a:lumOff val="25000"/>
                  </a:schemeClr>
                </a:solidFill>
                <a:latin typeface="+mj-lt"/>
              </a:rPr>
              <a:t>: </a:t>
            </a:r>
            <a:r>
              <a:rPr lang="es-MX" sz="800" dirty="0" smtClean="0">
                <a:solidFill>
                  <a:schemeClr val="tx2">
                    <a:lumMod val="75000"/>
                    <a:lumOff val="25000"/>
                  </a:schemeClr>
                </a:solidFill>
                <a:latin typeface="+mj-lt"/>
              </a:rPr>
              <a:t>CONAPESCA. Anuario Estadístico de Acuacultura y Pesca 2011.</a:t>
            </a:r>
          </a:p>
        </p:txBody>
      </p:sp>
      <p:sp>
        <p:nvSpPr>
          <p:cNvPr id="15" name="14 CuadroTexto">
            <a:hlinkClick r:id="rId2"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10</a:t>
            </a:r>
            <a:endParaRPr lang="es-MX" sz="1200" dirty="0">
              <a:solidFill>
                <a:schemeClr val="bg1"/>
              </a:solidFill>
            </a:endParaRPr>
          </a:p>
        </p:txBody>
      </p:sp>
      <p:sp>
        <p:nvSpPr>
          <p:cNvPr id="2" name="1 Título"/>
          <p:cNvSpPr>
            <a:spLocks noGrp="1"/>
          </p:cNvSpPr>
          <p:nvPr>
            <p:ph type="title" idx="4294967295"/>
          </p:nvPr>
        </p:nvSpPr>
        <p:spPr>
          <a:xfrm>
            <a:off x="311298" y="152400"/>
            <a:ext cx="3540622" cy="521712"/>
          </a:xfrm>
        </p:spPr>
        <p:txBody>
          <a:bodyPr>
            <a:normAutofit/>
          </a:bodyPr>
          <a:lstStyle/>
          <a:p>
            <a:r>
              <a:rPr lang="es-MX" sz="1400" dirty="0" smtClean="0">
                <a:cs typeface="Calibri" pitchFamily="34" charset="0"/>
              </a:rPr>
              <a:t>Pesca</a:t>
            </a:r>
            <a:br>
              <a:rPr lang="es-MX" sz="1400" dirty="0" smtClean="0">
                <a:cs typeface="Calibri" pitchFamily="34" charset="0"/>
              </a:rPr>
            </a:br>
            <a:r>
              <a:rPr lang="es-MX" sz="1400" dirty="0" smtClean="0">
                <a:cs typeface="Calibri" pitchFamily="34" charset="0"/>
              </a:rPr>
              <a:t>Producción Pesquera</a:t>
            </a:r>
            <a:endParaRPr lang="es-MX" sz="1400" dirty="0">
              <a:cs typeface="Calibri" pitchFamily="34" charset="0"/>
            </a:endParaRPr>
          </a:p>
        </p:txBody>
      </p:sp>
      <p:graphicFrame>
        <p:nvGraphicFramePr>
          <p:cNvPr id="14" name="13 Tabla"/>
          <p:cNvGraphicFramePr>
            <a:graphicFrameLocks noGrp="1"/>
          </p:cNvGraphicFramePr>
          <p:nvPr>
            <p:extLst>
              <p:ext uri="{D42A27DB-BD31-4B8C-83A1-F6EECF244321}">
                <p14:modId xmlns:p14="http://schemas.microsoft.com/office/powerpoint/2010/main" val="1878345306"/>
              </p:ext>
            </p:extLst>
          </p:nvPr>
        </p:nvGraphicFramePr>
        <p:xfrm>
          <a:off x="298065" y="4165944"/>
          <a:ext cx="4176464" cy="1547212"/>
        </p:xfrm>
        <a:graphic>
          <a:graphicData uri="http://schemas.openxmlformats.org/drawingml/2006/table">
            <a:tbl>
              <a:tblPr firstRow="1" bandRow="1">
                <a:tableStyleId>{F5AB1C69-6EDB-4FF4-983F-18BD219EF322}</a:tableStyleId>
              </a:tblPr>
              <a:tblGrid>
                <a:gridCol w="1973352"/>
                <a:gridCol w="1068899"/>
                <a:gridCol w="1134213"/>
              </a:tblGrid>
              <a:tr h="288032">
                <a:tc gridSpan="3">
                  <a:txBody>
                    <a:bodyPr/>
                    <a:lstStyle/>
                    <a:p>
                      <a:pPr algn="ctr" fontAlgn="b"/>
                      <a:r>
                        <a:rPr lang="es-MX" sz="1000" u="none" strike="noStrike" dirty="0">
                          <a:solidFill>
                            <a:srgbClr val="FFFFFF"/>
                          </a:solidFill>
                          <a:effectLst/>
                          <a:latin typeface="+mj-lt"/>
                        </a:rPr>
                        <a:t>Producción </a:t>
                      </a:r>
                      <a:r>
                        <a:rPr lang="es-MX" sz="1000" u="none" strike="noStrike" dirty="0" smtClean="0">
                          <a:solidFill>
                            <a:srgbClr val="FFFFFF"/>
                          </a:solidFill>
                          <a:effectLst/>
                          <a:latin typeface="+mj-lt"/>
                        </a:rPr>
                        <a:t>de Acuacultura en </a:t>
                      </a:r>
                      <a:r>
                        <a:rPr lang="es-MX" sz="1000" u="none" strike="noStrike" dirty="0">
                          <a:solidFill>
                            <a:srgbClr val="FFFFFF"/>
                          </a:solidFill>
                          <a:effectLst/>
                          <a:latin typeface="+mj-lt"/>
                        </a:rPr>
                        <a:t>Peso </a:t>
                      </a:r>
                      <a:r>
                        <a:rPr lang="es-MX" sz="1000" u="none" strike="noStrike" dirty="0" smtClean="0">
                          <a:solidFill>
                            <a:srgbClr val="FFFFFF"/>
                          </a:solidFill>
                          <a:effectLst/>
                          <a:latin typeface="+mj-lt"/>
                        </a:rPr>
                        <a:t>Vivo, 2011</a:t>
                      </a:r>
                      <a:endParaRPr lang="es-MX" sz="1000" b="0" i="0" u="none" strike="noStrike" dirty="0">
                        <a:solidFill>
                          <a:srgbClr val="FFFFFF"/>
                        </a:solidFill>
                        <a:effectLst/>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r>
              <a:tr h="360040">
                <a:tc>
                  <a:txBody>
                    <a:bodyPr/>
                    <a:lstStyle/>
                    <a:p>
                      <a:pPr marL="36000" algn="l" fontAlgn="ctr"/>
                      <a:r>
                        <a:rPr lang="es-MX" sz="800" b="1" u="none" strike="noStrike" dirty="0" smtClean="0">
                          <a:solidFill>
                            <a:srgbClr val="FFFFFF"/>
                          </a:solidFill>
                          <a:effectLst/>
                          <a:latin typeface="+mj-lt"/>
                        </a:rPr>
                        <a:t>Contexto</a:t>
                      </a:r>
                      <a:endParaRPr lang="es-MX" sz="800" b="1" i="0" u="none" strike="noStrike" dirty="0">
                        <a:solidFill>
                          <a:srgbClr val="FFFFFF"/>
                        </a:solidFill>
                        <a:effectLst/>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800" b="1" u="none" strike="noStrike" dirty="0">
                          <a:solidFill>
                            <a:srgbClr val="FFFFFF"/>
                          </a:solidFill>
                          <a:effectLst/>
                          <a:latin typeface="+mj-lt"/>
                        </a:rPr>
                        <a:t>Volumen</a:t>
                      </a:r>
                      <a:br>
                        <a:rPr lang="es-MX" sz="800" b="1" u="none" strike="noStrike" dirty="0">
                          <a:solidFill>
                            <a:srgbClr val="FFFFFF"/>
                          </a:solidFill>
                          <a:effectLst/>
                          <a:latin typeface="+mj-lt"/>
                        </a:rPr>
                      </a:br>
                      <a:r>
                        <a:rPr lang="es-MX" sz="800" b="1" u="none" strike="noStrike" dirty="0">
                          <a:solidFill>
                            <a:srgbClr val="FFFFFF"/>
                          </a:solidFill>
                          <a:effectLst/>
                          <a:latin typeface="+mj-lt"/>
                        </a:rPr>
                        <a:t>(Toneladas)</a:t>
                      </a:r>
                      <a:endParaRPr lang="es-MX" sz="800" b="1" i="0" u="none" strike="noStrike" dirty="0">
                        <a:solidFill>
                          <a:srgbClr val="FFFFFF"/>
                        </a:solidFill>
                        <a:effectLst/>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800" b="1" u="none" strike="noStrike" dirty="0">
                          <a:solidFill>
                            <a:srgbClr val="FFFFFF"/>
                          </a:solidFill>
                          <a:effectLst/>
                          <a:latin typeface="+mj-lt"/>
                        </a:rPr>
                        <a:t>Valor </a:t>
                      </a:r>
                      <a:br>
                        <a:rPr lang="es-MX" sz="800" b="1" u="none" strike="noStrike" dirty="0">
                          <a:solidFill>
                            <a:srgbClr val="FFFFFF"/>
                          </a:solidFill>
                          <a:effectLst/>
                          <a:latin typeface="+mj-lt"/>
                        </a:rPr>
                      </a:br>
                      <a:r>
                        <a:rPr lang="es-MX" sz="800" b="1" u="none" strike="noStrike" dirty="0">
                          <a:solidFill>
                            <a:srgbClr val="FFFFFF"/>
                          </a:solidFill>
                          <a:effectLst/>
                          <a:latin typeface="+mj-lt"/>
                        </a:rPr>
                        <a:t>(Miles de Pesos)</a:t>
                      </a:r>
                      <a:endParaRPr lang="es-MX" sz="800" b="1" i="0" u="none" strike="noStrike" dirty="0">
                        <a:solidFill>
                          <a:srgbClr val="FFFFFF"/>
                        </a:solidFill>
                        <a:effectLst/>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45348">
                <a:tc>
                  <a:txBody>
                    <a:bodyPr/>
                    <a:lstStyle/>
                    <a:p>
                      <a:pPr marL="36000" algn="l" fontAlgn="ctr"/>
                      <a:r>
                        <a:rPr lang="es-MX" sz="900" u="none" strike="noStrike" dirty="0">
                          <a:effectLst/>
                          <a:latin typeface="+mj-lt"/>
                        </a:rPr>
                        <a:t>Nacional </a:t>
                      </a:r>
                      <a:endParaRPr lang="es-MX" sz="900" b="0" i="0" u="none" strike="noStrike" dirty="0">
                        <a:solidFill>
                          <a:srgbClr val="000000"/>
                        </a:solidFill>
                        <a:effectLst/>
                        <a:latin typeface="+mj-lt"/>
                      </a:endParaRPr>
                    </a:p>
                  </a:txBody>
                  <a:tcPr marL="0" marR="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s-MX" sz="900" u="none" strike="noStrike" dirty="0" smtClean="0">
                          <a:effectLst/>
                          <a:latin typeface="+mj-lt"/>
                        </a:rPr>
                        <a:t>262,855</a:t>
                      </a:r>
                      <a:endParaRPr lang="es-MX" sz="900" b="0" i="0" u="none" strike="noStrike" dirty="0">
                        <a:solidFill>
                          <a:srgbClr val="000000"/>
                        </a:solidFill>
                        <a:effectLst/>
                        <a:latin typeface="+mj-lt"/>
                      </a:endParaRPr>
                    </a:p>
                  </a:txBody>
                  <a:tcPr marL="0" marR="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s-MX" sz="900" u="none" strike="noStrike" dirty="0" smtClean="0">
                          <a:effectLst/>
                          <a:latin typeface="+mj-lt"/>
                        </a:rPr>
                        <a:t>7,045,152</a:t>
                      </a:r>
                      <a:endParaRPr lang="es-MX" sz="900" b="0" i="0" u="none" strike="noStrike" dirty="0">
                        <a:solidFill>
                          <a:srgbClr val="000000"/>
                        </a:solidFill>
                        <a:effectLst/>
                        <a:latin typeface="+mj-lt"/>
                      </a:endParaRPr>
                    </a:p>
                  </a:txBody>
                  <a:tcPr marL="0" marR="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88032">
                <a:tc>
                  <a:txBody>
                    <a:bodyPr/>
                    <a:lstStyle/>
                    <a:p>
                      <a:pPr marL="36000" algn="l" fontAlgn="ctr"/>
                      <a:r>
                        <a:rPr lang="es-MX" sz="900" u="none" strike="noStrike" dirty="0">
                          <a:effectLst/>
                          <a:latin typeface="+mj-lt"/>
                        </a:rPr>
                        <a:t>Chiapas</a:t>
                      </a:r>
                      <a:endParaRPr lang="es-MX" sz="9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u="none" strike="noStrike" dirty="0" smtClean="0">
                          <a:effectLst/>
                          <a:latin typeface="+mj-lt"/>
                        </a:rPr>
                        <a:t>9,111</a:t>
                      </a:r>
                      <a:endParaRPr lang="es-MX" sz="9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u="none" strike="noStrike" dirty="0" smtClean="0">
                          <a:effectLst/>
                          <a:latin typeface="+mj-lt"/>
                        </a:rPr>
                        <a:t>153,344</a:t>
                      </a:r>
                      <a:endParaRPr lang="es-MX" sz="9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65760">
                <a:tc>
                  <a:txBody>
                    <a:bodyPr/>
                    <a:lstStyle/>
                    <a:p>
                      <a:pPr marL="108000" algn="l" fontAlgn="ctr"/>
                      <a:r>
                        <a:rPr lang="es-MX" sz="900" u="none" strike="noStrike" dirty="0">
                          <a:effectLst/>
                          <a:latin typeface="+mj-lt"/>
                        </a:rPr>
                        <a:t>Participación de Chiapas en el Nacional</a:t>
                      </a:r>
                      <a:endParaRPr lang="es-MX" sz="9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u="none" strike="noStrike" dirty="0" smtClean="0">
                          <a:effectLst/>
                          <a:latin typeface="+mj-lt"/>
                        </a:rPr>
                        <a:t>3.5%</a:t>
                      </a:r>
                      <a:endParaRPr lang="es-MX" sz="9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u="none" strike="noStrike" dirty="0" smtClean="0">
                          <a:effectLst/>
                          <a:latin typeface="+mj-lt"/>
                        </a:rPr>
                        <a:t>2.2%</a:t>
                      </a:r>
                      <a:endParaRPr lang="es-MX" sz="9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7" name="Cuadro de texto 2"/>
          <p:cNvSpPr txBox="1">
            <a:spLocks noChangeArrowheads="1"/>
          </p:cNvSpPr>
          <p:nvPr/>
        </p:nvSpPr>
        <p:spPr bwMode="auto">
          <a:xfrm>
            <a:off x="4499992" y="4511442"/>
            <a:ext cx="4266878" cy="861774"/>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s-MX" sz="1000" dirty="0" smtClean="0">
                <a:effectLst/>
                <a:latin typeface="+mj-lt"/>
                <a:ea typeface="Calibri"/>
                <a:cs typeface="Calibri" pitchFamily="34" charset="0"/>
              </a:rPr>
              <a:t>La producción de </a:t>
            </a:r>
            <a:r>
              <a:rPr lang="es-MX" sz="1000" dirty="0" smtClean="0">
                <a:latin typeface="+mj-lt"/>
                <a:ea typeface="Calibri"/>
                <a:cs typeface="Calibri" pitchFamily="34" charset="0"/>
              </a:rPr>
              <a:t>acuacultura</a:t>
            </a:r>
            <a:r>
              <a:rPr lang="es-MX" sz="1000" dirty="0" smtClean="0">
                <a:effectLst/>
                <a:latin typeface="+mj-lt"/>
                <a:ea typeface="Calibri"/>
                <a:cs typeface="Calibri" pitchFamily="34" charset="0"/>
              </a:rPr>
              <a:t> en Chiapas en el año 2011 fue de 9,111 toneladas en peso vivo, con tres especies</a:t>
            </a:r>
            <a:r>
              <a:rPr lang="es-MX" sz="1000" dirty="0">
                <a:latin typeface="+mj-lt"/>
                <a:ea typeface="Calibri"/>
                <a:cs typeface="Calibri" pitchFamily="34" charset="0"/>
              </a:rPr>
              <a:t>: el </a:t>
            </a:r>
            <a:r>
              <a:rPr lang="es-MX" sz="1000" dirty="0" smtClean="0">
                <a:latin typeface="+mj-lt"/>
                <a:ea typeface="Calibri"/>
                <a:cs typeface="Calibri" pitchFamily="34" charset="0"/>
              </a:rPr>
              <a:t>camarón, </a:t>
            </a:r>
            <a:r>
              <a:rPr lang="es-MX" sz="1000" dirty="0">
                <a:latin typeface="+mj-lt"/>
                <a:ea typeface="Calibri"/>
                <a:cs typeface="Calibri" pitchFamily="34" charset="0"/>
              </a:rPr>
              <a:t>la </a:t>
            </a:r>
            <a:r>
              <a:rPr lang="es-MX" sz="1000" dirty="0" smtClean="0">
                <a:effectLst/>
                <a:latin typeface="+mj-lt"/>
                <a:ea typeface="Calibri"/>
                <a:cs typeface="Calibri" pitchFamily="34" charset="0"/>
              </a:rPr>
              <a:t>carpa y la mojarra. Esta última especie abarca el 98.6% de la producción de acuacultura total, con 8,979 toneladas en este año, un crecimiento del 50% en relación al año anterior.</a:t>
            </a:r>
            <a:endParaRPr lang="es-MX" sz="1400" dirty="0">
              <a:effectLst/>
              <a:latin typeface="+mj-lt"/>
              <a:ea typeface="Calibri"/>
              <a:cs typeface="Calibri" pitchFamily="34" charset="0"/>
            </a:endParaRPr>
          </a:p>
        </p:txBody>
      </p:sp>
      <p:sp>
        <p:nvSpPr>
          <p:cNvPr id="21" name="Cuadro de texto 2"/>
          <p:cNvSpPr txBox="1">
            <a:spLocks noChangeArrowheads="1"/>
          </p:cNvSpPr>
          <p:nvPr/>
        </p:nvSpPr>
        <p:spPr bwMode="auto">
          <a:xfrm>
            <a:off x="5724128" y="674112"/>
            <a:ext cx="3096344" cy="738664"/>
          </a:xfrm>
          <a:prstGeom prst="rect">
            <a:avLst/>
          </a:prstGeom>
          <a:solidFill>
            <a:schemeClr val="accent3">
              <a:lumMod val="20000"/>
              <a:lumOff val="80000"/>
            </a:schemeClr>
          </a:solidFill>
          <a:ln w="9525">
            <a:noFill/>
            <a:miter lim="800000"/>
            <a:headEnd/>
            <a:tailEnd/>
          </a:ln>
          <a:effectLst/>
        </p:spPr>
        <p:txBody>
          <a:bodyPr rot="0" vert="horz" wrap="square" lIns="91440" tIns="45720" rIns="91440" bIns="45720" anchor="t" anchorCtr="0">
            <a:spAutoFit/>
          </a:bodyPr>
          <a:lstStyle>
            <a:defPPr>
              <a:defRPr lang="es-MX"/>
            </a:defPPr>
            <a:lvl1pPr algn="just">
              <a:spcAft>
                <a:spcPts val="0"/>
              </a:spcAft>
              <a:defRPr sz="1050" i="1">
                <a:latin typeface="Arial"/>
                <a:ea typeface="Calibri"/>
                <a:cs typeface="Times New Roman"/>
              </a:defRPr>
            </a:lvl1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1050" b="0" i="1" u="none" strike="noStrike" kern="0" cap="none" spc="0" normalizeH="0" baseline="0" noProof="0" dirty="0" smtClean="0">
                <a:ln>
                  <a:noFill/>
                </a:ln>
                <a:solidFill>
                  <a:sysClr val="windowText" lastClr="000000"/>
                </a:solidFill>
                <a:effectLst/>
                <a:uLnTx/>
                <a:uFillTx/>
                <a:latin typeface="+mj-lt"/>
                <a:cs typeface="Times New Roman"/>
              </a:rPr>
              <a:t>En 2011, Chiapas </a:t>
            </a:r>
            <a:r>
              <a:rPr kumimoji="0" lang="es-MX" sz="1050" b="0" i="1" u="none" strike="noStrike" kern="0" cap="none" spc="0" normalizeH="0" baseline="0" noProof="0" dirty="0">
                <a:ln>
                  <a:noFill/>
                </a:ln>
                <a:solidFill>
                  <a:sysClr val="windowText" lastClr="000000"/>
                </a:solidFill>
                <a:effectLst/>
                <a:uLnTx/>
                <a:uFillTx/>
                <a:latin typeface="+mj-lt"/>
                <a:cs typeface="Times New Roman"/>
              </a:rPr>
              <a:t>ocupó </a:t>
            </a:r>
            <a:r>
              <a:rPr kumimoji="0" lang="es-MX" sz="1050" b="0" i="1" u="none" strike="noStrike" kern="0" cap="none" spc="0" normalizeH="0" baseline="0" noProof="0" dirty="0" smtClean="0">
                <a:ln>
                  <a:noFill/>
                </a:ln>
                <a:solidFill>
                  <a:sysClr val="windowText" lastClr="000000"/>
                </a:solidFill>
                <a:effectLst/>
                <a:uLnTx/>
                <a:uFillTx/>
                <a:latin typeface="+mj-lt"/>
                <a:cs typeface="Times New Roman"/>
              </a:rPr>
              <a:t>el </a:t>
            </a:r>
            <a:r>
              <a:rPr kumimoji="0" lang="es-MX" sz="1050" b="0" i="1" u="none" strike="noStrike" kern="0" cap="none" spc="0" normalizeH="0" baseline="0" noProof="0" dirty="0">
                <a:ln>
                  <a:noFill/>
                </a:ln>
                <a:solidFill>
                  <a:sysClr val="windowText" lastClr="000000"/>
                </a:solidFill>
                <a:effectLst/>
                <a:uLnTx/>
                <a:uFillTx/>
                <a:latin typeface="+mj-lt"/>
                <a:cs typeface="Times New Roman"/>
              </a:rPr>
              <a:t>lugar </a:t>
            </a:r>
            <a:r>
              <a:rPr kumimoji="0" lang="es-MX" sz="1050" b="0" i="1" u="none" strike="noStrike" kern="0" cap="none" spc="0" normalizeH="0" baseline="0" noProof="0" dirty="0" smtClean="0">
                <a:ln>
                  <a:noFill/>
                </a:ln>
                <a:solidFill>
                  <a:sysClr val="windowText" lastClr="000000"/>
                </a:solidFill>
                <a:effectLst/>
                <a:uLnTx/>
                <a:uFillTx/>
                <a:latin typeface="+mj-lt"/>
                <a:cs typeface="Times New Roman"/>
              </a:rPr>
              <a:t>12 </a:t>
            </a:r>
            <a:r>
              <a:rPr kumimoji="0" lang="es-MX" sz="1050" b="0" i="1" u="none" strike="noStrike" kern="0" cap="none" spc="0" normalizeH="0" baseline="0" noProof="0" dirty="0">
                <a:ln>
                  <a:noFill/>
                </a:ln>
                <a:solidFill>
                  <a:sysClr val="windowText" lastClr="000000"/>
                </a:solidFill>
                <a:effectLst/>
                <a:uLnTx/>
                <a:uFillTx/>
                <a:latin typeface="+mj-lt"/>
                <a:cs typeface="Times New Roman"/>
              </a:rPr>
              <a:t>por el volumen de producción a nivel nacional con una participación de </a:t>
            </a:r>
            <a:r>
              <a:rPr kumimoji="0" lang="es-MX" sz="1050" b="0" i="1" u="none" strike="noStrike" kern="0" cap="none" spc="0" normalizeH="0" baseline="0" noProof="0" dirty="0" smtClean="0">
                <a:ln>
                  <a:noFill/>
                </a:ln>
                <a:solidFill>
                  <a:sysClr val="windowText" lastClr="000000"/>
                </a:solidFill>
                <a:effectLst/>
                <a:uLnTx/>
                <a:uFillTx/>
                <a:latin typeface="+mj-lt"/>
                <a:cs typeface="Times New Roman"/>
              </a:rPr>
              <a:t>1.8 </a:t>
            </a:r>
            <a:r>
              <a:rPr kumimoji="0" lang="es-MX" sz="1050" b="0" i="1" u="none" strike="noStrike" kern="0" cap="none" spc="0" normalizeH="0" baseline="0" noProof="0" dirty="0">
                <a:ln>
                  <a:noFill/>
                </a:ln>
                <a:solidFill>
                  <a:sysClr val="windowText" lastClr="000000"/>
                </a:solidFill>
                <a:effectLst/>
                <a:uLnTx/>
                <a:uFillTx/>
                <a:latin typeface="+mj-lt"/>
                <a:cs typeface="Times New Roman"/>
              </a:rPr>
              <a:t>por </a:t>
            </a:r>
            <a:r>
              <a:rPr kumimoji="0" lang="es-MX" sz="1050" b="0" i="1" u="none" strike="noStrike" kern="0" cap="none" spc="0" normalizeH="0" baseline="0" noProof="0" dirty="0" smtClean="0">
                <a:ln>
                  <a:noFill/>
                </a:ln>
                <a:solidFill>
                  <a:sysClr val="windowText" lastClr="000000"/>
                </a:solidFill>
                <a:effectLst/>
                <a:uLnTx/>
                <a:uFillTx/>
                <a:latin typeface="+mj-lt"/>
                <a:cs typeface="Times New Roman"/>
              </a:rPr>
              <a:t>ciento, disminuyendo</a:t>
            </a:r>
            <a:r>
              <a:rPr kumimoji="0" lang="es-MX" sz="1050" b="0" i="1" u="none" strike="noStrike" kern="0" cap="none" spc="0" normalizeH="0" noProof="0" dirty="0" smtClean="0">
                <a:ln>
                  <a:noFill/>
                </a:ln>
                <a:solidFill>
                  <a:sysClr val="windowText" lastClr="000000"/>
                </a:solidFill>
                <a:effectLst/>
                <a:uLnTx/>
                <a:uFillTx/>
                <a:latin typeface="+mj-lt"/>
                <a:cs typeface="Times New Roman"/>
              </a:rPr>
              <a:t> un lugar en relación al año 2010.</a:t>
            </a:r>
            <a:endParaRPr kumimoji="0" lang="es-MX" sz="1050" b="0" i="1" u="none" strike="noStrike" kern="0" cap="none" spc="0" normalizeH="0" baseline="0" noProof="0" dirty="0">
              <a:ln>
                <a:noFill/>
              </a:ln>
              <a:solidFill>
                <a:sysClr val="windowText" lastClr="000000"/>
              </a:solidFill>
              <a:effectLst/>
              <a:uLnTx/>
              <a:uFillTx/>
              <a:latin typeface="+mj-lt"/>
              <a:cs typeface="Times New Roman"/>
            </a:endParaRPr>
          </a:p>
        </p:txBody>
      </p:sp>
      <p:sp>
        <p:nvSpPr>
          <p:cNvPr id="22" name="21 Estrella de 5 puntas"/>
          <p:cNvSpPr/>
          <p:nvPr/>
        </p:nvSpPr>
        <p:spPr>
          <a:xfrm>
            <a:off x="5539496" y="504720"/>
            <a:ext cx="313408" cy="313408"/>
          </a:xfrm>
          <a:prstGeom prst="star5">
            <a:avLst>
              <a:gd name="adj" fmla="val 28444"/>
              <a:gd name="hf" fmla="val 105146"/>
              <a:gd name="vf" fmla="val 110557"/>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 lastClr="FFFFFF"/>
              </a:solidFill>
              <a:effectLst/>
              <a:uLnTx/>
              <a:uFillTx/>
              <a:latin typeface="+mj-lt"/>
              <a:ea typeface="+mn-ea"/>
              <a:cs typeface="+mn-cs"/>
            </a:endParaRPr>
          </a:p>
        </p:txBody>
      </p:sp>
      <p:sp>
        <p:nvSpPr>
          <p:cNvPr id="25" name="Cuadro de texto 2"/>
          <p:cNvSpPr txBox="1">
            <a:spLocks noChangeArrowheads="1"/>
          </p:cNvSpPr>
          <p:nvPr/>
        </p:nvSpPr>
        <p:spPr bwMode="auto">
          <a:xfrm>
            <a:off x="5220072" y="5642664"/>
            <a:ext cx="3672408" cy="738664"/>
          </a:xfrm>
          <a:prstGeom prst="rect">
            <a:avLst/>
          </a:prstGeom>
          <a:solidFill>
            <a:schemeClr val="accent3">
              <a:lumMod val="20000"/>
              <a:lumOff val="80000"/>
            </a:schemeClr>
          </a:solidFill>
          <a:ln w="9525">
            <a:noFill/>
            <a:miter lim="800000"/>
            <a:headEnd/>
            <a:tailEnd/>
          </a:ln>
          <a:effectLst/>
        </p:spPr>
        <p:txBody>
          <a:bodyPr rot="0" vert="horz" wrap="square" lIns="91440" tIns="45720" rIns="91440" bIns="45720" anchor="t" anchorCtr="0">
            <a:spAutoFit/>
          </a:bodyPr>
          <a:lstStyle>
            <a:defPPr>
              <a:defRPr lang="es-MX"/>
            </a:defPPr>
            <a:lvl1pPr algn="just">
              <a:spcAft>
                <a:spcPts val="0"/>
              </a:spcAft>
              <a:defRPr sz="1050" i="1">
                <a:latin typeface="Arial"/>
                <a:ea typeface="Calibri"/>
                <a:cs typeface="Times New Roman"/>
              </a:defRPr>
            </a:lvl1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1050" b="0" i="1" u="none" strike="noStrike" kern="0" cap="none" spc="0" normalizeH="0" baseline="0" noProof="0" dirty="0">
                <a:ln>
                  <a:noFill/>
                </a:ln>
                <a:solidFill>
                  <a:sysClr val="windowText" lastClr="000000"/>
                </a:solidFill>
                <a:effectLst/>
                <a:uLnTx/>
                <a:uFillTx/>
                <a:latin typeface="+mj-lt"/>
                <a:cs typeface="Times New Roman"/>
              </a:rPr>
              <a:t>La producción de mojarra de captura y </a:t>
            </a:r>
            <a:r>
              <a:rPr kumimoji="0" lang="es-MX" sz="1050" b="0" i="1" u="none" strike="noStrike" kern="0" cap="none" spc="0" normalizeH="0" baseline="0" noProof="0" dirty="0" smtClean="0">
                <a:ln>
                  <a:noFill/>
                </a:ln>
                <a:solidFill>
                  <a:sysClr val="windowText" lastClr="000000"/>
                </a:solidFill>
                <a:effectLst/>
                <a:uLnTx/>
                <a:uFillTx/>
                <a:latin typeface="+mj-lt"/>
                <a:cs typeface="Times New Roman"/>
              </a:rPr>
              <a:t>de acuacultura </a:t>
            </a:r>
            <a:r>
              <a:rPr kumimoji="0" lang="es-MX" sz="1050" b="0" i="1" u="none" strike="noStrike" kern="0" cap="none" spc="0" normalizeH="0" baseline="0" noProof="0" dirty="0">
                <a:ln>
                  <a:noFill/>
                </a:ln>
                <a:solidFill>
                  <a:sysClr val="windowText" lastClr="000000"/>
                </a:solidFill>
                <a:effectLst/>
                <a:uLnTx/>
                <a:uFillTx/>
                <a:latin typeface="+mj-lt"/>
                <a:cs typeface="Times New Roman"/>
              </a:rPr>
              <a:t>en </a:t>
            </a:r>
            <a:r>
              <a:rPr kumimoji="0" lang="es-MX" sz="1050" b="0" i="1" u="none" strike="noStrike" kern="0" cap="none" spc="0" normalizeH="0" baseline="0" noProof="0" dirty="0" smtClean="0">
                <a:ln>
                  <a:noFill/>
                </a:ln>
                <a:solidFill>
                  <a:sysClr val="windowText" lastClr="000000"/>
                </a:solidFill>
                <a:effectLst/>
                <a:uLnTx/>
                <a:uFillTx/>
                <a:latin typeface="+mj-lt"/>
                <a:cs typeface="Times New Roman"/>
              </a:rPr>
              <a:t>2011 </a:t>
            </a:r>
            <a:r>
              <a:rPr kumimoji="0" lang="es-MX" sz="1050" b="0" i="1" u="none" strike="noStrike" kern="0" cap="none" spc="0" normalizeH="0" baseline="0" noProof="0" dirty="0">
                <a:ln>
                  <a:noFill/>
                </a:ln>
                <a:solidFill>
                  <a:sysClr val="windowText" lastClr="000000"/>
                </a:solidFill>
                <a:effectLst/>
                <a:uLnTx/>
                <a:uFillTx/>
                <a:latin typeface="+mj-lt"/>
                <a:cs typeface="Times New Roman"/>
              </a:rPr>
              <a:t>sumaron </a:t>
            </a:r>
            <a:r>
              <a:rPr kumimoji="0" lang="es-MX" sz="1050" b="0" i="1" u="none" strike="noStrike" kern="0" cap="none" spc="0" normalizeH="0" baseline="0" noProof="0" dirty="0" smtClean="0">
                <a:ln>
                  <a:noFill/>
                </a:ln>
                <a:solidFill>
                  <a:sysClr val="windowText" lastClr="000000"/>
                </a:solidFill>
                <a:effectLst/>
                <a:uLnTx/>
                <a:uFillTx/>
                <a:latin typeface="+mj-lt"/>
                <a:cs typeface="Times New Roman"/>
              </a:rPr>
              <a:t>9,231 </a:t>
            </a:r>
            <a:r>
              <a:rPr kumimoji="0" lang="es-MX" sz="1050" b="0" i="1" u="none" strike="noStrike" kern="0" cap="none" spc="0" normalizeH="0" baseline="0" noProof="0" dirty="0">
                <a:ln>
                  <a:noFill/>
                </a:ln>
                <a:solidFill>
                  <a:sysClr val="windowText" lastClr="000000"/>
                </a:solidFill>
                <a:effectLst/>
                <a:uLnTx/>
                <a:uFillTx/>
                <a:latin typeface="+mj-lt"/>
                <a:cs typeface="Times New Roman"/>
              </a:rPr>
              <a:t>toneladas en peso vivo, lo que  ubicó a Chiapas en el </a:t>
            </a:r>
            <a:r>
              <a:rPr kumimoji="0" lang="es-MX" sz="1050" b="0" i="1" u="none" strike="noStrike" kern="0" cap="none" spc="0" normalizeH="0" baseline="0" noProof="0" dirty="0" smtClean="0">
                <a:ln>
                  <a:noFill/>
                </a:ln>
                <a:solidFill>
                  <a:sysClr val="windowText" lastClr="000000"/>
                </a:solidFill>
                <a:effectLst/>
                <a:uLnTx/>
                <a:uFillTx/>
                <a:latin typeface="+mj-lt"/>
                <a:cs typeface="Times New Roman"/>
              </a:rPr>
              <a:t>segundo </a:t>
            </a:r>
            <a:r>
              <a:rPr kumimoji="0" lang="es-MX" sz="1050" b="0" i="1" u="none" strike="noStrike" kern="0" cap="none" spc="0" normalizeH="0" baseline="0" noProof="0" dirty="0">
                <a:ln>
                  <a:noFill/>
                </a:ln>
                <a:solidFill>
                  <a:sysClr val="windowText" lastClr="000000"/>
                </a:solidFill>
                <a:effectLst/>
                <a:uLnTx/>
                <a:uFillTx/>
                <a:latin typeface="+mj-lt"/>
                <a:cs typeface="Times New Roman"/>
              </a:rPr>
              <a:t>lugar a nivel nacional en producción de esta especie.</a:t>
            </a:r>
          </a:p>
        </p:txBody>
      </p:sp>
      <p:sp>
        <p:nvSpPr>
          <p:cNvPr id="26" name="25 Estrella de 5 puntas"/>
          <p:cNvSpPr/>
          <p:nvPr/>
        </p:nvSpPr>
        <p:spPr>
          <a:xfrm>
            <a:off x="5004048" y="5467756"/>
            <a:ext cx="313408" cy="313408"/>
          </a:xfrm>
          <a:prstGeom prst="star5">
            <a:avLst>
              <a:gd name="adj" fmla="val 28444"/>
              <a:gd name="hf" fmla="val 105146"/>
              <a:gd name="vf" fmla="val 110557"/>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 lastClr="FFFFFF"/>
              </a:solidFill>
              <a:effectLst/>
              <a:uLnTx/>
              <a:uFillTx/>
              <a:latin typeface="+mj-lt"/>
              <a:ea typeface="+mn-ea"/>
              <a:cs typeface="+mn-cs"/>
            </a:endParaRPr>
          </a:p>
        </p:txBody>
      </p:sp>
      <p:graphicFrame>
        <p:nvGraphicFramePr>
          <p:cNvPr id="19" name="8 Gráfico"/>
          <p:cNvGraphicFramePr>
            <a:graphicFrameLocks/>
          </p:cNvGraphicFramePr>
          <p:nvPr>
            <p:extLst>
              <p:ext uri="{D42A27DB-BD31-4B8C-83A1-F6EECF244321}">
                <p14:modId xmlns:p14="http://schemas.microsoft.com/office/powerpoint/2010/main" val="2666889229"/>
              </p:ext>
            </p:extLst>
          </p:nvPr>
        </p:nvGraphicFramePr>
        <p:xfrm>
          <a:off x="228085" y="1412776"/>
          <a:ext cx="4356564" cy="26519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9 Gráfico"/>
          <p:cNvGraphicFramePr>
            <a:graphicFrameLocks/>
          </p:cNvGraphicFramePr>
          <p:nvPr>
            <p:extLst>
              <p:ext uri="{D42A27DB-BD31-4B8C-83A1-F6EECF244321}">
                <p14:modId xmlns:p14="http://schemas.microsoft.com/office/powerpoint/2010/main" val="1488997643"/>
              </p:ext>
            </p:extLst>
          </p:nvPr>
        </p:nvGraphicFramePr>
        <p:xfrm>
          <a:off x="4672832" y="1484784"/>
          <a:ext cx="4296592" cy="2736304"/>
        </p:xfrm>
        <a:graphic>
          <a:graphicData uri="http://schemas.openxmlformats.org/drawingml/2006/chart">
            <c:chart xmlns:c="http://schemas.openxmlformats.org/drawingml/2006/chart" xmlns:r="http://schemas.openxmlformats.org/officeDocument/2006/relationships" r:id="rId4"/>
          </a:graphicData>
        </a:graphic>
      </p:graphicFrame>
      <p:grpSp>
        <p:nvGrpSpPr>
          <p:cNvPr id="18" name="17 Grupo"/>
          <p:cNvGrpSpPr/>
          <p:nvPr/>
        </p:nvGrpSpPr>
        <p:grpSpPr>
          <a:xfrm>
            <a:off x="1585120" y="6093765"/>
            <a:ext cx="1154936" cy="125182"/>
            <a:chOff x="539552" y="5763453"/>
            <a:chExt cx="1154936" cy="126245"/>
          </a:xfrm>
        </p:grpSpPr>
        <p:sp>
          <p:nvSpPr>
            <p:cNvPr id="20" name="19 CuadroTexto"/>
            <p:cNvSpPr txBox="1"/>
            <p:nvPr/>
          </p:nvSpPr>
          <p:spPr>
            <a:xfrm>
              <a:off x="539552" y="5763453"/>
              <a:ext cx="610745" cy="124156"/>
            </a:xfrm>
            <a:prstGeom prst="rect">
              <a:avLst/>
            </a:prstGeom>
            <a:noFill/>
          </p:spPr>
          <p:txBody>
            <a:bodyPr wrap="none" lIns="0" tIns="0" rIns="0" bIns="0" rtlCol="0">
              <a:spAutoFit/>
            </a:bodyPr>
            <a:lstStyle/>
            <a:p>
              <a:r>
                <a:rPr lang="es-MX" sz="800" dirty="0" smtClean="0">
                  <a:solidFill>
                    <a:schemeClr val="tx1">
                      <a:lumMod val="75000"/>
                      <a:lumOff val="25000"/>
                    </a:schemeClr>
                  </a:solidFill>
                  <a:latin typeface="+mj-lt"/>
                </a:rPr>
                <a:t>Periodicidad:</a:t>
              </a:r>
            </a:p>
          </p:txBody>
        </p:sp>
        <p:sp>
          <p:nvSpPr>
            <p:cNvPr id="24" name="23 CuadroTexto"/>
            <p:cNvSpPr txBox="1"/>
            <p:nvPr/>
          </p:nvSpPr>
          <p:spPr>
            <a:xfrm>
              <a:off x="1256868" y="5765542"/>
              <a:ext cx="437620" cy="124156"/>
            </a:xfrm>
            <a:prstGeom prst="rect">
              <a:avLst/>
            </a:prstGeom>
            <a:noFill/>
          </p:spPr>
          <p:txBody>
            <a:bodyPr wrap="none" lIns="0" tIns="0" rIns="0" bIns="0" rtlCol="0">
              <a:spAutoFit/>
            </a:bodyPr>
            <a:lstStyle/>
            <a:p>
              <a:pPr marL="171450" indent="-171450">
                <a:buClr>
                  <a:schemeClr val="accent2">
                    <a:lumMod val="75000"/>
                  </a:schemeClr>
                </a:buClr>
                <a:buFont typeface="Wingdings" pitchFamily="2" charset="2"/>
                <a:buChar char="q"/>
              </a:pPr>
              <a:r>
                <a:rPr lang="es-MX" sz="800" u="sng" dirty="0" smtClean="0">
                  <a:solidFill>
                    <a:schemeClr val="tx1">
                      <a:lumMod val="75000"/>
                      <a:lumOff val="25000"/>
                    </a:schemeClr>
                  </a:solidFill>
                  <a:latin typeface="+mj-lt"/>
                </a:rPr>
                <a:t>Anual</a:t>
              </a:r>
            </a:p>
          </p:txBody>
        </p:sp>
      </p:grpSp>
    </p:spTree>
    <p:extLst>
      <p:ext uri="{BB962C8B-B14F-4D97-AF65-F5344CB8AC3E}">
        <p14:creationId xmlns:p14="http://schemas.microsoft.com/office/powerpoint/2010/main" val="1923224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a:hlinkClick r:id="rId2"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11</a:t>
            </a:r>
            <a:endParaRPr lang="es-MX" sz="1200" dirty="0">
              <a:solidFill>
                <a:schemeClr val="bg1"/>
              </a:solidFill>
            </a:endParaRPr>
          </a:p>
        </p:txBody>
      </p:sp>
      <p:sp>
        <p:nvSpPr>
          <p:cNvPr id="2" name="1 Título"/>
          <p:cNvSpPr>
            <a:spLocks noGrp="1"/>
          </p:cNvSpPr>
          <p:nvPr>
            <p:ph type="title" idx="4294967295"/>
          </p:nvPr>
        </p:nvSpPr>
        <p:spPr>
          <a:xfrm>
            <a:off x="323528" y="188640"/>
            <a:ext cx="6646614" cy="528637"/>
          </a:xfrm>
        </p:spPr>
        <p:txBody>
          <a:bodyPr>
            <a:normAutofit fontScale="90000"/>
          </a:bodyPr>
          <a:lstStyle/>
          <a:p>
            <a:r>
              <a:rPr lang="es-MX" sz="1600" dirty="0" smtClean="0"/>
              <a:t>Pesca</a:t>
            </a:r>
            <a:br>
              <a:rPr lang="es-MX" sz="1600" dirty="0" smtClean="0"/>
            </a:br>
            <a:r>
              <a:rPr lang="es-MX" sz="1600" dirty="0" smtClean="0"/>
              <a:t>Actividades Pesqueras</a:t>
            </a:r>
            <a:r>
              <a:rPr lang="es-MX" sz="1600" baseline="0" dirty="0" smtClean="0"/>
              <a:t> Industriales</a:t>
            </a:r>
            <a:endParaRPr lang="es-MX" sz="1600" dirty="0"/>
          </a:p>
        </p:txBody>
      </p:sp>
      <p:sp>
        <p:nvSpPr>
          <p:cNvPr id="14" name="13 CuadroTexto"/>
          <p:cNvSpPr txBox="1"/>
          <p:nvPr/>
        </p:nvSpPr>
        <p:spPr>
          <a:xfrm>
            <a:off x="1907704" y="5493911"/>
            <a:ext cx="2625564" cy="215444"/>
          </a:xfrm>
          <a:prstGeom prst="rect">
            <a:avLst/>
          </a:prstGeom>
          <a:noFill/>
        </p:spPr>
        <p:txBody>
          <a:bodyPr wrap="square" rtlCol="0">
            <a:spAutoFit/>
          </a:bodyPr>
          <a:lstStyle/>
          <a:p>
            <a:r>
              <a:rPr lang="es-MX" sz="800" dirty="0" smtClean="0">
                <a:latin typeface="+mj-lt"/>
              </a:rPr>
              <a:t>1/ Elaboración de harina de pescado y aceites.</a:t>
            </a:r>
          </a:p>
        </p:txBody>
      </p:sp>
      <p:graphicFrame>
        <p:nvGraphicFramePr>
          <p:cNvPr id="4" name="3 Tabla"/>
          <p:cNvGraphicFramePr>
            <a:graphicFrameLocks noGrp="1"/>
          </p:cNvGraphicFramePr>
          <p:nvPr>
            <p:extLst>
              <p:ext uri="{D42A27DB-BD31-4B8C-83A1-F6EECF244321}">
                <p14:modId xmlns:p14="http://schemas.microsoft.com/office/powerpoint/2010/main" val="2371542504"/>
              </p:ext>
            </p:extLst>
          </p:nvPr>
        </p:nvGraphicFramePr>
        <p:xfrm>
          <a:off x="513756" y="908720"/>
          <a:ext cx="8229596" cy="1800200"/>
        </p:xfrm>
        <a:graphic>
          <a:graphicData uri="http://schemas.openxmlformats.org/drawingml/2006/table">
            <a:tbl>
              <a:tblPr firstRow="1" bandRow="1">
                <a:tableStyleId>{F5AB1C69-6EDB-4FF4-983F-18BD219EF322}</a:tableStyleId>
              </a:tblPr>
              <a:tblGrid>
                <a:gridCol w="918968"/>
                <a:gridCol w="930308"/>
                <a:gridCol w="638032"/>
                <a:gridCol w="638032"/>
                <a:gridCol w="638032"/>
                <a:gridCol w="638032"/>
                <a:gridCol w="638032"/>
                <a:gridCol w="638032"/>
                <a:gridCol w="638032"/>
                <a:gridCol w="638032"/>
                <a:gridCol w="638032"/>
                <a:gridCol w="638032"/>
              </a:tblGrid>
              <a:tr h="504056">
                <a:tc gridSpan="12">
                  <a:txBody>
                    <a:bodyPr/>
                    <a:lstStyle/>
                    <a:p>
                      <a:pPr algn="ctr" fontAlgn="b"/>
                      <a:r>
                        <a:rPr lang="es-MX" sz="1000" u="none" strike="noStrike" dirty="0" smtClean="0">
                          <a:solidFill>
                            <a:srgbClr val="FFFFFF"/>
                          </a:solidFill>
                          <a:effectLst/>
                          <a:latin typeface="+mj-lt"/>
                        </a:rPr>
                        <a:t>Chiapas.</a:t>
                      </a:r>
                      <a:r>
                        <a:rPr lang="es-MX" sz="1000" u="none" strike="noStrike" baseline="0" dirty="0" smtClean="0">
                          <a:solidFill>
                            <a:srgbClr val="FFFFFF"/>
                          </a:solidFill>
                          <a:effectLst/>
                          <a:latin typeface="+mj-lt"/>
                        </a:rPr>
                        <a:t> </a:t>
                      </a:r>
                      <a:r>
                        <a:rPr lang="es-MX" sz="1000" u="none" strike="noStrike" dirty="0" smtClean="0">
                          <a:solidFill>
                            <a:srgbClr val="FFFFFF"/>
                          </a:solidFill>
                          <a:effectLst/>
                          <a:latin typeface="+mj-lt"/>
                        </a:rPr>
                        <a:t>Volumen </a:t>
                      </a:r>
                      <a:r>
                        <a:rPr lang="es-MX" sz="1000" u="none" strike="noStrike" dirty="0">
                          <a:solidFill>
                            <a:srgbClr val="FFFFFF"/>
                          </a:solidFill>
                          <a:effectLst/>
                          <a:latin typeface="+mj-lt"/>
                        </a:rPr>
                        <a:t>de la Producción Pesquera para Actividades Industriales </a:t>
                      </a:r>
                      <a:endParaRPr lang="es-MX" sz="1000" u="none" strike="noStrike" dirty="0" smtClean="0">
                        <a:solidFill>
                          <a:srgbClr val="FFFFFF"/>
                        </a:solidFill>
                        <a:effectLst/>
                        <a:latin typeface="+mj-lt"/>
                      </a:endParaRPr>
                    </a:p>
                    <a:p>
                      <a:pPr algn="ctr" fontAlgn="b"/>
                      <a:r>
                        <a:rPr lang="es-MX" sz="1000" u="none" strike="noStrike" dirty="0" smtClean="0">
                          <a:solidFill>
                            <a:srgbClr val="FFFFFF"/>
                          </a:solidFill>
                          <a:effectLst/>
                          <a:latin typeface="+mj-lt"/>
                        </a:rPr>
                        <a:t>Materia </a:t>
                      </a:r>
                      <a:r>
                        <a:rPr lang="es-MX" sz="1000" u="none" strike="noStrike" dirty="0">
                          <a:solidFill>
                            <a:srgbClr val="FFFFFF"/>
                          </a:solidFill>
                          <a:effectLst/>
                          <a:latin typeface="+mj-lt"/>
                        </a:rPr>
                        <a:t>Prima Procesada (M.P.) y Producción Obtenida (P.O.) por procesos, 2011 </a:t>
                      </a:r>
                      <a:endParaRPr lang="es-MX" sz="1000" u="none" strike="noStrike" dirty="0" smtClean="0">
                        <a:solidFill>
                          <a:srgbClr val="FFFFFF"/>
                        </a:solidFill>
                        <a:effectLst/>
                        <a:latin typeface="+mj-lt"/>
                      </a:endParaRPr>
                    </a:p>
                    <a:p>
                      <a:pPr algn="ctr" fontAlgn="b"/>
                      <a:r>
                        <a:rPr lang="es-MX" sz="1000" u="none" strike="noStrike" dirty="0" smtClean="0">
                          <a:solidFill>
                            <a:srgbClr val="FFFFFF"/>
                          </a:solidFill>
                          <a:effectLst/>
                          <a:latin typeface="+mj-lt"/>
                        </a:rPr>
                        <a:t>(</a:t>
                      </a:r>
                      <a:r>
                        <a:rPr lang="es-MX" sz="1000" u="none" strike="noStrike" dirty="0">
                          <a:solidFill>
                            <a:srgbClr val="FFFFFF"/>
                          </a:solidFill>
                          <a:effectLst/>
                          <a:latin typeface="+mj-lt"/>
                        </a:rPr>
                        <a:t>Toneladas)</a:t>
                      </a:r>
                      <a:endParaRPr lang="es-MX" sz="1050" b="1" i="0" u="none" strike="noStrike" dirty="0">
                        <a:solidFill>
                          <a:srgbClr val="FFFFFF"/>
                        </a:solidFill>
                        <a:effectLst/>
                        <a:latin typeface="+mj-lt"/>
                      </a:endParaRPr>
                    </a:p>
                  </a:txBody>
                  <a:tcPr marL="6172" marR="6172" marT="61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13993">
                <a:tc rowSpan="2">
                  <a:txBody>
                    <a:bodyPr/>
                    <a:lstStyle/>
                    <a:p>
                      <a:pPr algn="l" fontAlgn="ctr"/>
                      <a:r>
                        <a:rPr lang="es-MX" sz="900" b="1" i="0" u="none" strike="noStrike" dirty="0" smtClean="0">
                          <a:solidFill>
                            <a:srgbClr val="FFFFFF"/>
                          </a:solidFill>
                          <a:effectLst/>
                          <a:latin typeface="+mj-lt"/>
                        </a:rPr>
                        <a:t>Ámbito</a:t>
                      </a:r>
                      <a:endParaRPr lang="es-MX" sz="900" b="1" i="0" u="none" strike="noStrike" dirty="0">
                        <a:solidFill>
                          <a:srgbClr val="FFFFFF"/>
                        </a:solidFill>
                        <a:effectLst/>
                        <a:latin typeface="+mj-lt"/>
                      </a:endParaRPr>
                    </a:p>
                  </a:txBody>
                  <a:tcPr marL="6172" marR="6172" marT="61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p>
                      <a:pPr algn="ctr" fontAlgn="ctr"/>
                      <a:r>
                        <a:rPr lang="es-MX" sz="900" b="1" u="none" strike="noStrike" dirty="0">
                          <a:solidFill>
                            <a:srgbClr val="FFFFFF"/>
                          </a:solidFill>
                          <a:effectLst/>
                          <a:latin typeface="+mj-lt"/>
                        </a:rPr>
                        <a:t>Producción en peso desembarcado</a:t>
                      </a:r>
                      <a:endParaRPr lang="es-MX" sz="900" b="1" i="0" u="none" strike="noStrike" dirty="0">
                        <a:solidFill>
                          <a:srgbClr val="FFFFFF"/>
                        </a:solidFill>
                        <a:effectLst/>
                        <a:latin typeface="+mj-lt"/>
                      </a:endParaRPr>
                    </a:p>
                  </a:txBody>
                  <a:tcPr marL="6172" marR="6172" marT="61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2">
                  <a:txBody>
                    <a:bodyPr/>
                    <a:lstStyle/>
                    <a:p>
                      <a:pPr algn="ctr" fontAlgn="b"/>
                      <a:r>
                        <a:rPr lang="es-MX" sz="900" b="1" u="none" strike="noStrike" dirty="0">
                          <a:solidFill>
                            <a:srgbClr val="FFFFFF"/>
                          </a:solidFill>
                          <a:effectLst/>
                          <a:latin typeface="+mj-lt"/>
                        </a:rPr>
                        <a:t>Total</a:t>
                      </a:r>
                      <a:endParaRPr lang="es-MX" sz="900" b="1" i="0" u="none" strike="noStrike" dirty="0">
                        <a:solidFill>
                          <a:srgbClr val="FFFFFF"/>
                        </a:solidFill>
                        <a:effectLst/>
                        <a:latin typeface="+mj-lt"/>
                      </a:endParaRPr>
                    </a:p>
                  </a:txBody>
                  <a:tcPr marL="6172" marR="6172" marT="61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c gridSpan="2">
                  <a:txBody>
                    <a:bodyPr/>
                    <a:lstStyle/>
                    <a:p>
                      <a:pPr algn="ctr" fontAlgn="b"/>
                      <a:r>
                        <a:rPr lang="es-MX" sz="900" b="1" u="none" strike="noStrike" dirty="0">
                          <a:solidFill>
                            <a:srgbClr val="FFFFFF"/>
                          </a:solidFill>
                          <a:effectLst/>
                          <a:latin typeface="+mj-lt"/>
                        </a:rPr>
                        <a:t>Congelado</a:t>
                      </a:r>
                      <a:endParaRPr lang="es-MX" sz="900" b="1" i="0" u="none" strike="noStrike" dirty="0">
                        <a:solidFill>
                          <a:srgbClr val="FFFFFF"/>
                        </a:solidFill>
                        <a:effectLst/>
                        <a:latin typeface="+mj-lt"/>
                      </a:endParaRPr>
                    </a:p>
                  </a:txBody>
                  <a:tcPr marL="6172" marR="6172" marT="61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c gridSpan="2">
                  <a:txBody>
                    <a:bodyPr/>
                    <a:lstStyle/>
                    <a:p>
                      <a:pPr algn="ctr" fontAlgn="b"/>
                      <a:r>
                        <a:rPr lang="es-MX" sz="900" b="1" u="none" strike="noStrike" dirty="0">
                          <a:solidFill>
                            <a:srgbClr val="FFFFFF"/>
                          </a:solidFill>
                          <a:effectLst/>
                          <a:latin typeface="+mj-lt"/>
                        </a:rPr>
                        <a:t>Enlatado</a:t>
                      </a:r>
                      <a:endParaRPr lang="es-MX" sz="900" b="1" i="0" u="none" strike="noStrike" dirty="0">
                        <a:solidFill>
                          <a:srgbClr val="FFFFFF"/>
                        </a:solidFill>
                        <a:effectLst/>
                        <a:latin typeface="+mj-lt"/>
                      </a:endParaRPr>
                    </a:p>
                  </a:txBody>
                  <a:tcPr marL="6172" marR="6172" marT="61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c gridSpan="2">
                  <a:txBody>
                    <a:bodyPr/>
                    <a:lstStyle/>
                    <a:p>
                      <a:pPr algn="ctr" fontAlgn="b"/>
                      <a:r>
                        <a:rPr lang="es-MX" sz="900" b="1" u="none" strike="noStrike" dirty="0" smtClean="0">
                          <a:solidFill>
                            <a:srgbClr val="FFFFFF"/>
                          </a:solidFill>
                          <a:effectLst/>
                          <a:latin typeface="+mj-lt"/>
                        </a:rPr>
                        <a:t>Reducción 1/</a:t>
                      </a:r>
                      <a:endParaRPr lang="es-MX" sz="900" b="1" i="0" u="none" strike="noStrike" dirty="0">
                        <a:solidFill>
                          <a:srgbClr val="FFFFFF"/>
                        </a:solidFill>
                        <a:effectLst/>
                        <a:latin typeface="+mj-lt"/>
                      </a:endParaRPr>
                    </a:p>
                  </a:txBody>
                  <a:tcPr marL="6172" marR="6172" marT="61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c gridSpan="2">
                  <a:txBody>
                    <a:bodyPr/>
                    <a:lstStyle/>
                    <a:p>
                      <a:pPr algn="ctr" fontAlgn="b"/>
                      <a:r>
                        <a:rPr lang="es-MX" sz="900" b="1" u="none" strike="noStrike" dirty="0">
                          <a:solidFill>
                            <a:srgbClr val="FFFFFF"/>
                          </a:solidFill>
                          <a:effectLst/>
                          <a:latin typeface="+mj-lt"/>
                        </a:rPr>
                        <a:t>Otros Procesos</a:t>
                      </a:r>
                      <a:endParaRPr lang="es-MX" sz="900" b="1" i="0" u="none" strike="noStrike" dirty="0">
                        <a:solidFill>
                          <a:srgbClr val="FFFFFF"/>
                        </a:solidFill>
                        <a:effectLst/>
                        <a:latin typeface="+mj-lt"/>
                      </a:endParaRPr>
                    </a:p>
                  </a:txBody>
                  <a:tcPr marL="6172" marR="6172" marT="61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r>
              <a:tr h="279105">
                <a:tc vMerge="1">
                  <a:txBody>
                    <a:bodyPr/>
                    <a:lstStyle/>
                    <a:p>
                      <a:endParaRPr lang="es-MX"/>
                    </a:p>
                  </a:txBody>
                  <a:tcPr/>
                </a:tc>
                <a:tc vMerge="1">
                  <a:txBody>
                    <a:bodyPr/>
                    <a:lstStyle/>
                    <a:p>
                      <a:endParaRPr lang="es-MX"/>
                    </a:p>
                  </a:txBody>
                  <a:tcPr/>
                </a:tc>
                <a:tc>
                  <a:txBody>
                    <a:bodyPr/>
                    <a:lstStyle/>
                    <a:p>
                      <a:pPr algn="ctr" fontAlgn="b"/>
                      <a:r>
                        <a:rPr lang="es-MX" sz="900" b="1" u="none" strike="noStrike">
                          <a:solidFill>
                            <a:srgbClr val="FFFFFF"/>
                          </a:solidFill>
                          <a:effectLst/>
                          <a:latin typeface="+mj-lt"/>
                        </a:rPr>
                        <a:t>M.P.</a:t>
                      </a:r>
                      <a:endParaRPr lang="es-MX" sz="900" b="1" i="0" u="none" strike="noStrike">
                        <a:solidFill>
                          <a:srgbClr val="FFFFFF"/>
                        </a:solidFill>
                        <a:effectLst/>
                        <a:latin typeface="+mj-lt"/>
                      </a:endParaRPr>
                    </a:p>
                  </a:txBody>
                  <a:tcPr marL="6172" marR="6172" marT="61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900" b="1" u="none" strike="noStrike" dirty="0">
                          <a:solidFill>
                            <a:srgbClr val="FFFFFF"/>
                          </a:solidFill>
                          <a:effectLst/>
                          <a:latin typeface="+mj-lt"/>
                        </a:rPr>
                        <a:t>P.O.</a:t>
                      </a:r>
                      <a:endParaRPr lang="es-MX" sz="900" b="1" i="0" u="none" strike="noStrike" dirty="0">
                        <a:solidFill>
                          <a:srgbClr val="FFFFFF"/>
                        </a:solidFill>
                        <a:effectLst/>
                        <a:latin typeface="+mj-lt"/>
                      </a:endParaRPr>
                    </a:p>
                  </a:txBody>
                  <a:tcPr marL="6172" marR="6172" marT="61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900" b="1" u="none" strike="noStrike" dirty="0">
                          <a:solidFill>
                            <a:srgbClr val="FFFFFF"/>
                          </a:solidFill>
                          <a:effectLst/>
                          <a:latin typeface="+mj-lt"/>
                        </a:rPr>
                        <a:t>M.P.</a:t>
                      </a:r>
                      <a:endParaRPr lang="es-MX" sz="900" b="1" i="0" u="none" strike="noStrike" dirty="0">
                        <a:solidFill>
                          <a:srgbClr val="FFFFFF"/>
                        </a:solidFill>
                        <a:effectLst/>
                        <a:latin typeface="+mj-lt"/>
                      </a:endParaRPr>
                    </a:p>
                  </a:txBody>
                  <a:tcPr marL="6172" marR="6172" marT="61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900" b="1" u="none" strike="noStrike" dirty="0">
                          <a:solidFill>
                            <a:srgbClr val="FFFFFF"/>
                          </a:solidFill>
                          <a:effectLst/>
                          <a:latin typeface="+mj-lt"/>
                        </a:rPr>
                        <a:t>P.O.</a:t>
                      </a:r>
                      <a:endParaRPr lang="es-MX" sz="900" b="1" i="0" u="none" strike="noStrike" dirty="0">
                        <a:solidFill>
                          <a:srgbClr val="FFFFFF"/>
                        </a:solidFill>
                        <a:effectLst/>
                        <a:latin typeface="+mj-lt"/>
                      </a:endParaRPr>
                    </a:p>
                  </a:txBody>
                  <a:tcPr marL="6172" marR="6172" marT="61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900" b="1" u="none" strike="noStrike" dirty="0">
                          <a:solidFill>
                            <a:srgbClr val="FFFFFF"/>
                          </a:solidFill>
                          <a:effectLst/>
                          <a:latin typeface="+mj-lt"/>
                        </a:rPr>
                        <a:t>M.P.</a:t>
                      </a:r>
                      <a:endParaRPr lang="es-MX" sz="900" b="1" i="0" u="none" strike="noStrike" dirty="0">
                        <a:solidFill>
                          <a:srgbClr val="FFFFFF"/>
                        </a:solidFill>
                        <a:effectLst/>
                        <a:latin typeface="+mj-lt"/>
                      </a:endParaRPr>
                    </a:p>
                  </a:txBody>
                  <a:tcPr marL="6172" marR="6172" marT="61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900" b="1" u="none" strike="noStrike" dirty="0">
                          <a:solidFill>
                            <a:srgbClr val="FFFFFF"/>
                          </a:solidFill>
                          <a:effectLst/>
                          <a:latin typeface="+mj-lt"/>
                        </a:rPr>
                        <a:t>P.O.</a:t>
                      </a:r>
                      <a:endParaRPr lang="es-MX" sz="900" b="1" i="0" u="none" strike="noStrike" dirty="0">
                        <a:solidFill>
                          <a:srgbClr val="FFFFFF"/>
                        </a:solidFill>
                        <a:effectLst/>
                        <a:latin typeface="+mj-lt"/>
                      </a:endParaRPr>
                    </a:p>
                  </a:txBody>
                  <a:tcPr marL="6172" marR="6172" marT="61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900" b="1" u="none" strike="noStrike" dirty="0">
                          <a:solidFill>
                            <a:srgbClr val="FFFFFF"/>
                          </a:solidFill>
                          <a:effectLst/>
                          <a:latin typeface="+mj-lt"/>
                        </a:rPr>
                        <a:t>M.P.</a:t>
                      </a:r>
                      <a:endParaRPr lang="es-MX" sz="900" b="1" i="0" u="none" strike="noStrike" dirty="0">
                        <a:solidFill>
                          <a:srgbClr val="FFFFFF"/>
                        </a:solidFill>
                        <a:effectLst/>
                        <a:latin typeface="+mj-lt"/>
                      </a:endParaRPr>
                    </a:p>
                  </a:txBody>
                  <a:tcPr marL="6172" marR="6172" marT="61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900" b="1" u="none" strike="noStrike">
                          <a:solidFill>
                            <a:srgbClr val="FFFFFF"/>
                          </a:solidFill>
                          <a:effectLst/>
                          <a:latin typeface="+mj-lt"/>
                        </a:rPr>
                        <a:t>P.O.</a:t>
                      </a:r>
                      <a:endParaRPr lang="es-MX" sz="900" b="1" i="0" u="none" strike="noStrike">
                        <a:solidFill>
                          <a:srgbClr val="FFFFFF"/>
                        </a:solidFill>
                        <a:effectLst/>
                        <a:latin typeface="+mj-lt"/>
                      </a:endParaRPr>
                    </a:p>
                  </a:txBody>
                  <a:tcPr marL="6172" marR="6172" marT="61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900" b="1" u="none" strike="noStrike" dirty="0">
                          <a:solidFill>
                            <a:srgbClr val="FFFFFF"/>
                          </a:solidFill>
                          <a:effectLst/>
                          <a:latin typeface="+mj-lt"/>
                        </a:rPr>
                        <a:t>M.P.</a:t>
                      </a:r>
                      <a:endParaRPr lang="es-MX" sz="900" b="1" i="0" u="none" strike="noStrike" dirty="0">
                        <a:solidFill>
                          <a:srgbClr val="FFFFFF"/>
                        </a:solidFill>
                        <a:effectLst/>
                        <a:latin typeface="+mj-lt"/>
                      </a:endParaRPr>
                    </a:p>
                  </a:txBody>
                  <a:tcPr marL="6172" marR="6172" marT="61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900" b="1" u="none" strike="noStrike" dirty="0">
                          <a:solidFill>
                            <a:srgbClr val="FFFFFF"/>
                          </a:solidFill>
                          <a:effectLst/>
                          <a:latin typeface="+mj-lt"/>
                        </a:rPr>
                        <a:t>P.O.</a:t>
                      </a:r>
                      <a:endParaRPr lang="es-MX" sz="900" b="1" i="0" u="none" strike="noStrike" dirty="0">
                        <a:solidFill>
                          <a:srgbClr val="FFFFFF"/>
                        </a:solidFill>
                        <a:effectLst/>
                        <a:latin typeface="+mj-lt"/>
                      </a:endParaRPr>
                    </a:p>
                  </a:txBody>
                  <a:tcPr marL="6172" marR="6172" marT="61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343006">
                <a:tc>
                  <a:txBody>
                    <a:bodyPr/>
                    <a:lstStyle/>
                    <a:p>
                      <a:pPr algn="l" fontAlgn="ctr"/>
                      <a:r>
                        <a:rPr lang="es-MX" sz="900" u="none" strike="noStrike" dirty="0">
                          <a:effectLst/>
                          <a:latin typeface="+mj-lt"/>
                        </a:rPr>
                        <a:t>Nacional</a:t>
                      </a:r>
                      <a:endParaRPr lang="es-MX" sz="900" b="0" i="0" u="none" strike="noStrike" dirty="0">
                        <a:solidFill>
                          <a:srgbClr val="000000"/>
                        </a:solidFill>
                        <a:effectLst/>
                        <a:latin typeface="+mj-lt"/>
                      </a:endParaRPr>
                    </a:p>
                  </a:txBody>
                  <a:tcPr marL="36000" marR="36000" marT="72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1,478,485</a:t>
                      </a:r>
                      <a:endParaRPr lang="es-MX" sz="900" b="0" i="0" u="none" strike="noStrike" dirty="0">
                        <a:solidFill>
                          <a:srgbClr val="000000"/>
                        </a:solidFill>
                        <a:effectLst/>
                        <a:latin typeface="+mj-lt"/>
                      </a:endParaRPr>
                    </a:p>
                  </a:txBody>
                  <a:tcPr marL="36000" marR="36000" marT="72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1,092,518</a:t>
                      </a:r>
                      <a:endParaRPr lang="es-MX" sz="900" b="0" i="0" u="none" strike="noStrike" dirty="0">
                        <a:solidFill>
                          <a:srgbClr val="000000"/>
                        </a:solidFill>
                        <a:effectLst/>
                        <a:latin typeface="+mj-lt"/>
                      </a:endParaRPr>
                    </a:p>
                  </a:txBody>
                  <a:tcPr marL="36000" marR="36000" marT="72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564,370</a:t>
                      </a:r>
                      <a:endParaRPr lang="es-MX" sz="900" b="0" i="0" u="none" strike="noStrike" dirty="0">
                        <a:solidFill>
                          <a:srgbClr val="000000"/>
                        </a:solidFill>
                        <a:effectLst/>
                        <a:latin typeface="+mj-lt"/>
                      </a:endParaRPr>
                    </a:p>
                  </a:txBody>
                  <a:tcPr marL="36000" marR="36000" marT="72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900" u="none" strike="noStrike">
                          <a:effectLst/>
                          <a:latin typeface="+mj-lt"/>
                        </a:rPr>
                        <a:t>366,213</a:t>
                      </a:r>
                      <a:endParaRPr lang="es-MX" sz="900" b="0" i="0" u="none" strike="noStrike">
                        <a:solidFill>
                          <a:srgbClr val="000000"/>
                        </a:solidFill>
                        <a:effectLst/>
                        <a:latin typeface="+mj-lt"/>
                      </a:endParaRPr>
                    </a:p>
                  </a:txBody>
                  <a:tcPr marL="36000" marR="36000" marT="72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900" u="none" strike="noStrike">
                          <a:effectLst/>
                          <a:latin typeface="+mj-lt"/>
                        </a:rPr>
                        <a:t>310,339</a:t>
                      </a:r>
                      <a:endParaRPr lang="es-MX" sz="900" b="0" i="0" u="none" strike="noStrike">
                        <a:solidFill>
                          <a:srgbClr val="000000"/>
                        </a:solidFill>
                        <a:effectLst/>
                        <a:latin typeface="+mj-lt"/>
                      </a:endParaRPr>
                    </a:p>
                  </a:txBody>
                  <a:tcPr marL="36000" marR="36000" marT="72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900" u="none" strike="noStrike">
                          <a:effectLst/>
                          <a:latin typeface="+mj-lt"/>
                        </a:rPr>
                        <a:t>199,957</a:t>
                      </a:r>
                      <a:endParaRPr lang="es-MX" sz="900" b="0" i="0" u="none" strike="noStrike">
                        <a:solidFill>
                          <a:srgbClr val="000000"/>
                        </a:solidFill>
                        <a:effectLst/>
                        <a:latin typeface="+mj-lt"/>
                      </a:endParaRPr>
                    </a:p>
                  </a:txBody>
                  <a:tcPr marL="36000" marR="36000" marT="72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900" u="none" strike="noStrike">
                          <a:effectLst/>
                          <a:latin typeface="+mj-lt"/>
                        </a:rPr>
                        <a:t>104,878</a:t>
                      </a:r>
                      <a:endParaRPr lang="es-MX" sz="900" b="0" i="0" u="none" strike="noStrike">
                        <a:solidFill>
                          <a:srgbClr val="000000"/>
                        </a:solidFill>
                        <a:effectLst/>
                        <a:latin typeface="+mj-lt"/>
                      </a:endParaRPr>
                    </a:p>
                  </a:txBody>
                  <a:tcPr marL="36000" marR="36000" marT="72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518,730</a:t>
                      </a:r>
                      <a:endParaRPr lang="es-MX" sz="900" b="0" i="0" u="none" strike="noStrike" dirty="0">
                        <a:solidFill>
                          <a:srgbClr val="000000"/>
                        </a:solidFill>
                        <a:effectLst/>
                        <a:latin typeface="+mj-lt"/>
                      </a:endParaRPr>
                    </a:p>
                  </a:txBody>
                  <a:tcPr marL="36000" marR="36000" marT="72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146,172</a:t>
                      </a:r>
                      <a:endParaRPr lang="es-MX" sz="900" b="0" i="0" u="none" strike="noStrike" dirty="0">
                        <a:solidFill>
                          <a:srgbClr val="000000"/>
                        </a:solidFill>
                        <a:effectLst/>
                        <a:latin typeface="+mj-lt"/>
                      </a:endParaRPr>
                    </a:p>
                  </a:txBody>
                  <a:tcPr marL="36000" marR="36000" marT="72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900" u="none" strike="noStrike">
                          <a:effectLst/>
                          <a:latin typeface="+mj-lt"/>
                        </a:rPr>
                        <a:t>7,618</a:t>
                      </a:r>
                      <a:endParaRPr lang="es-MX" sz="900" b="0" i="0" u="none" strike="noStrike">
                        <a:solidFill>
                          <a:srgbClr val="000000"/>
                        </a:solidFill>
                        <a:effectLst/>
                        <a:latin typeface="+mj-lt"/>
                      </a:endParaRPr>
                    </a:p>
                  </a:txBody>
                  <a:tcPr marL="36000" marR="36000" marT="72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2,981</a:t>
                      </a:r>
                      <a:endParaRPr lang="es-MX" sz="900" b="0" i="0" u="none" strike="noStrike" dirty="0">
                        <a:solidFill>
                          <a:srgbClr val="000000"/>
                        </a:solidFill>
                        <a:effectLst/>
                        <a:latin typeface="+mj-lt"/>
                      </a:endParaRPr>
                    </a:p>
                  </a:txBody>
                  <a:tcPr marL="36000" marR="36000" marT="72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60040">
                <a:tc>
                  <a:txBody>
                    <a:bodyPr/>
                    <a:lstStyle/>
                    <a:p>
                      <a:pPr algn="l" fontAlgn="ctr"/>
                      <a:r>
                        <a:rPr lang="es-MX" sz="900" u="none" strike="noStrike" dirty="0">
                          <a:effectLst/>
                          <a:latin typeface="+mj-lt"/>
                        </a:rPr>
                        <a:t>Chiapas</a:t>
                      </a:r>
                      <a:endParaRPr lang="es-MX" sz="900" b="0" i="0" u="none" strike="noStrike" dirty="0">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28,678</a:t>
                      </a:r>
                      <a:endParaRPr lang="es-MX" sz="900" b="0" i="0" u="none" strike="noStrike" dirty="0">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15,839</a:t>
                      </a:r>
                      <a:endParaRPr lang="es-MX" sz="900" b="0" i="0" u="none" strike="noStrike" dirty="0">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11,147</a:t>
                      </a:r>
                      <a:endParaRPr lang="es-MX" sz="900" b="0" i="0" u="none" strike="noStrike" dirty="0">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8,317</a:t>
                      </a:r>
                      <a:endParaRPr lang="es-MX" sz="900" b="0" i="0" u="none" strike="noStrike" dirty="0">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6,595</a:t>
                      </a:r>
                      <a:endParaRPr lang="es-MX" sz="900" b="0" i="0" u="none" strike="noStrike" dirty="0">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7,357</a:t>
                      </a:r>
                      <a:endParaRPr lang="es-MX" sz="900" b="0" i="0" u="none" strike="noStrike" dirty="0">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4,512</a:t>
                      </a:r>
                      <a:endParaRPr lang="es-MX" sz="900" b="0" i="0" u="none" strike="noStrike" dirty="0">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a:t>
                      </a:r>
                      <a:endParaRPr lang="es-MX" sz="900" b="0" i="0" u="none" strike="noStrike" dirty="0">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a:t>
                      </a:r>
                      <a:endParaRPr lang="es-MX" sz="900" b="0" i="0" u="none" strike="noStrike" dirty="0">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165</a:t>
                      </a:r>
                      <a:endParaRPr lang="es-MX" sz="900" b="0" i="0" u="none" strike="noStrike" dirty="0">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40</a:t>
                      </a:r>
                      <a:endParaRPr lang="es-MX" sz="900" b="0" i="0" u="none" strike="noStrike" dirty="0">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15" name="2 Gráfico"/>
          <p:cNvGraphicFramePr>
            <a:graphicFrameLocks/>
          </p:cNvGraphicFramePr>
          <p:nvPr>
            <p:extLst>
              <p:ext uri="{D42A27DB-BD31-4B8C-83A1-F6EECF244321}">
                <p14:modId xmlns:p14="http://schemas.microsoft.com/office/powerpoint/2010/main" val="1617842674"/>
              </p:ext>
            </p:extLst>
          </p:nvPr>
        </p:nvGraphicFramePr>
        <p:xfrm>
          <a:off x="1956457" y="2924944"/>
          <a:ext cx="4799037" cy="252028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13 Grupo"/>
          <p:cNvGrpSpPr/>
          <p:nvPr/>
        </p:nvGrpSpPr>
        <p:grpSpPr>
          <a:xfrm>
            <a:off x="2172078" y="6256146"/>
            <a:ext cx="1154936" cy="125182"/>
            <a:chOff x="539552" y="5763453"/>
            <a:chExt cx="1154936" cy="126245"/>
          </a:xfrm>
        </p:grpSpPr>
        <p:sp>
          <p:nvSpPr>
            <p:cNvPr id="13" name="11 CuadroTexto"/>
            <p:cNvSpPr txBox="1"/>
            <p:nvPr/>
          </p:nvSpPr>
          <p:spPr>
            <a:xfrm>
              <a:off x="539552" y="5763453"/>
              <a:ext cx="610745" cy="124156"/>
            </a:xfrm>
            <a:prstGeom prst="rect">
              <a:avLst/>
            </a:prstGeom>
            <a:noFill/>
          </p:spPr>
          <p:txBody>
            <a:bodyPr wrap="none" lIns="0" tIns="0" rIns="0" bIns="0" rtlCol="0">
              <a:spAutoFit/>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s-MX" sz="800" dirty="0" smtClean="0">
                  <a:solidFill>
                    <a:schemeClr val="tx1">
                      <a:lumMod val="75000"/>
                      <a:lumOff val="25000"/>
                    </a:schemeClr>
                  </a:solidFill>
                  <a:latin typeface="+mj-lt"/>
                </a:rPr>
                <a:t>Periodicidad:</a:t>
              </a:r>
            </a:p>
          </p:txBody>
        </p:sp>
        <p:sp>
          <p:nvSpPr>
            <p:cNvPr id="16" name="12 CuadroTexto"/>
            <p:cNvSpPr txBox="1"/>
            <p:nvPr/>
          </p:nvSpPr>
          <p:spPr>
            <a:xfrm>
              <a:off x="1256868" y="5765542"/>
              <a:ext cx="437620" cy="124156"/>
            </a:xfrm>
            <a:prstGeom prst="rect">
              <a:avLst/>
            </a:prstGeom>
            <a:noFill/>
          </p:spPr>
          <p:txBody>
            <a:bodyPr wrap="none" lIns="0" tIns="0" rIns="0" bIns="0" rtlCol="0">
              <a:spAutoFit/>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Clr>
                  <a:schemeClr val="accent2">
                    <a:lumMod val="75000"/>
                  </a:schemeClr>
                </a:buClr>
                <a:buFont typeface="Wingdings" pitchFamily="2" charset="2"/>
                <a:buChar char="q"/>
              </a:pPr>
              <a:r>
                <a:rPr lang="es-MX" sz="800" u="sng" dirty="0" smtClean="0">
                  <a:solidFill>
                    <a:schemeClr val="tx1">
                      <a:lumMod val="75000"/>
                      <a:lumOff val="25000"/>
                    </a:schemeClr>
                  </a:solidFill>
                  <a:latin typeface="+mj-lt"/>
                </a:rPr>
                <a:t>Anual</a:t>
              </a:r>
            </a:p>
          </p:txBody>
        </p:sp>
      </p:grpSp>
      <p:sp>
        <p:nvSpPr>
          <p:cNvPr id="17" name="16 CuadroTexto"/>
          <p:cNvSpPr txBox="1"/>
          <p:nvPr/>
        </p:nvSpPr>
        <p:spPr>
          <a:xfrm>
            <a:off x="2087644" y="6008604"/>
            <a:ext cx="4356564" cy="215444"/>
          </a:xfrm>
          <a:prstGeom prst="rect">
            <a:avLst/>
          </a:prstGeom>
          <a:noFill/>
        </p:spPr>
        <p:txBody>
          <a:bodyPr wrap="square" rtlCol="0">
            <a:spAutoFit/>
          </a:bodyPr>
          <a:lstStyle/>
          <a:p>
            <a:r>
              <a:rPr lang="es-MX" sz="800" dirty="0" smtClean="0">
                <a:solidFill>
                  <a:schemeClr val="tx2">
                    <a:lumMod val="75000"/>
                    <a:lumOff val="25000"/>
                  </a:schemeClr>
                </a:solidFill>
                <a:latin typeface="+mj-lt"/>
              </a:rPr>
              <a:t>Fuente</a:t>
            </a:r>
            <a:r>
              <a:rPr lang="es-MX" sz="800" dirty="0">
                <a:solidFill>
                  <a:schemeClr val="tx2">
                    <a:lumMod val="75000"/>
                    <a:lumOff val="25000"/>
                  </a:schemeClr>
                </a:solidFill>
                <a:latin typeface="+mj-lt"/>
              </a:rPr>
              <a:t>: CONAPESCA. Anuario Estadístico de Acuacultura y Pesca 2011.</a:t>
            </a:r>
          </a:p>
        </p:txBody>
      </p:sp>
    </p:spTree>
    <p:extLst>
      <p:ext uri="{BB962C8B-B14F-4D97-AF65-F5344CB8AC3E}">
        <p14:creationId xmlns:p14="http://schemas.microsoft.com/office/powerpoint/2010/main" val="3540625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p:cNvSpPr txBox="1">
            <a:spLocks noChangeArrowheads="1"/>
          </p:cNvSpPr>
          <p:nvPr/>
        </p:nvSpPr>
        <p:spPr bwMode="auto">
          <a:xfrm>
            <a:off x="179512" y="764704"/>
            <a:ext cx="8640960" cy="400110"/>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s-MX" sz="1000" dirty="0">
                <a:effectLst/>
                <a:latin typeface="+mj-lt"/>
                <a:ea typeface="Calibri"/>
                <a:cs typeface="Times New Roman"/>
              </a:rPr>
              <a:t>Chiapas en el año </a:t>
            </a:r>
            <a:r>
              <a:rPr lang="es-MX" sz="1000" dirty="0" smtClean="0">
                <a:effectLst/>
                <a:latin typeface="+mj-lt"/>
                <a:ea typeface="Calibri"/>
                <a:cs typeface="Times New Roman"/>
              </a:rPr>
              <a:t>2011 </a:t>
            </a:r>
            <a:r>
              <a:rPr lang="es-MX" sz="1000" dirty="0">
                <a:effectLst/>
                <a:latin typeface="+mj-lt"/>
                <a:ea typeface="Calibri"/>
                <a:cs typeface="Times New Roman"/>
              </a:rPr>
              <a:t>tuvo una producción forestal maderable de </a:t>
            </a:r>
            <a:r>
              <a:rPr lang="es-MX" sz="1000" dirty="0" smtClean="0">
                <a:effectLst/>
                <a:latin typeface="+mj-lt"/>
                <a:ea typeface="Calibri"/>
                <a:cs typeface="Times New Roman"/>
              </a:rPr>
              <a:t>203 </a:t>
            </a:r>
            <a:r>
              <a:rPr lang="es-MX" sz="1000" dirty="0">
                <a:effectLst/>
                <a:latin typeface="+mj-lt"/>
                <a:ea typeface="Calibri"/>
                <a:cs typeface="Times New Roman"/>
              </a:rPr>
              <a:t>mil </a:t>
            </a:r>
            <a:r>
              <a:rPr lang="es-MX" sz="1000" dirty="0" smtClean="0">
                <a:effectLst/>
                <a:latin typeface="+mj-lt"/>
                <a:ea typeface="Calibri"/>
                <a:cs typeface="Times New Roman"/>
              </a:rPr>
              <a:t>391 </a:t>
            </a:r>
            <a:r>
              <a:rPr lang="es-MX" sz="1000" dirty="0">
                <a:effectLst/>
                <a:latin typeface="+mj-lt"/>
                <a:ea typeface="Calibri"/>
                <a:cs typeface="Times New Roman"/>
              </a:rPr>
              <a:t>metros </a:t>
            </a:r>
            <a:r>
              <a:rPr lang="es-MX" sz="1000" dirty="0" smtClean="0">
                <a:effectLst/>
                <a:latin typeface="+mj-lt"/>
                <a:ea typeface="Calibri"/>
                <a:cs typeface="Times New Roman"/>
              </a:rPr>
              <a:t>cúbicos rollo (m</a:t>
            </a:r>
            <a:r>
              <a:rPr lang="es-MX" sz="1000" baseline="30000" dirty="0" smtClean="0">
                <a:effectLst/>
                <a:latin typeface="+mj-lt"/>
                <a:ea typeface="Calibri"/>
                <a:cs typeface="Times New Roman"/>
              </a:rPr>
              <a:t>3</a:t>
            </a:r>
            <a:r>
              <a:rPr lang="es-MX" sz="1000" dirty="0" smtClean="0">
                <a:effectLst/>
                <a:latin typeface="+mj-lt"/>
                <a:ea typeface="Calibri"/>
                <a:cs typeface="Times New Roman"/>
              </a:rPr>
              <a:t>r). </a:t>
            </a:r>
            <a:r>
              <a:rPr lang="es-MX" sz="1000" dirty="0">
                <a:effectLst/>
                <a:latin typeface="+mj-lt"/>
                <a:ea typeface="Calibri"/>
                <a:cs typeface="Times New Roman"/>
              </a:rPr>
              <a:t>Esta producción </a:t>
            </a:r>
            <a:r>
              <a:rPr lang="es-MX" sz="1000" dirty="0" smtClean="0">
                <a:effectLst/>
                <a:latin typeface="+mj-lt"/>
                <a:ea typeface="Calibri"/>
                <a:cs typeface="Times New Roman"/>
              </a:rPr>
              <a:t>alcanza un valor de 119 millones de </a:t>
            </a:r>
            <a:r>
              <a:rPr lang="es-MX" sz="1000" dirty="0">
                <a:effectLst/>
                <a:latin typeface="+mj-lt"/>
                <a:ea typeface="Calibri"/>
                <a:cs typeface="Times New Roman"/>
              </a:rPr>
              <a:t>pesos</a:t>
            </a:r>
            <a:r>
              <a:rPr lang="es-MX" sz="1000" dirty="0" smtClean="0">
                <a:effectLst/>
                <a:latin typeface="+mj-lt"/>
                <a:ea typeface="Calibri"/>
                <a:cs typeface="Times New Roman"/>
              </a:rPr>
              <a:t>. En relación al año anterior hubo una disminución de ocho mil 623 m</a:t>
            </a:r>
            <a:r>
              <a:rPr lang="es-MX" sz="1000" baseline="30000" dirty="0" smtClean="0">
                <a:effectLst/>
                <a:latin typeface="+mj-lt"/>
                <a:ea typeface="Calibri"/>
                <a:cs typeface="Times New Roman"/>
              </a:rPr>
              <a:t>3</a:t>
            </a:r>
            <a:r>
              <a:rPr lang="es-MX" sz="1000" dirty="0" smtClean="0">
                <a:effectLst/>
                <a:latin typeface="+mj-lt"/>
                <a:ea typeface="Calibri"/>
                <a:cs typeface="Times New Roman"/>
              </a:rPr>
              <a:t>r (4.1%). </a:t>
            </a:r>
            <a:endParaRPr lang="es-MX" sz="1200" dirty="0">
              <a:effectLst/>
              <a:latin typeface="+mj-lt"/>
              <a:ea typeface="Calibri"/>
              <a:cs typeface="Times New Roman"/>
            </a:endParaRPr>
          </a:p>
        </p:txBody>
      </p:sp>
      <p:graphicFrame>
        <p:nvGraphicFramePr>
          <p:cNvPr id="4" name="3 Tabla"/>
          <p:cNvGraphicFramePr>
            <a:graphicFrameLocks noGrp="1"/>
          </p:cNvGraphicFramePr>
          <p:nvPr>
            <p:extLst>
              <p:ext uri="{D42A27DB-BD31-4B8C-83A1-F6EECF244321}">
                <p14:modId xmlns:p14="http://schemas.microsoft.com/office/powerpoint/2010/main" val="2476381573"/>
              </p:ext>
            </p:extLst>
          </p:nvPr>
        </p:nvGraphicFramePr>
        <p:xfrm>
          <a:off x="179512" y="1295033"/>
          <a:ext cx="4968554" cy="1399773"/>
        </p:xfrm>
        <a:graphic>
          <a:graphicData uri="http://schemas.openxmlformats.org/drawingml/2006/table">
            <a:tbl>
              <a:tblPr>
                <a:tableStyleId>{5C22544A-7EE6-4342-B048-85BDC9FD1C3A}</a:tableStyleId>
              </a:tblPr>
              <a:tblGrid>
                <a:gridCol w="1080120"/>
                <a:gridCol w="504056"/>
                <a:gridCol w="504056"/>
                <a:gridCol w="576064"/>
                <a:gridCol w="504056"/>
                <a:gridCol w="504056"/>
                <a:gridCol w="720080"/>
                <a:gridCol w="576066"/>
              </a:tblGrid>
              <a:tr h="360040">
                <a:tc gridSpan="8">
                  <a:txBody>
                    <a:bodyPr/>
                    <a:lstStyle/>
                    <a:p>
                      <a:pPr algn="ctr" fontAlgn="ctr"/>
                      <a:r>
                        <a:rPr lang="es-MX" sz="1000" u="none" strike="noStrike" dirty="0" smtClean="0">
                          <a:solidFill>
                            <a:srgbClr val="FFFFFF"/>
                          </a:solidFill>
                          <a:effectLst/>
                          <a:latin typeface="+mj-lt"/>
                        </a:rPr>
                        <a:t>Chiapas.</a:t>
                      </a:r>
                      <a:r>
                        <a:rPr lang="es-MX" sz="1000" u="none" strike="noStrike" baseline="0" dirty="0" smtClean="0">
                          <a:solidFill>
                            <a:srgbClr val="FFFFFF"/>
                          </a:solidFill>
                          <a:effectLst/>
                          <a:latin typeface="+mj-lt"/>
                        </a:rPr>
                        <a:t> </a:t>
                      </a:r>
                      <a:r>
                        <a:rPr lang="es-MX" sz="1000" u="none" strike="noStrike" dirty="0" smtClean="0">
                          <a:solidFill>
                            <a:srgbClr val="FFFFFF"/>
                          </a:solidFill>
                          <a:effectLst/>
                          <a:latin typeface="+mj-lt"/>
                        </a:rPr>
                        <a:t>Volumen </a:t>
                      </a:r>
                      <a:r>
                        <a:rPr lang="es-MX" sz="1000" u="none" strike="noStrike" dirty="0">
                          <a:solidFill>
                            <a:srgbClr val="FFFFFF"/>
                          </a:solidFill>
                          <a:effectLst/>
                          <a:latin typeface="+mj-lt"/>
                        </a:rPr>
                        <a:t>y Valor de la </a:t>
                      </a:r>
                      <a:r>
                        <a:rPr lang="es-MX" sz="1000" u="none" strike="noStrike" dirty="0" smtClean="0">
                          <a:solidFill>
                            <a:srgbClr val="FFFFFF"/>
                          </a:solidFill>
                          <a:effectLst/>
                          <a:latin typeface="+mj-lt"/>
                        </a:rPr>
                        <a:t>Producción Forestal Maderable según </a:t>
                      </a:r>
                      <a:r>
                        <a:rPr lang="es-MX" sz="1000" u="none" strike="noStrike" dirty="0">
                          <a:solidFill>
                            <a:srgbClr val="FFFFFF"/>
                          </a:solidFill>
                          <a:effectLst/>
                          <a:latin typeface="+mj-lt"/>
                        </a:rPr>
                        <a:t>grupo de especies, </a:t>
                      </a:r>
                      <a:r>
                        <a:rPr lang="es-MX" sz="1000" u="none" strike="noStrike" dirty="0" smtClean="0">
                          <a:solidFill>
                            <a:srgbClr val="FFFFFF"/>
                          </a:solidFill>
                          <a:effectLst/>
                          <a:latin typeface="+mj-lt"/>
                        </a:rPr>
                        <a:t>2011</a:t>
                      </a:r>
                      <a:endParaRPr lang="es-MX" sz="1000" b="1" i="0" u="none" strike="noStrike" dirty="0">
                        <a:solidFill>
                          <a:srgbClr val="FFFFFF"/>
                        </a:solidFill>
                        <a:effectLst/>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46095">
                <a:tc rowSpan="2">
                  <a:txBody>
                    <a:bodyPr/>
                    <a:lstStyle/>
                    <a:p>
                      <a:pPr algn="ctr" fontAlgn="ctr"/>
                      <a:r>
                        <a:rPr lang="es-MX" sz="800" b="1" u="none" strike="noStrike" dirty="0">
                          <a:solidFill>
                            <a:srgbClr val="FFFFFF"/>
                          </a:solidFill>
                          <a:effectLst/>
                          <a:latin typeface="+mj-lt"/>
                        </a:rPr>
                        <a:t>Producción</a:t>
                      </a:r>
                      <a:endParaRPr lang="es-MX" sz="800" b="1" i="0" u="none" strike="noStrike" dirty="0">
                        <a:solidFill>
                          <a:srgbClr val="FFFFFF"/>
                        </a:solidFill>
                        <a:effectLst/>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p>
                      <a:pPr algn="ctr" fontAlgn="ctr"/>
                      <a:r>
                        <a:rPr lang="es-MX" sz="800" b="1" u="none" strike="noStrike" dirty="0">
                          <a:solidFill>
                            <a:srgbClr val="FFFFFF"/>
                          </a:solidFill>
                          <a:effectLst/>
                          <a:latin typeface="+mj-lt"/>
                        </a:rPr>
                        <a:t>Total</a:t>
                      </a:r>
                      <a:endParaRPr lang="es-MX" sz="800" b="1" i="0" u="none" strike="noStrike" dirty="0">
                        <a:solidFill>
                          <a:srgbClr val="FFFFFF"/>
                        </a:solidFill>
                        <a:effectLst/>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2">
                  <a:txBody>
                    <a:bodyPr/>
                    <a:lstStyle/>
                    <a:p>
                      <a:pPr algn="ctr" fontAlgn="b"/>
                      <a:r>
                        <a:rPr lang="es-MX" sz="800" b="1" u="none" strike="noStrike" dirty="0">
                          <a:solidFill>
                            <a:srgbClr val="FFFFFF"/>
                          </a:solidFill>
                          <a:effectLst/>
                          <a:latin typeface="+mj-lt"/>
                        </a:rPr>
                        <a:t>Coníferas</a:t>
                      </a:r>
                      <a:endParaRPr lang="es-MX" sz="800" b="1" i="0" u="none" strike="noStrike" dirty="0">
                        <a:solidFill>
                          <a:srgbClr val="FFFFFF"/>
                        </a:solidFill>
                        <a:effectLst/>
                        <a:latin typeface="+mj-lt"/>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c gridSpan="2">
                  <a:txBody>
                    <a:bodyPr/>
                    <a:lstStyle/>
                    <a:p>
                      <a:pPr algn="ctr" fontAlgn="b"/>
                      <a:r>
                        <a:rPr lang="es-MX" sz="800" b="1" u="none" strike="noStrike" dirty="0">
                          <a:solidFill>
                            <a:srgbClr val="FFFFFF"/>
                          </a:solidFill>
                          <a:effectLst/>
                          <a:latin typeface="+mj-lt"/>
                        </a:rPr>
                        <a:t>Latifoliadas</a:t>
                      </a:r>
                      <a:endParaRPr lang="es-MX" sz="800" b="1" i="0" u="none" strike="noStrike" dirty="0">
                        <a:solidFill>
                          <a:srgbClr val="FFFFFF"/>
                        </a:solidFill>
                        <a:effectLst/>
                        <a:latin typeface="+mj-lt"/>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c rowSpan="2">
                  <a:txBody>
                    <a:bodyPr/>
                    <a:lstStyle/>
                    <a:p>
                      <a:pPr algn="ctr" fontAlgn="ctr"/>
                      <a:r>
                        <a:rPr lang="es-MX" sz="800" b="1" u="none" strike="noStrike" dirty="0" smtClean="0">
                          <a:solidFill>
                            <a:srgbClr val="FFFFFF"/>
                          </a:solidFill>
                          <a:effectLst/>
                          <a:latin typeface="+mj-lt"/>
                        </a:rPr>
                        <a:t>Preciosas:</a:t>
                      </a:r>
                    </a:p>
                    <a:p>
                      <a:pPr algn="ctr" fontAlgn="ctr"/>
                      <a:r>
                        <a:rPr lang="es-MX" sz="800" b="1" u="none" strike="noStrike" dirty="0" smtClean="0">
                          <a:solidFill>
                            <a:srgbClr val="FFFFFF"/>
                          </a:solidFill>
                          <a:effectLst/>
                          <a:latin typeface="+mj-lt"/>
                        </a:rPr>
                        <a:t>Cedro Rojo</a:t>
                      </a:r>
                      <a:r>
                        <a:rPr lang="es-MX" sz="800" b="1" u="none" strike="noStrike" baseline="0" dirty="0" smtClean="0">
                          <a:solidFill>
                            <a:srgbClr val="FFFFFF"/>
                          </a:solidFill>
                          <a:effectLst/>
                          <a:latin typeface="+mj-lt"/>
                        </a:rPr>
                        <a:t> (Cedrela odorata)</a:t>
                      </a:r>
                      <a:endParaRPr lang="es-MX" sz="800" b="1" i="0" u="none" strike="noStrike" dirty="0">
                        <a:solidFill>
                          <a:srgbClr val="FFFFFF"/>
                        </a:solidFill>
                        <a:effectLst/>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p>
                      <a:pPr algn="ctr" fontAlgn="ctr"/>
                      <a:r>
                        <a:rPr lang="es-MX" sz="800" b="1" u="none" strike="noStrike" dirty="0">
                          <a:solidFill>
                            <a:srgbClr val="FFFFFF"/>
                          </a:solidFill>
                          <a:effectLst/>
                          <a:latin typeface="+mj-lt"/>
                        </a:rPr>
                        <a:t>Comunes tropicales </a:t>
                      </a:r>
                      <a:r>
                        <a:rPr lang="es-MX" sz="800" b="1" u="none" strike="noStrike" dirty="0" smtClean="0">
                          <a:solidFill>
                            <a:srgbClr val="FFFFFF"/>
                          </a:solidFill>
                          <a:effectLst/>
                          <a:latin typeface="+mj-lt"/>
                        </a:rPr>
                        <a:t>a/</a:t>
                      </a:r>
                      <a:endParaRPr lang="es-MX" sz="800" b="1" i="0" u="none" strike="noStrike" dirty="0">
                        <a:solidFill>
                          <a:srgbClr val="FFFFFF"/>
                        </a:solidFill>
                        <a:effectLst/>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36251">
                <a:tc vMerge="1">
                  <a:txBody>
                    <a:bodyPr/>
                    <a:lstStyle/>
                    <a:p>
                      <a:endParaRPr lang="es-MX"/>
                    </a:p>
                  </a:txBody>
                  <a:tcPr/>
                </a:tc>
                <a:tc vMerge="1">
                  <a:txBody>
                    <a:bodyPr/>
                    <a:lstStyle/>
                    <a:p>
                      <a:endParaRPr lang="es-MX"/>
                    </a:p>
                  </a:txBody>
                  <a:tcPr/>
                </a:tc>
                <a:tc>
                  <a:txBody>
                    <a:bodyPr/>
                    <a:lstStyle/>
                    <a:p>
                      <a:pPr algn="ctr" fontAlgn="b"/>
                      <a:r>
                        <a:rPr lang="es-MX" sz="800" b="1" u="none" strike="noStrike" dirty="0">
                          <a:solidFill>
                            <a:srgbClr val="FFFFFF"/>
                          </a:solidFill>
                          <a:effectLst/>
                          <a:latin typeface="+mj-lt"/>
                        </a:rPr>
                        <a:t>Pino </a:t>
                      </a:r>
                      <a:r>
                        <a:rPr lang="es-MX" sz="800" b="1" u="none" strike="noStrike" dirty="0" smtClean="0">
                          <a:solidFill>
                            <a:srgbClr val="FFFFFF"/>
                          </a:solidFill>
                          <a:effectLst/>
                          <a:latin typeface="+mj-lt"/>
                        </a:rPr>
                        <a:t>b/</a:t>
                      </a:r>
                      <a:endParaRPr lang="es-MX" sz="800" b="1" i="0" u="none" strike="noStrike" dirty="0">
                        <a:solidFill>
                          <a:srgbClr val="FFFFFF"/>
                        </a:solidFill>
                        <a:effectLst/>
                        <a:latin typeface="+mj-lt"/>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800" b="1" u="none" strike="noStrike" dirty="0">
                          <a:solidFill>
                            <a:srgbClr val="FFFFFF"/>
                          </a:solidFill>
                          <a:effectLst/>
                          <a:latin typeface="+mj-lt"/>
                        </a:rPr>
                        <a:t>Otras </a:t>
                      </a:r>
                      <a:r>
                        <a:rPr lang="es-MX" sz="800" b="1" u="none" strike="noStrike" dirty="0" smtClean="0">
                          <a:solidFill>
                            <a:srgbClr val="FFFFFF"/>
                          </a:solidFill>
                          <a:effectLst/>
                          <a:latin typeface="+mj-lt"/>
                        </a:rPr>
                        <a:t>c/</a:t>
                      </a:r>
                      <a:endParaRPr lang="es-MX" sz="800" b="1" i="0" u="none" strike="noStrike" dirty="0">
                        <a:solidFill>
                          <a:srgbClr val="FFFFFF"/>
                        </a:solidFill>
                        <a:effectLst/>
                        <a:latin typeface="+mj-lt"/>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800" b="1" u="none" strike="noStrike" dirty="0">
                          <a:solidFill>
                            <a:srgbClr val="FFFFFF"/>
                          </a:solidFill>
                          <a:effectLst/>
                          <a:latin typeface="+mj-lt"/>
                        </a:rPr>
                        <a:t>Encino </a:t>
                      </a:r>
                      <a:r>
                        <a:rPr lang="es-MX" sz="800" b="1" u="none" strike="noStrike" dirty="0" smtClean="0">
                          <a:solidFill>
                            <a:srgbClr val="FFFFFF"/>
                          </a:solidFill>
                          <a:effectLst/>
                          <a:latin typeface="+mj-lt"/>
                        </a:rPr>
                        <a:t>d/</a:t>
                      </a:r>
                      <a:endParaRPr lang="es-MX" sz="800" b="1" i="0" u="none" strike="noStrike" dirty="0">
                        <a:solidFill>
                          <a:srgbClr val="FFFFFF"/>
                        </a:solidFill>
                        <a:effectLst/>
                        <a:latin typeface="+mj-lt"/>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800" b="1" u="none" strike="noStrike" dirty="0">
                          <a:solidFill>
                            <a:srgbClr val="FFFFFF"/>
                          </a:solidFill>
                          <a:effectLst/>
                          <a:latin typeface="+mj-lt"/>
                        </a:rPr>
                        <a:t>Otras </a:t>
                      </a:r>
                      <a:r>
                        <a:rPr lang="es-MX" sz="800" b="1" u="none" strike="noStrike" dirty="0" smtClean="0">
                          <a:solidFill>
                            <a:srgbClr val="FFFFFF"/>
                          </a:solidFill>
                          <a:effectLst/>
                          <a:latin typeface="+mj-lt"/>
                        </a:rPr>
                        <a:t>e/</a:t>
                      </a:r>
                      <a:endParaRPr lang="es-MX" sz="800" b="1" i="0" u="none" strike="noStrike" dirty="0">
                        <a:solidFill>
                          <a:srgbClr val="FFFFFF"/>
                        </a:solidFill>
                        <a:effectLst/>
                        <a:latin typeface="+mj-lt"/>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vMerge="1">
                  <a:txBody>
                    <a:bodyPr/>
                    <a:lstStyle/>
                    <a:p>
                      <a:endParaRPr lang="es-MX"/>
                    </a:p>
                  </a:txBody>
                  <a:tcPr/>
                </a:tc>
                <a:tc vMerge="1">
                  <a:txBody>
                    <a:bodyPr/>
                    <a:lstStyle/>
                    <a:p>
                      <a:endParaRPr lang="es-MX"/>
                    </a:p>
                  </a:txBody>
                  <a:tcPr/>
                </a:tc>
              </a:tr>
              <a:tr h="308213">
                <a:tc>
                  <a:txBody>
                    <a:bodyPr/>
                    <a:lstStyle/>
                    <a:p>
                      <a:pPr marL="72000" algn="l" fontAlgn="b"/>
                      <a:r>
                        <a:rPr lang="es-MX" sz="800" u="none" strike="noStrike" dirty="0">
                          <a:effectLst/>
                          <a:latin typeface="+mj-lt"/>
                        </a:rPr>
                        <a:t>Volumen (Metros cúbicos rollo)</a:t>
                      </a:r>
                      <a:endParaRPr lang="es-MX" sz="800" b="0" i="0" u="none" strike="noStrike" dirty="0">
                        <a:solidFill>
                          <a:srgbClr val="000000"/>
                        </a:solidFill>
                        <a:effectLst/>
                        <a:latin typeface="+mj-lt"/>
                      </a:endParaRPr>
                    </a:p>
                  </a:txBody>
                  <a:tcPr marL="0" marR="0" marT="0" marB="0" anchor="ctr">
                    <a:lnL w="12700" cap="flat" cmpd="sng" algn="ctr">
                      <a:no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800" u="none" strike="noStrike" dirty="0" smtClean="0">
                          <a:effectLst/>
                          <a:latin typeface="+mj-lt"/>
                        </a:rPr>
                        <a:t>203,391</a:t>
                      </a:r>
                      <a:endParaRPr lang="es-MX" sz="800" b="0" i="0" u="none" strike="noStrike" dirty="0">
                        <a:solidFill>
                          <a:srgbClr val="000000"/>
                        </a:solidFill>
                        <a:effectLst/>
                        <a:latin typeface="+mj-lt"/>
                      </a:endParaRPr>
                    </a:p>
                  </a:txBody>
                  <a:tcPr marL="0" marR="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800" u="none" strike="noStrike" dirty="0" smtClean="0">
                          <a:effectLst/>
                          <a:latin typeface="+mj-lt"/>
                        </a:rPr>
                        <a:t>166,709</a:t>
                      </a:r>
                      <a:endParaRPr lang="es-MX" sz="800" b="0" i="0" u="none" strike="noStrike" dirty="0">
                        <a:solidFill>
                          <a:srgbClr val="000000"/>
                        </a:solidFill>
                        <a:effectLst/>
                        <a:latin typeface="+mj-lt"/>
                      </a:endParaRPr>
                    </a:p>
                  </a:txBody>
                  <a:tcPr marL="0" marR="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800" u="none" strike="noStrike" dirty="0" smtClean="0">
                          <a:effectLst/>
                          <a:latin typeface="+mj-lt"/>
                        </a:rPr>
                        <a:t>4,886</a:t>
                      </a:r>
                      <a:endParaRPr lang="es-MX" sz="800" b="0" i="0" u="none" strike="noStrike" dirty="0">
                        <a:solidFill>
                          <a:srgbClr val="000000"/>
                        </a:solidFill>
                        <a:effectLst/>
                        <a:latin typeface="+mj-lt"/>
                      </a:endParaRPr>
                    </a:p>
                  </a:txBody>
                  <a:tcPr marL="0" marR="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800" u="none" strike="noStrike" dirty="0" smtClean="0">
                          <a:effectLst/>
                          <a:latin typeface="+mj-lt"/>
                        </a:rPr>
                        <a:t>12,525</a:t>
                      </a:r>
                      <a:endParaRPr lang="es-MX" sz="800" b="0" i="0" u="none" strike="noStrike" dirty="0">
                        <a:solidFill>
                          <a:srgbClr val="000000"/>
                        </a:solidFill>
                        <a:effectLst/>
                        <a:latin typeface="+mj-lt"/>
                      </a:endParaRPr>
                    </a:p>
                  </a:txBody>
                  <a:tcPr marL="0" marR="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800" u="none" strike="noStrike" dirty="0" smtClean="0">
                          <a:effectLst/>
                          <a:latin typeface="+mj-lt"/>
                        </a:rPr>
                        <a:t>397</a:t>
                      </a:r>
                      <a:endParaRPr lang="es-MX" sz="800" b="0" i="0" u="none" strike="noStrike" dirty="0">
                        <a:solidFill>
                          <a:srgbClr val="000000"/>
                        </a:solidFill>
                        <a:effectLst/>
                        <a:latin typeface="+mj-lt"/>
                      </a:endParaRPr>
                    </a:p>
                  </a:txBody>
                  <a:tcPr marL="0" marR="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800" u="none" strike="noStrike" dirty="0" smtClean="0">
                          <a:effectLst/>
                          <a:latin typeface="+mj-lt"/>
                        </a:rPr>
                        <a:t>976</a:t>
                      </a:r>
                      <a:endParaRPr lang="es-MX" sz="800" b="0" i="0" u="none" strike="noStrike" dirty="0">
                        <a:solidFill>
                          <a:srgbClr val="000000"/>
                        </a:solidFill>
                        <a:effectLst/>
                        <a:latin typeface="+mj-lt"/>
                      </a:endParaRPr>
                    </a:p>
                  </a:txBody>
                  <a:tcPr marL="0" marR="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800" u="none" strike="noStrike" dirty="0" smtClean="0">
                          <a:effectLst/>
                          <a:latin typeface="+mj-lt"/>
                        </a:rPr>
                        <a:t>17,898</a:t>
                      </a:r>
                      <a:endParaRPr lang="es-MX" sz="800" b="0" i="0" u="none" strike="noStrike" dirty="0">
                        <a:solidFill>
                          <a:srgbClr val="000000"/>
                        </a:solidFill>
                        <a:effectLst/>
                        <a:latin typeface="+mj-lt"/>
                      </a:endParaRPr>
                    </a:p>
                  </a:txBody>
                  <a:tcPr marL="0" marR="0" marT="0" marB="0" anchor="ctr">
                    <a:lnL w="12700" cmpd="sng">
                      <a:noFill/>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16024">
                <a:tc>
                  <a:txBody>
                    <a:bodyPr/>
                    <a:lstStyle/>
                    <a:p>
                      <a:pPr marL="72000" algn="l" fontAlgn="b"/>
                      <a:r>
                        <a:rPr lang="es-MX" sz="800" u="none" strike="noStrike" dirty="0">
                          <a:effectLst/>
                          <a:latin typeface="+mj-lt"/>
                        </a:rPr>
                        <a:t>Valor (miles de pesos)</a:t>
                      </a:r>
                      <a:endParaRPr lang="es-MX" sz="800" b="0" i="0" u="none" strike="noStrike" dirty="0">
                        <a:solidFill>
                          <a:srgbClr val="000000"/>
                        </a:solidFill>
                        <a:effectLst/>
                        <a:latin typeface="+mj-lt"/>
                      </a:endParaRPr>
                    </a:p>
                  </a:txBody>
                  <a:tcPr marL="0" marR="0" marT="0"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800" u="none" strike="noStrike" dirty="0" smtClean="0">
                          <a:effectLst/>
                          <a:latin typeface="+mj-lt"/>
                        </a:rPr>
                        <a:t>119,943</a:t>
                      </a:r>
                      <a:endParaRPr lang="es-MX" sz="8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800" u="none" strike="noStrike" dirty="0" smtClean="0">
                          <a:effectLst/>
                          <a:latin typeface="+mj-lt"/>
                        </a:rPr>
                        <a:t>100,025</a:t>
                      </a:r>
                      <a:endParaRPr lang="es-MX" sz="8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800" u="none" strike="noStrike" dirty="0" smtClean="0">
                          <a:effectLst/>
                          <a:latin typeface="+mj-lt"/>
                        </a:rPr>
                        <a:t>2,687</a:t>
                      </a:r>
                      <a:endParaRPr lang="es-MX" sz="8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800" u="none" strike="noStrike" dirty="0" smtClean="0">
                          <a:effectLst/>
                          <a:latin typeface="+mj-lt"/>
                        </a:rPr>
                        <a:t>4,384</a:t>
                      </a:r>
                      <a:endParaRPr lang="es-MX" sz="8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800" u="none" strike="noStrike" dirty="0" smtClean="0">
                          <a:effectLst/>
                          <a:latin typeface="+mj-lt"/>
                        </a:rPr>
                        <a:t>139</a:t>
                      </a:r>
                      <a:endParaRPr lang="es-MX" sz="8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800" u="none" strike="noStrike" dirty="0" smtClean="0">
                          <a:effectLst/>
                          <a:latin typeface="+mj-lt"/>
                        </a:rPr>
                        <a:t>1,074</a:t>
                      </a:r>
                      <a:endParaRPr lang="es-MX" sz="8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800" u="none" strike="noStrike" dirty="0" smtClean="0">
                          <a:effectLst/>
                          <a:latin typeface="+mj-lt"/>
                        </a:rPr>
                        <a:t>11,634</a:t>
                      </a:r>
                      <a:endParaRPr lang="es-MX" sz="800" b="0" i="0" u="none" strike="noStrike" dirty="0">
                        <a:solidFill>
                          <a:srgbClr val="000000"/>
                        </a:solidFill>
                        <a:effectLst/>
                        <a:latin typeface="+mj-lt"/>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288341932"/>
              </p:ext>
            </p:extLst>
          </p:nvPr>
        </p:nvGraphicFramePr>
        <p:xfrm>
          <a:off x="179512" y="2888734"/>
          <a:ext cx="4991794" cy="1097280"/>
        </p:xfrm>
        <a:graphic>
          <a:graphicData uri="http://schemas.openxmlformats.org/drawingml/2006/table">
            <a:tbl>
              <a:tblPr>
                <a:tableStyleId>{5C22544A-7EE6-4342-B048-85BDC9FD1C3A}</a:tableStyleId>
              </a:tblPr>
              <a:tblGrid>
                <a:gridCol w="123764"/>
                <a:gridCol w="4868030"/>
              </a:tblGrid>
              <a:tr h="219859">
                <a:tc>
                  <a:txBody>
                    <a:bodyPr/>
                    <a:lstStyle/>
                    <a:p>
                      <a:pPr algn="ctr" fontAlgn="t"/>
                      <a:r>
                        <a:rPr lang="es-MX" sz="800" u="none" strike="noStrike" dirty="0">
                          <a:effectLst/>
                          <a:latin typeface="+mj-lt"/>
                        </a:rPr>
                        <a:t>a</a:t>
                      </a:r>
                      <a:r>
                        <a:rPr lang="es-MX" sz="800" u="none" strike="noStrike" dirty="0" smtClean="0">
                          <a:effectLst/>
                          <a:latin typeface="+mj-lt"/>
                        </a:rPr>
                        <a:t>/</a:t>
                      </a:r>
                      <a:endParaRPr lang="es-MX" sz="800" b="0" i="0" u="none" strike="noStrike" dirty="0">
                        <a:solidFill>
                          <a:srgbClr val="000000"/>
                        </a:solidFill>
                        <a:effectLst/>
                        <a:latin typeface="+mj-lt"/>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800" u="none" strike="noStrike" dirty="0">
                          <a:effectLst/>
                          <a:latin typeface="+mj-lt"/>
                        </a:rPr>
                        <a:t>Comprende: primavera (Roseodendron donnell-smithii), chiche (Aspidosperma megalocarpum), hule (Hevea brasiliensis), guanacastle (Enterolobium cyclocarpum), guayabo volador (Terminalia amazonica), mezcal (Ulmus mexicana), jobo (Spondias mombin), hormiguillo (Platymiscium dimorphandrum),  zope (Schizolobium parahybum) y cola de pava (Cupania glabra).</a:t>
                      </a:r>
                      <a:endParaRPr lang="es-MX" sz="800" b="0" i="0" u="none" strike="noStrike" dirty="0">
                        <a:solidFill>
                          <a:srgbClr val="000000"/>
                        </a:solidFill>
                        <a:effectLst/>
                        <a:latin typeface="+mj-lt"/>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2509">
                <a:tc>
                  <a:txBody>
                    <a:bodyPr/>
                    <a:lstStyle/>
                    <a:p>
                      <a:pPr algn="ctr" fontAlgn="ctr"/>
                      <a:r>
                        <a:rPr lang="es-MX" sz="800" u="none" strike="noStrike" dirty="0">
                          <a:effectLst/>
                          <a:latin typeface="+mj-lt"/>
                        </a:rPr>
                        <a:t>b</a:t>
                      </a:r>
                      <a:r>
                        <a:rPr lang="es-MX" sz="800" u="none" strike="noStrike" dirty="0" smtClean="0">
                          <a:effectLst/>
                          <a:latin typeface="+mj-lt"/>
                        </a:rPr>
                        <a:t>/</a:t>
                      </a:r>
                      <a:endParaRPr lang="es-MX" sz="800" b="0" i="0" u="none" strike="noStrike" dirty="0">
                        <a:solidFill>
                          <a:srgbClr val="000000"/>
                        </a:solidFill>
                        <a:effectLst/>
                        <a:latin typeface="+mj-lt"/>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800" u="none" strike="noStrike" dirty="0">
                          <a:effectLst/>
                          <a:latin typeface="+mj-lt"/>
                        </a:rPr>
                        <a:t>Se refiere a Pinus oocarpa, P. oocarpa var ochoterenae, P. maximinoii, P. teocote, P. devoniana y P. oaxacana.</a:t>
                      </a:r>
                      <a:endParaRPr lang="es-MX" sz="800" b="0" i="0" u="none" strike="noStrike" dirty="0">
                        <a:solidFill>
                          <a:srgbClr val="000000"/>
                        </a:solidFill>
                        <a:effectLst/>
                        <a:latin typeface="+mj-lt"/>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9930">
                <a:tc>
                  <a:txBody>
                    <a:bodyPr/>
                    <a:lstStyle/>
                    <a:p>
                      <a:pPr algn="ctr" fontAlgn="ctr"/>
                      <a:r>
                        <a:rPr lang="es-MX" sz="800" u="none" strike="noStrike" dirty="0">
                          <a:effectLst/>
                          <a:latin typeface="+mj-lt"/>
                        </a:rPr>
                        <a:t>c</a:t>
                      </a:r>
                      <a:r>
                        <a:rPr lang="es-MX" sz="800" u="none" strike="noStrike" dirty="0" smtClean="0">
                          <a:effectLst/>
                          <a:latin typeface="+mj-lt"/>
                        </a:rPr>
                        <a:t>/</a:t>
                      </a:r>
                      <a:endParaRPr lang="es-MX" sz="800" b="0" i="0" u="none" strike="noStrike" dirty="0">
                        <a:solidFill>
                          <a:srgbClr val="000000"/>
                        </a:solidFill>
                        <a:effectLst/>
                        <a:latin typeface="+mj-lt"/>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800" u="none" strike="noStrike" dirty="0">
                          <a:effectLst/>
                          <a:latin typeface="+mj-lt"/>
                        </a:rPr>
                        <a:t>Comprende cedro blanco (Cupressus lindleyi) y ciprés (Juniperus comitana).</a:t>
                      </a:r>
                      <a:endParaRPr lang="es-MX" sz="800" b="0" i="0" u="none" strike="noStrike" dirty="0">
                        <a:solidFill>
                          <a:srgbClr val="000000"/>
                        </a:solidFill>
                        <a:effectLst/>
                        <a:latin typeface="+mj-lt"/>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9930">
                <a:tc>
                  <a:txBody>
                    <a:bodyPr/>
                    <a:lstStyle/>
                    <a:p>
                      <a:pPr algn="ctr" fontAlgn="ctr"/>
                      <a:r>
                        <a:rPr lang="es-MX" sz="800" u="none" strike="noStrike" dirty="0">
                          <a:effectLst/>
                          <a:latin typeface="+mj-lt"/>
                        </a:rPr>
                        <a:t>d</a:t>
                      </a:r>
                      <a:r>
                        <a:rPr lang="es-MX" sz="800" u="none" strike="noStrike" dirty="0" smtClean="0">
                          <a:effectLst/>
                          <a:latin typeface="+mj-lt"/>
                        </a:rPr>
                        <a:t>/</a:t>
                      </a:r>
                      <a:endParaRPr lang="es-MX" sz="800" b="0" i="0" u="none" strike="noStrike" dirty="0">
                        <a:solidFill>
                          <a:srgbClr val="000000"/>
                        </a:solidFill>
                        <a:effectLst/>
                        <a:latin typeface="+mj-lt"/>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800" u="none" strike="noStrike" dirty="0">
                          <a:effectLst/>
                          <a:latin typeface="+mj-lt"/>
                        </a:rPr>
                        <a:t>Se refiere a Quercus brachystachys, Q. conspersa, Q. acatangensis, Q. crispifolia y Q. peduncularis.</a:t>
                      </a:r>
                      <a:endParaRPr lang="es-MX" sz="800" b="0" i="0" u="none" strike="noStrike" dirty="0">
                        <a:solidFill>
                          <a:srgbClr val="000000"/>
                        </a:solidFill>
                        <a:effectLst/>
                        <a:latin typeface="+mj-lt"/>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9930">
                <a:tc>
                  <a:txBody>
                    <a:bodyPr/>
                    <a:lstStyle/>
                    <a:p>
                      <a:pPr algn="ctr" fontAlgn="ctr"/>
                      <a:r>
                        <a:rPr lang="es-MX" sz="800" u="none" strike="noStrike" dirty="0">
                          <a:effectLst/>
                          <a:latin typeface="+mj-lt"/>
                        </a:rPr>
                        <a:t>e</a:t>
                      </a:r>
                      <a:r>
                        <a:rPr lang="es-MX" sz="800" u="none" strike="noStrike" dirty="0" smtClean="0">
                          <a:effectLst/>
                          <a:latin typeface="+mj-lt"/>
                        </a:rPr>
                        <a:t>/</a:t>
                      </a:r>
                      <a:endParaRPr lang="es-MX" sz="800" b="0" i="0" u="none" strike="noStrike" dirty="0">
                        <a:solidFill>
                          <a:srgbClr val="000000"/>
                        </a:solidFill>
                        <a:effectLst/>
                        <a:latin typeface="+mj-lt"/>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MX" sz="800" u="none" strike="noStrike" dirty="0">
                          <a:effectLst/>
                          <a:latin typeface="+mj-lt"/>
                        </a:rPr>
                        <a:t>Se refiere a liquidámbar (Liquidambar styraciflua).</a:t>
                      </a:r>
                      <a:endParaRPr lang="es-MX" sz="800" b="0" i="0" u="none" strike="noStrike" dirty="0">
                        <a:solidFill>
                          <a:srgbClr val="000000"/>
                        </a:solidFill>
                        <a:effectLst/>
                        <a:latin typeface="+mj-lt"/>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Cuadro de texto 2"/>
          <p:cNvSpPr txBox="1">
            <a:spLocks noChangeArrowheads="1"/>
          </p:cNvSpPr>
          <p:nvPr/>
        </p:nvSpPr>
        <p:spPr bwMode="auto">
          <a:xfrm>
            <a:off x="4145285" y="4253026"/>
            <a:ext cx="4680520" cy="400110"/>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s-MX" sz="1000" dirty="0">
                <a:effectLst/>
                <a:latin typeface="+mj-lt"/>
                <a:ea typeface="Calibri"/>
                <a:cs typeface="Times New Roman"/>
              </a:rPr>
              <a:t>Por otra parte, la </a:t>
            </a:r>
            <a:r>
              <a:rPr lang="es-MX" sz="1000" dirty="0" smtClean="0">
                <a:effectLst/>
                <a:latin typeface="+mj-lt"/>
                <a:ea typeface="Calibri"/>
                <a:cs typeface="Times New Roman"/>
              </a:rPr>
              <a:t>Producción Forestal No Maderable en el año 2011 integrada </a:t>
            </a:r>
            <a:r>
              <a:rPr lang="es-MX" sz="1000" dirty="0">
                <a:effectLst/>
                <a:latin typeface="+mj-lt"/>
                <a:ea typeface="Calibri"/>
                <a:cs typeface="Times New Roman"/>
              </a:rPr>
              <a:t>por fibras y plantas tuvo un valor </a:t>
            </a:r>
            <a:r>
              <a:rPr lang="es-MX" sz="1000" dirty="0" smtClean="0">
                <a:effectLst/>
                <a:latin typeface="+mj-lt"/>
                <a:ea typeface="Calibri"/>
                <a:cs typeface="Times New Roman"/>
              </a:rPr>
              <a:t>de cinco millones de pesos.</a:t>
            </a:r>
            <a:endParaRPr lang="es-MX" sz="1200" dirty="0">
              <a:effectLst/>
              <a:latin typeface="+mj-lt"/>
              <a:ea typeface="Calibri"/>
              <a:cs typeface="Times New Roman"/>
            </a:endParaRPr>
          </a:p>
        </p:txBody>
      </p:sp>
      <p:graphicFrame>
        <p:nvGraphicFramePr>
          <p:cNvPr id="7" name="6 Tabla"/>
          <p:cNvGraphicFramePr>
            <a:graphicFrameLocks noGrp="1"/>
          </p:cNvGraphicFramePr>
          <p:nvPr>
            <p:extLst>
              <p:ext uri="{D42A27DB-BD31-4B8C-83A1-F6EECF244321}">
                <p14:modId xmlns:p14="http://schemas.microsoft.com/office/powerpoint/2010/main" val="152091547"/>
              </p:ext>
            </p:extLst>
          </p:nvPr>
        </p:nvGraphicFramePr>
        <p:xfrm>
          <a:off x="4211960" y="4695527"/>
          <a:ext cx="4104456" cy="1296143"/>
        </p:xfrm>
        <a:graphic>
          <a:graphicData uri="http://schemas.openxmlformats.org/drawingml/2006/table">
            <a:tbl>
              <a:tblPr>
                <a:tableStyleId>{5C22544A-7EE6-4342-B048-85BDC9FD1C3A}</a:tableStyleId>
              </a:tblPr>
              <a:tblGrid>
                <a:gridCol w="1368152"/>
                <a:gridCol w="792088"/>
                <a:gridCol w="864096"/>
                <a:gridCol w="1080120"/>
              </a:tblGrid>
              <a:tr h="445725">
                <a:tc gridSpan="4">
                  <a:txBody>
                    <a:bodyPr/>
                    <a:lstStyle/>
                    <a:p>
                      <a:pPr algn="ctr" fontAlgn="b"/>
                      <a:r>
                        <a:rPr lang="es-MX" sz="1000" u="none" strike="noStrike" dirty="0" smtClean="0">
                          <a:solidFill>
                            <a:srgbClr val="FFFFFF"/>
                          </a:solidFill>
                          <a:effectLst/>
                          <a:latin typeface="+mj-lt"/>
                        </a:rPr>
                        <a:t>Chiapas. Volumen </a:t>
                      </a:r>
                      <a:r>
                        <a:rPr lang="es-MX" sz="1000" u="none" strike="noStrike" dirty="0">
                          <a:solidFill>
                            <a:srgbClr val="FFFFFF"/>
                          </a:solidFill>
                          <a:effectLst/>
                          <a:latin typeface="+mj-lt"/>
                        </a:rPr>
                        <a:t>y Valor de la </a:t>
                      </a:r>
                      <a:r>
                        <a:rPr lang="es-MX" sz="1000" u="none" strike="noStrike" dirty="0" smtClean="0">
                          <a:solidFill>
                            <a:srgbClr val="FFFFFF"/>
                          </a:solidFill>
                          <a:effectLst/>
                          <a:latin typeface="+mj-lt"/>
                        </a:rPr>
                        <a:t>Producción Forestal </a:t>
                      </a:r>
                      <a:r>
                        <a:rPr lang="es-MX" sz="1000" u="none" strike="noStrike" dirty="0">
                          <a:solidFill>
                            <a:srgbClr val="FFFFFF"/>
                          </a:solidFill>
                          <a:effectLst/>
                          <a:latin typeface="+mj-lt"/>
                        </a:rPr>
                        <a:t>No </a:t>
                      </a:r>
                      <a:r>
                        <a:rPr lang="es-MX" sz="1000" u="none" strike="noStrike" dirty="0" smtClean="0">
                          <a:solidFill>
                            <a:srgbClr val="FFFFFF"/>
                          </a:solidFill>
                          <a:effectLst/>
                          <a:latin typeface="+mj-lt"/>
                        </a:rPr>
                        <a:t>Maderable </a:t>
                      </a:r>
                    </a:p>
                    <a:p>
                      <a:pPr algn="ctr" fontAlgn="b"/>
                      <a:r>
                        <a:rPr lang="es-MX" sz="1000" u="none" strike="noStrike" dirty="0" smtClean="0">
                          <a:solidFill>
                            <a:srgbClr val="FFFFFF"/>
                          </a:solidFill>
                          <a:effectLst/>
                          <a:latin typeface="+mj-lt"/>
                        </a:rPr>
                        <a:t>según </a:t>
                      </a:r>
                      <a:r>
                        <a:rPr lang="es-MX" sz="1000" u="none" strike="noStrike" dirty="0">
                          <a:solidFill>
                            <a:srgbClr val="FFFFFF"/>
                          </a:solidFill>
                          <a:effectLst/>
                          <a:latin typeface="+mj-lt"/>
                        </a:rPr>
                        <a:t>producto, </a:t>
                      </a:r>
                      <a:r>
                        <a:rPr lang="es-MX" sz="1000" u="none" strike="noStrike" dirty="0" smtClean="0">
                          <a:solidFill>
                            <a:srgbClr val="FFFFFF"/>
                          </a:solidFill>
                          <a:effectLst/>
                          <a:latin typeface="+mj-lt"/>
                        </a:rPr>
                        <a:t>2011</a:t>
                      </a:r>
                      <a:endParaRPr lang="es-MX" sz="1000" b="1" i="0" u="none" strike="noStrike" dirty="0">
                        <a:solidFill>
                          <a:srgbClr val="FFFFFF"/>
                        </a:solidFill>
                        <a:effectLst/>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97612">
                <a:tc>
                  <a:txBody>
                    <a:bodyPr/>
                    <a:lstStyle/>
                    <a:p>
                      <a:pPr algn="ctr" fontAlgn="b"/>
                      <a:r>
                        <a:rPr lang="es-MX" sz="900" b="1" u="none" strike="noStrike" dirty="0">
                          <a:solidFill>
                            <a:srgbClr val="FFFFFF"/>
                          </a:solidFill>
                          <a:effectLst/>
                          <a:latin typeface="+mj-lt"/>
                        </a:rPr>
                        <a:t>Producción</a:t>
                      </a:r>
                      <a:endParaRPr lang="es-MX" sz="900" b="1" i="0" u="none" strike="noStrike" dirty="0">
                        <a:solidFill>
                          <a:srgbClr val="FFFFFF"/>
                        </a:solidFill>
                        <a:effectLst/>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900" b="1" u="none" strike="noStrike" dirty="0">
                          <a:solidFill>
                            <a:srgbClr val="FFFFFF"/>
                          </a:solidFill>
                          <a:effectLst/>
                          <a:latin typeface="+mj-lt"/>
                        </a:rPr>
                        <a:t>Total</a:t>
                      </a:r>
                      <a:endParaRPr lang="es-MX" sz="900" b="1" i="0" u="none" strike="noStrike" dirty="0">
                        <a:solidFill>
                          <a:srgbClr val="FFFFFF"/>
                        </a:solidFill>
                        <a:effectLst/>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900" b="1" u="none" strike="noStrike" dirty="0">
                          <a:solidFill>
                            <a:srgbClr val="FFFFFF"/>
                          </a:solidFill>
                          <a:effectLst/>
                          <a:latin typeface="+mj-lt"/>
                        </a:rPr>
                        <a:t>Fibras</a:t>
                      </a:r>
                      <a:endParaRPr lang="es-MX" sz="900" b="1" i="0" u="none" strike="noStrike" dirty="0">
                        <a:solidFill>
                          <a:srgbClr val="FFFFFF"/>
                        </a:solidFill>
                        <a:effectLst/>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900" b="1" u="none" strike="noStrike" dirty="0">
                          <a:solidFill>
                            <a:srgbClr val="FFFFFF"/>
                          </a:solidFill>
                          <a:effectLst/>
                          <a:latin typeface="+mj-lt"/>
                        </a:rPr>
                        <a:t>Plantas</a:t>
                      </a:r>
                      <a:endParaRPr lang="es-MX" sz="900" b="1" i="0" u="none" strike="noStrike" dirty="0">
                        <a:solidFill>
                          <a:srgbClr val="FFFFFF"/>
                        </a:solidFill>
                        <a:effectLst/>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26403">
                <a:tc>
                  <a:txBody>
                    <a:bodyPr/>
                    <a:lstStyle/>
                    <a:p>
                      <a:pPr marL="72000" algn="l" fontAlgn="b"/>
                      <a:r>
                        <a:rPr lang="es-MX" sz="900" u="none" strike="noStrike" dirty="0">
                          <a:effectLst/>
                          <a:latin typeface="+mj-lt"/>
                        </a:rPr>
                        <a:t>Volumen (toneladas)</a:t>
                      </a:r>
                      <a:endParaRPr lang="es-MX" sz="900" b="0" i="0" u="none" strike="noStrike" dirty="0">
                        <a:solidFill>
                          <a:srgbClr val="000000"/>
                        </a:solidFill>
                        <a:effectLst/>
                        <a:latin typeface="+mj-lt"/>
                      </a:endParaRPr>
                    </a:p>
                  </a:txBody>
                  <a:tcPr marL="0" marR="0" marT="0" marB="0" anchor="ctr">
                    <a:lnL w="12700" cap="flat" cmpd="sng" algn="ctr">
                      <a:no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900" u="none" strike="noStrike" dirty="0">
                          <a:effectLst/>
                          <a:latin typeface="+mj-lt"/>
                        </a:rPr>
                        <a:t>NA</a:t>
                      </a:r>
                      <a:endParaRPr lang="es-MX" sz="900" b="0" i="0" u="none" strike="noStrike" dirty="0">
                        <a:solidFill>
                          <a:srgbClr val="000000"/>
                        </a:solidFill>
                        <a:effectLst/>
                        <a:latin typeface="+mj-lt"/>
                      </a:endParaRPr>
                    </a:p>
                  </a:txBody>
                  <a:tcPr marL="0" marR="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900" u="none" strike="noStrike" dirty="0" smtClean="0">
                          <a:effectLst/>
                          <a:latin typeface="+mj-lt"/>
                        </a:rPr>
                        <a:t>1,076,280</a:t>
                      </a:r>
                      <a:endParaRPr lang="es-MX" sz="900" b="0" i="0" u="none" strike="noStrike" dirty="0">
                        <a:solidFill>
                          <a:srgbClr val="000000"/>
                        </a:solidFill>
                        <a:effectLst/>
                        <a:latin typeface="+mj-lt"/>
                      </a:endParaRPr>
                    </a:p>
                  </a:txBody>
                  <a:tcPr marL="0" marR="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900" u="none" strike="noStrike" dirty="0" smtClean="0">
                          <a:effectLst/>
                          <a:latin typeface="+mj-lt"/>
                        </a:rPr>
                        <a:t>76</a:t>
                      </a:r>
                      <a:endParaRPr lang="es-MX" sz="900" b="0" i="0" u="none" strike="noStrike" dirty="0">
                        <a:solidFill>
                          <a:srgbClr val="000000"/>
                        </a:solidFill>
                        <a:effectLst/>
                        <a:latin typeface="+mj-lt"/>
                      </a:endParaRPr>
                    </a:p>
                  </a:txBody>
                  <a:tcPr marL="0" marR="0" marT="0" marB="0" anchor="ctr">
                    <a:lnL w="12700" cmpd="sng">
                      <a:noFill/>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26403">
                <a:tc>
                  <a:txBody>
                    <a:bodyPr/>
                    <a:lstStyle/>
                    <a:p>
                      <a:pPr marL="72000" algn="l" fontAlgn="b"/>
                      <a:r>
                        <a:rPr lang="es-MX" sz="900" u="none" strike="noStrike" dirty="0">
                          <a:effectLst/>
                          <a:latin typeface="+mj-lt"/>
                        </a:rPr>
                        <a:t>Valor (miles de pesos)</a:t>
                      </a:r>
                      <a:endParaRPr lang="es-MX" sz="900" b="0" i="0" u="none" strike="noStrike" dirty="0">
                        <a:solidFill>
                          <a:srgbClr val="000000"/>
                        </a:solidFill>
                        <a:effectLst/>
                        <a:latin typeface="+mj-lt"/>
                      </a:endParaRPr>
                    </a:p>
                  </a:txBody>
                  <a:tcPr marL="0" marR="0" marT="0"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u="none" strike="noStrike" dirty="0" smtClean="0">
                          <a:effectLst/>
                          <a:latin typeface="+mj-lt"/>
                        </a:rPr>
                        <a:t>5,464</a:t>
                      </a:r>
                      <a:endParaRPr lang="es-MX" sz="9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u="none" strike="noStrike" dirty="0" smtClean="0">
                          <a:effectLst/>
                          <a:latin typeface="+mj-lt"/>
                        </a:rPr>
                        <a:t>5,381</a:t>
                      </a:r>
                      <a:endParaRPr lang="es-MX" sz="9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u="none" strike="noStrike" dirty="0" smtClean="0">
                          <a:effectLst/>
                          <a:latin typeface="+mj-lt"/>
                        </a:rPr>
                        <a:t>83</a:t>
                      </a:r>
                      <a:endParaRPr lang="es-MX" sz="900" b="0" i="0" u="none" strike="noStrike" dirty="0">
                        <a:solidFill>
                          <a:srgbClr val="000000"/>
                        </a:solidFill>
                        <a:effectLst/>
                        <a:latin typeface="+mj-lt"/>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r>
            </a:tbl>
          </a:graphicData>
        </a:graphic>
      </p:graphicFrame>
      <p:sp>
        <p:nvSpPr>
          <p:cNvPr id="9" name="8 CuadroTexto"/>
          <p:cNvSpPr txBox="1"/>
          <p:nvPr/>
        </p:nvSpPr>
        <p:spPr>
          <a:xfrm>
            <a:off x="323528" y="5714203"/>
            <a:ext cx="3470078" cy="215444"/>
          </a:xfrm>
          <a:prstGeom prst="rect">
            <a:avLst/>
          </a:prstGeom>
          <a:noFill/>
        </p:spPr>
        <p:txBody>
          <a:bodyPr wrap="square" rtlCol="0">
            <a:spAutoFit/>
          </a:bodyPr>
          <a:lstStyle/>
          <a:p>
            <a:r>
              <a:rPr lang="es-MX" sz="800" dirty="0" smtClean="0">
                <a:latin typeface="+mj-lt"/>
              </a:rPr>
              <a:t>Fuente</a:t>
            </a:r>
            <a:r>
              <a:rPr lang="es-MX" sz="800" dirty="0">
                <a:latin typeface="+mj-lt"/>
              </a:rPr>
              <a:t>: </a:t>
            </a:r>
            <a:r>
              <a:rPr lang="es-MX" sz="800" dirty="0" smtClean="0">
                <a:latin typeface="+mj-lt"/>
              </a:rPr>
              <a:t>INEGI. Anuario Estadístico de Chiapas 2012. www.inegi.org.mx</a:t>
            </a:r>
          </a:p>
        </p:txBody>
      </p:sp>
      <p:sp>
        <p:nvSpPr>
          <p:cNvPr id="14" name="13 CuadroTexto">
            <a:hlinkClick r:id="rId2"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12</a:t>
            </a:r>
            <a:endParaRPr lang="es-MX" sz="1200" dirty="0">
              <a:solidFill>
                <a:schemeClr val="bg1"/>
              </a:solidFill>
            </a:endParaRPr>
          </a:p>
        </p:txBody>
      </p:sp>
      <p:sp>
        <p:nvSpPr>
          <p:cNvPr id="2" name="1 Título"/>
          <p:cNvSpPr>
            <a:spLocks noGrp="1"/>
          </p:cNvSpPr>
          <p:nvPr>
            <p:ph type="title" idx="4294967295"/>
          </p:nvPr>
        </p:nvSpPr>
        <p:spPr>
          <a:xfrm>
            <a:off x="296917" y="188640"/>
            <a:ext cx="4104456" cy="504056"/>
          </a:xfrm>
        </p:spPr>
        <p:txBody>
          <a:bodyPr>
            <a:normAutofit fontScale="90000"/>
          </a:bodyPr>
          <a:lstStyle/>
          <a:p>
            <a:r>
              <a:rPr lang="es-MX" sz="1600" dirty="0" smtClean="0"/>
              <a:t>Silvicultura</a:t>
            </a:r>
            <a:br>
              <a:rPr lang="es-MX" sz="1600" dirty="0" smtClean="0"/>
            </a:br>
            <a:r>
              <a:rPr lang="es-MX" sz="1600" dirty="0" smtClean="0"/>
              <a:t>Producción Forestal</a:t>
            </a:r>
            <a:endParaRPr lang="es-MX" sz="1600" dirty="0"/>
          </a:p>
        </p:txBody>
      </p:sp>
      <p:sp>
        <p:nvSpPr>
          <p:cNvPr id="13" name="12 CuadroTexto"/>
          <p:cNvSpPr txBox="1"/>
          <p:nvPr/>
        </p:nvSpPr>
        <p:spPr>
          <a:xfrm>
            <a:off x="4139952" y="6063679"/>
            <a:ext cx="4536504" cy="461665"/>
          </a:xfrm>
          <a:prstGeom prst="rect">
            <a:avLst/>
          </a:prstGeom>
          <a:noFill/>
        </p:spPr>
        <p:txBody>
          <a:bodyPr wrap="square" rtlCol="0">
            <a:spAutoFit/>
          </a:bodyPr>
          <a:lstStyle/>
          <a:p>
            <a:pPr algn="just"/>
            <a:r>
              <a:rPr lang="es-MX" sz="800" dirty="0">
                <a:latin typeface="+mj-lt"/>
              </a:rPr>
              <a:t>Fibras: </a:t>
            </a:r>
            <a:r>
              <a:rPr lang="es-MX" sz="800" dirty="0" smtClean="0">
                <a:latin typeface="+mj-lt"/>
              </a:rPr>
              <a:t>Se </a:t>
            </a:r>
            <a:r>
              <a:rPr lang="es-MX" sz="800" dirty="0">
                <a:latin typeface="+mj-lt"/>
              </a:rPr>
              <a:t>refiere al producto de tallos de bambú (Guadua angustifolia</a:t>
            </a:r>
            <a:r>
              <a:rPr lang="es-MX" sz="800" dirty="0" smtClean="0">
                <a:latin typeface="+mj-lt"/>
              </a:rPr>
              <a:t>)</a:t>
            </a:r>
          </a:p>
          <a:p>
            <a:pPr marL="447675" indent="-447675" algn="just"/>
            <a:r>
              <a:rPr lang="es-MX" sz="800" dirty="0" smtClean="0">
                <a:latin typeface="+mj-lt"/>
              </a:rPr>
              <a:t>Plantas: Se </a:t>
            </a:r>
            <a:r>
              <a:rPr lang="es-MX" sz="800" dirty="0">
                <a:latin typeface="+mj-lt"/>
              </a:rPr>
              <a:t>refiere al producto hojas. Comprende palma camedor (Chamaedorea elegans y Ch. oblongata), palma robalina (Phoenix robalina) y palma real (Sabal mexicana).</a:t>
            </a:r>
            <a:endParaRPr lang="es-MX" sz="800" dirty="0" smtClean="0">
              <a:latin typeface="+mj-lt"/>
            </a:endParaRPr>
          </a:p>
        </p:txBody>
      </p:sp>
      <p:graphicFrame>
        <p:nvGraphicFramePr>
          <p:cNvPr id="8" name="7 Tabla"/>
          <p:cNvGraphicFramePr>
            <a:graphicFrameLocks noGrp="1"/>
          </p:cNvGraphicFramePr>
          <p:nvPr>
            <p:extLst>
              <p:ext uri="{D42A27DB-BD31-4B8C-83A1-F6EECF244321}">
                <p14:modId xmlns:p14="http://schemas.microsoft.com/office/powerpoint/2010/main" val="3410426250"/>
              </p:ext>
            </p:extLst>
          </p:nvPr>
        </p:nvGraphicFramePr>
        <p:xfrm>
          <a:off x="323528" y="4126200"/>
          <a:ext cx="3470079" cy="1463040"/>
        </p:xfrm>
        <a:graphic>
          <a:graphicData uri="http://schemas.openxmlformats.org/drawingml/2006/table">
            <a:tbl>
              <a:tblPr>
                <a:tableStyleId>{5C22544A-7EE6-4342-B048-85BDC9FD1C3A}</a:tableStyleId>
              </a:tblPr>
              <a:tblGrid>
                <a:gridCol w="1156693"/>
                <a:gridCol w="1156693"/>
                <a:gridCol w="1156693"/>
              </a:tblGrid>
              <a:tr h="190500">
                <a:tc gridSpan="3">
                  <a:txBody>
                    <a:bodyPr/>
                    <a:lstStyle/>
                    <a:p>
                      <a:pPr algn="ctr" fontAlgn="b"/>
                      <a:r>
                        <a:rPr lang="es-MX" sz="1000" u="none" strike="noStrike" dirty="0" smtClean="0">
                          <a:solidFill>
                            <a:srgbClr val="FFFFFF"/>
                          </a:solidFill>
                          <a:effectLst/>
                          <a:latin typeface="+mj-lt"/>
                        </a:rPr>
                        <a:t>Producción Maderable </a:t>
                      </a:r>
                    </a:p>
                    <a:p>
                      <a:pPr algn="ctr" fontAlgn="b"/>
                      <a:r>
                        <a:rPr lang="es-MX" sz="1000" u="none" strike="noStrike" dirty="0" smtClean="0">
                          <a:solidFill>
                            <a:srgbClr val="FFFFFF"/>
                          </a:solidFill>
                          <a:effectLst/>
                          <a:latin typeface="+mj-lt"/>
                        </a:rPr>
                        <a:t>Comparativo </a:t>
                      </a:r>
                      <a:r>
                        <a:rPr lang="es-MX" sz="1000" u="none" strike="noStrike" dirty="0">
                          <a:solidFill>
                            <a:srgbClr val="FFFFFF"/>
                          </a:solidFill>
                          <a:effectLst/>
                          <a:latin typeface="+mj-lt"/>
                        </a:rPr>
                        <a:t>con el año </a:t>
                      </a:r>
                      <a:r>
                        <a:rPr lang="es-MX" sz="1000" u="none" strike="noStrike" dirty="0" smtClean="0">
                          <a:solidFill>
                            <a:srgbClr val="FFFFFF"/>
                          </a:solidFill>
                          <a:effectLst/>
                          <a:latin typeface="+mj-lt"/>
                        </a:rPr>
                        <a:t>anterior</a:t>
                      </a:r>
                      <a:endParaRPr lang="es-MX" sz="1000" b="1" i="0" u="none" strike="noStrike" dirty="0">
                        <a:solidFill>
                          <a:srgbClr val="FFFFFF"/>
                        </a:solidFill>
                        <a:effectLst/>
                        <a:latin typeface="+mj-lt"/>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c hMerge="1">
                  <a:txBody>
                    <a:bodyPr/>
                    <a:lstStyle/>
                    <a:p>
                      <a:endParaRPr lang="es-MX"/>
                    </a:p>
                  </a:txBody>
                  <a:tcPr/>
                </a:tc>
              </a:tr>
              <a:tr h="190500">
                <a:tc>
                  <a:txBody>
                    <a:bodyPr/>
                    <a:lstStyle/>
                    <a:p>
                      <a:pPr algn="ctr" fontAlgn="b"/>
                      <a:r>
                        <a:rPr lang="es-MX" sz="800" b="1" u="none" strike="noStrike" dirty="0">
                          <a:solidFill>
                            <a:srgbClr val="FFFFFF"/>
                          </a:solidFill>
                          <a:effectLst/>
                          <a:latin typeface="+mj-lt"/>
                        </a:rPr>
                        <a:t>Año</a:t>
                      </a:r>
                      <a:endParaRPr lang="es-MX" sz="800" b="1" i="0" u="none" strike="noStrike" dirty="0">
                        <a:solidFill>
                          <a:srgbClr val="FFFFFF"/>
                        </a:solidFill>
                        <a:effectLst/>
                        <a:latin typeface="+mj-lt"/>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800" b="1" u="none" strike="noStrike" dirty="0">
                          <a:solidFill>
                            <a:srgbClr val="FFFFFF"/>
                          </a:solidFill>
                          <a:effectLst/>
                          <a:latin typeface="+mj-lt"/>
                        </a:rPr>
                        <a:t>Volumen</a:t>
                      </a:r>
                      <a:endParaRPr lang="es-MX" sz="800" b="1" i="0" u="none" strike="noStrike" dirty="0">
                        <a:solidFill>
                          <a:srgbClr val="FFFFFF"/>
                        </a:solidFill>
                        <a:effectLst/>
                        <a:latin typeface="+mj-lt"/>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800" b="1" u="none" strike="noStrike" dirty="0">
                          <a:solidFill>
                            <a:srgbClr val="FFFFFF"/>
                          </a:solidFill>
                          <a:effectLst/>
                          <a:latin typeface="+mj-lt"/>
                        </a:rPr>
                        <a:t>Valor</a:t>
                      </a:r>
                      <a:endParaRPr lang="es-MX" sz="800" b="1" i="0" u="none" strike="noStrike" dirty="0">
                        <a:solidFill>
                          <a:srgbClr val="FFFFFF"/>
                        </a:solidFill>
                        <a:effectLst/>
                        <a:latin typeface="+mj-lt"/>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94627">
                <a:tc>
                  <a:txBody>
                    <a:bodyPr/>
                    <a:lstStyle/>
                    <a:p>
                      <a:pPr algn="ctr" fontAlgn="b"/>
                      <a:r>
                        <a:rPr lang="es-MX" sz="800" u="none" strike="noStrike" dirty="0">
                          <a:effectLst/>
                          <a:latin typeface="+mj-lt"/>
                        </a:rPr>
                        <a:t>2011</a:t>
                      </a:r>
                      <a:endParaRPr lang="es-MX" sz="800" b="1" i="0" u="none" strike="noStrike" dirty="0">
                        <a:solidFill>
                          <a:srgbClr val="000000"/>
                        </a:solidFill>
                        <a:effectLst/>
                        <a:latin typeface="+mj-lt"/>
                      </a:endParaRPr>
                    </a:p>
                  </a:txBody>
                  <a:tcPr marL="45720" marR="45720" anchor="b">
                    <a:lnL w="12700" cap="flat" cmpd="sng" algn="ctr">
                      <a:no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BD5E8"/>
                    </a:solidFill>
                  </a:tcPr>
                </a:tc>
                <a:tc>
                  <a:txBody>
                    <a:bodyPr/>
                    <a:lstStyle/>
                    <a:p>
                      <a:pPr algn="ctr" fontAlgn="b"/>
                      <a:r>
                        <a:rPr lang="es-MX" sz="800" u="none" strike="noStrike" dirty="0">
                          <a:effectLst/>
                          <a:latin typeface="+mj-lt"/>
                        </a:rPr>
                        <a:t>203,391</a:t>
                      </a:r>
                      <a:endParaRPr lang="es-MX" sz="800" b="0" i="0" u="none" strike="noStrike" dirty="0">
                        <a:solidFill>
                          <a:srgbClr val="000000"/>
                        </a:solidFill>
                        <a:effectLst/>
                        <a:latin typeface="+mj-lt"/>
                      </a:endParaRPr>
                    </a:p>
                  </a:txBody>
                  <a:tcPr marL="45720" marR="4572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BD5E8"/>
                    </a:solidFill>
                  </a:tcPr>
                </a:tc>
                <a:tc>
                  <a:txBody>
                    <a:bodyPr/>
                    <a:lstStyle/>
                    <a:p>
                      <a:pPr algn="ctr" fontAlgn="b"/>
                      <a:r>
                        <a:rPr lang="es-MX" sz="800" u="none" strike="noStrike" dirty="0">
                          <a:effectLst/>
                          <a:latin typeface="+mj-lt"/>
                        </a:rPr>
                        <a:t>119,943</a:t>
                      </a:r>
                      <a:endParaRPr lang="es-MX" sz="800" b="0" i="0" u="none" strike="noStrike" dirty="0">
                        <a:solidFill>
                          <a:srgbClr val="000000"/>
                        </a:solidFill>
                        <a:effectLst/>
                        <a:latin typeface="+mj-lt"/>
                      </a:endParaRPr>
                    </a:p>
                  </a:txBody>
                  <a:tcPr marL="45720" marR="45720" anchor="b">
                    <a:lnL w="12700" cmpd="sng">
                      <a:noFill/>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BD5E8"/>
                    </a:solidFill>
                  </a:tcPr>
                </a:tc>
              </a:tr>
              <a:tr h="190500">
                <a:tc>
                  <a:txBody>
                    <a:bodyPr/>
                    <a:lstStyle/>
                    <a:p>
                      <a:pPr algn="ctr" fontAlgn="b"/>
                      <a:r>
                        <a:rPr lang="es-MX" sz="800" u="none" strike="noStrike" dirty="0">
                          <a:effectLst/>
                          <a:latin typeface="+mj-lt"/>
                        </a:rPr>
                        <a:t>2010</a:t>
                      </a:r>
                      <a:endParaRPr lang="es-MX" sz="800" b="1" i="0" u="none" strike="noStrike" dirty="0">
                        <a:solidFill>
                          <a:srgbClr val="000000"/>
                        </a:solidFill>
                        <a:effectLst/>
                        <a:latin typeface="+mj-lt"/>
                      </a:endParaRPr>
                    </a:p>
                  </a:txBody>
                  <a:tcPr marL="45720" marR="4572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800" u="none" strike="noStrike" dirty="0">
                          <a:effectLst/>
                          <a:latin typeface="+mj-lt"/>
                        </a:rPr>
                        <a:t>212,014</a:t>
                      </a:r>
                      <a:endParaRPr lang="es-MX" sz="8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800" u="none" strike="noStrike" dirty="0">
                          <a:effectLst/>
                          <a:latin typeface="+mj-lt"/>
                        </a:rPr>
                        <a:t>128,568</a:t>
                      </a:r>
                      <a:endParaRPr lang="es-MX" sz="800" b="0" i="0" u="none" strike="noStrike" dirty="0">
                        <a:solidFill>
                          <a:srgbClr val="000000"/>
                        </a:solidFill>
                        <a:effectLst/>
                        <a:latin typeface="+mj-lt"/>
                      </a:endParaRPr>
                    </a:p>
                  </a:txBody>
                  <a:tcPr marL="45720" marR="4572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0500">
                <a:tc>
                  <a:txBody>
                    <a:bodyPr/>
                    <a:lstStyle/>
                    <a:p>
                      <a:pPr algn="ctr" fontAlgn="b"/>
                      <a:r>
                        <a:rPr lang="es-MX" sz="800" u="none" strike="noStrike" dirty="0" smtClean="0">
                          <a:effectLst/>
                          <a:latin typeface="+mj-lt"/>
                        </a:rPr>
                        <a:t>Diferencia</a:t>
                      </a:r>
                      <a:endParaRPr lang="es-MX" sz="800" b="0" i="0" u="none" strike="noStrike" dirty="0">
                        <a:solidFill>
                          <a:srgbClr val="000000"/>
                        </a:solidFill>
                        <a:effectLst/>
                        <a:latin typeface="+mj-lt"/>
                      </a:endParaRPr>
                    </a:p>
                  </a:txBody>
                  <a:tcPr marL="45720" marR="4572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ctr" fontAlgn="b"/>
                      <a:r>
                        <a:rPr lang="es-MX" sz="800" u="none" strike="noStrike" dirty="0">
                          <a:effectLst/>
                          <a:latin typeface="+mj-lt"/>
                        </a:rPr>
                        <a:t>-8,623</a:t>
                      </a:r>
                      <a:endParaRPr lang="es-MX" sz="8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ctr" fontAlgn="b"/>
                      <a:r>
                        <a:rPr lang="es-MX" sz="800" u="none" strike="noStrike" dirty="0">
                          <a:effectLst/>
                          <a:latin typeface="+mj-lt"/>
                        </a:rPr>
                        <a:t>-8,625</a:t>
                      </a:r>
                      <a:endParaRPr lang="es-MX" sz="800" b="0" i="0" u="none" strike="noStrike" dirty="0">
                        <a:solidFill>
                          <a:srgbClr val="000000"/>
                        </a:solidFill>
                        <a:effectLst/>
                        <a:latin typeface="+mj-lt"/>
                      </a:endParaRPr>
                    </a:p>
                  </a:txBody>
                  <a:tcPr marL="45720" marR="4572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BD5E8"/>
                    </a:solidFill>
                  </a:tcPr>
                </a:tc>
              </a:tr>
              <a:tr h="190500">
                <a:tc>
                  <a:txBody>
                    <a:bodyPr/>
                    <a:lstStyle/>
                    <a:p>
                      <a:pPr algn="ctr" fontAlgn="b"/>
                      <a:r>
                        <a:rPr lang="es-MX" sz="800" u="none" strike="noStrike" dirty="0">
                          <a:effectLst/>
                          <a:latin typeface="+mj-lt"/>
                        </a:rPr>
                        <a:t>Variación %</a:t>
                      </a:r>
                      <a:endParaRPr lang="es-MX" sz="800" b="0" i="0" u="none" strike="noStrike" dirty="0">
                        <a:solidFill>
                          <a:srgbClr val="000000"/>
                        </a:solidFill>
                        <a:effectLst/>
                        <a:latin typeface="+mj-lt"/>
                      </a:endParaRPr>
                    </a:p>
                  </a:txBody>
                  <a:tcPr marL="45720" marR="45720" anchor="b">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800" u="none" strike="noStrike" dirty="0">
                          <a:effectLst/>
                          <a:latin typeface="+mj-lt"/>
                        </a:rPr>
                        <a:t>-4.1</a:t>
                      </a:r>
                      <a:endParaRPr lang="es-MX" sz="800" b="0" i="0" u="none" strike="noStrike" dirty="0">
                        <a:solidFill>
                          <a:srgbClr val="000000"/>
                        </a:solidFill>
                        <a:effectLst/>
                        <a:latin typeface="+mj-lt"/>
                      </a:endParaRPr>
                    </a:p>
                  </a:txBody>
                  <a:tcPr marL="45720" marR="4572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800" u="none" strike="noStrike" dirty="0">
                          <a:effectLst/>
                          <a:latin typeface="+mj-lt"/>
                        </a:rPr>
                        <a:t>-6.7</a:t>
                      </a:r>
                      <a:endParaRPr lang="es-MX" sz="800" b="0" i="0" u="none" strike="noStrike" dirty="0">
                        <a:solidFill>
                          <a:srgbClr val="000000"/>
                        </a:solidFill>
                        <a:effectLst/>
                        <a:latin typeface="+mj-lt"/>
                      </a:endParaRPr>
                    </a:p>
                  </a:txBody>
                  <a:tcPr marL="45720" marR="4572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6" name="9 Gráfico"/>
          <p:cNvGraphicFramePr>
            <a:graphicFrameLocks/>
          </p:cNvGraphicFramePr>
          <p:nvPr>
            <p:extLst>
              <p:ext uri="{D42A27DB-BD31-4B8C-83A1-F6EECF244321}">
                <p14:modId xmlns:p14="http://schemas.microsoft.com/office/powerpoint/2010/main" val="653408386"/>
              </p:ext>
            </p:extLst>
          </p:nvPr>
        </p:nvGraphicFramePr>
        <p:xfrm>
          <a:off x="5249712" y="1340768"/>
          <a:ext cx="3586362" cy="2736304"/>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13 Grupo"/>
          <p:cNvGrpSpPr/>
          <p:nvPr/>
        </p:nvGrpSpPr>
        <p:grpSpPr>
          <a:xfrm>
            <a:off x="405061" y="5973367"/>
            <a:ext cx="1154936" cy="125182"/>
            <a:chOff x="539552" y="5763453"/>
            <a:chExt cx="1154936" cy="126245"/>
          </a:xfrm>
        </p:grpSpPr>
        <p:sp>
          <p:nvSpPr>
            <p:cNvPr id="18" name="11 CuadroTexto"/>
            <p:cNvSpPr txBox="1"/>
            <p:nvPr/>
          </p:nvSpPr>
          <p:spPr>
            <a:xfrm>
              <a:off x="539552" y="5763453"/>
              <a:ext cx="610745" cy="124156"/>
            </a:xfrm>
            <a:prstGeom prst="rect">
              <a:avLst/>
            </a:prstGeom>
            <a:noFill/>
          </p:spPr>
          <p:txBody>
            <a:bodyPr wrap="none" lIns="0" tIns="0" rIns="0" bIns="0" rtlCol="0">
              <a:spAutoFit/>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s-MX" sz="800" dirty="0" smtClean="0">
                  <a:solidFill>
                    <a:schemeClr val="tx1">
                      <a:lumMod val="75000"/>
                      <a:lumOff val="25000"/>
                    </a:schemeClr>
                  </a:solidFill>
                  <a:latin typeface="+mj-lt"/>
                </a:rPr>
                <a:t>Periodicidad:</a:t>
              </a:r>
            </a:p>
          </p:txBody>
        </p:sp>
        <p:sp>
          <p:nvSpPr>
            <p:cNvPr id="19" name="12 CuadroTexto"/>
            <p:cNvSpPr txBox="1"/>
            <p:nvPr/>
          </p:nvSpPr>
          <p:spPr>
            <a:xfrm>
              <a:off x="1256868" y="5765542"/>
              <a:ext cx="437620" cy="124156"/>
            </a:xfrm>
            <a:prstGeom prst="rect">
              <a:avLst/>
            </a:prstGeom>
            <a:noFill/>
          </p:spPr>
          <p:txBody>
            <a:bodyPr wrap="none" lIns="0" tIns="0" rIns="0" bIns="0" rtlCol="0">
              <a:spAutoFit/>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Clr>
                  <a:schemeClr val="accent2">
                    <a:lumMod val="75000"/>
                  </a:schemeClr>
                </a:buClr>
                <a:buFont typeface="Wingdings" pitchFamily="2" charset="2"/>
                <a:buChar char="q"/>
              </a:pPr>
              <a:r>
                <a:rPr lang="es-MX" sz="800" u="sng" dirty="0" smtClean="0">
                  <a:solidFill>
                    <a:schemeClr val="tx1">
                      <a:lumMod val="75000"/>
                      <a:lumOff val="25000"/>
                    </a:schemeClr>
                  </a:solidFill>
                  <a:latin typeface="+mj-lt"/>
                </a:rPr>
                <a:t>Anual</a:t>
              </a:r>
            </a:p>
          </p:txBody>
        </p:sp>
      </p:grpSp>
    </p:spTree>
    <p:extLst>
      <p:ext uri="{BB962C8B-B14F-4D97-AF65-F5344CB8AC3E}">
        <p14:creationId xmlns:p14="http://schemas.microsoft.com/office/powerpoint/2010/main" val="2080093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95536" y="4292504"/>
            <a:ext cx="6347713" cy="1320800"/>
          </a:xfrm>
        </p:spPr>
        <p:txBody>
          <a:bodyPr>
            <a:normAutofit/>
          </a:bodyPr>
          <a:lstStyle/>
          <a:p>
            <a:r>
              <a:rPr lang="es-MX" sz="4000" dirty="0" smtClean="0">
                <a:solidFill>
                  <a:schemeClr val="tx1"/>
                </a:solidFill>
              </a:rPr>
              <a:t>Capítulo 2 </a:t>
            </a:r>
            <a:br>
              <a:rPr lang="es-MX" sz="4000" dirty="0" smtClean="0">
                <a:solidFill>
                  <a:schemeClr val="tx1"/>
                </a:solidFill>
              </a:rPr>
            </a:br>
            <a:r>
              <a:rPr lang="es-MX" sz="4000" dirty="0" smtClean="0">
                <a:solidFill>
                  <a:schemeClr val="tx1"/>
                </a:solidFill>
              </a:rPr>
              <a:t>Macroeconomía</a:t>
            </a:r>
            <a:endParaRPr lang="es-MX" sz="4000" dirty="0">
              <a:solidFill>
                <a:schemeClr val="tx1"/>
              </a:solidFill>
            </a:endParaRPr>
          </a:p>
        </p:txBody>
      </p:sp>
    </p:spTree>
    <p:extLst>
      <p:ext uri="{BB962C8B-B14F-4D97-AF65-F5344CB8AC3E}">
        <p14:creationId xmlns:p14="http://schemas.microsoft.com/office/powerpoint/2010/main" val="127518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 de texto 2"/>
          <p:cNvSpPr txBox="1">
            <a:spLocks noChangeArrowheads="1"/>
          </p:cNvSpPr>
          <p:nvPr/>
        </p:nvSpPr>
        <p:spPr bwMode="auto">
          <a:xfrm>
            <a:off x="179512" y="808137"/>
            <a:ext cx="5112568" cy="400110"/>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es-MX" sz="1000" dirty="0">
                <a:latin typeface="+mj-lt"/>
                <a:ea typeface="Calibri"/>
                <a:cs typeface="Times New Roman"/>
              </a:rPr>
              <a:t>El Producto Interno Bruto (PIB) </a:t>
            </a:r>
            <a:r>
              <a:rPr lang="es-MX" sz="1000" dirty="0" smtClean="0">
                <a:latin typeface="+mj-lt"/>
                <a:ea typeface="Calibri"/>
                <a:cs typeface="Times New Roman"/>
              </a:rPr>
              <a:t>a precios constantes </a:t>
            </a:r>
            <a:r>
              <a:rPr lang="es-MX" sz="1000" dirty="0" smtClean="0">
                <a:effectLst/>
                <a:latin typeface="+mj-lt"/>
                <a:ea typeface="Calibri"/>
                <a:cs typeface="Times New Roman"/>
              </a:rPr>
              <a:t>en Chiapas, en </a:t>
            </a:r>
            <a:r>
              <a:rPr lang="es-MX" sz="1000" dirty="0">
                <a:effectLst/>
                <a:latin typeface="+mj-lt"/>
                <a:ea typeface="Calibri"/>
                <a:cs typeface="Times New Roman"/>
              </a:rPr>
              <a:t>el </a:t>
            </a:r>
            <a:r>
              <a:rPr lang="es-MX" sz="1000" dirty="0" smtClean="0">
                <a:effectLst/>
                <a:latin typeface="+mj-lt"/>
                <a:ea typeface="Calibri"/>
                <a:cs typeface="Times New Roman"/>
              </a:rPr>
              <a:t>2011 creció 3.43% en relación al año anterior.</a:t>
            </a:r>
            <a:endParaRPr lang="es-MX" sz="1200" dirty="0">
              <a:effectLst/>
              <a:latin typeface="+mj-lt"/>
              <a:ea typeface="Calibri"/>
              <a:cs typeface="Times New Roman"/>
            </a:endParaRPr>
          </a:p>
        </p:txBody>
      </p:sp>
      <p:sp>
        <p:nvSpPr>
          <p:cNvPr id="8" name="7 CuadroTexto"/>
          <p:cNvSpPr txBox="1"/>
          <p:nvPr/>
        </p:nvSpPr>
        <p:spPr>
          <a:xfrm>
            <a:off x="1547664" y="6165884"/>
            <a:ext cx="4179272" cy="215444"/>
          </a:xfrm>
          <a:prstGeom prst="rect">
            <a:avLst/>
          </a:prstGeom>
          <a:noFill/>
        </p:spPr>
        <p:txBody>
          <a:bodyPr wrap="square" rtlCol="0">
            <a:spAutoFit/>
          </a:bodyPr>
          <a:lstStyle/>
          <a:p>
            <a:r>
              <a:rPr lang="es-MX" sz="800" dirty="0" smtClean="0"/>
              <a:t>Fuente</a:t>
            </a:r>
            <a:r>
              <a:rPr lang="es-MX" sz="800" dirty="0"/>
              <a:t>: </a:t>
            </a:r>
            <a:r>
              <a:rPr lang="es-MX" sz="800" dirty="0" smtClean="0"/>
              <a:t>INEGI. Sistema de Cuentas Nacionales de México. www.inegi.org.mx</a:t>
            </a:r>
          </a:p>
        </p:txBody>
      </p:sp>
      <p:sp>
        <p:nvSpPr>
          <p:cNvPr id="15" name="14 CuadroTexto">
            <a:hlinkClick r:id="rId2"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14</a:t>
            </a:r>
            <a:endParaRPr lang="es-MX" sz="1200" dirty="0">
              <a:solidFill>
                <a:schemeClr val="bg1"/>
              </a:solidFill>
            </a:endParaRPr>
          </a:p>
        </p:txBody>
      </p:sp>
      <p:sp>
        <p:nvSpPr>
          <p:cNvPr id="2" name="1 Título"/>
          <p:cNvSpPr>
            <a:spLocks noGrp="1"/>
          </p:cNvSpPr>
          <p:nvPr>
            <p:ph type="title" idx="4294967295"/>
          </p:nvPr>
        </p:nvSpPr>
        <p:spPr>
          <a:xfrm>
            <a:off x="240580" y="188640"/>
            <a:ext cx="3899372" cy="528343"/>
          </a:xfrm>
        </p:spPr>
        <p:txBody>
          <a:bodyPr>
            <a:normAutofit fontScale="90000"/>
          </a:bodyPr>
          <a:lstStyle/>
          <a:p>
            <a:r>
              <a:rPr lang="es-MX" sz="1600" dirty="0" smtClean="0"/>
              <a:t>Producto Interno Bruto (a precios constantes 2003)</a:t>
            </a:r>
            <a:endParaRPr lang="es-MX" sz="1600" dirty="0"/>
          </a:p>
        </p:txBody>
      </p:sp>
      <p:sp>
        <p:nvSpPr>
          <p:cNvPr id="19" name="Cuadro de texto 2"/>
          <p:cNvSpPr txBox="1">
            <a:spLocks noChangeArrowheads="1"/>
          </p:cNvSpPr>
          <p:nvPr/>
        </p:nvSpPr>
        <p:spPr bwMode="auto">
          <a:xfrm>
            <a:off x="5508104" y="908720"/>
            <a:ext cx="3424572" cy="900246"/>
          </a:xfrm>
          <a:prstGeom prst="rect">
            <a:avLst/>
          </a:prstGeom>
          <a:solidFill>
            <a:schemeClr val="accent3">
              <a:lumMod val="20000"/>
              <a:lumOff val="80000"/>
            </a:schemeClr>
          </a:solidFill>
          <a:ln w="9525">
            <a:noFill/>
            <a:miter lim="800000"/>
            <a:headEnd/>
            <a:tailEnd/>
          </a:ln>
          <a:effectLst/>
        </p:spPr>
        <p:txBody>
          <a:bodyPr rot="0" vert="horz" wrap="square" lIns="91440" tIns="45720" rIns="91440" bIns="45720" anchor="t" anchorCtr="0">
            <a:spAutoFit/>
          </a:bodyPr>
          <a:lstStyle>
            <a:defPPr>
              <a:defRPr lang="es-MX"/>
            </a:defPPr>
            <a:lvl1pPr algn="just">
              <a:spcAft>
                <a:spcPts val="0"/>
              </a:spcAft>
              <a:defRPr sz="1050" i="1">
                <a:latin typeface="Arial"/>
                <a:ea typeface="Calibri"/>
                <a:cs typeface="Times New Roman"/>
              </a:defRPr>
            </a:lvl1pPr>
          </a:lstStyle>
          <a:p>
            <a:pPr lvl="0" fontAlgn="auto">
              <a:spcBef>
                <a:spcPts val="0"/>
              </a:spcBef>
            </a:pPr>
            <a:r>
              <a:rPr kumimoji="0" lang="es-MX" sz="1050" b="0" i="1" u="none" strike="noStrike" kern="0" cap="none" spc="0" normalizeH="0" baseline="0" noProof="0" dirty="0" smtClean="0">
                <a:ln>
                  <a:noFill/>
                </a:ln>
                <a:solidFill>
                  <a:sysClr val="windowText" lastClr="000000"/>
                </a:solidFill>
                <a:effectLst/>
                <a:uLnTx/>
                <a:uFillTx/>
                <a:latin typeface="+mj-lt"/>
              </a:rPr>
              <a:t>En 2011 </a:t>
            </a:r>
            <a:r>
              <a:rPr lang="es-MX" kern="0" noProof="0" dirty="0" smtClean="0">
                <a:solidFill>
                  <a:sysClr val="windowText" lastClr="000000"/>
                </a:solidFill>
                <a:latin typeface="+mj-lt"/>
              </a:rPr>
              <a:t>e</a:t>
            </a:r>
            <a:r>
              <a:rPr lang="es-MX" kern="0" dirty="0" smtClean="0">
                <a:solidFill>
                  <a:sysClr val="windowText" lastClr="000000"/>
                </a:solidFill>
                <a:latin typeface="+mj-lt"/>
              </a:rPr>
              <a:t>l </a:t>
            </a:r>
            <a:r>
              <a:rPr lang="es-MX" kern="0" dirty="0">
                <a:solidFill>
                  <a:sysClr val="windowText" lastClr="000000"/>
                </a:solidFill>
                <a:latin typeface="+mj-lt"/>
              </a:rPr>
              <a:t>PIB </a:t>
            </a:r>
            <a:r>
              <a:rPr lang="es-MX" kern="0" dirty="0" smtClean="0">
                <a:solidFill>
                  <a:sysClr val="windowText" lastClr="000000"/>
                </a:solidFill>
                <a:latin typeface="+mj-lt"/>
              </a:rPr>
              <a:t>(a precios constantes) de </a:t>
            </a:r>
            <a:r>
              <a:rPr lang="es-MX" kern="0" dirty="0">
                <a:solidFill>
                  <a:sysClr val="windowText" lastClr="000000"/>
                </a:solidFill>
                <a:latin typeface="+mj-lt"/>
              </a:rPr>
              <a:t>Chiapas representó </a:t>
            </a:r>
            <a:r>
              <a:rPr kumimoji="0" lang="es-MX" sz="1050" b="0" i="1" u="none" strike="noStrike" kern="0" cap="none" spc="0" normalizeH="0" baseline="0" noProof="0" dirty="0">
                <a:ln>
                  <a:noFill/>
                </a:ln>
                <a:solidFill>
                  <a:sysClr val="windowText" lastClr="000000"/>
                </a:solidFill>
                <a:effectLst/>
                <a:uLnTx/>
                <a:uFillTx/>
                <a:latin typeface="+mj-lt"/>
              </a:rPr>
              <a:t>el 1.9% del total nacional, </a:t>
            </a:r>
            <a:r>
              <a:rPr kumimoji="0" lang="es-MX" sz="1050" b="0" i="1" u="none" strike="noStrike" kern="0" cap="none" spc="0" normalizeH="0" baseline="0" noProof="0" dirty="0" smtClean="0">
                <a:ln>
                  <a:noFill/>
                </a:ln>
                <a:solidFill>
                  <a:sysClr val="windowText" lastClr="000000"/>
                </a:solidFill>
                <a:effectLst/>
                <a:uLnTx/>
                <a:uFillTx/>
                <a:latin typeface="+mj-lt"/>
              </a:rPr>
              <a:t>ocupando el lugar número 18 de las entidades federativas por esta participación y se ubicó en el lugar 20 con </a:t>
            </a:r>
            <a:r>
              <a:rPr kumimoji="0" lang="es-MX" sz="1050" b="0" i="1" u="none" strike="noStrike" kern="0" cap="none" spc="0" normalizeH="0" baseline="0" noProof="0" dirty="0">
                <a:ln>
                  <a:noFill/>
                </a:ln>
                <a:solidFill>
                  <a:sysClr val="windowText" lastClr="000000"/>
                </a:solidFill>
                <a:effectLst/>
                <a:uLnTx/>
                <a:uFillTx/>
                <a:latin typeface="+mj-lt"/>
              </a:rPr>
              <a:t>mayor crecimiento en el PIB respecto al año anterior. </a:t>
            </a:r>
          </a:p>
        </p:txBody>
      </p:sp>
      <p:sp>
        <p:nvSpPr>
          <p:cNvPr id="20" name="19 Estrella de 5 puntas"/>
          <p:cNvSpPr/>
          <p:nvPr/>
        </p:nvSpPr>
        <p:spPr>
          <a:xfrm>
            <a:off x="5338712" y="716983"/>
            <a:ext cx="313408" cy="313408"/>
          </a:xfrm>
          <a:prstGeom prst="star5">
            <a:avLst>
              <a:gd name="adj" fmla="val 28444"/>
              <a:gd name="hf" fmla="val 105146"/>
              <a:gd name="vf" fmla="val 110557"/>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 lastClr="FFFFFF"/>
              </a:solidFill>
              <a:effectLst/>
              <a:uLnTx/>
              <a:uFillTx/>
              <a:latin typeface="Calibri"/>
              <a:ea typeface="+mn-ea"/>
              <a:cs typeface="+mn-cs"/>
            </a:endParaRPr>
          </a:p>
        </p:txBody>
      </p:sp>
      <p:graphicFrame>
        <p:nvGraphicFramePr>
          <p:cNvPr id="17" name="3 Gráfico"/>
          <p:cNvGraphicFramePr>
            <a:graphicFrameLocks/>
          </p:cNvGraphicFramePr>
          <p:nvPr>
            <p:extLst>
              <p:ext uri="{D42A27DB-BD31-4B8C-83A1-F6EECF244321}">
                <p14:modId xmlns:p14="http://schemas.microsoft.com/office/powerpoint/2010/main" val="870535785"/>
              </p:ext>
            </p:extLst>
          </p:nvPr>
        </p:nvGraphicFramePr>
        <p:xfrm>
          <a:off x="248712" y="1208247"/>
          <a:ext cx="4899352" cy="22207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1 Gráfico"/>
          <p:cNvGraphicFramePr>
            <a:graphicFrameLocks/>
          </p:cNvGraphicFramePr>
          <p:nvPr>
            <p:extLst>
              <p:ext uri="{D42A27DB-BD31-4B8C-83A1-F6EECF244321}">
                <p14:modId xmlns:p14="http://schemas.microsoft.com/office/powerpoint/2010/main" val="3045500235"/>
              </p:ext>
            </p:extLst>
          </p:nvPr>
        </p:nvGraphicFramePr>
        <p:xfrm>
          <a:off x="248712" y="3501007"/>
          <a:ext cx="8571760" cy="2592289"/>
        </p:xfrm>
        <a:graphic>
          <a:graphicData uri="http://schemas.openxmlformats.org/drawingml/2006/chart">
            <c:chart xmlns:c="http://schemas.openxmlformats.org/drawingml/2006/chart" xmlns:r="http://schemas.openxmlformats.org/officeDocument/2006/relationships" r:id="rId4"/>
          </a:graphicData>
        </a:graphic>
      </p:graphicFrame>
      <p:grpSp>
        <p:nvGrpSpPr>
          <p:cNvPr id="21" name="20 Grupo"/>
          <p:cNvGrpSpPr/>
          <p:nvPr/>
        </p:nvGrpSpPr>
        <p:grpSpPr>
          <a:xfrm>
            <a:off x="1636917" y="6380109"/>
            <a:ext cx="1154936" cy="125182"/>
            <a:chOff x="539552" y="5763453"/>
            <a:chExt cx="1154936" cy="126245"/>
          </a:xfrm>
          <a:solidFill>
            <a:schemeClr val="bg1">
              <a:lumMod val="20000"/>
              <a:lumOff val="80000"/>
            </a:schemeClr>
          </a:solidFill>
        </p:grpSpPr>
        <p:sp>
          <p:nvSpPr>
            <p:cNvPr id="22" name="21 CuadroTexto"/>
            <p:cNvSpPr txBox="1"/>
            <p:nvPr/>
          </p:nvSpPr>
          <p:spPr>
            <a:xfrm>
              <a:off x="539552" y="5763453"/>
              <a:ext cx="610745" cy="124156"/>
            </a:xfrm>
            <a:prstGeom prst="rect">
              <a:avLst/>
            </a:prstGeom>
            <a:grpFill/>
          </p:spPr>
          <p:txBody>
            <a:bodyPr wrap="none" lIns="0" tIns="0" rIns="0" bIns="0" rtlCol="0">
              <a:spAutoFit/>
            </a:bodyPr>
            <a:lstStyle/>
            <a:p>
              <a:r>
                <a:rPr lang="es-MX" sz="800" dirty="0" smtClean="0">
                  <a:solidFill>
                    <a:schemeClr val="tx1">
                      <a:lumMod val="75000"/>
                      <a:lumOff val="25000"/>
                    </a:schemeClr>
                  </a:solidFill>
                  <a:latin typeface="+mj-lt"/>
                </a:rPr>
                <a:t>Periodicidad:</a:t>
              </a:r>
            </a:p>
          </p:txBody>
        </p:sp>
        <p:sp>
          <p:nvSpPr>
            <p:cNvPr id="23" name="22 CuadroTexto"/>
            <p:cNvSpPr txBox="1"/>
            <p:nvPr/>
          </p:nvSpPr>
          <p:spPr>
            <a:xfrm>
              <a:off x="1256868" y="5765542"/>
              <a:ext cx="437620" cy="124156"/>
            </a:xfrm>
            <a:prstGeom prst="rect">
              <a:avLst/>
            </a:prstGeom>
            <a:grpFill/>
          </p:spPr>
          <p:txBody>
            <a:bodyPr wrap="none" lIns="0" tIns="0" rIns="0" bIns="0" rtlCol="0">
              <a:spAutoFit/>
            </a:bodyPr>
            <a:lstStyle/>
            <a:p>
              <a:pPr marL="171450" indent="-171450">
                <a:buClr>
                  <a:schemeClr val="accent2">
                    <a:lumMod val="75000"/>
                  </a:schemeClr>
                </a:buClr>
                <a:buFont typeface="Wingdings" pitchFamily="2" charset="2"/>
                <a:buChar char="q"/>
              </a:pPr>
              <a:r>
                <a:rPr lang="es-MX" sz="800" u="sng" dirty="0" smtClean="0">
                  <a:solidFill>
                    <a:schemeClr val="tx1">
                      <a:lumMod val="75000"/>
                      <a:lumOff val="25000"/>
                    </a:schemeClr>
                  </a:solidFill>
                  <a:latin typeface="+mj-lt"/>
                </a:rPr>
                <a:t>Anual</a:t>
              </a:r>
            </a:p>
          </p:txBody>
        </p:sp>
      </p:grpSp>
    </p:spTree>
    <p:extLst>
      <p:ext uri="{BB962C8B-B14F-4D97-AF65-F5344CB8AC3E}">
        <p14:creationId xmlns:p14="http://schemas.microsoft.com/office/powerpoint/2010/main" val="1225847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 de texto 2"/>
          <p:cNvSpPr txBox="1">
            <a:spLocks noChangeArrowheads="1"/>
          </p:cNvSpPr>
          <p:nvPr/>
        </p:nvSpPr>
        <p:spPr bwMode="auto">
          <a:xfrm>
            <a:off x="179512" y="808137"/>
            <a:ext cx="5112568" cy="400110"/>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es-MX" sz="1000" dirty="0">
                <a:latin typeface="+mj-lt"/>
                <a:ea typeface="Calibri"/>
                <a:cs typeface="Times New Roman"/>
              </a:rPr>
              <a:t>El Producto Interno Bruto (PIB) </a:t>
            </a:r>
            <a:r>
              <a:rPr lang="es-MX" sz="1000" dirty="0" smtClean="0">
                <a:latin typeface="+mj-lt"/>
                <a:ea typeface="Calibri"/>
                <a:cs typeface="Times New Roman"/>
              </a:rPr>
              <a:t>a precios corrientes </a:t>
            </a:r>
            <a:r>
              <a:rPr lang="es-MX" sz="1000" dirty="0" smtClean="0">
                <a:effectLst/>
                <a:latin typeface="+mj-lt"/>
                <a:ea typeface="Calibri"/>
                <a:cs typeface="Times New Roman"/>
              </a:rPr>
              <a:t>en Chiapas, en </a:t>
            </a:r>
            <a:r>
              <a:rPr lang="es-MX" sz="1000" dirty="0">
                <a:effectLst/>
                <a:latin typeface="+mj-lt"/>
                <a:ea typeface="Calibri"/>
                <a:cs typeface="Times New Roman"/>
              </a:rPr>
              <a:t>el </a:t>
            </a:r>
            <a:r>
              <a:rPr lang="es-MX" sz="1000" dirty="0" smtClean="0">
                <a:effectLst/>
                <a:latin typeface="+mj-lt"/>
                <a:ea typeface="Calibri"/>
                <a:cs typeface="Times New Roman"/>
              </a:rPr>
              <a:t>2011 creció 10.9% en relación al año anterior.</a:t>
            </a:r>
            <a:endParaRPr lang="es-MX" sz="1200" dirty="0">
              <a:effectLst/>
              <a:latin typeface="+mj-lt"/>
              <a:ea typeface="Calibri"/>
              <a:cs typeface="Times New Roman"/>
            </a:endParaRPr>
          </a:p>
        </p:txBody>
      </p:sp>
      <p:sp>
        <p:nvSpPr>
          <p:cNvPr id="8" name="7 CuadroTexto"/>
          <p:cNvSpPr txBox="1"/>
          <p:nvPr/>
        </p:nvSpPr>
        <p:spPr>
          <a:xfrm>
            <a:off x="1547664" y="6165884"/>
            <a:ext cx="4179272" cy="215444"/>
          </a:xfrm>
          <a:prstGeom prst="rect">
            <a:avLst/>
          </a:prstGeom>
          <a:noFill/>
        </p:spPr>
        <p:txBody>
          <a:bodyPr wrap="square" rtlCol="0">
            <a:spAutoFit/>
          </a:bodyPr>
          <a:lstStyle/>
          <a:p>
            <a:r>
              <a:rPr lang="es-MX" sz="800" dirty="0" smtClean="0"/>
              <a:t>Fuente</a:t>
            </a:r>
            <a:r>
              <a:rPr lang="es-MX" sz="800" dirty="0"/>
              <a:t>: </a:t>
            </a:r>
            <a:r>
              <a:rPr lang="es-MX" sz="800" dirty="0" smtClean="0"/>
              <a:t>INEGI. Sistema de Cuentas Nacionales de México. www.inegi.org.mx</a:t>
            </a:r>
          </a:p>
        </p:txBody>
      </p:sp>
      <p:sp>
        <p:nvSpPr>
          <p:cNvPr id="15" name="14 CuadroTexto">
            <a:hlinkClick r:id="rId2"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15</a:t>
            </a:r>
            <a:endParaRPr lang="es-MX" sz="1200" dirty="0">
              <a:solidFill>
                <a:schemeClr val="bg1"/>
              </a:solidFill>
            </a:endParaRPr>
          </a:p>
        </p:txBody>
      </p:sp>
      <p:sp>
        <p:nvSpPr>
          <p:cNvPr id="2" name="1 Título"/>
          <p:cNvSpPr>
            <a:spLocks noGrp="1"/>
          </p:cNvSpPr>
          <p:nvPr>
            <p:ph type="title" idx="4294967295"/>
          </p:nvPr>
        </p:nvSpPr>
        <p:spPr>
          <a:xfrm>
            <a:off x="240581" y="188640"/>
            <a:ext cx="3899371" cy="346075"/>
          </a:xfrm>
        </p:spPr>
        <p:txBody>
          <a:bodyPr>
            <a:normAutofit/>
          </a:bodyPr>
          <a:lstStyle/>
          <a:p>
            <a:r>
              <a:rPr lang="es-MX" sz="1400" dirty="0" smtClean="0"/>
              <a:t>Producto Interno Bruto (a precios corrientes)</a:t>
            </a:r>
            <a:endParaRPr lang="es-MX" sz="1400" dirty="0"/>
          </a:p>
        </p:txBody>
      </p:sp>
      <p:sp>
        <p:nvSpPr>
          <p:cNvPr id="19" name="Cuadro de texto 2"/>
          <p:cNvSpPr txBox="1">
            <a:spLocks noChangeArrowheads="1"/>
          </p:cNvSpPr>
          <p:nvPr/>
        </p:nvSpPr>
        <p:spPr bwMode="auto">
          <a:xfrm>
            <a:off x="5508104" y="908720"/>
            <a:ext cx="3424572" cy="900246"/>
          </a:xfrm>
          <a:prstGeom prst="rect">
            <a:avLst/>
          </a:prstGeom>
          <a:solidFill>
            <a:schemeClr val="accent3">
              <a:lumMod val="20000"/>
              <a:lumOff val="80000"/>
            </a:schemeClr>
          </a:solidFill>
          <a:ln w="9525">
            <a:noFill/>
            <a:miter lim="800000"/>
            <a:headEnd/>
            <a:tailEnd/>
          </a:ln>
          <a:effectLst/>
        </p:spPr>
        <p:txBody>
          <a:bodyPr rot="0" vert="horz" wrap="square" lIns="91440" tIns="45720" rIns="91440" bIns="45720" anchor="t" anchorCtr="0">
            <a:spAutoFit/>
          </a:bodyPr>
          <a:lstStyle>
            <a:defPPr>
              <a:defRPr lang="es-MX"/>
            </a:defPPr>
            <a:lvl1pPr algn="just">
              <a:spcAft>
                <a:spcPts val="0"/>
              </a:spcAft>
              <a:defRPr sz="1050" i="1">
                <a:latin typeface="Arial"/>
                <a:ea typeface="Calibri"/>
                <a:cs typeface="Times New Roman"/>
              </a:defRPr>
            </a:lvl1pPr>
          </a:lstStyle>
          <a:p>
            <a:pPr lvl="0" fontAlgn="auto">
              <a:spcBef>
                <a:spcPts val="0"/>
              </a:spcBef>
            </a:pPr>
            <a:r>
              <a:rPr kumimoji="0" lang="es-MX" sz="1050" b="0" i="1" u="none" strike="noStrike" kern="0" cap="none" spc="0" normalizeH="0" baseline="0" noProof="0" dirty="0" smtClean="0">
                <a:ln>
                  <a:noFill/>
                </a:ln>
                <a:solidFill>
                  <a:sysClr val="windowText" lastClr="000000"/>
                </a:solidFill>
                <a:effectLst/>
                <a:uLnTx/>
                <a:uFillTx/>
                <a:latin typeface="+mj-lt"/>
              </a:rPr>
              <a:t>En 2011 </a:t>
            </a:r>
            <a:r>
              <a:rPr lang="es-MX" kern="0" noProof="0" dirty="0" smtClean="0">
                <a:solidFill>
                  <a:sysClr val="windowText" lastClr="000000"/>
                </a:solidFill>
                <a:latin typeface="+mj-lt"/>
              </a:rPr>
              <a:t>e</a:t>
            </a:r>
            <a:r>
              <a:rPr lang="es-MX" kern="0" dirty="0" smtClean="0">
                <a:solidFill>
                  <a:sysClr val="windowText" lastClr="000000"/>
                </a:solidFill>
                <a:latin typeface="+mj-lt"/>
              </a:rPr>
              <a:t>l PIB (a precios corrientes) </a:t>
            </a:r>
            <a:r>
              <a:rPr lang="es-MX" kern="0" dirty="0">
                <a:solidFill>
                  <a:sysClr val="windowText" lastClr="000000"/>
                </a:solidFill>
                <a:latin typeface="+mj-lt"/>
              </a:rPr>
              <a:t>de Chiapas representó </a:t>
            </a:r>
            <a:r>
              <a:rPr kumimoji="0" lang="es-MX" sz="1050" b="0" i="1" u="none" strike="noStrike" kern="0" cap="none" spc="0" normalizeH="0" baseline="0" noProof="0" dirty="0">
                <a:ln>
                  <a:noFill/>
                </a:ln>
                <a:solidFill>
                  <a:sysClr val="windowText" lastClr="000000"/>
                </a:solidFill>
                <a:effectLst/>
                <a:uLnTx/>
                <a:uFillTx/>
                <a:latin typeface="+mj-lt"/>
              </a:rPr>
              <a:t>el 1.9% del total nacional, </a:t>
            </a:r>
            <a:r>
              <a:rPr kumimoji="0" lang="es-MX" sz="1050" b="0" i="1" u="none" strike="noStrike" kern="0" cap="none" spc="0" normalizeH="0" baseline="0" noProof="0" dirty="0" smtClean="0">
                <a:ln>
                  <a:noFill/>
                </a:ln>
                <a:solidFill>
                  <a:sysClr val="windowText" lastClr="000000"/>
                </a:solidFill>
                <a:effectLst/>
                <a:uLnTx/>
                <a:uFillTx/>
                <a:latin typeface="+mj-lt"/>
              </a:rPr>
              <a:t>ocupando el lugar número 17 de las entidades federativas por esta participación y se ubicó en el lugar 12 con </a:t>
            </a:r>
            <a:r>
              <a:rPr kumimoji="0" lang="es-MX" sz="1050" b="0" i="1" u="none" strike="noStrike" kern="0" cap="none" spc="0" normalizeH="0" baseline="0" noProof="0" dirty="0">
                <a:ln>
                  <a:noFill/>
                </a:ln>
                <a:solidFill>
                  <a:sysClr val="windowText" lastClr="000000"/>
                </a:solidFill>
                <a:effectLst/>
                <a:uLnTx/>
                <a:uFillTx/>
                <a:latin typeface="+mj-lt"/>
              </a:rPr>
              <a:t>mayor crecimiento en el PIB respecto al año anterior. </a:t>
            </a:r>
          </a:p>
        </p:txBody>
      </p:sp>
      <p:sp>
        <p:nvSpPr>
          <p:cNvPr id="20" name="19 Estrella de 5 puntas"/>
          <p:cNvSpPr/>
          <p:nvPr/>
        </p:nvSpPr>
        <p:spPr>
          <a:xfrm>
            <a:off x="5338712" y="716983"/>
            <a:ext cx="313408" cy="313408"/>
          </a:xfrm>
          <a:prstGeom prst="star5">
            <a:avLst>
              <a:gd name="adj" fmla="val 28444"/>
              <a:gd name="hf" fmla="val 105146"/>
              <a:gd name="vf" fmla="val 110557"/>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 lastClr="FFFFFF"/>
              </a:solidFill>
              <a:effectLst/>
              <a:uLnTx/>
              <a:uFillTx/>
              <a:latin typeface="Calibri"/>
              <a:ea typeface="+mn-ea"/>
              <a:cs typeface="+mn-cs"/>
            </a:endParaRPr>
          </a:p>
        </p:txBody>
      </p:sp>
      <p:graphicFrame>
        <p:nvGraphicFramePr>
          <p:cNvPr id="21" name="3 Gráfico"/>
          <p:cNvGraphicFramePr>
            <a:graphicFrameLocks/>
          </p:cNvGraphicFramePr>
          <p:nvPr>
            <p:extLst>
              <p:ext uri="{D42A27DB-BD31-4B8C-83A1-F6EECF244321}">
                <p14:modId xmlns:p14="http://schemas.microsoft.com/office/powerpoint/2010/main" val="2047705098"/>
              </p:ext>
            </p:extLst>
          </p:nvPr>
        </p:nvGraphicFramePr>
        <p:xfrm>
          <a:off x="251520" y="1208247"/>
          <a:ext cx="5040560" cy="22207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1 Gráfico"/>
          <p:cNvGraphicFramePr>
            <a:graphicFrameLocks/>
          </p:cNvGraphicFramePr>
          <p:nvPr>
            <p:extLst>
              <p:ext uri="{D42A27DB-BD31-4B8C-83A1-F6EECF244321}">
                <p14:modId xmlns:p14="http://schemas.microsoft.com/office/powerpoint/2010/main" val="293533868"/>
              </p:ext>
            </p:extLst>
          </p:nvPr>
        </p:nvGraphicFramePr>
        <p:xfrm>
          <a:off x="258972" y="3519758"/>
          <a:ext cx="8673704" cy="2621743"/>
        </p:xfrm>
        <a:graphic>
          <a:graphicData uri="http://schemas.openxmlformats.org/drawingml/2006/chart">
            <c:chart xmlns:c="http://schemas.openxmlformats.org/drawingml/2006/chart" xmlns:r="http://schemas.openxmlformats.org/officeDocument/2006/relationships" r:id="rId4"/>
          </a:graphicData>
        </a:graphic>
      </p:graphicFrame>
      <p:grpSp>
        <p:nvGrpSpPr>
          <p:cNvPr id="17" name="16 Grupo"/>
          <p:cNvGrpSpPr/>
          <p:nvPr/>
        </p:nvGrpSpPr>
        <p:grpSpPr>
          <a:xfrm>
            <a:off x="1636917" y="6380109"/>
            <a:ext cx="1154936" cy="125182"/>
            <a:chOff x="539552" y="5763453"/>
            <a:chExt cx="1154936" cy="126245"/>
          </a:xfrm>
          <a:solidFill>
            <a:schemeClr val="bg1">
              <a:lumMod val="20000"/>
              <a:lumOff val="80000"/>
            </a:schemeClr>
          </a:solidFill>
        </p:grpSpPr>
        <p:sp>
          <p:nvSpPr>
            <p:cNvPr id="18" name="17 CuadroTexto"/>
            <p:cNvSpPr txBox="1"/>
            <p:nvPr/>
          </p:nvSpPr>
          <p:spPr>
            <a:xfrm>
              <a:off x="539552" y="5763453"/>
              <a:ext cx="610745" cy="124156"/>
            </a:xfrm>
            <a:prstGeom prst="rect">
              <a:avLst/>
            </a:prstGeom>
            <a:grpFill/>
          </p:spPr>
          <p:txBody>
            <a:bodyPr wrap="none" lIns="0" tIns="0" rIns="0" bIns="0" rtlCol="0">
              <a:spAutoFit/>
            </a:bodyPr>
            <a:lstStyle/>
            <a:p>
              <a:r>
                <a:rPr lang="es-MX" sz="800" dirty="0" smtClean="0">
                  <a:solidFill>
                    <a:schemeClr val="tx1">
                      <a:lumMod val="75000"/>
                      <a:lumOff val="25000"/>
                    </a:schemeClr>
                  </a:solidFill>
                  <a:latin typeface="+mj-lt"/>
                </a:rPr>
                <a:t>Periodicidad:</a:t>
              </a:r>
            </a:p>
          </p:txBody>
        </p:sp>
        <p:sp>
          <p:nvSpPr>
            <p:cNvPr id="22" name="21 CuadroTexto"/>
            <p:cNvSpPr txBox="1"/>
            <p:nvPr/>
          </p:nvSpPr>
          <p:spPr>
            <a:xfrm>
              <a:off x="1256868" y="5765542"/>
              <a:ext cx="437620" cy="124156"/>
            </a:xfrm>
            <a:prstGeom prst="rect">
              <a:avLst/>
            </a:prstGeom>
            <a:grpFill/>
          </p:spPr>
          <p:txBody>
            <a:bodyPr wrap="none" lIns="0" tIns="0" rIns="0" bIns="0" rtlCol="0">
              <a:spAutoFit/>
            </a:bodyPr>
            <a:lstStyle/>
            <a:p>
              <a:pPr marL="171450" indent="-171450">
                <a:buClr>
                  <a:schemeClr val="accent2">
                    <a:lumMod val="75000"/>
                  </a:schemeClr>
                </a:buClr>
                <a:buFont typeface="Wingdings" pitchFamily="2" charset="2"/>
                <a:buChar char="q"/>
              </a:pPr>
              <a:r>
                <a:rPr lang="es-MX" sz="800" u="sng" dirty="0" smtClean="0">
                  <a:solidFill>
                    <a:schemeClr val="tx1">
                      <a:lumMod val="75000"/>
                      <a:lumOff val="25000"/>
                    </a:schemeClr>
                  </a:solidFill>
                  <a:latin typeface="+mj-lt"/>
                </a:rPr>
                <a:t>Anual</a:t>
              </a:r>
            </a:p>
          </p:txBody>
        </p:sp>
      </p:grpSp>
    </p:spTree>
    <p:extLst>
      <p:ext uri="{BB962C8B-B14F-4D97-AF65-F5344CB8AC3E}">
        <p14:creationId xmlns:p14="http://schemas.microsoft.com/office/powerpoint/2010/main" val="335125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p:cNvSpPr txBox="1">
            <a:spLocks noChangeArrowheads="1"/>
          </p:cNvSpPr>
          <p:nvPr/>
        </p:nvSpPr>
        <p:spPr bwMode="auto">
          <a:xfrm>
            <a:off x="262406" y="847530"/>
            <a:ext cx="4525618" cy="565246"/>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MX" sz="1000" dirty="0" smtClean="0">
                <a:effectLst/>
                <a:latin typeface="+mj-lt"/>
                <a:ea typeface="Calibri"/>
                <a:cs typeface="Times New Roman"/>
              </a:rPr>
              <a:t>El ITAEE en Chiapas presenta un incremento </a:t>
            </a:r>
            <a:r>
              <a:rPr lang="es-MX" sz="1000" dirty="0">
                <a:effectLst/>
                <a:latin typeface="+mj-lt"/>
                <a:ea typeface="Calibri"/>
                <a:cs typeface="Times New Roman"/>
              </a:rPr>
              <a:t>en relación al </a:t>
            </a:r>
            <a:r>
              <a:rPr lang="es-MX" sz="1000" dirty="0" smtClean="0">
                <a:effectLst/>
                <a:latin typeface="+mj-lt"/>
                <a:ea typeface="Calibri"/>
                <a:cs typeface="Times New Roman"/>
              </a:rPr>
              <a:t>tercer </a:t>
            </a:r>
            <a:r>
              <a:rPr lang="es-MX" sz="1000" dirty="0">
                <a:effectLst/>
                <a:latin typeface="+mj-lt"/>
                <a:ea typeface="Calibri"/>
                <a:cs typeface="Times New Roman"/>
              </a:rPr>
              <a:t>trimestre de </a:t>
            </a:r>
            <a:r>
              <a:rPr lang="es-MX" sz="1000" dirty="0" smtClean="0">
                <a:effectLst/>
                <a:latin typeface="+mj-lt"/>
                <a:ea typeface="Calibri"/>
                <a:cs typeface="Times New Roman"/>
              </a:rPr>
              <a:t>2012 del 0.8%  y del 0.7% en relación al cuarto trimestre del 2011.</a:t>
            </a:r>
            <a:endParaRPr lang="es-MX" sz="1000" dirty="0">
              <a:effectLst/>
              <a:latin typeface="+mj-lt"/>
              <a:ea typeface="Calibri"/>
              <a:cs typeface="Times New Roman"/>
            </a:endParaRPr>
          </a:p>
        </p:txBody>
      </p:sp>
      <p:graphicFrame>
        <p:nvGraphicFramePr>
          <p:cNvPr id="5" name="4 Tabla"/>
          <p:cNvGraphicFramePr>
            <a:graphicFrameLocks noGrp="1"/>
          </p:cNvGraphicFramePr>
          <p:nvPr>
            <p:extLst>
              <p:ext uri="{D42A27DB-BD31-4B8C-83A1-F6EECF244321}">
                <p14:modId xmlns:p14="http://schemas.microsoft.com/office/powerpoint/2010/main" val="2887527377"/>
              </p:ext>
            </p:extLst>
          </p:nvPr>
        </p:nvGraphicFramePr>
        <p:xfrm>
          <a:off x="4812034" y="1484784"/>
          <a:ext cx="4112267" cy="1704704"/>
        </p:xfrm>
        <a:graphic>
          <a:graphicData uri="http://schemas.openxmlformats.org/drawingml/2006/table">
            <a:tbl>
              <a:tblPr>
                <a:tableStyleId>{5C22544A-7EE6-4342-B048-85BDC9FD1C3A}</a:tableStyleId>
              </a:tblPr>
              <a:tblGrid>
                <a:gridCol w="1316444"/>
                <a:gridCol w="648072"/>
                <a:gridCol w="720080"/>
                <a:gridCol w="840204"/>
                <a:gridCol w="587467"/>
              </a:tblGrid>
              <a:tr h="432048">
                <a:tc gridSpan="5">
                  <a:txBody>
                    <a:bodyPr/>
                    <a:lstStyle/>
                    <a:p>
                      <a:pPr algn="ctr" fontAlgn="b"/>
                      <a:r>
                        <a:rPr lang="es-MX" sz="900" b="0" u="none" strike="noStrike" dirty="0" smtClean="0">
                          <a:solidFill>
                            <a:srgbClr val="FFFFFF"/>
                          </a:solidFill>
                          <a:effectLst/>
                          <a:latin typeface="+mj-lt"/>
                        </a:rPr>
                        <a:t>Chiapas</a:t>
                      </a:r>
                    </a:p>
                    <a:p>
                      <a:pPr algn="ctr" fontAlgn="b"/>
                      <a:r>
                        <a:rPr lang="es-MX" sz="900" b="0" u="none" strike="noStrike" dirty="0" smtClean="0">
                          <a:solidFill>
                            <a:srgbClr val="FFFFFF"/>
                          </a:solidFill>
                          <a:effectLst/>
                          <a:latin typeface="+mj-lt"/>
                        </a:rPr>
                        <a:t>Variación </a:t>
                      </a:r>
                      <a:r>
                        <a:rPr lang="es-MX" sz="900" b="0" u="none" strike="noStrike" dirty="0">
                          <a:solidFill>
                            <a:srgbClr val="FFFFFF"/>
                          </a:solidFill>
                          <a:effectLst/>
                          <a:latin typeface="+mj-lt"/>
                        </a:rPr>
                        <a:t>porcentual del ITAEE respecto al mismo trimestre el año </a:t>
                      </a:r>
                      <a:r>
                        <a:rPr lang="es-MX" sz="900" b="0" u="none" strike="noStrike" dirty="0" smtClean="0">
                          <a:solidFill>
                            <a:srgbClr val="FFFFFF"/>
                          </a:solidFill>
                          <a:effectLst/>
                          <a:latin typeface="+mj-lt"/>
                        </a:rPr>
                        <a:t>anterior </a:t>
                      </a:r>
                    </a:p>
                    <a:p>
                      <a:pPr algn="ctr" fontAlgn="b"/>
                      <a:r>
                        <a:rPr lang="es-MX" sz="900" b="0" u="none" strike="noStrike" dirty="0" smtClean="0">
                          <a:solidFill>
                            <a:srgbClr val="FFFFFF"/>
                          </a:solidFill>
                          <a:effectLst/>
                          <a:latin typeface="+mj-lt"/>
                        </a:rPr>
                        <a:t>por actividades económicas </a:t>
                      </a:r>
                      <a:endParaRPr lang="es-MX" sz="900" b="0" i="0" u="none" strike="noStrike" dirty="0">
                        <a:solidFill>
                          <a:srgbClr val="FFFFFF"/>
                        </a:solidFill>
                        <a:effectLst/>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88032">
                <a:tc rowSpan="2">
                  <a:txBody>
                    <a:bodyPr/>
                    <a:lstStyle/>
                    <a:p>
                      <a:pPr algn="ctr" fontAlgn="ctr"/>
                      <a:r>
                        <a:rPr lang="es-MX" sz="900" b="0" u="none" strike="noStrike" dirty="0">
                          <a:solidFill>
                            <a:srgbClr val="FFFFFF"/>
                          </a:solidFill>
                          <a:effectLst/>
                          <a:latin typeface="+mj-lt"/>
                        </a:rPr>
                        <a:t>Estado</a:t>
                      </a:r>
                      <a:endParaRPr lang="es-MX" sz="900" b="0" i="0" u="none" strike="noStrike" dirty="0">
                        <a:solidFill>
                          <a:srgbClr val="FFFFFF"/>
                        </a:solidFill>
                        <a:effectLst/>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4">
                  <a:txBody>
                    <a:bodyPr/>
                    <a:lstStyle/>
                    <a:p>
                      <a:pPr algn="ctr" fontAlgn="ctr"/>
                      <a:r>
                        <a:rPr lang="es-MX" sz="900" b="0" u="none" strike="noStrike" dirty="0" smtClean="0">
                          <a:solidFill>
                            <a:srgbClr val="FFFFFF"/>
                          </a:solidFill>
                          <a:effectLst/>
                          <a:latin typeface="+mj-lt"/>
                        </a:rPr>
                        <a:t>Cuarto Trimestre </a:t>
                      </a:r>
                      <a:r>
                        <a:rPr lang="es-MX" sz="900" b="0" u="none" strike="noStrike" dirty="0">
                          <a:solidFill>
                            <a:srgbClr val="FFFFFF"/>
                          </a:solidFill>
                          <a:effectLst/>
                          <a:latin typeface="+mj-lt"/>
                        </a:rPr>
                        <a:t>2012</a:t>
                      </a:r>
                      <a:endParaRPr lang="es-MX" sz="900" b="0" i="0" u="none" strike="noStrike" dirty="0">
                        <a:solidFill>
                          <a:srgbClr val="FFFFFF"/>
                        </a:solidFill>
                        <a:effectLst/>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82880">
                <a:tc vMerge="1">
                  <a:txBody>
                    <a:bodyPr/>
                    <a:lstStyle/>
                    <a:p>
                      <a:endParaRPr lang="es-MX"/>
                    </a:p>
                  </a:txBody>
                  <a:tcPr/>
                </a:tc>
                <a:tc>
                  <a:txBody>
                    <a:bodyPr/>
                    <a:lstStyle/>
                    <a:p>
                      <a:pPr algn="ctr" fontAlgn="ctr"/>
                      <a:r>
                        <a:rPr lang="es-MX" sz="900" b="0" u="none" strike="noStrike" dirty="0" smtClean="0">
                          <a:solidFill>
                            <a:srgbClr val="FFFFFF"/>
                          </a:solidFill>
                          <a:effectLst/>
                          <a:latin typeface="+mj-lt"/>
                        </a:rPr>
                        <a:t>Total </a:t>
                      </a:r>
                      <a:r>
                        <a:rPr lang="es-MX" sz="900" b="0" u="none" strike="noStrike" baseline="30000" dirty="0" smtClean="0">
                          <a:solidFill>
                            <a:srgbClr val="FFFFFF"/>
                          </a:solidFill>
                          <a:effectLst/>
                          <a:latin typeface="+mj-lt"/>
                        </a:rPr>
                        <a:t>1</a:t>
                      </a:r>
                      <a:endParaRPr lang="es-MX" sz="900" b="0" i="0" u="none" strike="noStrike" dirty="0">
                        <a:solidFill>
                          <a:srgbClr val="FFFFFF"/>
                        </a:solidFill>
                        <a:effectLst/>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b="0" u="none" strike="noStrike" dirty="0">
                          <a:solidFill>
                            <a:srgbClr val="FFFFFF"/>
                          </a:solidFill>
                          <a:effectLst/>
                          <a:latin typeface="+mj-lt"/>
                        </a:rPr>
                        <a:t>Primarias</a:t>
                      </a:r>
                      <a:endParaRPr lang="es-MX" sz="900" b="0" i="0" u="none" strike="noStrike" dirty="0">
                        <a:solidFill>
                          <a:srgbClr val="FFFFFF"/>
                        </a:solidFill>
                        <a:effectLst/>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b="0" u="none" strike="noStrike" dirty="0">
                          <a:solidFill>
                            <a:srgbClr val="FFFFFF"/>
                          </a:solidFill>
                          <a:effectLst/>
                          <a:latin typeface="+mj-lt"/>
                        </a:rPr>
                        <a:t>Secundarias</a:t>
                      </a:r>
                      <a:endParaRPr lang="es-MX" sz="900" b="0" i="0" u="none" strike="noStrike" dirty="0">
                        <a:solidFill>
                          <a:srgbClr val="FFFFFF"/>
                        </a:solidFill>
                        <a:effectLst/>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b="0" u="none" strike="noStrike" dirty="0">
                          <a:solidFill>
                            <a:srgbClr val="FFFFFF"/>
                          </a:solidFill>
                          <a:effectLst/>
                          <a:latin typeface="+mj-lt"/>
                        </a:rPr>
                        <a:t>Terciarias</a:t>
                      </a:r>
                      <a:endParaRPr lang="es-MX" sz="900" b="0" i="0" u="none" strike="noStrike" dirty="0">
                        <a:solidFill>
                          <a:srgbClr val="FFFFFF"/>
                        </a:solidFill>
                        <a:effectLst/>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97688">
                <a:tc>
                  <a:txBody>
                    <a:bodyPr/>
                    <a:lstStyle/>
                    <a:p>
                      <a:pPr marL="72000" algn="l" fontAlgn="ctr"/>
                      <a:r>
                        <a:rPr lang="es-MX" sz="900" u="none" strike="noStrike" dirty="0">
                          <a:effectLst/>
                          <a:latin typeface="+mj-lt"/>
                        </a:rPr>
                        <a:t>Chiapas</a:t>
                      </a:r>
                      <a:endParaRPr lang="es-MX" sz="900" b="0" i="0" u="none" strike="noStrike" dirty="0">
                        <a:solidFill>
                          <a:srgbClr val="000000"/>
                        </a:solidFill>
                        <a:effectLst/>
                        <a:latin typeface="+mj-lt"/>
                      </a:endParaRPr>
                    </a:p>
                  </a:txBody>
                  <a:tcPr marL="0" marR="0" marT="0" marB="0" anchor="ctr">
                    <a:lnL w="12700" cap="flat" cmpd="sng" algn="ctr">
                      <a:no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ctr" fontAlgn="ctr"/>
                      <a:r>
                        <a:rPr lang="es-MX" sz="900" b="0" i="0" u="none" strike="noStrike" dirty="0" smtClean="0">
                          <a:solidFill>
                            <a:schemeClr val="dk1"/>
                          </a:solidFill>
                          <a:effectLst/>
                          <a:latin typeface="+mj-lt"/>
                        </a:rPr>
                        <a:t>0.7</a:t>
                      </a:r>
                      <a:endParaRPr lang="es-MX" sz="900" b="0" i="0" u="none" strike="noStrike" dirty="0">
                        <a:solidFill>
                          <a:srgbClr val="000000"/>
                        </a:solidFill>
                        <a:effectLst/>
                        <a:latin typeface="+mj-lt"/>
                      </a:endParaRPr>
                    </a:p>
                  </a:txBody>
                  <a:tcPr marL="0" marR="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ctr" fontAlgn="ctr"/>
                      <a:r>
                        <a:rPr lang="es-MX" sz="900" b="0" i="0" u="none" strike="noStrike" dirty="0" smtClean="0">
                          <a:solidFill>
                            <a:srgbClr val="000000"/>
                          </a:solidFill>
                          <a:effectLst/>
                          <a:latin typeface="+mj-lt"/>
                        </a:rPr>
                        <a:t>-1.3</a:t>
                      </a:r>
                      <a:endParaRPr lang="es-MX" sz="900" b="0" i="0" u="none" strike="noStrike" dirty="0">
                        <a:solidFill>
                          <a:srgbClr val="000000"/>
                        </a:solidFill>
                        <a:effectLst/>
                        <a:latin typeface="+mj-lt"/>
                      </a:endParaRPr>
                    </a:p>
                  </a:txBody>
                  <a:tcPr marL="0" marR="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ctr" fontAlgn="ctr"/>
                      <a:r>
                        <a:rPr lang="es-MX" sz="900" u="none" strike="noStrike" dirty="0" smtClean="0">
                          <a:effectLst/>
                          <a:latin typeface="+mj-lt"/>
                        </a:rPr>
                        <a:t>-4.8</a:t>
                      </a:r>
                      <a:endParaRPr lang="es-MX" sz="900" b="0" i="0" u="none" strike="noStrike" dirty="0">
                        <a:solidFill>
                          <a:srgbClr val="000000"/>
                        </a:solidFill>
                        <a:effectLst/>
                        <a:latin typeface="+mj-lt"/>
                      </a:endParaRPr>
                    </a:p>
                  </a:txBody>
                  <a:tcPr marL="0" marR="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ctr" fontAlgn="ctr"/>
                      <a:r>
                        <a:rPr lang="es-MX" sz="900" b="0" i="0" u="none" strike="noStrike" dirty="0" smtClean="0">
                          <a:solidFill>
                            <a:srgbClr val="000000"/>
                          </a:solidFill>
                          <a:effectLst/>
                          <a:latin typeface="+mj-lt"/>
                        </a:rPr>
                        <a:t>2.9</a:t>
                      </a:r>
                      <a:endParaRPr lang="es-MX" sz="900" b="0" i="0" u="none" strike="noStrike" dirty="0">
                        <a:solidFill>
                          <a:srgbClr val="000000"/>
                        </a:solidFill>
                        <a:effectLst/>
                        <a:latin typeface="+mj-lt"/>
                      </a:endParaRPr>
                    </a:p>
                  </a:txBody>
                  <a:tcPr marL="0" marR="0" marT="0" marB="0" anchor="ctr">
                    <a:lnL w="12700" cmpd="sng">
                      <a:noFill/>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r>
              <a:tr h="504056">
                <a:tc>
                  <a:txBody>
                    <a:bodyPr/>
                    <a:lstStyle/>
                    <a:p>
                      <a:pPr marL="72000" algn="l" fontAlgn="b"/>
                      <a:r>
                        <a:rPr lang="es-MX" sz="900" u="none" strike="noStrike" dirty="0">
                          <a:effectLst/>
                          <a:latin typeface="+mj-lt"/>
                        </a:rPr>
                        <a:t>Lugar que ocupa Chiapas </a:t>
                      </a:r>
                      <a:r>
                        <a:rPr lang="es-MX" sz="900" u="none" strike="noStrike" dirty="0" smtClean="0">
                          <a:effectLst/>
                          <a:latin typeface="+mj-lt"/>
                        </a:rPr>
                        <a:t>en crecimiento porcentual</a:t>
                      </a:r>
                      <a:endParaRPr lang="es-MX" sz="900" b="0" i="0" u="none" strike="noStrike" dirty="0">
                        <a:solidFill>
                          <a:srgbClr val="000000"/>
                        </a:solidFill>
                        <a:effectLst/>
                        <a:latin typeface="+mj-lt"/>
                      </a:endParaRPr>
                    </a:p>
                  </a:txBody>
                  <a:tcPr marL="36000" marR="36000" marT="0"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b="0" i="0" u="none" strike="noStrike" dirty="0" smtClean="0">
                          <a:solidFill>
                            <a:srgbClr val="000000"/>
                          </a:solidFill>
                          <a:effectLst/>
                          <a:latin typeface="+mj-lt"/>
                        </a:rPr>
                        <a:t>31</a:t>
                      </a:r>
                      <a:endParaRPr lang="es-MX" sz="9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b="0" i="0" u="none" strike="noStrike" dirty="0" smtClean="0">
                          <a:solidFill>
                            <a:schemeClr val="dk1"/>
                          </a:solidFill>
                          <a:effectLst/>
                          <a:latin typeface="+mj-lt"/>
                        </a:rPr>
                        <a:t>28</a:t>
                      </a:r>
                      <a:endParaRPr lang="es-MX" sz="9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b="0" i="0" u="none" strike="noStrike" dirty="0" smtClean="0">
                          <a:solidFill>
                            <a:schemeClr val="dk1"/>
                          </a:solidFill>
                          <a:effectLst/>
                          <a:latin typeface="+mj-lt"/>
                        </a:rPr>
                        <a:t>31</a:t>
                      </a:r>
                      <a:endParaRPr lang="es-MX" sz="900" b="0" i="0" u="none" strike="noStrike" dirty="0">
                        <a:solidFill>
                          <a:srgbClr val="000000"/>
                        </a:solidFill>
                        <a:effectLst/>
                        <a:latin typeface="+mj-lt"/>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b="0" i="0" u="none" strike="noStrike" dirty="0" smtClean="0">
                          <a:solidFill>
                            <a:schemeClr val="dk1"/>
                          </a:solidFill>
                          <a:effectLst/>
                          <a:latin typeface="+mj-lt"/>
                        </a:rPr>
                        <a:t>23</a:t>
                      </a:r>
                      <a:endParaRPr lang="es-MX" sz="900" b="0" i="0" u="none" strike="noStrike" dirty="0">
                        <a:solidFill>
                          <a:srgbClr val="000000"/>
                        </a:solidFill>
                        <a:effectLst/>
                        <a:latin typeface="+mj-lt"/>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r>
            </a:tbl>
          </a:graphicData>
        </a:graphic>
      </p:graphicFrame>
      <p:sp>
        <p:nvSpPr>
          <p:cNvPr id="6" name="5 CuadroTexto"/>
          <p:cNvSpPr txBox="1"/>
          <p:nvPr/>
        </p:nvSpPr>
        <p:spPr>
          <a:xfrm>
            <a:off x="4860032" y="3819754"/>
            <a:ext cx="3899318" cy="307777"/>
          </a:xfrm>
          <a:prstGeom prst="rect">
            <a:avLst/>
          </a:prstGeom>
          <a:noFill/>
        </p:spPr>
        <p:txBody>
          <a:bodyPr wrap="square" rtlCol="0">
            <a:spAutoFit/>
          </a:bodyPr>
          <a:lstStyle/>
          <a:p>
            <a:pPr marL="180975" indent="-180975" algn="just"/>
            <a:r>
              <a:rPr lang="es-MX" sz="700" baseline="30000" dirty="0" smtClean="0">
                <a:latin typeface="+mj-lt"/>
              </a:rPr>
              <a:t>1</a:t>
            </a:r>
            <a:r>
              <a:rPr lang="es-MX" sz="700" dirty="0" smtClean="0">
                <a:latin typeface="+mj-lt"/>
              </a:rPr>
              <a:t> Incluye los Servicios de Intermediación Financiera Medidos Indirectamente (SIFMI).</a:t>
            </a:r>
          </a:p>
          <a:p>
            <a:pPr marL="180975" indent="-180975" algn="just"/>
            <a:r>
              <a:rPr lang="es-MX" sz="700" dirty="0">
                <a:latin typeface="+mj-lt"/>
              </a:rPr>
              <a:t> </a:t>
            </a:r>
            <a:r>
              <a:rPr lang="es-MX" sz="700" dirty="0" smtClean="0">
                <a:latin typeface="+mj-lt"/>
              </a:rPr>
              <a:t> Incluye minería petrolera.</a:t>
            </a:r>
          </a:p>
        </p:txBody>
      </p:sp>
      <p:sp>
        <p:nvSpPr>
          <p:cNvPr id="7" name="6 CuadroTexto"/>
          <p:cNvSpPr txBox="1"/>
          <p:nvPr/>
        </p:nvSpPr>
        <p:spPr>
          <a:xfrm>
            <a:off x="262406" y="5246580"/>
            <a:ext cx="3445498" cy="461665"/>
          </a:xfrm>
          <a:prstGeom prst="rect">
            <a:avLst/>
          </a:prstGeom>
          <a:noFill/>
        </p:spPr>
        <p:txBody>
          <a:bodyPr wrap="square" rtlCol="0">
            <a:spAutoFit/>
          </a:bodyPr>
          <a:lstStyle/>
          <a:p>
            <a:r>
              <a:rPr lang="es-MX" sz="800" dirty="0" smtClean="0"/>
              <a:t>p/ Cifras </a:t>
            </a:r>
            <a:r>
              <a:rPr lang="es-MX" sz="800" dirty="0"/>
              <a:t>preliminares calculadas a partir de las series originales del ITAEE</a:t>
            </a:r>
          </a:p>
          <a:p>
            <a:r>
              <a:rPr lang="es-MX" sz="800" dirty="0" smtClean="0"/>
              <a:t>Fuente</a:t>
            </a:r>
            <a:r>
              <a:rPr lang="es-MX" sz="800" dirty="0"/>
              <a:t>: </a:t>
            </a:r>
            <a:r>
              <a:rPr lang="es-MX" sz="800" dirty="0" smtClean="0"/>
              <a:t>INEGI. BIE, series originales. www.inegi.org.mx</a:t>
            </a:r>
          </a:p>
        </p:txBody>
      </p:sp>
      <p:grpSp>
        <p:nvGrpSpPr>
          <p:cNvPr id="8" name="7 Grupo"/>
          <p:cNvGrpSpPr/>
          <p:nvPr/>
        </p:nvGrpSpPr>
        <p:grpSpPr>
          <a:xfrm>
            <a:off x="412423" y="5752090"/>
            <a:ext cx="1351265" cy="125182"/>
            <a:chOff x="539552" y="5763453"/>
            <a:chExt cx="1351265" cy="126245"/>
          </a:xfrm>
        </p:grpSpPr>
        <p:sp>
          <p:nvSpPr>
            <p:cNvPr id="9" name="8 CuadroTexto"/>
            <p:cNvSpPr txBox="1"/>
            <p:nvPr/>
          </p:nvSpPr>
          <p:spPr>
            <a:xfrm>
              <a:off x="539552" y="5763453"/>
              <a:ext cx="596317" cy="124156"/>
            </a:xfrm>
            <a:prstGeom prst="rect">
              <a:avLst/>
            </a:prstGeom>
            <a:noFill/>
          </p:spPr>
          <p:txBody>
            <a:bodyPr wrap="none" lIns="0" tIns="0" rIns="0" bIns="0" rtlCol="0">
              <a:spAutoFit/>
            </a:bodyPr>
            <a:lstStyle/>
            <a:p>
              <a:r>
                <a:rPr lang="es-MX" sz="800" dirty="0" smtClean="0"/>
                <a:t>Periodicidad:</a:t>
              </a:r>
            </a:p>
          </p:txBody>
        </p:sp>
        <p:sp>
          <p:nvSpPr>
            <p:cNvPr id="10" name="9 CuadroTexto"/>
            <p:cNvSpPr txBox="1"/>
            <p:nvPr/>
          </p:nvSpPr>
          <p:spPr>
            <a:xfrm>
              <a:off x="1262440" y="5765542"/>
              <a:ext cx="628377" cy="124156"/>
            </a:xfrm>
            <a:prstGeom prst="rect">
              <a:avLst/>
            </a:prstGeom>
            <a:noFill/>
          </p:spPr>
          <p:txBody>
            <a:bodyPr wrap="none" lIns="0" tIns="0" rIns="0" bIns="0" rtlCol="0">
              <a:spAutoFit/>
            </a:bodyPr>
            <a:lstStyle/>
            <a:p>
              <a:pPr marL="171450" indent="-171450">
                <a:buClr>
                  <a:schemeClr val="accent4"/>
                </a:buClr>
                <a:buFont typeface="Wingdings" pitchFamily="2" charset="2"/>
                <a:buChar char="v"/>
              </a:pPr>
              <a:r>
                <a:rPr lang="es-MX" sz="800" dirty="0" smtClean="0"/>
                <a:t>Trimestral</a:t>
              </a:r>
            </a:p>
          </p:txBody>
        </p:sp>
      </p:grpSp>
      <p:sp>
        <p:nvSpPr>
          <p:cNvPr id="12" name="11 CuadroTexto">
            <a:hlinkClick r:id="rId2"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16</a:t>
            </a:r>
            <a:endParaRPr lang="es-MX" sz="1200" dirty="0">
              <a:solidFill>
                <a:schemeClr val="bg1"/>
              </a:solidFill>
            </a:endParaRPr>
          </a:p>
        </p:txBody>
      </p:sp>
      <p:sp>
        <p:nvSpPr>
          <p:cNvPr id="14" name="13 Título"/>
          <p:cNvSpPr>
            <a:spLocks noGrp="1"/>
          </p:cNvSpPr>
          <p:nvPr>
            <p:ph type="title" idx="4294967295"/>
          </p:nvPr>
        </p:nvSpPr>
        <p:spPr>
          <a:xfrm>
            <a:off x="262406" y="161924"/>
            <a:ext cx="4021562" cy="518083"/>
          </a:xfrm>
        </p:spPr>
        <p:txBody>
          <a:bodyPr>
            <a:normAutofit fontScale="90000"/>
          </a:bodyPr>
          <a:lstStyle/>
          <a:p>
            <a:r>
              <a:rPr lang="es-MX" sz="1600" dirty="0" smtClean="0"/>
              <a:t>Indicador Trimestral de Actividad Económica Estatal (ITAEE)</a:t>
            </a:r>
            <a:endParaRPr lang="es-MX" sz="1600" dirty="0"/>
          </a:p>
        </p:txBody>
      </p:sp>
      <p:sp>
        <p:nvSpPr>
          <p:cNvPr id="17" name="Cuadro de texto 2"/>
          <p:cNvSpPr txBox="1">
            <a:spLocks noChangeArrowheads="1"/>
          </p:cNvSpPr>
          <p:nvPr/>
        </p:nvSpPr>
        <p:spPr bwMode="auto">
          <a:xfrm>
            <a:off x="5220072" y="619671"/>
            <a:ext cx="3683294" cy="577081"/>
          </a:xfrm>
          <a:prstGeom prst="rect">
            <a:avLst/>
          </a:prstGeom>
          <a:solidFill>
            <a:schemeClr val="accent3">
              <a:lumMod val="20000"/>
              <a:lumOff val="80000"/>
            </a:schemeClr>
          </a:solidFill>
          <a:ln w="9525">
            <a:noFill/>
            <a:miter lim="800000"/>
            <a:headEnd/>
            <a:tailEnd/>
          </a:ln>
          <a:effectLst/>
        </p:spPr>
        <p:txBody>
          <a:bodyPr rot="0" vert="horz" wrap="square" lIns="91440" tIns="45720" rIns="91440" bIns="45720" anchor="t" anchorCtr="0">
            <a:spAutoFit/>
          </a:bodyPr>
          <a:lstStyle>
            <a:defPPr>
              <a:defRPr lang="es-MX"/>
            </a:defPPr>
            <a:lvl1pPr algn="just">
              <a:spcAft>
                <a:spcPts val="0"/>
              </a:spcAft>
              <a:defRPr sz="1050" i="1">
                <a:latin typeface="Arial"/>
                <a:ea typeface="Calibri"/>
                <a:cs typeface="Times New Roman"/>
              </a:defRPr>
            </a:lvl1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1050" b="0" i="1" u="none" strike="noStrike" kern="0" cap="none" spc="0" normalizeH="0" baseline="0" noProof="0" dirty="0">
                <a:ln>
                  <a:noFill/>
                </a:ln>
                <a:solidFill>
                  <a:sysClr val="windowText" lastClr="000000"/>
                </a:solidFill>
                <a:effectLst/>
                <a:uLnTx/>
                <a:uFillTx/>
                <a:latin typeface="+mj-lt"/>
                <a:cs typeface="Times New Roman"/>
              </a:rPr>
              <a:t>El ITAEE en Chiapas en el </a:t>
            </a:r>
            <a:r>
              <a:rPr kumimoji="0" lang="es-MX" sz="1050" b="0" i="1" u="none" strike="noStrike" kern="0" cap="none" spc="0" normalizeH="0" baseline="0" noProof="0" dirty="0" smtClean="0">
                <a:ln>
                  <a:noFill/>
                </a:ln>
                <a:solidFill>
                  <a:sysClr val="windowText" lastClr="000000"/>
                </a:solidFill>
                <a:effectLst/>
                <a:uLnTx/>
                <a:uFillTx/>
                <a:latin typeface="+mj-lt"/>
                <a:cs typeface="Times New Roman"/>
              </a:rPr>
              <a:t>cuarto trimestre </a:t>
            </a:r>
            <a:r>
              <a:rPr kumimoji="0" lang="es-MX" sz="1050" b="0" i="1" u="none" strike="noStrike" kern="0" cap="none" spc="0" normalizeH="0" baseline="0" noProof="0" dirty="0">
                <a:ln>
                  <a:noFill/>
                </a:ln>
                <a:solidFill>
                  <a:sysClr val="windowText" lastClr="000000"/>
                </a:solidFill>
                <a:effectLst/>
                <a:uLnTx/>
                <a:uFillTx/>
                <a:latin typeface="+mj-lt"/>
                <a:cs typeface="Times New Roman"/>
              </a:rPr>
              <a:t>de 2012 </a:t>
            </a:r>
            <a:r>
              <a:rPr kumimoji="0" lang="es-MX" sz="1050" b="0" i="1" u="none" strike="noStrike" kern="0" cap="none" spc="0" normalizeH="0" baseline="0" noProof="0" dirty="0" smtClean="0">
                <a:ln>
                  <a:noFill/>
                </a:ln>
                <a:solidFill>
                  <a:sysClr val="windowText" lastClr="000000"/>
                </a:solidFill>
                <a:effectLst/>
                <a:uLnTx/>
                <a:uFillTx/>
                <a:latin typeface="+mj-lt"/>
                <a:cs typeface="Times New Roman"/>
              </a:rPr>
              <a:t>tuvo una variación positiva de 0.7% </a:t>
            </a:r>
            <a:r>
              <a:rPr kumimoji="0" lang="es-MX" sz="1050" b="0" i="1" u="none" strike="noStrike" kern="0" cap="none" spc="0" normalizeH="0" baseline="0" noProof="0" dirty="0">
                <a:ln>
                  <a:noFill/>
                </a:ln>
                <a:solidFill>
                  <a:sysClr val="windowText" lastClr="000000"/>
                </a:solidFill>
                <a:effectLst/>
                <a:uLnTx/>
                <a:uFillTx/>
                <a:latin typeface="+mj-lt"/>
                <a:cs typeface="Times New Roman"/>
              </a:rPr>
              <a:t>respecto al mismo trimestre del año </a:t>
            </a:r>
            <a:r>
              <a:rPr kumimoji="0" lang="es-MX" sz="1050" b="0" i="1" u="none" strike="noStrike" kern="0" cap="none" spc="0" normalizeH="0" baseline="0" noProof="0" dirty="0" smtClean="0">
                <a:ln>
                  <a:noFill/>
                </a:ln>
                <a:solidFill>
                  <a:sysClr val="windowText" lastClr="000000"/>
                </a:solidFill>
                <a:effectLst/>
                <a:uLnTx/>
                <a:uFillTx/>
                <a:latin typeface="+mj-lt"/>
                <a:cs typeface="Times New Roman"/>
              </a:rPr>
              <a:t>anterior.</a:t>
            </a:r>
            <a:endParaRPr kumimoji="0" lang="es-MX" sz="1050" b="0" i="1" u="none" strike="noStrike" kern="0" cap="none" spc="0" normalizeH="0" baseline="0" noProof="0" dirty="0">
              <a:ln>
                <a:noFill/>
              </a:ln>
              <a:solidFill>
                <a:sysClr val="windowText" lastClr="000000"/>
              </a:solidFill>
              <a:effectLst/>
              <a:uLnTx/>
              <a:uFillTx/>
              <a:latin typeface="+mj-lt"/>
              <a:cs typeface="Times New Roman"/>
            </a:endParaRPr>
          </a:p>
        </p:txBody>
      </p:sp>
      <p:sp>
        <p:nvSpPr>
          <p:cNvPr id="16" name="19 Estrella de 5 puntas"/>
          <p:cNvSpPr/>
          <p:nvPr/>
        </p:nvSpPr>
        <p:spPr>
          <a:xfrm>
            <a:off x="5004048" y="462967"/>
            <a:ext cx="313408" cy="313408"/>
          </a:xfrm>
          <a:prstGeom prst="star5">
            <a:avLst>
              <a:gd name="adj" fmla="val 28444"/>
              <a:gd name="hf" fmla="val 105146"/>
              <a:gd name="vf" fmla="val 110557"/>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 lastClr="FFFFFF"/>
              </a:solidFill>
              <a:effectLst/>
              <a:uLnTx/>
              <a:uFillTx/>
              <a:latin typeface="Calibri"/>
              <a:ea typeface="+mn-ea"/>
              <a:cs typeface="+mn-cs"/>
            </a:endParaRPr>
          </a:p>
        </p:txBody>
      </p:sp>
      <p:graphicFrame>
        <p:nvGraphicFramePr>
          <p:cNvPr id="15" name="1 Gráfico"/>
          <p:cNvGraphicFramePr>
            <a:graphicFrameLocks/>
          </p:cNvGraphicFramePr>
          <p:nvPr>
            <p:extLst>
              <p:ext uri="{D42A27DB-BD31-4B8C-83A1-F6EECF244321}">
                <p14:modId xmlns:p14="http://schemas.microsoft.com/office/powerpoint/2010/main" val="2802233659"/>
              </p:ext>
            </p:extLst>
          </p:nvPr>
        </p:nvGraphicFramePr>
        <p:xfrm>
          <a:off x="107504" y="1371342"/>
          <a:ext cx="4603056" cy="1943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2 Gráfico"/>
          <p:cNvGraphicFramePr>
            <a:graphicFrameLocks/>
          </p:cNvGraphicFramePr>
          <p:nvPr>
            <p:extLst>
              <p:ext uri="{D42A27DB-BD31-4B8C-83A1-F6EECF244321}">
                <p14:modId xmlns:p14="http://schemas.microsoft.com/office/powerpoint/2010/main" val="2543125004"/>
              </p:ext>
            </p:extLst>
          </p:nvPr>
        </p:nvGraphicFramePr>
        <p:xfrm>
          <a:off x="3851921" y="3501008"/>
          <a:ext cx="5051445" cy="2952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4206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23528" y="5914383"/>
            <a:ext cx="2894014" cy="215444"/>
          </a:xfrm>
          <a:prstGeom prst="rect">
            <a:avLst/>
          </a:prstGeom>
          <a:noFill/>
        </p:spPr>
        <p:txBody>
          <a:bodyPr wrap="square" rtlCol="0">
            <a:spAutoFit/>
          </a:bodyPr>
          <a:lstStyle/>
          <a:p>
            <a:r>
              <a:rPr lang="es-MX" sz="800" dirty="0" smtClean="0"/>
              <a:t>Fuente</a:t>
            </a:r>
            <a:r>
              <a:rPr lang="es-MX" sz="800" dirty="0"/>
              <a:t>: </a:t>
            </a:r>
            <a:r>
              <a:rPr lang="es-MX" sz="800" dirty="0" smtClean="0"/>
              <a:t>INEGI. Índices de precios. www.inegi.org.mx</a:t>
            </a:r>
          </a:p>
        </p:txBody>
      </p:sp>
      <p:sp>
        <p:nvSpPr>
          <p:cNvPr id="11" name="10 CuadroTexto">
            <a:hlinkClick r:id="rId2"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17</a:t>
            </a:r>
            <a:endParaRPr lang="es-MX" sz="1200" dirty="0">
              <a:solidFill>
                <a:schemeClr val="bg1"/>
              </a:solidFill>
            </a:endParaRPr>
          </a:p>
        </p:txBody>
      </p:sp>
      <p:sp>
        <p:nvSpPr>
          <p:cNvPr id="14" name="13 CuadroTexto"/>
          <p:cNvSpPr txBox="1"/>
          <p:nvPr/>
        </p:nvSpPr>
        <p:spPr>
          <a:xfrm>
            <a:off x="3131840" y="5926777"/>
            <a:ext cx="5544616" cy="384721"/>
          </a:xfrm>
          <a:prstGeom prst="rect">
            <a:avLst/>
          </a:prstGeom>
          <a:noFill/>
        </p:spPr>
        <p:txBody>
          <a:bodyPr wrap="square" rtlCol="0">
            <a:spAutoFit/>
          </a:bodyPr>
          <a:lstStyle/>
          <a:p>
            <a:pPr algn="just"/>
            <a:r>
              <a:rPr lang="es-MX" sz="950" dirty="0"/>
              <a:t>La cobertura del INPC se encuentra representada por 46 </a:t>
            </a:r>
            <a:r>
              <a:rPr lang="es-MX" sz="950" dirty="0" smtClean="0"/>
              <a:t>ciudades y áreas metropolitanas del país. Cada </a:t>
            </a:r>
            <a:r>
              <a:rPr lang="es-MX" sz="950" dirty="0"/>
              <a:t>estado de la República Mexicana </a:t>
            </a:r>
            <a:r>
              <a:rPr lang="es-MX" sz="950" dirty="0" smtClean="0"/>
              <a:t>está </a:t>
            </a:r>
            <a:r>
              <a:rPr lang="es-MX" sz="950" dirty="0"/>
              <a:t>representado por al menos una </a:t>
            </a:r>
            <a:r>
              <a:rPr lang="es-MX" sz="950" dirty="0" smtClean="0"/>
              <a:t>ciudad. </a:t>
            </a:r>
          </a:p>
        </p:txBody>
      </p:sp>
      <p:sp>
        <p:nvSpPr>
          <p:cNvPr id="4" name="3 Título"/>
          <p:cNvSpPr>
            <a:spLocks noGrp="1"/>
          </p:cNvSpPr>
          <p:nvPr>
            <p:ph type="title" idx="4294967295"/>
          </p:nvPr>
        </p:nvSpPr>
        <p:spPr>
          <a:xfrm>
            <a:off x="323528" y="188640"/>
            <a:ext cx="3816424" cy="346075"/>
          </a:xfrm>
        </p:spPr>
        <p:txBody>
          <a:bodyPr>
            <a:noAutofit/>
          </a:bodyPr>
          <a:lstStyle/>
          <a:p>
            <a:r>
              <a:rPr lang="es-MX" sz="1400" dirty="0" smtClean="0"/>
              <a:t>Índice Nacional de Precios al Consumidor (INPC) e Inflación</a:t>
            </a:r>
          </a:p>
        </p:txBody>
      </p:sp>
      <p:sp>
        <p:nvSpPr>
          <p:cNvPr id="15" name="14 CuadroTexto"/>
          <p:cNvSpPr txBox="1"/>
          <p:nvPr/>
        </p:nvSpPr>
        <p:spPr>
          <a:xfrm>
            <a:off x="305669" y="870839"/>
            <a:ext cx="4517020" cy="530915"/>
          </a:xfrm>
          <a:prstGeom prst="rect">
            <a:avLst/>
          </a:prstGeom>
          <a:noFill/>
        </p:spPr>
        <p:txBody>
          <a:bodyPr wrap="square" rtlCol="0">
            <a:spAutoFit/>
          </a:bodyPr>
          <a:lstStyle/>
          <a:p>
            <a:pPr algn="just"/>
            <a:r>
              <a:rPr lang="es-MX" sz="950" dirty="0" smtClean="0"/>
              <a:t>En el cálculo del INPC, Chiapas está representado por la ciudad de Tapachula cuya inflación mensual en abril de 2013 fue de 0.48% ubicándose en el lugar 7 de las 46 ciudades representativas del INPC con más inflación.</a:t>
            </a:r>
          </a:p>
        </p:txBody>
      </p:sp>
      <p:sp>
        <p:nvSpPr>
          <p:cNvPr id="19" name="Cuadro de texto 2"/>
          <p:cNvSpPr txBox="1">
            <a:spLocks noChangeArrowheads="1"/>
          </p:cNvSpPr>
          <p:nvPr/>
        </p:nvSpPr>
        <p:spPr bwMode="auto">
          <a:xfrm>
            <a:off x="5220072" y="836712"/>
            <a:ext cx="3683294" cy="576064"/>
          </a:xfrm>
          <a:prstGeom prst="rect">
            <a:avLst/>
          </a:prstGeom>
          <a:solidFill>
            <a:schemeClr val="accent3">
              <a:lumMod val="20000"/>
              <a:lumOff val="80000"/>
            </a:schemeClr>
          </a:solidFill>
          <a:ln w="9525">
            <a:noFill/>
            <a:miter lim="800000"/>
            <a:headEnd/>
            <a:tailEnd/>
          </a:ln>
          <a:effectLst/>
        </p:spPr>
        <p:txBody>
          <a:bodyPr rot="0" vert="horz" wrap="square" lIns="91440" tIns="45720" rIns="91440" bIns="45720" anchor="t" anchorCtr="0">
            <a:spAutoFit/>
          </a:bodyPr>
          <a:lstStyle>
            <a:defPPr>
              <a:defRPr lang="es-MX"/>
            </a:defPPr>
            <a:lvl1pPr algn="just">
              <a:spcAft>
                <a:spcPts val="0"/>
              </a:spcAft>
              <a:defRPr sz="1050" i="1">
                <a:latin typeface="Arial"/>
                <a:ea typeface="Calibri"/>
                <a:cs typeface="Times New Roman"/>
              </a:defRPr>
            </a:lvl1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1050" b="0" i="1" u="none" strike="noStrike" kern="0" cap="none" spc="0" normalizeH="0" baseline="0" noProof="0" dirty="0">
                <a:ln>
                  <a:noFill/>
                </a:ln>
                <a:solidFill>
                  <a:sysClr val="windowText" lastClr="000000"/>
                </a:solidFill>
                <a:effectLst/>
                <a:uLnTx/>
                <a:uFillTx/>
                <a:latin typeface="Arial"/>
                <a:cs typeface="Times New Roman"/>
              </a:rPr>
              <a:t>La inflación anual de Tapachula fue de </a:t>
            </a:r>
            <a:r>
              <a:rPr kumimoji="0" lang="es-MX" sz="1050" b="0" i="1" u="none" strike="noStrike" kern="0" cap="none" spc="0" normalizeH="0" baseline="0" noProof="0" dirty="0" smtClean="0">
                <a:ln>
                  <a:noFill/>
                </a:ln>
                <a:solidFill>
                  <a:sysClr val="windowText" lastClr="000000"/>
                </a:solidFill>
                <a:effectLst/>
                <a:uLnTx/>
                <a:uFillTx/>
                <a:latin typeface="Arial"/>
                <a:cs typeface="Times New Roman"/>
              </a:rPr>
              <a:t>5.01% </a:t>
            </a:r>
            <a:r>
              <a:rPr kumimoji="0" lang="es-MX" sz="1050" b="0" i="1" u="none" strike="noStrike" kern="0" cap="none" spc="0" normalizeH="0" baseline="0" noProof="0" dirty="0">
                <a:ln>
                  <a:noFill/>
                </a:ln>
                <a:solidFill>
                  <a:sysClr val="windowText" lastClr="000000"/>
                </a:solidFill>
                <a:effectLst/>
                <a:uLnTx/>
                <a:uFillTx/>
                <a:latin typeface="Arial"/>
                <a:cs typeface="Times New Roman"/>
              </a:rPr>
              <a:t>ubicándose en el lugar </a:t>
            </a:r>
            <a:r>
              <a:rPr kumimoji="0" lang="es-MX" sz="1050" b="0" i="1" u="none" strike="noStrike" kern="0" cap="none" spc="0" normalizeH="0" baseline="0" noProof="0" dirty="0" smtClean="0">
                <a:ln>
                  <a:noFill/>
                </a:ln>
                <a:solidFill>
                  <a:sysClr val="windowText" lastClr="000000"/>
                </a:solidFill>
                <a:effectLst/>
                <a:uLnTx/>
                <a:uFillTx/>
                <a:latin typeface="Arial"/>
                <a:cs typeface="Times New Roman"/>
              </a:rPr>
              <a:t>10 </a:t>
            </a:r>
            <a:r>
              <a:rPr kumimoji="0" lang="es-MX" sz="1050" b="0" i="1" u="none" strike="noStrike" kern="0" cap="none" spc="0" normalizeH="0" baseline="0" noProof="0" dirty="0">
                <a:ln>
                  <a:noFill/>
                </a:ln>
                <a:solidFill>
                  <a:sysClr val="windowText" lastClr="000000"/>
                </a:solidFill>
                <a:effectLst/>
                <a:uLnTx/>
                <a:uFillTx/>
                <a:latin typeface="Arial"/>
                <a:cs typeface="Times New Roman"/>
              </a:rPr>
              <a:t>de las 46 ciudades representativas del país en el </a:t>
            </a:r>
            <a:r>
              <a:rPr kumimoji="0" lang="es-MX" sz="1050" b="0" i="1" u="none" strike="noStrike" kern="0" cap="none" spc="0" normalizeH="0" baseline="0" noProof="0" dirty="0" smtClean="0">
                <a:ln>
                  <a:noFill/>
                </a:ln>
                <a:solidFill>
                  <a:sysClr val="windowText" lastClr="000000"/>
                </a:solidFill>
                <a:effectLst/>
                <a:uLnTx/>
                <a:uFillTx/>
                <a:latin typeface="Arial"/>
                <a:cs typeface="Times New Roman"/>
              </a:rPr>
              <a:t>INPC con más</a:t>
            </a:r>
            <a:r>
              <a:rPr kumimoji="0" lang="es-MX" sz="1050" b="0" i="1" u="none" strike="noStrike" kern="0" cap="none" spc="0" normalizeH="0" noProof="0" dirty="0" smtClean="0">
                <a:ln>
                  <a:noFill/>
                </a:ln>
                <a:solidFill>
                  <a:sysClr val="windowText" lastClr="000000"/>
                </a:solidFill>
                <a:effectLst/>
                <a:uLnTx/>
                <a:uFillTx/>
                <a:latin typeface="Arial"/>
                <a:cs typeface="Times New Roman"/>
              </a:rPr>
              <a:t> inflación</a:t>
            </a:r>
            <a:r>
              <a:rPr kumimoji="0" lang="es-MX" sz="1050" b="0" i="1" u="none" strike="noStrike" kern="0" cap="none" spc="0" normalizeH="0" baseline="0" noProof="0" dirty="0" smtClean="0">
                <a:ln>
                  <a:noFill/>
                </a:ln>
                <a:solidFill>
                  <a:sysClr val="windowText" lastClr="000000"/>
                </a:solidFill>
                <a:effectLst/>
                <a:uLnTx/>
                <a:uFillTx/>
                <a:latin typeface="Arial"/>
                <a:cs typeface="Times New Roman"/>
              </a:rPr>
              <a:t>.</a:t>
            </a:r>
            <a:endParaRPr kumimoji="0" lang="es-MX" sz="1050" b="0" i="1" u="none" strike="noStrike" kern="0" cap="none" spc="0" normalizeH="0" baseline="0" noProof="0" dirty="0">
              <a:ln>
                <a:noFill/>
              </a:ln>
              <a:solidFill>
                <a:sysClr val="windowText" lastClr="000000"/>
              </a:solidFill>
              <a:effectLst/>
              <a:uLnTx/>
              <a:uFillTx/>
              <a:latin typeface="Arial"/>
              <a:cs typeface="Times New Roman"/>
            </a:endParaRPr>
          </a:p>
        </p:txBody>
      </p:sp>
      <p:sp>
        <p:nvSpPr>
          <p:cNvPr id="20" name="19 Estrella de 5 puntas"/>
          <p:cNvSpPr/>
          <p:nvPr/>
        </p:nvSpPr>
        <p:spPr>
          <a:xfrm>
            <a:off x="5004048" y="690826"/>
            <a:ext cx="313408" cy="313408"/>
          </a:xfrm>
          <a:prstGeom prst="star5">
            <a:avLst>
              <a:gd name="adj" fmla="val 28444"/>
              <a:gd name="hf" fmla="val 105146"/>
              <a:gd name="vf" fmla="val 110557"/>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 lastClr="FFFFFF"/>
              </a:solidFill>
              <a:effectLst/>
              <a:uLnTx/>
              <a:uFillTx/>
              <a:latin typeface="Calibri"/>
              <a:ea typeface="+mn-ea"/>
              <a:cs typeface="+mn-cs"/>
            </a:endParaRPr>
          </a:p>
        </p:txBody>
      </p:sp>
      <p:graphicFrame>
        <p:nvGraphicFramePr>
          <p:cNvPr id="2" name="1 Tabla"/>
          <p:cNvGraphicFramePr>
            <a:graphicFrameLocks noGrp="1"/>
          </p:cNvGraphicFramePr>
          <p:nvPr>
            <p:extLst>
              <p:ext uri="{D42A27DB-BD31-4B8C-83A1-F6EECF244321}">
                <p14:modId xmlns:p14="http://schemas.microsoft.com/office/powerpoint/2010/main" val="1392554980"/>
              </p:ext>
            </p:extLst>
          </p:nvPr>
        </p:nvGraphicFramePr>
        <p:xfrm>
          <a:off x="323530" y="1484784"/>
          <a:ext cx="8579838" cy="1190181"/>
        </p:xfrm>
        <a:graphic>
          <a:graphicData uri="http://schemas.openxmlformats.org/drawingml/2006/table">
            <a:tbl>
              <a:tblPr>
                <a:tableStyleId>{5C22544A-7EE6-4342-B048-85BDC9FD1C3A}</a:tableStyleId>
              </a:tblPr>
              <a:tblGrid>
                <a:gridCol w="1257388"/>
                <a:gridCol w="961534"/>
                <a:gridCol w="961534"/>
                <a:gridCol w="961534"/>
                <a:gridCol w="961534"/>
                <a:gridCol w="1178839"/>
                <a:gridCol w="1040085"/>
                <a:gridCol w="1257390"/>
              </a:tblGrid>
              <a:tr h="618728">
                <a:tc>
                  <a:txBody>
                    <a:bodyPr/>
                    <a:lstStyle/>
                    <a:p>
                      <a:pPr algn="l" fontAlgn="ctr"/>
                      <a:r>
                        <a:rPr lang="es-MX" sz="900" u="none" strike="noStrike" dirty="0">
                          <a:solidFill>
                            <a:srgbClr val="FFFFFF"/>
                          </a:solidFill>
                          <a:effectLst/>
                          <a:latin typeface="+mj-lt"/>
                        </a:rPr>
                        <a:t>Ámbito</a:t>
                      </a:r>
                      <a:endParaRPr lang="es-MX" sz="900" b="0" i="0" u="none" strike="noStrike" dirty="0">
                        <a:solidFill>
                          <a:srgbClr val="FFFFFF"/>
                        </a:solidFill>
                        <a:effectLst/>
                        <a:latin typeface="+mj-lt"/>
                      </a:endParaRPr>
                    </a:p>
                  </a:txBody>
                  <a:tcPr marL="54000" marR="7200" marT="72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algn="ctr" fontAlgn="ctr"/>
                      <a:r>
                        <a:rPr lang="es-MX" sz="900" u="none" strike="noStrike" dirty="0">
                          <a:solidFill>
                            <a:srgbClr val="FFFFFF"/>
                          </a:solidFill>
                          <a:effectLst/>
                          <a:latin typeface="+mj-lt"/>
                        </a:rPr>
                        <a:t>INPC </a:t>
                      </a:r>
                      <a:endParaRPr lang="es-MX" sz="900" u="none" strike="noStrike" dirty="0" smtClean="0">
                        <a:solidFill>
                          <a:srgbClr val="FFFFFF"/>
                        </a:solidFill>
                        <a:effectLst/>
                        <a:latin typeface="+mj-lt"/>
                      </a:endParaRPr>
                    </a:p>
                    <a:p>
                      <a:pPr algn="ctr" fontAlgn="ctr"/>
                      <a:r>
                        <a:rPr lang="es-MX" sz="900" u="none" strike="noStrike" dirty="0" smtClean="0">
                          <a:solidFill>
                            <a:srgbClr val="FFFFFF"/>
                          </a:solidFill>
                          <a:effectLst/>
                          <a:latin typeface="+mj-lt"/>
                        </a:rPr>
                        <a:t>Abril </a:t>
                      </a:r>
                      <a:r>
                        <a:rPr lang="es-MX" sz="900" u="none" strike="noStrike" dirty="0">
                          <a:solidFill>
                            <a:srgbClr val="FFFFFF"/>
                          </a:solidFill>
                          <a:effectLst/>
                          <a:latin typeface="+mj-lt"/>
                        </a:rPr>
                        <a:t>2012</a:t>
                      </a:r>
                      <a:br>
                        <a:rPr lang="es-MX" sz="900" u="none" strike="noStrike" dirty="0">
                          <a:solidFill>
                            <a:srgbClr val="FFFFFF"/>
                          </a:solidFill>
                          <a:effectLst/>
                          <a:latin typeface="+mj-lt"/>
                        </a:rPr>
                      </a:br>
                      <a:r>
                        <a:rPr lang="es-MX" sz="900" u="none" strike="noStrike" dirty="0">
                          <a:solidFill>
                            <a:srgbClr val="FFFFFF"/>
                          </a:solidFill>
                          <a:effectLst/>
                          <a:latin typeface="+mj-lt"/>
                        </a:rPr>
                        <a:t>(A)</a:t>
                      </a:r>
                      <a:endParaRPr lang="es-MX" sz="900" b="0" i="0" u="none" strike="noStrike" dirty="0">
                        <a:solidFill>
                          <a:srgbClr val="FFFFFF"/>
                        </a:solidFill>
                        <a:effectLst/>
                        <a:latin typeface="+mj-lt"/>
                      </a:endParaRPr>
                    </a:p>
                  </a:txBody>
                  <a:tcPr marL="7203" marR="7203" marT="72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algn="ctr" fontAlgn="ctr"/>
                      <a:r>
                        <a:rPr lang="es-MX" sz="900" u="none" strike="noStrike" dirty="0">
                          <a:solidFill>
                            <a:srgbClr val="FFFFFF"/>
                          </a:solidFill>
                          <a:effectLst/>
                          <a:latin typeface="+mj-lt"/>
                        </a:rPr>
                        <a:t>INPC </a:t>
                      </a:r>
                      <a:br>
                        <a:rPr lang="es-MX" sz="900" u="none" strike="noStrike" dirty="0">
                          <a:solidFill>
                            <a:srgbClr val="FFFFFF"/>
                          </a:solidFill>
                          <a:effectLst/>
                          <a:latin typeface="+mj-lt"/>
                        </a:rPr>
                      </a:br>
                      <a:r>
                        <a:rPr lang="es-MX" sz="900" u="none" strike="noStrike" dirty="0">
                          <a:solidFill>
                            <a:srgbClr val="FFFFFF"/>
                          </a:solidFill>
                          <a:effectLst/>
                          <a:latin typeface="+mj-lt"/>
                        </a:rPr>
                        <a:t>Diciembre 2012</a:t>
                      </a:r>
                      <a:br>
                        <a:rPr lang="es-MX" sz="900" u="none" strike="noStrike" dirty="0">
                          <a:solidFill>
                            <a:srgbClr val="FFFFFF"/>
                          </a:solidFill>
                          <a:effectLst/>
                          <a:latin typeface="+mj-lt"/>
                        </a:rPr>
                      </a:br>
                      <a:r>
                        <a:rPr lang="es-MX" sz="900" u="none" strike="noStrike" dirty="0">
                          <a:solidFill>
                            <a:srgbClr val="FFFFFF"/>
                          </a:solidFill>
                          <a:effectLst/>
                          <a:latin typeface="+mj-lt"/>
                        </a:rPr>
                        <a:t>(B)</a:t>
                      </a:r>
                      <a:endParaRPr lang="es-MX" sz="900" b="0" i="0" u="none" strike="noStrike" dirty="0">
                        <a:solidFill>
                          <a:srgbClr val="FFFFFF"/>
                        </a:solidFill>
                        <a:effectLst/>
                        <a:latin typeface="+mj-lt"/>
                      </a:endParaRPr>
                    </a:p>
                  </a:txBody>
                  <a:tcPr marL="7203" marR="7203" marT="72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algn="ctr" fontAlgn="ctr"/>
                      <a:r>
                        <a:rPr lang="es-MX" sz="900" u="none" strike="noStrike" dirty="0">
                          <a:solidFill>
                            <a:srgbClr val="FFFFFF"/>
                          </a:solidFill>
                          <a:effectLst/>
                          <a:latin typeface="+mj-lt"/>
                        </a:rPr>
                        <a:t>INPC </a:t>
                      </a:r>
                      <a:br>
                        <a:rPr lang="es-MX" sz="900" u="none" strike="noStrike" dirty="0">
                          <a:solidFill>
                            <a:srgbClr val="FFFFFF"/>
                          </a:solidFill>
                          <a:effectLst/>
                          <a:latin typeface="+mj-lt"/>
                        </a:rPr>
                      </a:br>
                      <a:r>
                        <a:rPr lang="es-MX" sz="900" u="none" strike="noStrike" dirty="0" smtClean="0">
                          <a:solidFill>
                            <a:srgbClr val="FFFFFF"/>
                          </a:solidFill>
                          <a:effectLst/>
                          <a:latin typeface="+mj-lt"/>
                        </a:rPr>
                        <a:t>Marzo </a:t>
                      </a:r>
                      <a:r>
                        <a:rPr lang="es-MX" sz="900" u="none" strike="noStrike" dirty="0">
                          <a:solidFill>
                            <a:srgbClr val="FFFFFF"/>
                          </a:solidFill>
                          <a:effectLst/>
                          <a:latin typeface="+mj-lt"/>
                        </a:rPr>
                        <a:t>2013</a:t>
                      </a:r>
                      <a:br>
                        <a:rPr lang="es-MX" sz="900" u="none" strike="noStrike" dirty="0">
                          <a:solidFill>
                            <a:srgbClr val="FFFFFF"/>
                          </a:solidFill>
                          <a:effectLst/>
                          <a:latin typeface="+mj-lt"/>
                        </a:rPr>
                      </a:br>
                      <a:r>
                        <a:rPr lang="es-MX" sz="900" u="none" strike="noStrike" dirty="0">
                          <a:solidFill>
                            <a:srgbClr val="FFFFFF"/>
                          </a:solidFill>
                          <a:effectLst/>
                          <a:latin typeface="+mj-lt"/>
                        </a:rPr>
                        <a:t>(C)</a:t>
                      </a:r>
                      <a:endParaRPr lang="es-MX" sz="900" b="0" i="0" u="none" strike="noStrike" dirty="0">
                        <a:solidFill>
                          <a:srgbClr val="FFFFFF"/>
                        </a:solidFill>
                        <a:effectLst/>
                        <a:latin typeface="+mj-lt"/>
                      </a:endParaRPr>
                    </a:p>
                  </a:txBody>
                  <a:tcPr marL="7203" marR="7203" marT="72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algn="ctr" fontAlgn="ctr"/>
                      <a:r>
                        <a:rPr lang="es-MX" sz="900" u="none" strike="noStrike" dirty="0">
                          <a:solidFill>
                            <a:srgbClr val="FFFFFF"/>
                          </a:solidFill>
                          <a:effectLst/>
                          <a:latin typeface="+mj-lt"/>
                        </a:rPr>
                        <a:t>INPC </a:t>
                      </a:r>
                      <a:br>
                        <a:rPr lang="es-MX" sz="900" u="none" strike="noStrike" dirty="0">
                          <a:solidFill>
                            <a:srgbClr val="FFFFFF"/>
                          </a:solidFill>
                          <a:effectLst/>
                          <a:latin typeface="+mj-lt"/>
                        </a:rPr>
                      </a:br>
                      <a:r>
                        <a:rPr lang="es-MX" sz="900" u="none" strike="noStrike" dirty="0">
                          <a:solidFill>
                            <a:srgbClr val="FFFFFF"/>
                          </a:solidFill>
                          <a:effectLst/>
                          <a:latin typeface="+mj-lt"/>
                        </a:rPr>
                        <a:t>Abril </a:t>
                      </a:r>
                      <a:r>
                        <a:rPr lang="es-MX" sz="900" u="none" strike="noStrike" dirty="0" smtClean="0">
                          <a:solidFill>
                            <a:srgbClr val="FFFFFF"/>
                          </a:solidFill>
                          <a:effectLst/>
                          <a:latin typeface="+mj-lt"/>
                        </a:rPr>
                        <a:t>2013</a:t>
                      </a:r>
                      <a:r>
                        <a:rPr lang="es-MX" sz="900" u="none" strike="noStrike" dirty="0">
                          <a:solidFill>
                            <a:srgbClr val="FFFFFF"/>
                          </a:solidFill>
                          <a:effectLst/>
                          <a:latin typeface="+mj-lt"/>
                        </a:rPr>
                        <a:t/>
                      </a:r>
                      <a:br>
                        <a:rPr lang="es-MX" sz="900" u="none" strike="noStrike" dirty="0">
                          <a:solidFill>
                            <a:srgbClr val="FFFFFF"/>
                          </a:solidFill>
                          <a:effectLst/>
                          <a:latin typeface="+mj-lt"/>
                        </a:rPr>
                      </a:br>
                      <a:r>
                        <a:rPr lang="es-MX" sz="900" u="none" strike="noStrike" dirty="0">
                          <a:solidFill>
                            <a:srgbClr val="FFFFFF"/>
                          </a:solidFill>
                          <a:effectLst/>
                          <a:latin typeface="+mj-lt"/>
                        </a:rPr>
                        <a:t>(D)</a:t>
                      </a:r>
                      <a:endParaRPr lang="es-MX" sz="900" b="0" i="0" u="none" strike="noStrike" dirty="0">
                        <a:solidFill>
                          <a:srgbClr val="FFFFFF"/>
                        </a:solidFill>
                        <a:effectLst/>
                        <a:latin typeface="+mj-lt"/>
                      </a:endParaRPr>
                    </a:p>
                  </a:txBody>
                  <a:tcPr marL="7203" marR="7203" marT="72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algn="ctr" fontAlgn="ctr"/>
                      <a:r>
                        <a:rPr lang="es-MX" sz="900" u="none" strike="noStrike" dirty="0">
                          <a:solidFill>
                            <a:srgbClr val="FFFFFF"/>
                          </a:solidFill>
                          <a:effectLst/>
                          <a:latin typeface="+mj-lt"/>
                        </a:rPr>
                        <a:t>Inflación Mensual </a:t>
                      </a:r>
                      <a:br>
                        <a:rPr lang="es-MX" sz="900" u="none" strike="noStrike" dirty="0">
                          <a:solidFill>
                            <a:srgbClr val="FFFFFF"/>
                          </a:solidFill>
                          <a:effectLst/>
                          <a:latin typeface="+mj-lt"/>
                        </a:rPr>
                      </a:br>
                      <a:r>
                        <a:rPr lang="es-MX" sz="900" u="none" strike="noStrike" dirty="0">
                          <a:solidFill>
                            <a:srgbClr val="FFFFFF"/>
                          </a:solidFill>
                          <a:effectLst/>
                          <a:latin typeface="+mj-lt"/>
                        </a:rPr>
                        <a:t>Mzo. 2013 a </a:t>
                      </a:r>
                      <a:br>
                        <a:rPr lang="es-MX" sz="900" u="none" strike="noStrike" dirty="0">
                          <a:solidFill>
                            <a:srgbClr val="FFFFFF"/>
                          </a:solidFill>
                          <a:effectLst/>
                          <a:latin typeface="+mj-lt"/>
                        </a:rPr>
                      </a:br>
                      <a:r>
                        <a:rPr lang="es-MX" sz="900" u="none" strike="noStrike" dirty="0">
                          <a:solidFill>
                            <a:srgbClr val="FFFFFF"/>
                          </a:solidFill>
                          <a:effectLst/>
                          <a:latin typeface="+mj-lt"/>
                        </a:rPr>
                        <a:t>Abr. 2013</a:t>
                      </a:r>
                      <a:br>
                        <a:rPr lang="es-MX" sz="900" u="none" strike="noStrike" dirty="0">
                          <a:solidFill>
                            <a:srgbClr val="FFFFFF"/>
                          </a:solidFill>
                          <a:effectLst/>
                          <a:latin typeface="+mj-lt"/>
                        </a:rPr>
                      </a:br>
                      <a:r>
                        <a:rPr lang="es-MX" sz="900" u="none" strike="noStrike" dirty="0" smtClean="0">
                          <a:solidFill>
                            <a:srgbClr val="FFFFFF"/>
                          </a:solidFill>
                          <a:effectLst/>
                          <a:latin typeface="+mj-lt"/>
                        </a:rPr>
                        <a:t>(D/C </a:t>
                      </a:r>
                      <a:r>
                        <a:rPr lang="es-MX" sz="900" u="none" strike="noStrike" dirty="0">
                          <a:solidFill>
                            <a:srgbClr val="FFFFFF"/>
                          </a:solidFill>
                          <a:effectLst/>
                          <a:latin typeface="+mj-lt"/>
                        </a:rPr>
                        <a:t>-1)*100</a:t>
                      </a:r>
                      <a:endParaRPr lang="es-MX" sz="900" b="1" i="0" u="none" strike="noStrike" dirty="0">
                        <a:solidFill>
                          <a:srgbClr val="FFFFFF"/>
                        </a:solidFill>
                        <a:effectLst/>
                        <a:latin typeface="+mj-lt"/>
                      </a:endParaRPr>
                    </a:p>
                  </a:txBody>
                  <a:tcPr marL="7203" marR="7203" marT="72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algn="ctr" fontAlgn="ctr"/>
                      <a:r>
                        <a:rPr lang="es-MX" sz="900" u="none" strike="noStrike" dirty="0">
                          <a:solidFill>
                            <a:srgbClr val="FFFFFF"/>
                          </a:solidFill>
                          <a:effectLst/>
                          <a:latin typeface="+mj-lt"/>
                        </a:rPr>
                        <a:t>Inflación Anual</a:t>
                      </a:r>
                      <a:br>
                        <a:rPr lang="es-MX" sz="900" u="none" strike="noStrike" dirty="0">
                          <a:solidFill>
                            <a:srgbClr val="FFFFFF"/>
                          </a:solidFill>
                          <a:effectLst/>
                          <a:latin typeface="+mj-lt"/>
                        </a:rPr>
                      </a:br>
                      <a:r>
                        <a:rPr lang="es-MX" sz="900" u="none" strike="noStrike" dirty="0">
                          <a:solidFill>
                            <a:srgbClr val="FFFFFF"/>
                          </a:solidFill>
                          <a:effectLst/>
                          <a:latin typeface="+mj-lt"/>
                        </a:rPr>
                        <a:t>Abr. 2012 a </a:t>
                      </a:r>
                      <a:br>
                        <a:rPr lang="es-MX" sz="900" u="none" strike="noStrike" dirty="0">
                          <a:solidFill>
                            <a:srgbClr val="FFFFFF"/>
                          </a:solidFill>
                          <a:effectLst/>
                          <a:latin typeface="+mj-lt"/>
                        </a:rPr>
                      </a:br>
                      <a:r>
                        <a:rPr lang="es-MX" sz="900" u="none" strike="noStrike" dirty="0">
                          <a:solidFill>
                            <a:srgbClr val="FFFFFF"/>
                          </a:solidFill>
                          <a:effectLst/>
                          <a:latin typeface="+mj-lt"/>
                        </a:rPr>
                        <a:t>Abr. 2013</a:t>
                      </a:r>
                      <a:br>
                        <a:rPr lang="es-MX" sz="900" u="none" strike="noStrike" dirty="0">
                          <a:solidFill>
                            <a:srgbClr val="FFFFFF"/>
                          </a:solidFill>
                          <a:effectLst/>
                          <a:latin typeface="+mj-lt"/>
                        </a:rPr>
                      </a:br>
                      <a:r>
                        <a:rPr lang="es-MX" sz="900" u="none" strike="noStrike" dirty="0" smtClean="0">
                          <a:solidFill>
                            <a:srgbClr val="FFFFFF"/>
                          </a:solidFill>
                          <a:effectLst/>
                          <a:latin typeface="+mj-lt"/>
                        </a:rPr>
                        <a:t>(D/A-1</a:t>
                      </a:r>
                      <a:r>
                        <a:rPr lang="es-MX" sz="900" u="none" strike="noStrike" dirty="0">
                          <a:solidFill>
                            <a:srgbClr val="FFFFFF"/>
                          </a:solidFill>
                          <a:effectLst/>
                          <a:latin typeface="+mj-lt"/>
                        </a:rPr>
                        <a:t>)*100</a:t>
                      </a:r>
                      <a:endParaRPr lang="es-MX" sz="900" b="1" i="0" u="none" strike="noStrike" dirty="0">
                        <a:solidFill>
                          <a:srgbClr val="FFFFFF"/>
                        </a:solidFill>
                        <a:effectLst/>
                        <a:latin typeface="+mj-lt"/>
                      </a:endParaRPr>
                    </a:p>
                  </a:txBody>
                  <a:tcPr marL="7203" marR="7203" marT="72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algn="ctr" fontAlgn="ctr"/>
                      <a:r>
                        <a:rPr lang="es-MX" sz="900" u="none" strike="noStrike" dirty="0">
                          <a:solidFill>
                            <a:srgbClr val="FFFFFF"/>
                          </a:solidFill>
                          <a:effectLst/>
                          <a:latin typeface="+mj-lt"/>
                        </a:rPr>
                        <a:t>Inflación Acumulada</a:t>
                      </a:r>
                      <a:br>
                        <a:rPr lang="es-MX" sz="900" u="none" strike="noStrike" dirty="0">
                          <a:solidFill>
                            <a:srgbClr val="FFFFFF"/>
                          </a:solidFill>
                          <a:effectLst/>
                          <a:latin typeface="+mj-lt"/>
                        </a:rPr>
                      </a:br>
                      <a:r>
                        <a:rPr lang="es-MX" sz="900" u="none" strike="noStrike" dirty="0">
                          <a:solidFill>
                            <a:srgbClr val="FFFFFF"/>
                          </a:solidFill>
                          <a:effectLst/>
                          <a:latin typeface="+mj-lt"/>
                        </a:rPr>
                        <a:t>Dic. 2012 a </a:t>
                      </a:r>
                      <a:br>
                        <a:rPr lang="es-MX" sz="900" u="none" strike="noStrike" dirty="0">
                          <a:solidFill>
                            <a:srgbClr val="FFFFFF"/>
                          </a:solidFill>
                          <a:effectLst/>
                          <a:latin typeface="+mj-lt"/>
                        </a:rPr>
                      </a:br>
                      <a:r>
                        <a:rPr lang="es-MX" sz="900" u="none" strike="noStrike" dirty="0">
                          <a:solidFill>
                            <a:srgbClr val="FFFFFF"/>
                          </a:solidFill>
                          <a:effectLst/>
                          <a:latin typeface="+mj-lt"/>
                        </a:rPr>
                        <a:t>Abr. 2013</a:t>
                      </a:r>
                      <a:br>
                        <a:rPr lang="es-MX" sz="900" u="none" strike="noStrike" dirty="0">
                          <a:solidFill>
                            <a:srgbClr val="FFFFFF"/>
                          </a:solidFill>
                          <a:effectLst/>
                          <a:latin typeface="+mj-lt"/>
                        </a:rPr>
                      </a:br>
                      <a:r>
                        <a:rPr lang="es-MX" sz="900" u="none" strike="noStrike" dirty="0" smtClean="0">
                          <a:solidFill>
                            <a:srgbClr val="FFFFFF"/>
                          </a:solidFill>
                          <a:effectLst/>
                          <a:latin typeface="+mj-lt"/>
                        </a:rPr>
                        <a:t>(D/B-1</a:t>
                      </a:r>
                      <a:r>
                        <a:rPr lang="es-MX" sz="900" u="none" strike="noStrike" dirty="0">
                          <a:solidFill>
                            <a:srgbClr val="FFFFFF"/>
                          </a:solidFill>
                          <a:effectLst/>
                          <a:latin typeface="+mj-lt"/>
                        </a:rPr>
                        <a:t>)*100</a:t>
                      </a:r>
                      <a:endParaRPr lang="es-MX" sz="900" b="1" i="0" u="none" strike="noStrike" dirty="0">
                        <a:solidFill>
                          <a:srgbClr val="FFFFFF"/>
                        </a:solidFill>
                        <a:effectLst/>
                        <a:latin typeface="+mj-lt"/>
                      </a:endParaRPr>
                    </a:p>
                  </a:txBody>
                  <a:tcPr marL="7203" marR="7203" marT="720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r>
              <a:tr h="277563">
                <a:tc>
                  <a:txBody>
                    <a:bodyPr/>
                    <a:lstStyle/>
                    <a:p>
                      <a:pPr algn="l" fontAlgn="b"/>
                      <a:r>
                        <a:rPr lang="es-MX" sz="900" u="none" strike="noStrike" dirty="0">
                          <a:effectLst/>
                          <a:latin typeface="+mj-lt"/>
                        </a:rPr>
                        <a:t>General</a:t>
                      </a:r>
                      <a:endParaRPr lang="es-MX" sz="900" b="0" i="0" u="none" strike="noStrike" dirty="0">
                        <a:solidFill>
                          <a:srgbClr val="000000"/>
                        </a:solidFill>
                        <a:effectLst/>
                        <a:latin typeface="+mj-lt"/>
                      </a:endParaRPr>
                    </a:p>
                  </a:txBody>
                  <a:tcPr marL="54000" marR="7200" marT="72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ctr" fontAlgn="b"/>
                      <a:r>
                        <a:rPr lang="es-MX" sz="900" u="none" strike="noStrike" dirty="0">
                          <a:effectLst/>
                          <a:latin typeface="+mj-lt"/>
                        </a:rPr>
                        <a:t>104.228</a:t>
                      </a:r>
                      <a:endParaRPr lang="es-MX" sz="900" b="0" i="0" u="none" strike="noStrike" dirty="0">
                        <a:solidFill>
                          <a:srgbClr val="000000"/>
                        </a:solidFill>
                        <a:effectLst/>
                        <a:latin typeface="+mj-lt"/>
                      </a:endParaRPr>
                    </a:p>
                  </a:txBody>
                  <a:tcPr marL="7203" marR="7203" marT="72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ctr" fontAlgn="b"/>
                      <a:r>
                        <a:rPr lang="es-MX" sz="900" u="none" strike="noStrike" dirty="0">
                          <a:effectLst/>
                          <a:latin typeface="+mj-lt"/>
                        </a:rPr>
                        <a:t>107.246</a:t>
                      </a:r>
                      <a:endParaRPr lang="es-MX" sz="900" b="0" i="0" u="none" strike="noStrike" dirty="0">
                        <a:solidFill>
                          <a:srgbClr val="000000"/>
                        </a:solidFill>
                        <a:effectLst/>
                        <a:latin typeface="+mj-lt"/>
                      </a:endParaRPr>
                    </a:p>
                  </a:txBody>
                  <a:tcPr marL="7203" marR="7203" marT="72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ctr" fontAlgn="b"/>
                      <a:r>
                        <a:rPr lang="es-MX" sz="900" u="none" strike="noStrike">
                          <a:effectLst/>
                          <a:latin typeface="+mj-lt"/>
                        </a:rPr>
                        <a:t>109.002</a:t>
                      </a:r>
                      <a:endParaRPr lang="es-MX" sz="900" b="0" i="0" u="none" strike="noStrike">
                        <a:solidFill>
                          <a:srgbClr val="000000"/>
                        </a:solidFill>
                        <a:effectLst/>
                        <a:latin typeface="+mj-lt"/>
                      </a:endParaRPr>
                    </a:p>
                  </a:txBody>
                  <a:tcPr marL="7203" marR="7203" marT="72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ctr" fontAlgn="b"/>
                      <a:r>
                        <a:rPr lang="es-MX" sz="900" u="none" strike="noStrike" dirty="0">
                          <a:effectLst/>
                          <a:latin typeface="+mj-lt"/>
                        </a:rPr>
                        <a:t>109.074</a:t>
                      </a:r>
                      <a:endParaRPr lang="es-MX" sz="900" b="0" i="0" u="none" strike="noStrike" dirty="0">
                        <a:solidFill>
                          <a:srgbClr val="000000"/>
                        </a:solidFill>
                        <a:effectLst/>
                        <a:latin typeface="+mj-lt"/>
                      </a:endParaRPr>
                    </a:p>
                  </a:txBody>
                  <a:tcPr marL="7203" marR="7203" marT="72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ctr" fontAlgn="b"/>
                      <a:r>
                        <a:rPr lang="es-MX" sz="900" u="none" strike="noStrike" dirty="0">
                          <a:effectLst/>
                          <a:latin typeface="+mj-lt"/>
                        </a:rPr>
                        <a:t>0.07</a:t>
                      </a:r>
                      <a:endParaRPr lang="es-MX" sz="900" b="1" i="0" u="none" strike="noStrike" dirty="0">
                        <a:solidFill>
                          <a:srgbClr val="000000"/>
                        </a:solidFill>
                        <a:effectLst/>
                        <a:latin typeface="+mj-lt"/>
                      </a:endParaRPr>
                    </a:p>
                  </a:txBody>
                  <a:tcPr marL="7203" marR="7203" marT="72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ctr" fontAlgn="b"/>
                      <a:r>
                        <a:rPr lang="es-MX" sz="900" u="none" strike="noStrike" dirty="0">
                          <a:effectLst/>
                          <a:latin typeface="+mj-lt"/>
                        </a:rPr>
                        <a:t>4.65</a:t>
                      </a:r>
                      <a:endParaRPr lang="es-MX" sz="900" b="1" i="0" u="none" strike="noStrike" dirty="0">
                        <a:solidFill>
                          <a:srgbClr val="000000"/>
                        </a:solidFill>
                        <a:effectLst/>
                        <a:latin typeface="+mj-lt"/>
                      </a:endParaRPr>
                    </a:p>
                  </a:txBody>
                  <a:tcPr marL="7203" marR="7203" marT="72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ctr" fontAlgn="b"/>
                      <a:r>
                        <a:rPr lang="es-MX" sz="900" u="none" strike="noStrike" dirty="0">
                          <a:effectLst/>
                          <a:latin typeface="+mj-lt"/>
                        </a:rPr>
                        <a:t>1.70</a:t>
                      </a:r>
                      <a:endParaRPr lang="es-MX" sz="900" b="1" i="0" u="none" strike="noStrike" dirty="0">
                        <a:solidFill>
                          <a:srgbClr val="000000"/>
                        </a:solidFill>
                        <a:effectLst/>
                        <a:latin typeface="+mj-lt"/>
                      </a:endParaRPr>
                    </a:p>
                  </a:txBody>
                  <a:tcPr marL="7203" marR="7203" marT="72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r>
              <a:tr h="293890">
                <a:tc>
                  <a:txBody>
                    <a:bodyPr/>
                    <a:lstStyle/>
                    <a:p>
                      <a:pPr algn="l" fontAlgn="b"/>
                      <a:r>
                        <a:rPr lang="es-MX" sz="900" u="none" strike="noStrike" dirty="0">
                          <a:effectLst/>
                          <a:latin typeface="+mj-lt"/>
                        </a:rPr>
                        <a:t>Tapachula</a:t>
                      </a:r>
                      <a:endParaRPr lang="es-MX" sz="900" b="0" i="0" u="none" strike="noStrike" dirty="0">
                        <a:solidFill>
                          <a:srgbClr val="000000"/>
                        </a:solidFill>
                        <a:effectLst/>
                        <a:latin typeface="+mj-lt"/>
                      </a:endParaRPr>
                    </a:p>
                  </a:txBody>
                  <a:tcPr marL="54000" marR="7200" marT="72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u="none" strike="noStrike" dirty="0">
                          <a:effectLst/>
                          <a:latin typeface="+mj-lt"/>
                        </a:rPr>
                        <a:t>104.519</a:t>
                      </a:r>
                      <a:endParaRPr lang="es-MX" sz="900" b="0" i="0" u="none" strike="noStrike" dirty="0">
                        <a:solidFill>
                          <a:srgbClr val="000000"/>
                        </a:solidFill>
                        <a:effectLst/>
                        <a:latin typeface="+mj-lt"/>
                      </a:endParaRPr>
                    </a:p>
                  </a:txBody>
                  <a:tcPr marL="7203" marR="7203" marT="72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u="none" strike="noStrike" dirty="0">
                          <a:effectLst/>
                          <a:latin typeface="+mj-lt"/>
                        </a:rPr>
                        <a:t>108.308</a:t>
                      </a:r>
                      <a:endParaRPr lang="es-MX" sz="900" b="0" i="0" u="none" strike="noStrike" dirty="0">
                        <a:solidFill>
                          <a:srgbClr val="000000"/>
                        </a:solidFill>
                        <a:effectLst/>
                        <a:latin typeface="+mj-lt"/>
                      </a:endParaRPr>
                    </a:p>
                  </a:txBody>
                  <a:tcPr marL="7203" marR="7203" marT="72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u="none" strike="noStrike" dirty="0">
                          <a:effectLst/>
                          <a:latin typeface="+mj-lt"/>
                        </a:rPr>
                        <a:t>109.229</a:t>
                      </a:r>
                      <a:endParaRPr lang="es-MX" sz="900" b="0" i="0" u="none" strike="noStrike" dirty="0">
                        <a:solidFill>
                          <a:srgbClr val="000000"/>
                        </a:solidFill>
                        <a:effectLst/>
                        <a:latin typeface="+mj-lt"/>
                      </a:endParaRPr>
                    </a:p>
                  </a:txBody>
                  <a:tcPr marL="7203" marR="7203" marT="72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u="none" strike="noStrike" dirty="0">
                          <a:effectLst/>
                          <a:latin typeface="+mj-lt"/>
                        </a:rPr>
                        <a:t>109.757</a:t>
                      </a:r>
                      <a:endParaRPr lang="es-MX" sz="900" b="0" i="0" u="none" strike="noStrike" dirty="0">
                        <a:solidFill>
                          <a:srgbClr val="000000"/>
                        </a:solidFill>
                        <a:effectLst/>
                        <a:latin typeface="+mj-lt"/>
                      </a:endParaRPr>
                    </a:p>
                  </a:txBody>
                  <a:tcPr marL="7203" marR="7203" marT="72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u="none" strike="noStrike" dirty="0">
                          <a:effectLst/>
                          <a:latin typeface="+mj-lt"/>
                        </a:rPr>
                        <a:t>0.48</a:t>
                      </a:r>
                      <a:endParaRPr lang="es-MX" sz="900" b="1" i="0" u="none" strike="noStrike" dirty="0">
                        <a:solidFill>
                          <a:srgbClr val="000000"/>
                        </a:solidFill>
                        <a:effectLst/>
                        <a:latin typeface="+mj-lt"/>
                      </a:endParaRPr>
                    </a:p>
                  </a:txBody>
                  <a:tcPr marL="7203" marR="7203" marT="72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u="none" strike="noStrike" dirty="0">
                          <a:effectLst/>
                          <a:latin typeface="+mj-lt"/>
                        </a:rPr>
                        <a:t>5.01</a:t>
                      </a:r>
                      <a:endParaRPr lang="es-MX" sz="900" b="1" i="0" u="none" strike="noStrike" dirty="0">
                        <a:solidFill>
                          <a:srgbClr val="000000"/>
                        </a:solidFill>
                        <a:effectLst/>
                        <a:latin typeface="+mj-lt"/>
                      </a:endParaRPr>
                    </a:p>
                  </a:txBody>
                  <a:tcPr marL="7203" marR="7203" marT="72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u="none" strike="noStrike" dirty="0">
                          <a:effectLst/>
                          <a:latin typeface="+mj-lt"/>
                        </a:rPr>
                        <a:t>1.34</a:t>
                      </a:r>
                      <a:endParaRPr lang="es-MX" sz="900" b="1" i="0" u="none" strike="noStrike" dirty="0">
                        <a:solidFill>
                          <a:srgbClr val="000000"/>
                        </a:solidFill>
                        <a:effectLst/>
                        <a:latin typeface="+mj-lt"/>
                      </a:endParaRPr>
                    </a:p>
                  </a:txBody>
                  <a:tcPr marL="7203" marR="7203" marT="72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r>
            </a:tbl>
          </a:graphicData>
        </a:graphic>
      </p:graphicFrame>
      <p:graphicFrame>
        <p:nvGraphicFramePr>
          <p:cNvPr id="17" name="1 Gráfico"/>
          <p:cNvGraphicFramePr>
            <a:graphicFrameLocks/>
          </p:cNvGraphicFramePr>
          <p:nvPr>
            <p:extLst>
              <p:ext uri="{D42A27DB-BD31-4B8C-83A1-F6EECF244321}">
                <p14:modId xmlns:p14="http://schemas.microsoft.com/office/powerpoint/2010/main" val="491527124"/>
              </p:ext>
            </p:extLst>
          </p:nvPr>
        </p:nvGraphicFramePr>
        <p:xfrm>
          <a:off x="251520" y="2852936"/>
          <a:ext cx="8651846" cy="2983085"/>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15 Grupo"/>
          <p:cNvGrpSpPr/>
          <p:nvPr/>
        </p:nvGrpSpPr>
        <p:grpSpPr>
          <a:xfrm>
            <a:off x="1475656" y="6237312"/>
            <a:ext cx="1391623" cy="125182"/>
            <a:chOff x="539552" y="5763453"/>
            <a:chExt cx="1391623" cy="126245"/>
          </a:xfrm>
        </p:grpSpPr>
        <p:sp>
          <p:nvSpPr>
            <p:cNvPr id="18" name="17 CuadroTexto"/>
            <p:cNvSpPr txBox="1"/>
            <p:nvPr/>
          </p:nvSpPr>
          <p:spPr>
            <a:xfrm>
              <a:off x="539552" y="5763453"/>
              <a:ext cx="596317" cy="124156"/>
            </a:xfrm>
            <a:prstGeom prst="rect">
              <a:avLst/>
            </a:prstGeom>
            <a:noFill/>
          </p:spPr>
          <p:txBody>
            <a:bodyPr wrap="none" lIns="0" tIns="0" rIns="0" bIns="0" rtlCol="0">
              <a:spAutoFit/>
            </a:bodyPr>
            <a:lstStyle/>
            <a:p>
              <a:r>
                <a:rPr lang="es-MX" sz="800" dirty="0" smtClean="0">
                  <a:solidFill>
                    <a:schemeClr val="tx2">
                      <a:lumMod val="75000"/>
                      <a:lumOff val="25000"/>
                    </a:schemeClr>
                  </a:solidFill>
                </a:rPr>
                <a:t>Periodicidad:</a:t>
              </a:r>
            </a:p>
          </p:txBody>
        </p:sp>
        <p:sp>
          <p:nvSpPr>
            <p:cNvPr id="21" name="20 CuadroTexto"/>
            <p:cNvSpPr txBox="1"/>
            <p:nvPr/>
          </p:nvSpPr>
          <p:spPr>
            <a:xfrm>
              <a:off x="1368520" y="5765542"/>
              <a:ext cx="562655" cy="124156"/>
            </a:xfrm>
            <a:prstGeom prst="rect">
              <a:avLst/>
            </a:prstGeom>
            <a:noFill/>
          </p:spPr>
          <p:txBody>
            <a:bodyPr wrap="none" lIns="0" tIns="0" rIns="0" bIns="0" rtlCol="0">
              <a:spAutoFit/>
            </a:bodyPr>
            <a:lstStyle/>
            <a:p>
              <a:pPr marL="171450" indent="-171450">
                <a:buClr>
                  <a:srgbClr val="012A4F"/>
                </a:buClr>
                <a:buFont typeface="Wingdings" pitchFamily="2" charset="2"/>
                <a:buChar char="Ø"/>
              </a:pPr>
              <a:r>
                <a:rPr lang="es-MX" sz="800" dirty="0" smtClean="0">
                  <a:solidFill>
                    <a:schemeClr val="tx2">
                      <a:lumMod val="75000"/>
                      <a:lumOff val="25000"/>
                    </a:schemeClr>
                  </a:solidFill>
                </a:rPr>
                <a:t>Mensual</a:t>
              </a:r>
            </a:p>
          </p:txBody>
        </p:sp>
      </p:grpSp>
    </p:spTree>
    <p:extLst>
      <p:ext uri="{BB962C8B-B14F-4D97-AF65-F5344CB8AC3E}">
        <p14:creationId xmlns:p14="http://schemas.microsoft.com/office/powerpoint/2010/main" val="3265165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p:cNvSpPr txBox="1">
            <a:spLocks noChangeArrowheads="1"/>
          </p:cNvSpPr>
          <p:nvPr/>
        </p:nvSpPr>
        <p:spPr bwMode="auto">
          <a:xfrm>
            <a:off x="165818" y="640401"/>
            <a:ext cx="4544742" cy="432048"/>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MX" sz="1000" dirty="0" smtClean="0"/>
              <a:t>En el 2012 Chiapas captó un total de 9.8 millones de dólares.</a:t>
            </a:r>
            <a:endParaRPr lang="es-MX" sz="1000" dirty="0">
              <a:effectLst/>
              <a:latin typeface="Arial"/>
              <a:ea typeface="Calibri"/>
              <a:cs typeface="Times New Roman"/>
            </a:endParaRPr>
          </a:p>
        </p:txBody>
      </p:sp>
      <p:sp>
        <p:nvSpPr>
          <p:cNvPr id="6" name="5 CuadroTexto"/>
          <p:cNvSpPr txBox="1"/>
          <p:nvPr/>
        </p:nvSpPr>
        <p:spPr>
          <a:xfrm>
            <a:off x="1547664" y="6312373"/>
            <a:ext cx="3830118" cy="215444"/>
          </a:xfrm>
          <a:prstGeom prst="rect">
            <a:avLst/>
          </a:prstGeom>
          <a:noFill/>
        </p:spPr>
        <p:txBody>
          <a:bodyPr wrap="square" rtlCol="0">
            <a:spAutoFit/>
          </a:bodyPr>
          <a:lstStyle/>
          <a:p>
            <a:pPr marL="542925" indent="-542925"/>
            <a:r>
              <a:rPr lang="es-MX" sz="800" dirty="0" smtClean="0"/>
              <a:t>Fuentes: INEGI. Banco de Información Económica. www.inegi.org.mx</a:t>
            </a:r>
          </a:p>
        </p:txBody>
      </p:sp>
      <p:grpSp>
        <p:nvGrpSpPr>
          <p:cNvPr id="13" name="12 Grupo"/>
          <p:cNvGrpSpPr/>
          <p:nvPr/>
        </p:nvGrpSpPr>
        <p:grpSpPr>
          <a:xfrm>
            <a:off x="5220072" y="6358540"/>
            <a:ext cx="1420465" cy="128166"/>
            <a:chOff x="2555776" y="6294393"/>
            <a:chExt cx="1420465" cy="128166"/>
          </a:xfrm>
        </p:grpSpPr>
        <p:sp>
          <p:nvSpPr>
            <p:cNvPr id="9" name="8 CuadroTexto"/>
            <p:cNvSpPr txBox="1"/>
            <p:nvPr/>
          </p:nvSpPr>
          <p:spPr>
            <a:xfrm>
              <a:off x="3347864" y="6299448"/>
              <a:ext cx="628377" cy="123111"/>
            </a:xfrm>
            <a:prstGeom prst="rect">
              <a:avLst/>
            </a:prstGeom>
            <a:noFill/>
          </p:spPr>
          <p:txBody>
            <a:bodyPr wrap="none" lIns="0" tIns="0" rIns="0" bIns="0" rtlCol="0">
              <a:spAutoFit/>
            </a:bodyPr>
            <a:lstStyle/>
            <a:p>
              <a:pPr marL="171450" indent="-171450">
                <a:buClr>
                  <a:schemeClr val="accent4"/>
                </a:buClr>
                <a:buFont typeface="Wingdings" pitchFamily="2" charset="2"/>
                <a:buChar char="v"/>
              </a:pPr>
              <a:r>
                <a:rPr lang="es-MX" sz="800" dirty="0" smtClean="0"/>
                <a:t>Trimestral</a:t>
              </a:r>
            </a:p>
          </p:txBody>
        </p:sp>
        <p:sp>
          <p:nvSpPr>
            <p:cNvPr id="11" name="10 CuadroTexto"/>
            <p:cNvSpPr txBox="1"/>
            <p:nvPr/>
          </p:nvSpPr>
          <p:spPr>
            <a:xfrm>
              <a:off x="2555776" y="6294393"/>
              <a:ext cx="596317" cy="123111"/>
            </a:xfrm>
            <a:prstGeom prst="rect">
              <a:avLst/>
            </a:prstGeom>
            <a:noFill/>
          </p:spPr>
          <p:txBody>
            <a:bodyPr wrap="none" lIns="0" tIns="0" rIns="0" bIns="0" rtlCol="0">
              <a:spAutoFit/>
            </a:bodyPr>
            <a:lstStyle/>
            <a:p>
              <a:r>
                <a:rPr lang="es-MX" sz="800" dirty="0" smtClean="0"/>
                <a:t>Periodicidad:</a:t>
              </a:r>
            </a:p>
          </p:txBody>
        </p:sp>
      </p:grpSp>
      <p:sp>
        <p:nvSpPr>
          <p:cNvPr id="14" name="13 CuadroTexto">
            <a:hlinkClick r:id="rId2"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18</a:t>
            </a:r>
            <a:endParaRPr lang="es-MX" sz="1200" dirty="0">
              <a:solidFill>
                <a:schemeClr val="bg1"/>
              </a:solidFill>
            </a:endParaRPr>
          </a:p>
        </p:txBody>
      </p:sp>
      <p:sp>
        <p:nvSpPr>
          <p:cNvPr id="7" name="6 Rectángulo"/>
          <p:cNvSpPr/>
          <p:nvPr/>
        </p:nvSpPr>
        <p:spPr>
          <a:xfrm>
            <a:off x="395536" y="5618629"/>
            <a:ext cx="8558066" cy="461665"/>
          </a:xfrm>
          <a:prstGeom prst="rect">
            <a:avLst/>
          </a:prstGeom>
        </p:spPr>
        <p:txBody>
          <a:bodyPr wrap="square">
            <a:spAutoFit/>
          </a:bodyPr>
          <a:lstStyle/>
          <a:p>
            <a:pPr algn="just"/>
            <a:r>
              <a:rPr lang="es-MX" sz="800" dirty="0" smtClean="0"/>
              <a:t>Nota: </a:t>
            </a:r>
          </a:p>
          <a:p>
            <a:pPr algn="just"/>
            <a:r>
              <a:rPr lang="es-MX" sz="800" dirty="0" smtClean="0"/>
              <a:t>La </a:t>
            </a:r>
            <a:r>
              <a:rPr lang="es-MX" sz="800" dirty="0"/>
              <a:t>información geográfica de la IED se refiere a la entidad federativa donde se ubica el domicilio de la oficina o planta principal de cada empresa (dato que proporcionan los inversionistas extranjeros cuando </a:t>
            </a:r>
            <a:r>
              <a:rPr lang="es-MX" sz="800" dirty="0" smtClean="0"/>
              <a:t>notifican </a:t>
            </a:r>
            <a:r>
              <a:rPr lang="es-MX" sz="800" dirty="0"/>
              <a:t>al RNIE sus movimientos de inversión), y no necesariamente a la entidad federativa donde se realizan las inversiones</a:t>
            </a:r>
            <a:r>
              <a:rPr lang="es-MX" sz="800" dirty="0" smtClean="0"/>
              <a:t>.</a:t>
            </a:r>
          </a:p>
        </p:txBody>
      </p:sp>
      <p:sp>
        <p:nvSpPr>
          <p:cNvPr id="5" name="4 Título"/>
          <p:cNvSpPr>
            <a:spLocks noGrp="1"/>
          </p:cNvSpPr>
          <p:nvPr>
            <p:ph type="title" idx="4294967295"/>
          </p:nvPr>
        </p:nvSpPr>
        <p:spPr>
          <a:xfrm>
            <a:off x="323529" y="273596"/>
            <a:ext cx="3744416" cy="346075"/>
          </a:xfrm>
        </p:spPr>
        <p:txBody>
          <a:bodyPr>
            <a:normAutofit/>
          </a:bodyPr>
          <a:lstStyle/>
          <a:p>
            <a:r>
              <a:rPr lang="es-MX" sz="1400" dirty="0" smtClean="0"/>
              <a:t>Inversión</a:t>
            </a:r>
            <a:r>
              <a:rPr lang="es-MX" sz="1400" baseline="0" dirty="0" smtClean="0"/>
              <a:t> Extranjera Directa (IED)</a:t>
            </a:r>
            <a:endParaRPr lang="es-MX" sz="1400" dirty="0"/>
          </a:p>
        </p:txBody>
      </p:sp>
      <p:grpSp>
        <p:nvGrpSpPr>
          <p:cNvPr id="2" name="1 Grupo"/>
          <p:cNvGrpSpPr/>
          <p:nvPr/>
        </p:nvGrpSpPr>
        <p:grpSpPr>
          <a:xfrm>
            <a:off x="5148064" y="462967"/>
            <a:ext cx="3600400" cy="733785"/>
            <a:chOff x="141898" y="1700808"/>
            <a:chExt cx="4070062" cy="733785"/>
          </a:xfrm>
          <a:solidFill>
            <a:schemeClr val="accent3">
              <a:lumMod val="20000"/>
              <a:lumOff val="80000"/>
            </a:schemeClr>
          </a:solidFill>
        </p:grpSpPr>
        <p:sp>
          <p:nvSpPr>
            <p:cNvPr id="19" name="Cuadro de texto 2"/>
            <p:cNvSpPr txBox="1">
              <a:spLocks noChangeArrowheads="1"/>
            </p:cNvSpPr>
            <p:nvPr/>
          </p:nvSpPr>
          <p:spPr bwMode="auto">
            <a:xfrm>
              <a:off x="334414" y="1857512"/>
              <a:ext cx="3877546" cy="577081"/>
            </a:xfrm>
            <a:prstGeom prst="rect">
              <a:avLst/>
            </a:prstGeom>
            <a:grpFill/>
            <a:ln w="9525">
              <a:noFill/>
              <a:miter lim="800000"/>
              <a:headEnd/>
              <a:tailEnd/>
            </a:ln>
            <a:effectLst/>
          </p:spPr>
          <p:txBody>
            <a:bodyPr rot="0" vert="horz" wrap="square" lIns="91440" tIns="45720" rIns="91440" bIns="45720" anchor="t" anchorCtr="0">
              <a:spAutoFit/>
            </a:bodyPr>
            <a:lstStyle>
              <a:defPPr>
                <a:defRPr lang="es-MX"/>
              </a:defPPr>
              <a:lvl1pPr algn="just">
                <a:spcAft>
                  <a:spcPts val="0"/>
                </a:spcAft>
                <a:defRPr sz="1050" i="1">
                  <a:latin typeface="Arial"/>
                  <a:ea typeface="Calibri"/>
                  <a:cs typeface="Times New Roman"/>
                </a:defRPr>
              </a:lvl1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1050" b="0" i="1" u="none" strike="noStrike" kern="0" cap="none" spc="0" normalizeH="0" baseline="0" noProof="0" dirty="0">
                  <a:ln>
                    <a:noFill/>
                  </a:ln>
                  <a:solidFill>
                    <a:sysClr val="windowText" lastClr="000000"/>
                  </a:solidFill>
                  <a:effectLst/>
                  <a:uLnTx/>
                  <a:uFillTx/>
                  <a:latin typeface="Arial"/>
                  <a:cs typeface="Times New Roman"/>
                </a:rPr>
                <a:t>Chiapas con 9.8 mdd. se ubica en el lugar número </a:t>
              </a:r>
              <a:r>
                <a:rPr kumimoji="0" lang="es-MX" sz="1050" b="0" i="1" u="none" strike="noStrike" kern="0" cap="none" spc="0" normalizeH="0" baseline="0" noProof="0" dirty="0" smtClean="0">
                  <a:ln>
                    <a:noFill/>
                  </a:ln>
                  <a:solidFill>
                    <a:sysClr val="windowText" lastClr="000000"/>
                  </a:solidFill>
                  <a:effectLst/>
                  <a:uLnTx/>
                  <a:uFillTx/>
                  <a:latin typeface="Arial"/>
                  <a:cs typeface="Times New Roman"/>
                </a:rPr>
                <a:t>30 </a:t>
              </a:r>
              <a:r>
                <a:rPr kumimoji="0" lang="es-MX" sz="1050" b="0" i="1" u="none" strike="noStrike" kern="0" cap="none" spc="0" normalizeH="0" baseline="0" noProof="0" dirty="0">
                  <a:ln>
                    <a:noFill/>
                  </a:ln>
                  <a:solidFill>
                    <a:sysClr val="windowText" lastClr="000000"/>
                  </a:solidFill>
                  <a:effectLst/>
                  <a:uLnTx/>
                  <a:uFillTx/>
                  <a:latin typeface="Arial"/>
                  <a:cs typeface="Times New Roman"/>
                </a:rPr>
                <a:t>a nivel nacional por la Inversión Extranjera Directa </a:t>
              </a:r>
              <a:r>
                <a:rPr kumimoji="0" lang="es-MX" sz="1050" b="0" i="1" u="none" strike="noStrike" kern="0" cap="none" spc="0" normalizeH="0" baseline="0" noProof="0" dirty="0" smtClean="0">
                  <a:ln>
                    <a:noFill/>
                  </a:ln>
                  <a:solidFill>
                    <a:sysClr val="windowText" lastClr="000000"/>
                  </a:solidFill>
                  <a:effectLst/>
                  <a:uLnTx/>
                  <a:uFillTx/>
                  <a:latin typeface="Arial"/>
                  <a:cs typeface="Times New Roman"/>
                </a:rPr>
                <a:t>en el</a:t>
              </a:r>
              <a:r>
                <a:rPr kumimoji="0" lang="es-MX" sz="1050" b="0" i="1" u="none" strike="noStrike" kern="0" cap="none" spc="0" normalizeH="0" noProof="0" dirty="0" smtClean="0">
                  <a:ln>
                    <a:noFill/>
                  </a:ln>
                  <a:solidFill>
                    <a:sysClr val="windowText" lastClr="000000"/>
                  </a:solidFill>
                  <a:effectLst/>
                  <a:uLnTx/>
                  <a:uFillTx/>
                  <a:latin typeface="Arial"/>
                  <a:cs typeface="Times New Roman"/>
                </a:rPr>
                <a:t> año</a:t>
              </a:r>
              <a:r>
                <a:rPr kumimoji="0" lang="es-MX" sz="1050" b="0" i="1" u="none" strike="noStrike" kern="0" cap="none" spc="0" normalizeH="0" baseline="0" noProof="0" dirty="0" smtClean="0">
                  <a:ln>
                    <a:noFill/>
                  </a:ln>
                  <a:solidFill>
                    <a:sysClr val="windowText" lastClr="000000"/>
                  </a:solidFill>
                  <a:effectLst/>
                  <a:uLnTx/>
                  <a:uFillTx/>
                  <a:latin typeface="Arial"/>
                  <a:cs typeface="Times New Roman"/>
                </a:rPr>
                <a:t> </a:t>
              </a:r>
              <a:r>
                <a:rPr kumimoji="0" lang="es-MX" sz="1050" b="0" i="1" u="none" strike="noStrike" kern="0" cap="none" spc="0" normalizeH="0" baseline="0" noProof="0" dirty="0">
                  <a:ln>
                    <a:noFill/>
                  </a:ln>
                  <a:solidFill>
                    <a:sysClr val="windowText" lastClr="000000"/>
                  </a:solidFill>
                  <a:effectLst/>
                  <a:uLnTx/>
                  <a:uFillTx/>
                  <a:latin typeface="Arial"/>
                  <a:cs typeface="Times New Roman"/>
                </a:rPr>
                <a:t>2012, con una participación de </a:t>
              </a:r>
              <a:r>
                <a:rPr kumimoji="0" lang="es-MX" sz="1050" b="0" i="1" u="none" strike="noStrike" kern="0" cap="none" spc="0" normalizeH="0" baseline="0" noProof="0" dirty="0" smtClean="0">
                  <a:ln>
                    <a:noFill/>
                  </a:ln>
                  <a:solidFill>
                    <a:sysClr val="windowText" lastClr="000000"/>
                  </a:solidFill>
                  <a:effectLst/>
                  <a:uLnTx/>
                  <a:uFillTx/>
                  <a:latin typeface="Arial"/>
                  <a:cs typeface="Times New Roman"/>
                </a:rPr>
                <a:t>0.8 </a:t>
              </a:r>
              <a:r>
                <a:rPr kumimoji="0" lang="es-MX" sz="1050" b="0" i="1" u="none" strike="noStrike" kern="0" cap="none" spc="0" normalizeH="0" baseline="0" noProof="0" dirty="0">
                  <a:ln>
                    <a:noFill/>
                  </a:ln>
                  <a:solidFill>
                    <a:sysClr val="windowText" lastClr="000000"/>
                  </a:solidFill>
                  <a:effectLst/>
                  <a:uLnTx/>
                  <a:uFillTx/>
                  <a:latin typeface="Arial"/>
                  <a:cs typeface="Times New Roman"/>
                </a:rPr>
                <a:t>por ciento.</a:t>
              </a:r>
            </a:p>
          </p:txBody>
        </p:sp>
        <p:sp>
          <p:nvSpPr>
            <p:cNvPr id="20" name="19 Estrella de 5 puntas"/>
            <p:cNvSpPr/>
            <p:nvPr/>
          </p:nvSpPr>
          <p:spPr>
            <a:xfrm>
              <a:off x="141898" y="1700808"/>
              <a:ext cx="313408" cy="313408"/>
            </a:xfrm>
            <a:prstGeom prst="star5">
              <a:avLst>
                <a:gd name="adj" fmla="val 28444"/>
                <a:gd name="hf" fmla="val 105146"/>
                <a:gd name="vf" fmla="val 110557"/>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 lastClr="FFFFFF"/>
                </a:solidFill>
                <a:effectLst/>
                <a:uLnTx/>
                <a:uFillTx/>
                <a:latin typeface="Calibri"/>
                <a:ea typeface="+mn-ea"/>
                <a:cs typeface="+mn-cs"/>
              </a:endParaRPr>
            </a:p>
          </p:txBody>
        </p:sp>
      </p:grpSp>
      <p:graphicFrame>
        <p:nvGraphicFramePr>
          <p:cNvPr id="16" name="2 Gráfico"/>
          <p:cNvGraphicFramePr>
            <a:graphicFrameLocks/>
          </p:cNvGraphicFramePr>
          <p:nvPr>
            <p:extLst>
              <p:ext uri="{D42A27DB-BD31-4B8C-83A1-F6EECF244321}">
                <p14:modId xmlns:p14="http://schemas.microsoft.com/office/powerpoint/2010/main" val="942831473"/>
              </p:ext>
            </p:extLst>
          </p:nvPr>
        </p:nvGraphicFramePr>
        <p:xfrm>
          <a:off x="165818" y="980728"/>
          <a:ext cx="4854105" cy="20882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3 Gráfico"/>
          <p:cNvGraphicFramePr>
            <a:graphicFrameLocks/>
          </p:cNvGraphicFramePr>
          <p:nvPr>
            <p:extLst>
              <p:ext uri="{D42A27DB-BD31-4B8C-83A1-F6EECF244321}">
                <p14:modId xmlns:p14="http://schemas.microsoft.com/office/powerpoint/2010/main" val="786749638"/>
              </p:ext>
            </p:extLst>
          </p:nvPr>
        </p:nvGraphicFramePr>
        <p:xfrm>
          <a:off x="397841" y="3140968"/>
          <a:ext cx="8350623" cy="24120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7908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p:cNvSpPr txBox="1">
            <a:spLocks noChangeArrowheads="1"/>
          </p:cNvSpPr>
          <p:nvPr/>
        </p:nvSpPr>
        <p:spPr bwMode="auto">
          <a:xfrm>
            <a:off x="251520" y="847530"/>
            <a:ext cx="4448154" cy="709262"/>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MX" sz="1050" dirty="0" smtClean="0">
                <a:latin typeface="+mj-lt"/>
              </a:rPr>
              <a:t>Los ingresos por remesas familiares en Chiapas al primer trimestre de 2013 fueron de 121.9 millones de dólares (mdd), 5.5 millones menos que el cuarto trimestre de 2012 y 538.1 millones menos respecto al primer trimestre de ese año.</a:t>
            </a:r>
            <a:endParaRPr lang="es-MX" sz="1050" dirty="0">
              <a:latin typeface="+mj-lt"/>
              <a:cs typeface="Times New Roman"/>
            </a:endParaRPr>
          </a:p>
        </p:txBody>
      </p:sp>
      <p:sp>
        <p:nvSpPr>
          <p:cNvPr id="5" name="4 CuadroTexto"/>
          <p:cNvSpPr txBox="1"/>
          <p:nvPr/>
        </p:nvSpPr>
        <p:spPr>
          <a:xfrm>
            <a:off x="1763688" y="5114855"/>
            <a:ext cx="3758110" cy="215444"/>
          </a:xfrm>
          <a:prstGeom prst="rect">
            <a:avLst/>
          </a:prstGeom>
          <a:noFill/>
        </p:spPr>
        <p:txBody>
          <a:bodyPr wrap="square" rtlCol="0">
            <a:spAutoFit/>
          </a:bodyPr>
          <a:lstStyle/>
          <a:p>
            <a:r>
              <a:rPr lang="es-MX" sz="800" dirty="0" smtClean="0"/>
              <a:t>Fuente</a:t>
            </a:r>
            <a:r>
              <a:rPr lang="es-MX" sz="800" dirty="0"/>
              <a:t>: </a:t>
            </a:r>
            <a:r>
              <a:rPr lang="es-MX" sz="800" dirty="0" smtClean="0"/>
              <a:t>Banco de México. www.banxico.org.mx</a:t>
            </a:r>
          </a:p>
        </p:txBody>
      </p:sp>
      <p:grpSp>
        <p:nvGrpSpPr>
          <p:cNvPr id="6" name="5 Grupo"/>
          <p:cNvGrpSpPr/>
          <p:nvPr/>
        </p:nvGrpSpPr>
        <p:grpSpPr>
          <a:xfrm>
            <a:off x="1917948" y="5402887"/>
            <a:ext cx="1468760" cy="128166"/>
            <a:chOff x="2555776" y="6294393"/>
            <a:chExt cx="1468760" cy="128166"/>
          </a:xfrm>
        </p:grpSpPr>
        <p:sp>
          <p:nvSpPr>
            <p:cNvPr id="7" name="6 CuadroTexto"/>
            <p:cNvSpPr txBox="1"/>
            <p:nvPr/>
          </p:nvSpPr>
          <p:spPr>
            <a:xfrm>
              <a:off x="3396159" y="6299448"/>
              <a:ext cx="628377" cy="123111"/>
            </a:xfrm>
            <a:prstGeom prst="rect">
              <a:avLst/>
            </a:prstGeom>
            <a:noFill/>
          </p:spPr>
          <p:txBody>
            <a:bodyPr wrap="none" lIns="0" tIns="0" rIns="0" bIns="0" rtlCol="0">
              <a:spAutoFit/>
            </a:bodyPr>
            <a:lstStyle/>
            <a:p>
              <a:pPr marL="171450" indent="-171450">
                <a:buClr>
                  <a:schemeClr val="accent4"/>
                </a:buClr>
                <a:buFont typeface="Wingdings" pitchFamily="2" charset="2"/>
                <a:buChar char="v"/>
              </a:pPr>
              <a:r>
                <a:rPr lang="es-MX" sz="800" dirty="0" smtClean="0"/>
                <a:t>Trimestral</a:t>
              </a:r>
            </a:p>
          </p:txBody>
        </p:sp>
        <p:sp>
          <p:nvSpPr>
            <p:cNvPr id="9" name="8 CuadroTexto"/>
            <p:cNvSpPr txBox="1"/>
            <p:nvPr/>
          </p:nvSpPr>
          <p:spPr>
            <a:xfrm>
              <a:off x="2555776" y="6294393"/>
              <a:ext cx="596317" cy="123111"/>
            </a:xfrm>
            <a:prstGeom prst="rect">
              <a:avLst/>
            </a:prstGeom>
            <a:noFill/>
          </p:spPr>
          <p:txBody>
            <a:bodyPr wrap="none" lIns="0" tIns="0" rIns="0" bIns="0" rtlCol="0">
              <a:spAutoFit/>
            </a:bodyPr>
            <a:lstStyle/>
            <a:p>
              <a:r>
                <a:rPr lang="es-MX" sz="800" dirty="0" smtClean="0"/>
                <a:t>Periodicidad:</a:t>
              </a:r>
            </a:p>
          </p:txBody>
        </p:sp>
      </p:grpSp>
      <p:sp>
        <p:nvSpPr>
          <p:cNvPr id="10" name="9 CuadroTexto">
            <a:hlinkClick r:id="rId2"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19</a:t>
            </a:r>
            <a:endParaRPr lang="es-MX" sz="1200" dirty="0">
              <a:solidFill>
                <a:schemeClr val="bg1"/>
              </a:solidFill>
            </a:endParaRPr>
          </a:p>
        </p:txBody>
      </p:sp>
      <p:sp>
        <p:nvSpPr>
          <p:cNvPr id="8" name="7 Título"/>
          <p:cNvSpPr>
            <a:spLocks noGrp="1"/>
          </p:cNvSpPr>
          <p:nvPr>
            <p:ph type="title" idx="4294967295"/>
          </p:nvPr>
        </p:nvSpPr>
        <p:spPr>
          <a:xfrm>
            <a:off x="276722" y="188640"/>
            <a:ext cx="3456384" cy="360363"/>
          </a:xfrm>
        </p:spPr>
        <p:txBody>
          <a:bodyPr>
            <a:normAutofit/>
          </a:bodyPr>
          <a:lstStyle/>
          <a:p>
            <a:r>
              <a:rPr lang="es-MX" sz="1400" dirty="0" smtClean="0"/>
              <a:t>Ingresos por Remesas Familiares</a:t>
            </a:r>
            <a:endParaRPr lang="es-MX" sz="1400" dirty="0"/>
          </a:p>
        </p:txBody>
      </p:sp>
      <p:sp>
        <p:nvSpPr>
          <p:cNvPr id="13" name="Cuadro de texto 2"/>
          <p:cNvSpPr txBox="1">
            <a:spLocks noChangeArrowheads="1"/>
          </p:cNvSpPr>
          <p:nvPr/>
        </p:nvSpPr>
        <p:spPr bwMode="auto">
          <a:xfrm>
            <a:off x="5652120" y="854538"/>
            <a:ext cx="3240360" cy="900246"/>
          </a:xfrm>
          <a:prstGeom prst="rect">
            <a:avLst/>
          </a:prstGeom>
          <a:solidFill>
            <a:schemeClr val="accent3">
              <a:lumMod val="20000"/>
              <a:lumOff val="80000"/>
            </a:schemeClr>
          </a:solidFill>
          <a:ln w="9525">
            <a:noFill/>
            <a:miter lim="800000"/>
            <a:headEnd/>
            <a:tailEnd/>
          </a:ln>
          <a:effectLst/>
        </p:spPr>
        <p:txBody>
          <a:bodyPr rot="0" vert="horz" wrap="square" lIns="91440" tIns="45720" rIns="91440" bIns="45720" anchor="t" anchorCtr="0">
            <a:spAutoFit/>
          </a:bodyPr>
          <a:lstStyle>
            <a:defPPr>
              <a:defRPr lang="es-MX"/>
            </a:defPPr>
            <a:lvl1pPr algn="just">
              <a:spcAft>
                <a:spcPts val="0"/>
              </a:spcAft>
              <a:defRPr sz="1050" i="1">
                <a:latin typeface="Arial"/>
                <a:ea typeface="Calibri"/>
                <a:cs typeface="Times New Roman"/>
              </a:defRPr>
            </a:lvl1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1050" b="0" i="1" u="none" strike="noStrike" kern="0" cap="none" spc="0" normalizeH="0" baseline="0" noProof="0" dirty="0">
                <a:ln>
                  <a:noFill/>
                </a:ln>
                <a:solidFill>
                  <a:sysClr val="windowText" lastClr="000000"/>
                </a:solidFill>
                <a:effectLst/>
                <a:uLnTx/>
                <a:uFillTx/>
                <a:latin typeface="+mj-lt"/>
                <a:cs typeface="Times New Roman"/>
              </a:rPr>
              <a:t>Chiapas se </a:t>
            </a:r>
            <a:r>
              <a:rPr kumimoji="0" lang="es-MX" sz="1050" b="0" i="1" u="none" strike="noStrike" kern="0" cap="none" spc="0" normalizeH="0" baseline="0" noProof="0" dirty="0" smtClean="0">
                <a:ln>
                  <a:noFill/>
                </a:ln>
                <a:solidFill>
                  <a:sysClr val="windowText" lastClr="000000"/>
                </a:solidFill>
                <a:effectLst/>
                <a:uLnTx/>
                <a:uFillTx/>
                <a:latin typeface="+mj-lt"/>
                <a:cs typeface="Times New Roman"/>
              </a:rPr>
              <a:t>ubicó en el primer trimestre de 2013 en </a:t>
            </a:r>
            <a:r>
              <a:rPr kumimoji="0" lang="es-MX" sz="1050" b="0" i="1" u="none" strike="noStrike" kern="0" cap="none" spc="0" normalizeH="0" baseline="0" noProof="0" dirty="0">
                <a:ln>
                  <a:noFill/>
                </a:ln>
                <a:solidFill>
                  <a:sysClr val="windowText" lastClr="000000"/>
                </a:solidFill>
                <a:effectLst/>
                <a:uLnTx/>
                <a:uFillTx/>
                <a:latin typeface="+mj-lt"/>
                <a:cs typeface="Times New Roman"/>
              </a:rPr>
              <a:t>el lugar número </a:t>
            </a:r>
            <a:r>
              <a:rPr kumimoji="0" lang="es-MX" sz="1050" b="0" i="1" u="none" strike="noStrike" kern="0" cap="none" spc="0" normalizeH="0" baseline="0" noProof="0" dirty="0" smtClean="0">
                <a:ln>
                  <a:noFill/>
                </a:ln>
                <a:solidFill>
                  <a:sysClr val="windowText" lastClr="000000"/>
                </a:solidFill>
                <a:effectLst/>
                <a:uLnTx/>
                <a:uFillTx/>
                <a:latin typeface="+mj-lt"/>
                <a:cs typeface="Times New Roman"/>
              </a:rPr>
              <a:t>14 </a:t>
            </a:r>
            <a:r>
              <a:rPr kumimoji="0" lang="es-MX" sz="1050" b="0" i="1" u="none" strike="noStrike" kern="0" cap="none" spc="0" normalizeH="0" baseline="0" noProof="0" dirty="0">
                <a:ln>
                  <a:noFill/>
                </a:ln>
                <a:solidFill>
                  <a:sysClr val="windowText" lastClr="000000"/>
                </a:solidFill>
                <a:effectLst/>
                <a:uLnTx/>
                <a:uFillTx/>
                <a:latin typeface="+mj-lt"/>
                <a:cs typeface="Times New Roman"/>
              </a:rPr>
              <a:t>de las entidades federativas con mayores ingresos por remesas familiares con una participación en el total nacional de </a:t>
            </a:r>
            <a:r>
              <a:rPr kumimoji="0" lang="es-MX" sz="1050" b="0" i="1" u="none" strike="noStrike" kern="0" cap="none" spc="0" normalizeH="0" baseline="0" noProof="0" dirty="0" smtClean="0">
                <a:ln>
                  <a:noFill/>
                </a:ln>
                <a:solidFill>
                  <a:sysClr val="windowText" lastClr="000000"/>
                </a:solidFill>
                <a:effectLst/>
                <a:uLnTx/>
                <a:uFillTx/>
                <a:latin typeface="+mj-lt"/>
                <a:cs typeface="Times New Roman"/>
              </a:rPr>
              <a:t>2.5 </a:t>
            </a:r>
            <a:r>
              <a:rPr kumimoji="0" lang="es-MX" sz="1050" b="0" i="1" u="none" strike="noStrike" kern="0" cap="none" spc="0" normalizeH="0" baseline="0" noProof="0" dirty="0">
                <a:ln>
                  <a:noFill/>
                </a:ln>
                <a:solidFill>
                  <a:sysClr val="windowText" lastClr="000000"/>
                </a:solidFill>
                <a:effectLst/>
                <a:uLnTx/>
                <a:uFillTx/>
                <a:latin typeface="+mj-lt"/>
                <a:cs typeface="Times New Roman"/>
              </a:rPr>
              <a:t>por ciento.</a:t>
            </a:r>
          </a:p>
        </p:txBody>
      </p:sp>
      <p:sp>
        <p:nvSpPr>
          <p:cNvPr id="14" name="13 Estrella de 5 puntas"/>
          <p:cNvSpPr/>
          <p:nvPr/>
        </p:nvSpPr>
        <p:spPr>
          <a:xfrm>
            <a:off x="5436096" y="690826"/>
            <a:ext cx="313408" cy="313408"/>
          </a:xfrm>
          <a:prstGeom prst="star5">
            <a:avLst>
              <a:gd name="adj" fmla="val 28444"/>
              <a:gd name="hf" fmla="val 105146"/>
              <a:gd name="vf" fmla="val 110557"/>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 lastClr="FFFFFF"/>
              </a:solidFill>
              <a:effectLst/>
              <a:uLnTx/>
              <a:uFillTx/>
              <a:latin typeface="Calibri"/>
              <a:ea typeface="+mn-ea"/>
              <a:cs typeface="+mn-cs"/>
            </a:endParaRPr>
          </a:p>
        </p:txBody>
      </p:sp>
      <p:graphicFrame>
        <p:nvGraphicFramePr>
          <p:cNvPr id="12" name="1 Gráfico"/>
          <p:cNvGraphicFramePr>
            <a:graphicFrameLocks/>
          </p:cNvGraphicFramePr>
          <p:nvPr>
            <p:extLst>
              <p:ext uri="{D42A27DB-BD31-4B8C-83A1-F6EECF244321}">
                <p14:modId xmlns:p14="http://schemas.microsoft.com/office/powerpoint/2010/main" val="2468060543"/>
              </p:ext>
            </p:extLst>
          </p:nvPr>
        </p:nvGraphicFramePr>
        <p:xfrm>
          <a:off x="1691680" y="1844824"/>
          <a:ext cx="5580620" cy="2808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0934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480" y="1916832"/>
            <a:ext cx="6375775" cy="584775"/>
          </a:xfrm>
          <a:prstGeom prst="rect">
            <a:avLst/>
          </a:prstGeom>
          <a:noFill/>
        </p:spPr>
        <p:txBody>
          <a:bodyPr wrap="square" rtlCol="0">
            <a:spAutoFit/>
          </a:bodyPr>
          <a:lstStyle/>
          <a:p>
            <a:r>
              <a:rPr lang="es-MX" sz="3200" b="1" dirty="0" smtClean="0">
                <a:latin typeface="+mj-lt"/>
              </a:rPr>
              <a:t>Boletín Económico de Chiapas</a:t>
            </a:r>
          </a:p>
        </p:txBody>
      </p:sp>
      <p:sp>
        <p:nvSpPr>
          <p:cNvPr id="4" name="3 CuadroTexto">
            <a:hlinkClick r:id="rId2" action="ppaction://hlinksldjump"/>
          </p:cNvPr>
          <p:cNvSpPr txBox="1"/>
          <p:nvPr/>
        </p:nvSpPr>
        <p:spPr>
          <a:xfrm>
            <a:off x="4355976" y="6556702"/>
            <a:ext cx="269626" cy="276999"/>
          </a:xfrm>
          <a:prstGeom prst="rect">
            <a:avLst/>
          </a:prstGeom>
          <a:noFill/>
        </p:spPr>
        <p:txBody>
          <a:bodyPr wrap="none" rtlCol="0">
            <a:spAutoFit/>
          </a:bodyPr>
          <a:lstStyle/>
          <a:p>
            <a:r>
              <a:rPr lang="es-MX" sz="1200" dirty="0" smtClean="0">
                <a:solidFill>
                  <a:schemeClr val="bg1"/>
                </a:solidFill>
              </a:rPr>
              <a:t>1</a:t>
            </a:r>
            <a:endParaRPr lang="es-MX" sz="1200" dirty="0">
              <a:solidFill>
                <a:schemeClr val="bg1"/>
              </a:solidFill>
            </a:endParaRPr>
          </a:p>
        </p:txBody>
      </p:sp>
      <p:sp>
        <p:nvSpPr>
          <p:cNvPr id="5" name="4 Título"/>
          <p:cNvSpPr>
            <a:spLocks noGrp="1"/>
          </p:cNvSpPr>
          <p:nvPr>
            <p:ph type="ctrTitle" idx="4294967295"/>
          </p:nvPr>
        </p:nvSpPr>
        <p:spPr>
          <a:xfrm>
            <a:off x="500481" y="2551738"/>
            <a:ext cx="5827713" cy="331787"/>
          </a:xfrm>
        </p:spPr>
        <p:txBody>
          <a:bodyPr>
            <a:noAutofit/>
          </a:bodyPr>
          <a:lstStyle/>
          <a:p>
            <a:r>
              <a:rPr lang="es-MX" sz="1800" dirty="0" smtClean="0">
                <a:solidFill>
                  <a:schemeClr val="tx1"/>
                </a:solidFill>
              </a:rPr>
              <a:t>Presentación</a:t>
            </a:r>
            <a:endParaRPr lang="es-MX" sz="1800" dirty="0">
              <a:solidFill>
                <a:schemeClr val="tx1"/>
              </a:solidFill>
            </a:endParaRPr>
          </a:p>
        </p:txBody>
      </p:sp>
      <p:sp>
        <p:nvSpPr>
          <p:cNvPr id="3" name="Subtítulo 2"/>
          <p:cNvSpPr>
            <a:spLocks noGrp="1"/>
          </p:cNvSpPr>
          <p:nvPr>
            <p:ph type="subTitle" idx="4294967295"/>
          </p:nvPr>
        </p:nvSpPr>
        <p:spPr>
          <a:xfrm>
            <a:off x="467544" y="2983786"/>
            <a:ext cx="6487294" cy="1741357"/>
          </a:xfrm>
        </p:spPr>
        <p:txBody>
          <a:bodyPr>
            <a:noAutofit/>
          </a:bodyPr>
          <a:lstStyle/>
          <a:p>
            <a:pPr algn="just"/>
            <a:r>
              <a:rPr lang="es-MX" sz="1400" dirty="0">
                <a:solidFill>
                  <a:schemeClr val="tx1"/>
                </a:solidFill>
              </a:rPr>
              <a:t>Este documento tiene el propósito de integrar la información estadística más actualizada de Chiapas proveniente de distintas fuentes, a fin de que el lector cuente con una perspectiva amplia de los temas económicos de nuestro estado.</a:t>
            </a:r>
          </a:p>
          <a:p>
            <a:pPr algn="just"/>
            <a:r>
              <a:rPr lang="es-MX" sz="1400" dirty="0" smtClean="0">
                <a:solidFill>
                  <a:schemeClr val="tx1"/>
                </a:solidFill>
              </a:rPr>
              <a:t>La </a:t>
            </a:r>
            <a:r>
              <a:rPr lang="es-MX" sz="1400" dirty="0">
                <a:solidFill>
                  <a:schemeClr val="tx1"/>
                </a:solidFill>
              </a:rPr>
              <a:t>temporalidad de las series puede presentarse de forma mensual, trimestral o anualmente según el tema tratado y de acuerdo a la publicación más reciente que se encuentre disponible por la fuente.</a:t>
            </a:r>
          </a:p>
          <a:p>
            <a:endParaRPr lang="es-MX" sz="14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467544" y="3717032"/>
            <a:ext cx="4644008" cy="1655911"/>
          </a:xfrm>
        </p:spPr>
        <p:txBody>
          <a:bodyPr>
            <a:noAutofit/>
          </a:bodyPr>
          <a:lstStyle/>
          <a:p>
            <a:r>
              <a:rPr lang="es-MX" sz="4000" dirty="0" smtClean="0">
                <a:solidFill>
                  <a:schemeClr val="tx1"/>
                </a:solidFill>
              </a:rPr>
              <a:t>Capítulo 3</a:t>
            </a:r>
            <a:br>
              <a:rPr lang="es-MX" sz="4000" dirty="0" smtClean="0">
                <a:solidFill>
                  <a:schemeClr val="tx1"/>
                </a:solidFill>
              </a:rPr>
            </a:br>
            <a:r>
              <a:rPr lang="es-MX" sz="4000" dirty="0" smtClean="0">
                <a:solidFill>
                  <a:schemeClr val="tx1"/>
                </a:solidFill>
              </a:rPr>
              <a:t>Empleo e Ingresos</a:t>
            </a:r>
            <a:endParaRPr lang="es-MX" sz="4000" dirty="0">
              <a:solidFill>
                <a:schemeClr val="tx1"/>
              </a:solidFill>
            </a:endParaRPr>
          </a:p>
        </p:txBody>
      </p:sp>
    </p:spTree>
    <p:extLst>
      <p:ext uri="{BB962C8B-B14F-4D97-AF65-F5344CB8AC3E}">
        <p14:creationId xmlns:p14="http://schemas.microsoft.com/office/powerpoint/2010/main" val="1802483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827774658"/>
              </p:ext>
            </p:extLst>
          </p:nvPr>
        </p:nvGraphicFramePr>
        <p:xfrm>
          <a:off x="179512" y="980728"/>
          <a:ext cx="8712969" cy="1412038"/>
        </p:xfrm>
        <a:graphic>
          <a:graphicData uri="http://schemas.openxmlformats.org/drawingml/2006/table">
            <a:tbl>
              <a:tblPr>
                <a:tableStyleId>{5C22544A-7EE6-4342-B048-85BDC9FD1C3A}</a:tableStyleId>
              </a:tblPr>
              <a:tblGrid>
                <a:gridCol w="2476320"/>
                <a:gridCol w="825439"/>
                <a:gridCol w="836902"/>
                <a:gridCol w="813977"/>
                <a:gridCol w="1001224"/>
                <a:gridCol w="924800"/>
                <a:gridCol w="963009"/>
                <a:gridCol w="871298"/>
              </a:tblGrid>
              <a:tr h="230435">
                <a:tc rowSpan="2">
                  <a:txBody>
                    <a:bodyPr/>
                    <a:lstStyle/>
                    <a:p>
                      <a:pPr algn="ctr" fontAlgn="ctr"/>
                      <a:r>
                        <a:rPr lang="es-MX" sz="900" u="none" strike="noStrike" dirty="0">
                          <a:solidFill>
                            <a:srgbClr val="FFFFFF"/>
                          </a:solidFill>
                          <a:effectLst/>
                          <a:latin typeface="+mj-lt"/>
                          <a:cs typeface="Arial" pitchFamily="34" charset="0"/>
                        </a:rPr>
                        <a:t>Indicador</a:t>
                      </a:r>
                      <a:endParaRPr lang="es-MX" sz="900" b="1"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2">
                  <a:txBody>
                    <a:bodyPr/>
                    <a:lstStyle/>
                    <a:p>
                      <a:pPr algn="ctr" fontAlgn="ctr"/>
                      <a:r>
                        <a:rPr lang="es-MX" sz="900" u="none" strike="noStrike" dirty="0" smtClean="0">
                          <a:solidFill>
                            <a:srgbClr val="FFFFFF"/>
                          </a:solidFill>
                          <a:effectLst/>
                          <a:latin typeface="+mj-lt"/>
                          <a:cs typeface="Arial" pitchFamily="34" charset="0"/>
                        </a:rPr>
                        <a:t>2012</a:t>
                      </a:r>
                      <a:endParaRPr lang="es-MX" sz="900" b="1"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fontAlgn="ctr"/>
                      <a:endParaRPr lang="es-MX" sz="900" b="1" i="0" u="none" strike="noStrike" dirty="0">
                        <a:solidFill>
                          <a:srgbClr val="FFFFFF"/>
                        </a:solidFill>
                        <a:effectLst/>
                        <a:latin typeface="+mn-lt"/>
                        <a:cs typeface="Arial"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algn="ctr" fontAlgn="b"/>
                      <a:r>
                        <a:rPr lang="es-MX" sz="900" b="0" i="0" u="none" strike="noStrike" dirty="0" smtClean="0">
                          <a:solidFill>
                            <a:srgbClr val="FFFFFF"/>
                          </a:solidFill>
                          <a:effectLst/>
                          <a:latin typeface="+mj-lt"/>
                          <a:cs typeface="Arial" pitchFamily="34" charset="0"/>
                        </a:rPr>
                        <a:t>2013</a:t>
                      </a:r>
                      <a:endParaRPr lang="es-MX" sz="900" b="0"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2">
                  <a:txBody>
                    <a:bodyPr/>
                    <a:lstStyle/>
                    <a:p>
                      <a:pPr algn="ctr" fontAlgn="b"/>
                      <a:r>
                        <a:rPr lang="es-MX" sz="900" u="none" strike="noStrike" dirty="0" smtClean="0">
                          <a:solidFill>
                            <a:srgbClr val="FFFFFF"/>
                          </a:solidFill>
                          <a:effectLst/>
                          <a:latin typeface="+mj-lt"/>
                          <a:cs typeface="Arial" pitchFamily="34" charset="0"/>
                        </a:rPr>
                        <a:t>Variación </a:t>
                      </a:r>
                    </a:p>
                    <a:p>
                      <a:pPr algn="ctr" fontAlgn="b"/>
                      <a:r>
                        <a:rPr lang="es-MX" sz="900" u="none" strike="noStrike" dirty="0" smtClean="0">
                          <a:solidFill>
                            <a:srgbClr val="FFFFFF"/>
                          </a:solidFill>
                          <a:effectLst/>
                          <a:latin typeface="+mj-lt"/>
                          <a:cs typeface="Arial" pitchFamily="34" charset="0"/>
                        </a:rPr>
                        <a:t>1er.</a:t>
                      </a:r>
                      <a:r>
                        <a:rPr lang="es-MX" sz="900" u="none" strike="noStrike" baseline="0" dirty="0" smtClean="0">
                          <a:solidFill>
                            <a:srgbClr val="FFFFFF"/>
                          </a:solidFill>
                          <a:effectLst/>
                          <a:latin typeface="+mj-lt"/>
                          <a:cs typeface="Arial" pitchFamily="34" charset="0"/>
                        </a:rPr>
                        <a:t> Trim. 2013  vs. </a:t>
                      </a:r>
                      <a:r>
                        <a:rPr lang="es-MX" sz="900" b="0" i="0" u="none" strike="noStrike" dirty="0" smtClean="0">
                          <a:solidFill>
                            <a:srgbClr val="FFFFFF"/>
                          </a:solidFill>
                          <a:effectLst/>
                          <a:latin typeface="+mj-lt"/>
                          <a:cs typeface="Arial" pitchFamily="34" charset="0"/>
                        </a:rPr>
                        <a:t>1er.</a:t>
                      </a:r>
                      <a:r>
                        <a:rPr lang="es-MX" sz="900" b="0" i="0" u="none" strike="noStrike" baseline="0" dirty="0" smtClean="0">
                          <a:solidFill>
                            <a:srgbClr val="FFFFFF"/>
                          </a:solidFill>
                          <a:effectLst/>
                          <a:latin typeface="+mj-lt"/>
                          <a:cs typeface="Arial" pitchFamily="34" charset="0"/>
                        </a:rPr>
                        <a:t> Trim. 2012</a:t>
                      </a:r>
                      <a:endParaRPr lang="es-MX" sz="900" b="0"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fontAlgn="b"/>
                      <a:endParaRPr lang="es-MX" sz="700" b="1" i="0" u="none" strike="noStrike" dirty="0">
                        <a:solidFill>
                          <a:schemeClr val="bg1"/>
                        </a:solidFill>
                        <a:effectLst/>
                        <a:latin typeface="Arial" pitchFamily="34" charset="0"/>
                        <a:cs typeface="Arial" pitchFamily="34" charset="0"/>
                      </a:endParaRPr>
                    </a:p>
                  </a:txBody>
                  <a:tcPr marL="45720" marR="45720" anchor="ctr">
                    <a:lnR w="12700" cap="flat" cmpd="sng" algn="ctr">
                      <a:solidFill>
                        <a:schemeClr val="tx1"/>
                      </a:solidFill>
                      <a:prstDash val="solid"/>
                      <a:round/>
                      <a:headEnd type="none" w="med" len="med"/>
                      <a:tailEnd type="none" w="med" len="med"/>
                    </a:lnR>
                    <a:solidFill>
                      <a:srgbClr val="012A4F"/>
                    </a:solidFill>
                  </a:tcPr>
                </a:tc>
                <a:tc gridSpan="2">
                  <a:txBody>
                    <a:bodyPr/>
                    <a:lstStyle/>
                    <a:p>
                      <a:pPr algn="ctr" fontAlgn="b"/>
                      <a:r>
                        <a:rPr lang="es-MX" sz="900" u="none" strike="noStrike" dirty="0" smtClean="0">
                          <a:solidFill>
                            <a:srgbClr val="FFFFFF"/>
                          </a:solidFill>
                          <a:effectLst/>
                          <a:latin typeface="+mj-lt"/>
                          <a:cs typeface="Arial" pitchFamily="34" charset="0"/>
                        </a:rPr>
                        <a:t>Variación </a:t>
                      </a:r>
                    </a:p>
                    <a:p>
                      <a:pPr algn="ctr" fontAlgn="b"/>
                      <a:r>
                        <a:rPr lang="es-MX" sz="900" u="none" strike="noStrike" dirty="0" smtClean="0">
                          <a:solidFill>
                            <a:srgbClr val="FFFFFF"/>
                          </a:solidFill>
                          <a:effectLst/>
                          <a:latin typeface="+mj-lt"/>
                          <a:cs typeface="Arial" pitchFamily="34" charset="0"/>
                        </a:rPr>
                        <a:t>1er.</a:t>
                      </a:r>
                      <a:r>
                        <a:rPr lang="es-MX" sz="900" u="none" strike="noStrike" baseline="0" dirty="0" smtClean="0">
                          <a:solidFill>
                            <a:srgbClr val="FFFFFF"/>
                          </a:solidFill>
                          <a:effectLst/>
                          <a:latin typeface="+mj-lt"/>
                          <a:cs typeface="Arial" pitchFamily="34" charset="0"/>
                        </a:rPr>
                        <a:t> Trim. 2013  vs. 4to. Trim. 2012</a:t>
                      </a:r>
                      <a:endParaRPr lang="es-MX" sz="900" b="1"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fontAlgn="b"/>
                      <a:endParaRPr lang="es-MX" sz="700" b="1" i="0" u="none" strike="noStrike" dirty="0">
                        <a:solidFill>
                          <a:schemeClr val="bg1"/>
                        </a:solidFill>
                        <a:effectLst/>
                        <a:latin typeface="Arial" pitchFamily="34" charset="0"/>
                        <a:cs typeface="Arial" pitchFamily="34" charset="0"/>
                      </a:endParaRPr>
                    </a:p>
                  </a:txBody>
                  <a:tcPr marL="45720" marR="45720" anchor="ctr">
                    <a:lnR w="12700" cap="flat" cmpd="sng" algn="ctr">
                      <a:solidFill>
                        <a:schemeClr val="tx1"/>
                      </a:solidFill>
                      <a:prstDash val="solid"/>
                      <a:round/>
                      <a:headEnd type="none" w="med" len="med"/>
                      <a:tailEnd type="none" w="med" len="med"/>
                    </a:lnR>
                    <a:solidFill>
                      <a:srgbClr val="012A4F"/>
                    </a:solidFill>
                  </a:tcPr>
                </a:tc>
              </a:tr>
              <a:tr h="160336">
                <a:tc vMerge="1">
                  <a:txBody>
                    <a:bodyPr/>
                    <a:lstStyle/>
                    <a:p>
                      <a:pPr algn="l" fontAlgn="b"/>
                      <a:endParaRPr lang="es-MX" sz="900" b="0" i="0" u="none" strike="noStrike" dirty="0">
                        <a:solidFill>
                          <a:srgbClr val="000000"/>
                        </a:solidFill>
                        <a:effectLst/>
                        <a:latin typeface="Arial" pitchFamily="34" charset="0"/>
                        <a:cs typeface="Arial" pitchFamily="34" charset="0"/>
                      </a:endParaRPr>
                    </a:p>
                  </a:txBody>
                  <a:tcPr marL="45720" marR="4572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ctr"/>
                      <a:r>
                        <a:rPr lang="es-MX" sz="900" u="none" strike="noStrike" dirty="0" smtClean="0">
                          <a:solidFill>
                            <a:srgbClr val="FFFFFF"/>
                          </a:solidFill>
                          <a:effectLst/>
                          <a:latin typeface="+mj-lt"/>
                          <a:cs typeface="Arial" pitchFamily="34" charset="0"/>
                        </a:rPr>
                        <a:t>1er. Trim.</a:t>
                      </a:r>
                      <a:endParaRPr lang="es-MX" sz="900" b="0" i="0" u="none" strike="noStrike" dirty="0">
                        <a:solidFill>
                          <a:srgbClr val="FFFFFF"/>
                        </a:solidFill>
                        <a:effectLst/>
                        <a:latin typeface="+mj-lt"/>
                      </a:endParaRPr>
                    </a:p>
                  </a:txBody>
                  <a:tcPr marL="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u="none" strike="noStrike" dirty="0" smtClean="0">
                          <a:solidFill>
                            <a:srgbClr val="FFFFFF"/>
                          </a:solidFill>
                          <a:effectLst/>
                          <a:latin typeface="+mj-lt"/>
                          <a:cs typeface="Arial" pitchFamily="34" charset="0"/>
                        </a:rPr>
                        <a:t>4to. Trim. </a:t>
                      </a:r>
                      <a:endParaRPr lang="es-MX" sz="900" b="0" i="0" u="none" strike="noStrike" dirty="0">
                        <a:solidFill>
                          <a:srgbClr val="FFFFFF"/>
                        </a:solidFill>
                        <a:effectLst/>
                        <a:latin typeface="+mj-lt"/>
                      </a:endParaRPr>
                    </a:p>
                  </a:txBody>
                  <a:tcPr marL="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b="0" i="0" u="none" strike="noStrike" dirty="0" smtClean="0">
                          <a:solidFill>
                            <a:srgbClr val="FFFFFF"/>
                          </a:solidFill>
                          <a:effectLst/>
                          <a:latin typeface="+mj-lt"/>
                          <a:cs typeface="Arial" pitchFamily="34" charset="0"/>
                        </a:rPr>
                        <a:t>1er. </a:t>
                      </a:r>
                      <a:r>
                        <a:rPr lang="es-MX" sz="900" b="0" i="0" u="none" strike="noStrike" dirty="0" err="1" smtClean="0">
                          <a:solidFill>
                            <a:srgbClr val="FFFFFF"/>
                          </a:solidFill>
                          <a:effectLst/>
                          <a:latin typeface="+mj-lt"/>
                          <a:cs typeface="Arial" pitchFamily="34" charset="0"/>
                        </a:rPr>
                        <a:t>Trim</a:t>
                      </a:r>
                      <a:r>
                        <a:rPr lang="es-MX" sz="900" b="0" i="0" u="none" strike="noStrike" dirty="0" smtClean="0">
                          <a:solidFill>
                            <a:srgbClr val="FFFFFF"/>
                          </a:solidFill>
                          <a:effectLst/>
                          <a:latin typeface="+mj-lt"/>
                          <a:cs typeface="Arial" pitchFamily="34" charset="0"/>
                        </a:rPr>
                        <a:t>. </a:t>
                      </a:r>
                      <a:endParaRPr lang="es-MX" sz="900" b="0" i="0" u="none" strike="noStrike" dirty="0">
                        <a:solidFill>
                          <a:srgbClr val="FFFFFF"/>
                        </a:solidFill>
                        <a:effectLst/>
                        <a:latin typeface="+mj-lt"/>
                      </a:endParaRPr>
                    </a:p>
                  </a:txBody>
                  <a:tcPr marL="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s-MX" sz="900" u="none" strike="noStrike" kern="1200" dirty="0" smtClean="0">
                          <a:solidFill>
                            <a:srgbClr val="FFFFFF"/>
                          </a:solidFill>
                          <a:effectLst/>
                          <a:latin typeface="+mj-lt"/>
                          <a:ea typeface="+mn-ea"/>
                          <a:cs typeface="Arial" pitchFamily="34" charset="0"/>
                        </a:rPr>
                        <a:t>Abs. </a:t>
                      </a:r>
                      <a:endParaRPr lang="es-MX" sz="900" u="none" strike="noStrike" kern="1200" dirty="0">
                        <a:solidFill>
                          <a:srgbClr val="FFFFFF"/>
                        </a:solidFill>
                        <a:effectLst/>
                        <a:latin typeface="+mj-lt"/>
                        <a:ea typeface="+mn-ea"/>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s-MX" sz="900" u="none" strike="noStrike" kern="1200" dirty="0" smtClean="0">
                          <a:solidFill>
                            <a:srgbClr val="FFFFFF"/>
                          </a:solidFill>
                          <a:effectLst/>
                          <a:latin typeface="+mj-lt"/>
                          <a:ea typeface="+mn-ea"/>
                          <a:cs typeface="Arial" pitchFamily="34" charset="0"/>
                        </a:rPr>
                        <a:t>%</a:t>
                      </a:r>
                      <a:endParaRPr lang="es-MX" sz="900" u="none" strike="noStrike" kern="1200" dirty="0">
                        <a:solidFill>
                          <a:srgbClr val="FFFFFF"/>
                        </a:solidFill>
                        <a:effectLst/>
                        <a:latin typeface="+mj-lt"/>
                        <a:ea typeface="+mn-ea"/>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s-MX" sz="900" u="none" strike="noStrike" kern="1200" dirty="0" smtClean="0">
                          <a:solidFill>
                            <a:srgbClr val="FFFFFF"/>
                          </a:solidFill>
                          <a:effectLst/>
                          <a:latin typeface="+mj-lt"/>
                          <a:ea typeface="+mn-ea"/>
                          <a:cs typeface="Arial" pitchFamily="34" charset="0"/>
                        </a:rPr>
                        <a:t>Abs. </a:t>
                      </a:r>
                      <a:endParaRPr lang="es-MX" sz="900" u="none" strike="noStrike" kern="1200" dirty="0">
                        <a:solidFill>
                          <a:srgbClr val="FFFFFF"/>
                        </a:solidFill>
                        <a:effectLst/>
                        <a:latin typeface="+mj-lt"/>
                        <a:ea typeface="+mn-ea"/>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s-MX" sz="900" u="none" strike="noStrike" kern="1200" dirty="0" smtClean="0">
                          <a:solidFill>
                            <a:srgbClr val="FFFFFF"/>
                          </a:solidFill>
                          <a:effectLst/>
                          <a:latin typeface="+mj-lt"/>
                          <a:ea typeface="+mn-ea"/>
                          <a:cs typeface="Arial" pitchFamily="34" charset="0"/>
                        </a:rPr>
                        <a:t>%</a:t>
                      </a:r>
                      <a:endParaRPr lang="es-MX" sz="900" u="none" strike="noStrike" kern="1200" dirty="0">
                        <a:solidFill>
                          <a:srgbClr val="FFFFFF"/>
                        </a:solidFill>
                        <a:effectLst/>
                        <a:latin typeface="+mj-lt"/>
                        <a:ea typeface="+mn-ea"/>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62897">
                <a:tc>
                  <a:txBody>
                    <a:bodyPr/>
                    <a:lstStyle/>
                    <a:p>
                      <a:pPr algn="l" fontAlgn="b"/>
                      <a:r>
                        <a:rPr lang="es-MX" sz="800" b="0" u="none" strike="noStrike" dirty="0">
                          <a:solidFill>
                            <a:schemeClr val="tx1"/>
                          </a:solidFill>
                          <a:effectLst/>
                          <a:latin typeface="+mj-lt"/>
                          <a:cs typeface="Arial" pitchFamily="34" charset="0"/>
                        </a:rPr>
                        <a:t>Población Total</a:t>
                      </a:r>
                      <a:endParaRPr lang="es-MX" sz="800" b="0" i="0" u="none" strike="noStrike" dirty="0">
                        <a:solidFill>
                          <a:schemeClr val="tx1"/>
                        </a:solidFill>
                        <a:effectLst/>
                        <a:latin typeface="+mj-lt"/>
                        <a:cs typeface="Arial" pitchFamily="34" charset="0"/>
                      </a:endParaRPr>
                    </a:p>
                  </a:txBody>
                  <a:tcPr marL="36000" marR="0" marT="0" marB="0" anchor="ctr">
                    <a:lnL w="6350" cap="flat" cmpd="sng" algn="ctr">
                      <a:no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800" b="0" i="0" u="none" strike="noStrike" dirty="0">
                          <a:solidFill>
                            <a:schemeClr val="tx1"/>
                          </a:solidFill>
                          <a:effectLst/>
                          <a:latin typeface="+mj-lt"/>
                        </a:rPr>
                        <a:t>4,939,539</a:t>
                      </a:r>
                    </a:p>
                  </a:txBody>
                  <a:tcPr marL="10800" marR="540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800" b="0" i="0" u="none" strike="noStrike" dirty="0">
                          <a:solidFill>
                            <a:schemeClr val="tx1"/>
                          </a:solidFill>
                          <a:effectLst/>
                          <a:latin typeface="+mj-lt"/>
                        </a:rPr>
                        <a:t>5,004,853</a:t>
                      </a:r>
                    </a:p>
                  </a:txBody>
                  <a:tcPr marL="10800" marR="540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800" b="0" i="0" u="none" strike="noStrike" dirty="0">
                          <a:solidFill>
                            <a:schemeClr val="tx1"/>
                          </a:solidFill>
                          <a:effectLst/>
                          <a:latin typeface="+mj-lt"/>
                        </a:rPr>
                        <a:t>5,026,510</a:t>
                      </a:r>
                    </a:p>
                  </a:txBody>
                  <a:tcPr marL="10800" marR="540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86,971</a:t>
                      </a:r>
                    </a:p>
                  </a:txBody>
                  <a:tcPr marL="10800" marR="540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1.76</a:t>
                      </a:r>
                    </a:p>
                  </a:txBody>
                  <a:tcPr marL="10800" marR="3240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21,657</a:t>
                      </a:r>
                    </a:p>
                  </a:txBody>
                  <a:tcPr marL="10800" marR="540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0.43</a:t>
                      </a:r>
                    </a:p>
                  </a:txBody>
                  <a:tcPr marL="10800" marR="324000" marT="10800" marB="0" anchor="ctr">
                    <a:lnL w="12700" cmpd="sng">
                      <a:noFill/>
                    </a:lnL>
                    <a:lnR w="63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r>
              <a:tr h="162897">
                <a:tc>
                  <a:txBody>
                    <a:bodyPr/>
                    <a:lstStyle/>
                    <a:p>
                      <a:pPr algn="l" fontAlgn="b"/>
                      <a:r>
                        <a:rPr lang="es-MX" sz="800" b="0" u="none" strike="noStrike" dirty="0">
                          <a:solidFill>
                            <a:schemeClr val="tx1"/>
                          </a:solidFill>
                          <a:effectLst/>
                          <a:latin typeface="+mj-lt"/>
                          <a:cs typeface="Arial" pitchFamily="34" charset="0"/>
                        </a:rPr>
                        <a:t>Población de 14 años y más</a:t>
                      </a:r>
                      <a:endParaRPr lang="es-MX" sz="800" b="0" i="0" u="none" strike="noStrike" dirty="0">
                        <a:solidFill>
                          <a:schemeClr val="tx1"/>
                        </a:solidFill>
                        <a:effectLst/>
                        <a:latin typeface="+mj-lt"/>
                        <a:cs typeface="Arial" pitchFamily="34" charset="0"/>
                      </a:endParaRPr>
                    </a:p>
                  </a:txBody>
                  <a:tcPr marL="36000" marR="0" marT="0"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ctr"/>
                      <a:r>
                        <a:rPr lang="es-MX" sz="800" b="0" i="0" u="none" strike="noStrike" dirty="0">
                          <a:solidFill>
                            <a:schemeClr val="tx1"/>
                          </a:solidFill>
                          <a:effectLst/>
                          <a:latin typeface="+mj-lt"/>
                        </a:rPr>
                        <a:t>3,391,813</a:t>
                      </a:r>
                    </a:p>
                  </a:txBody>
                  <a:tcPr marL="10800" marR="5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ctr"/>
                      <a:r>
                        <a:rPr lang="es-MX" sz="800" b="0" i="0" u="none" strike="noStrike" dirty="0">
                          <a:solidFill>
                            <a:schemeClr val="tx1"/>
                          </a:solidFill>
                          <a:effectLst/>
                          <a:latin typeface="+mj-lt"/>
                        </a:rPr>
                        <a:t>3,454,638</a:t>
                      </a:r>
                    </a:p>
                  </a:txBody>
                  <a:tcPr marL="10800" marR="5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ctr"/>
                      <a:r>
                        <a:rPr lang="es-MX" sz="800" b="0" i="0" u="none" strike="noStrike">
                          <a:solidFill>
                            <a:schemeClr val="tx1"/>
                          </a:solidFill>
                          <a:effectLst/>
                          <a:latin typeface="+mj-lt"/>
                        </a:rPr>
                        <a:t>3,472,225</a:t>
                      </a:r>
                    </a:p>
                  </a:txBody>
                  <a:tcPr marL="10800" marR="5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a:solidFill>
                            <a:schemeClr val="tx1"/>
                          </a:solidFill>
                          <a:effectLst/>
                          <a:latin typeface="+mj-lt"/>
                        </a:rPr>
                        <a:t>80,412</a:t>
                      </a:r>
                    </a:p>
                  </a:txBody>
                  <a:tcPr marL="10800" marR="5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2.37</a:t>
                      </a:r>
                    </a:p>
                  </a:txBody>
                  <a:tcPr marL="10800" marR="32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a:solidFill>
                            <a:schemeClr val="tx1"/>
                          </a:solidFill>
                          <a:effectLst/>
                          <a:latin typeface="+mj-lt"/>
                        </a:rPr>
                        <a:t>17,587</a:t>
                      </a:r>
                    </a:p>
                  </a:txBody>
                  <a:tcPr marL="10800" marR="5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0.51</a:t>
                      </a:r>
                    </a:p>
                  </a:txBody>
                  <a:tcPr marL="10800" marR="324000" marT="10800" marB="0"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BD5E8"/>
                    </a:solidFill>
                  </a:tcPr>
                </a:tc>
              </a:tr>
              <a:tr h="162897">
                <a:tc>
                  <a:txBody>
                    <a:bodyPr/>
                    <a:lstStyle/>
                    <a:p>
                      <a:pPr marL="85725" indent="0" algn="l" fontAlgn="b"/>
                      <a:r>
                        <a:rPr lang="es-MX" sz="800" u="none" strike="noStrike" dirty="0">
                          <a:solidFill>
                            <a:schemeClr val="tx1"/>
                          </a:solidFill>
                          <a:effectLst/>
                          <a:latin typeface="+mj-lt"/>
                          <a:cs typeface="Arial" pitchFamily="34" charset="0"/>
                        </a:rPr>
                        <a:t>Población Económicamente Activa</a:t>
                      </a:r>
                      <a:endParaRPr lang="es-MX" sz="800" b="0" i="0" u="none" strike="noStrike" dirty="0">
                        <a:solidFill>
                          <a:schemeClr val="tx1"/>
                        </a:solidFill>
                        <a:effectLst/>
                        <a:latin typeface="+mj-lt"/>
                        <a:cs typeface="Arial" pitchFamily="34" charset="0"/>
                      </a:endParaRPr>
                    </a:p>
                  </a:txBody>
                  <a:tcPr marL="36000" marR="0" marT="0"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800" b="0" i="0" u="none" strike="noStrike" dirty="0">
                          <a:solidFill>
                            <a:srgbClr val="000000"/>
                          </a:solidFill>
                          <a:effectLst/>
                          <a:latin typeface="+mj-lt"/>
                        </a:rPr>
                        <a:t>1,925,295</a:t>
                      </a:r>
                    </a:p>
                  </a:txBody>
                  <a:tcPr marL="10800" marR="5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800" b="0" i="0" u="none" strike="noStrike" dirty="0">
                          <a:solidFill>
                            <a:srgbClr val="000000"/>
                          </a:solidFill>
                          <a:effectLst/>
                          <a:latin typeface="+mj-lt"/>
                        </a:rPr>
                        <a:t>1,892,337</a:t>
                      </a:r>
                    </a:p>
                  </a:txBody>
                  <a:tcPr marL="10800" marR="5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800" b="0" i="0" u="none" strike="noStrike" dirty="0">
                          <a:solidFill>
                            <a:srgbClr val="000000"/>
                          </a:solidFill>
                          <a:effectLst/>
                          <a:latin typeface="+mj-lt"/>
                        </a:rPr>
                        <a:t>1,944,895</a:t>
                      </a:r>
                    </a:p>
                  </a:txBody>
                  <a:tcPr marL="10800" marR="5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rgbClr val="000000"/>
                          </a:solidFill>
                          <a:effectLst/>
                          <a:latin typeface="+mj-lt"/>
                        </a:rPr>
                        <a:t>19,600</a:t>
                      </a:r>
                    </a:p>
                  </a:txBody>
                  <a:tcPr marL="10800" marR="5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rgbClr val="000000"/>
                          </a:solidFill>
                          <a:effectLst/>
                          <a:latin typeface="+mj-lt"/>
                        </a:rPr>
                        <a:t>1.02</a:t>
                      </a:r>
                    </a:p>
                  </a:txBody>
                  <a:tcPr marL="10800" marR="32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rgbClr val="000000"/>
                          </a:solidFill>
                          <a:effectLst/>
                          <a:latin typeface="+mj-lt"/>
                        </a:rPr>
                        <a:t>52,558</a:t>
                      </a:r>
                    </a:p>
                  </a:txBody>
                  <a:tcPr marL="10800" marR="5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rgbClr val="000000"/>
                          </a:solidFill>
                          <a:effectLst/>
                          <a:latin typeface="+mj-lt"/>
                        </a:rPr>
                        <a:t>2.78</a:t>
                      </a:r>
                    </a:p>
                  </a:txBody>
                  <a:tcPr marL="10800" marR="324000" marT="10800" marB="0"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EBF4"/>
                    </a:solidFill>
                  </a:tcPr>
                </a:tc>
              </a:tr>
              <a:tr h="162897">
                <a:tc>
                  <a:txBody>
                    <a:bodyPr/>
                    <a:lstStyle/>
                    <a:p>
                      <a:pPr marL="176213" indent="0" algn="l" fontAlgn="b"/>
                      <a:r>
                        <a:rPr lang="es-MX" sz="800" u="none" strike="noStrike" dirty="0">
                          <a:solidFill>
                            <a:schemeClr val="tx1"/>
                          </a:solidFill>
                          <a:effectLst/>
                          <a:latin typeface="+mj-lt"/>
                          <a:cs typeface="Arial" pitchFamily="34" charset="0"/>
                        </a:rPr>
                        <a:t>Población </a:t>
                      </a:r>
                      <a:r>
                        <a:rPr lang="es-MX" sz="800" u="none" strike="noStrike" dirty="0" smtClean="0">
                          <a:solidFill>
                            <a:schemeClr val="tx1"/>
                          </a:solidFill>
                          <a:effectLst/>
                          <a:latin typeface="+mj-lt"/>
                          <a:cs typeface="Arial" pitchFamily="34" charset="0"/>
                        </a:rPr>
                        <a:t>Ocupada (PEAO)</a:t>
                      </a:r>
                      <a:endParaRPr lang="es-MX" sz="800" b="0" i="0" u="none" strike="noStrike" dirty="0">
                        <a:solidFill>
                          <a:schemeClr val="tx1"/>
                        </a:solidFill>
                        <a:effectLst/>
                        <a:latin typeface="+mj-lt"/>
                        <a:cs typeface="Arial" pitchFamily="34" charset="0"/>
                      </a:endParaRPr>
                    </a:p>
                  </a:txBody>
                  <a:tcPr marL="36000" marR="0" marT="0"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ctr"/>
                      <a:r>
                        <a:rPr lang="es-MX" sz="800" b="0" i="0" u="none" strike="noStrike" dirty="0">
                          <a:solidFill>
                            <a:srgbClr val="000000"/>
                          </a:solidFill>
                          <a:effectLst/>
                          <a:latin typeface="+mj-lt"/>
                        </a:rPr>
                        <a:t>1,884,763</a:t>
                      </a:r>
                    </a:p>
                  </a:txBody>
                  <a:tcPr marL="10800" marR="5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ctr"/>
                      <a:r>
                        <a:rPr lang="es-MX" sz="800" b="0" i="0" u="none" strike="noStrike">
                          <a:solidFill>
                            <a:srgbClr val="000000"/>
                          </a:solidFill>
                          <a:effectLst/>
                          <a:latin typeface="+mj-lt"/>
                        </a:rPr>
                        <a:t>1,846,040</a:t>
                      </a:r>
                    </a:p>
                  </a:txBody>
                  <a:tcPr marL="10800" marR="5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ctr"/>
                      <a:r>
                        <a:rPr lang="es-MX" sz="800" b="0" i="0" u="none" strike="noStrike" dirty="0">
                          <a:solidFill>
                            <a:srgbClr val="000000"/>
                          </a:solidFill>
                          <a:effectLst/>
                          <a:latin typeface="+mj-lt"/>
                        </a:rPr>
                        <a:t>1,897,210</a:t>
                      </a:r>
                    </a:p>
                  </a:txBody>
                  <a:tcPr marL="10800" marR="5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a:solidFill>
                            <a:srgbClr val="000000"/>
                          </a:solidFill>
                          <a:effectLst/>
                          <a:latin typeface="+mj-lt"/>
                        </a:rPr>
                        <a:t>12,447</a:t>
                      </a:r>
                    </a:p>
                  </a:txBody>
                  <a:tcPr marL="10800" marR="5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rgbClr val="000000"/>
                          </a:solidFill>
                          <a:effectLst/>
                          <a:latin typeface="+mj-lt"/>
                        </a:rPr>
                        <a:t>0.66</a:t>
                      </a:r>
                    </a:p>
                  </a:txBody>
                  <a:tcPr marL="10800" marR="32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a:solidFill>
                            <a:srgbClr val="000000"/>
                          </a:solidFill>
                          <a:effectLst/>
                          <a:latin typeface="+mj-lt"/>
                        </a:rPr>
                        <a:t>51,170</a:t>
                      </a:r>
                    </a:p>
                  </a:txBody>
                  <a:tcPr marL="10800" marR="5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rgbClr val="000000"/>
                          </a:solidFill>
                          <a:effectLst/>
                          <a:latin typeface="+mj-lt"/>
                        </a:rPr>
                        <a:t>2.77</a:t>
                      </a:r>
                    </a:p>
                  </a:txBody>
                  <a:tcPr marL="10800" marR="324000" marT="10800" marB="0"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BD5E8"/>
                    </a:solidFill>
                  </a:tcPr>
                </a:tc>
              </a:tr>
              <a:tr h="162897">
                <a:tc>
                  <a:txBody>
                    <a:bodyPr/>
                    <a:lstStyle/>
                    <a:p>
                      <a:pPr marL="176213" indent="0" algn="l" fontAlgn="b"/>
                      <a:r>
                        <a:rPr lang="es-MX" sz="800" u="none" strike="noStrike" dirty="0">
                          <a:solidFill>
                            <a:schemeClr val="tx1"/>
                          </a:solidFill>
                          <a:effectLst/>
                          <a:latin typeface="+mj-lt"/>
                          <a:cs typeface="Arial" pitchFamily="34" charset="0"/>
                        </a:rPr>
                        <a:t>Población Desocupada</a:t>
                      </a:r>
                      <a:endParaRPr lang="es-MX" sz="800" b="0" i="0" u="none" strike="noStrike" dirty="0">
                        <a:solidFill>
                          <a:schemeClr val="tx1"/>
                        </a:solidFill>
                        <a:effectLst/>
                        <a:latin typeface="+mj-lt"/>
                        <a:cs typeface="Arial" pitchFamily="34" charset="0"/>
                      </a:endParaRPr>
                    </a:p>
                  </a:txBody>
                  <a:tcPr marL="36000" marR="0" marT="0"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800" b="0" i="0" u="none" strike="noStrike">
                          <a:solidFill>
                            <a:srgbClr val="000000"/>
                          </a:solidFill>
                          <a:effectLst/>
                          <a:latin typeface="+mj-lt"/>
                        </a:rPr>
                        <a:t>40,532</a:t>
                      </a:r>
                    </a:p>
                  </a:txBody>
                  <a:tcPr marL="10800" marR="5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800" b="0" i="0" u="none" strike="noStrike">
                          <a:solidFill>
                            <a:srgbClr val="000000"/>
                          </a:solidFill>
                          <a:effectLst/>
                          <a:latin typeface="+mj-lt"/>
                        </a:rPr>
                        <a:t>46,297</a:t>
                      </a:r>
                    </a:p>
                  </a:txBody>
                  <a:tcPr marL="10800" marR="5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800" b="0" i="0" u="none" strike="noStrike" dirty="0">
                          <a:solidFill>
                            <a:srgbClr val="000000"/>
                          </a:solidFill>
                          <a:effectLst/>
                          <a:latin typeface="+mj-lt"/>
                        </a:rPr>
                        <a:t>47,685</a:t>
                      </a:r>
                    </a:p>
                  </a:txBody>
                  <a:tcPr marL="10800" marR="5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rgbClr val="000000"/>
                          </a:solidFill>
                          <a:effectLst/>
                          <a:latin typeface="+mj-lt"/>
                        </a:rPr>
                        <a:t>7,153</a:t>
                      </a:r>
                    </a:p>
                  </a:txBody>
                  <a:tcPr marL="10800" marR="5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rgbClr val="000000"/>
                          </a:solidFill>
                          <a:effectLst/>
                          <a:latin typeface="+mj-lt"/>
                        </a:rPr>
                        <a:t>17.65</a:t>
                      </a:r>
                    </a:p>
                  </a:txBody>
                  <a:tcPr marL="10800" marR="32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rgbClr val="000000"/>
                          </a:solidFill>
                          <a:effectLst/>
                          <a:latin typeface="+mj-lt"/>
                        </a:rPr>
                        <a:t>1,388</a:t>
                      </a:r>
                    </a:p>
                  </a:txBody>
                  <a:tcPr marL="10800" marR="5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rgbClr val="000000"/>
                          </a:solidFill>
                          <a:effectLst/>
                          <a:latin typeface="+mj-lt"/>
                        </a:rPr>
                        <a:t>3.00</a:t>
                      </a:r>
                    </a:p>
                  </a:txBody>
                  <a:tcPr marL="10800" marR="324000" marT="10800" marB="0"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EBF4"/>
                    </a:solidFill>
                  </a:tcPr>
                </a:tc>
              </a:tr>
              <a:tr h="162897">
                <a:tc>
                  <a:txBody>
                    <a:bodyPr/>
                    <a:lstStyle/>
                    <a:p>
                      <a:pPr marL="85725" indent="0" algn="l" fontAlgn="b"/>
                      <a:r>
                        <a:rPr lang="es-MX" sz="800" u="none" strike="noStrike" dirty="0">
                          <a:solidFill>
                            <a:schemeClr val="tx1"/>
                          </a:solidFill>
                          <a:effectLst/>
                          <a:latin typeface="+mj-lt"/>
                          <a:cs typeface="Arial" pitchFamily="34" charset="0"/>
                        </a:rPr>
                        <a:t>Población No Económicamente Activa</a:t>
                      </a:r>
                      <a:endParaRPr lang="es-MX" sz="800" b="0" i="0" u="none" strike="noStrike" dirty="0">
                        <a:solidFill>
                          <a:schemeClr val="tx1"/>
                        </a:solidFill>
                        <a:effectLst/>
                        <a:latin typeface="+mj-lt"/>
                        <a:cs typeface="Arial" pitchFamily="34" charset="0"/>
                      </a:endParaRPr>
                    </a:p>
                  </a:txBody>
                  <a:tcPr marL="36000" marR="0" marT="0" marB="0" anchor="ctr">
                    <a:lnL w="6350" cap="flat" cmpd="sng" algn="ctr">
                      <a:no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ctr"/>
                      <a:r>
                        <a:rPr lang="es-MX" sz="800" b="0" i="0" u="none" strike="noStrike" dirty="0">
                          <a:solidFill>
                            <a:srgbClr val="000000"/>
                          </a:solidFill>
                          <a:effectLst/>
                          <a:latin typeface="+mj-lt"/>
                        </a:rPr>
                        <a:t>1,466,518</a:t>
                      </a:r>
                    </a:p>
                  </a:txBody>
                  <a:tcPr marL="10800" marR="54000" marT="1080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ctr"/>
                      <a:r>
                        <a:rPr lang="es-MX" sz="800" b="0" i="0" u="none" strike="noStrike" dirty="0">
                          <a:solidFill>
                            <a:srgbClr val="000000"/>
                          </a:solidFill>
                          <a:effectLst/>
                          <a:latin typeface="+mj-lt"/>
                        </a:rPr>
                        <a:t>1,562,301</a:t>
                      </a:r>
                    </a:p>
                  </a:txBody>
                  <a:tcPr marL="10800" marR="54000" marT="1080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ctr"/>
                      <a:r>
                        <a:rPr lang="es-MX" sz="800" b="0" i="0" u="none" strike="noStrike" dirty="0">
                          <a:solidFill>
                            <a:srgbClr val="000000"/>
                          </a:solidFill>
                          <a:effectLst/>
                          <a:latin typeface="+mj-lt"/>
                        </a:rPr>
                        <a:t>1,527,330</a:t>
                      </a:r>
                    </a:p>
                  </a:txBody>
                  <a:tcPr marL="10800" marR="54000" marT="1080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rgbClr val="000000"/>
                          </a:solidFill>
                          <a:effectLst/>
                          <a:latin typeface="+mj-lt"/>
                        </a:rPr>
                        <a:t>60,812</a:t>
                      </a:r>
                    </a:p>
                  </a:txBody>
                  <a:tcPr marL="10800" marR="54000" marT="1080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rgbClr val="000000"/>
                          </a:solidFill>
                          <a:effectLst/>
                          <a:latin typeface="+mj-lt"/>
                        </a:rPr>
                        <a:t>4.15</a:t>
                      </a:r>
                    </a:p>
                  </a:txBody>
                  <a:tcPr marL="10800" marR="324000" marT="1080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rgbClr val="000000"/>
                          </a:solidFill>
                          <a:effectLst/>
                          <a:latin typeface="+mj-lt"/>
                        </a:rPr>
                        <a:t>-34,971</a:t>
                      </a:r>
                    </a:p>
                  </a:txBody>
                  <a:tcPr marL="10800" marR="54000" marT="1080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rgbClr val="000000"/>
                          </a:solidFill>
                          <a:effectLst/>
                          <a:latin typeface="+mj-lt"/>
                        </a:rPr>
                        <a:t>-2.24</a:t>
                      </a:r>
                    </a:p>
                  </a:txBody>
                  <a:tcPr marL="10800" marR="324000" marT="1080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r>
            </a:tbl>
          </a:graphicData>
        </a:graphic>
      </p:graphicFrame>
      <p:sp>
        <p:nvSpPr>
          <p:cNvPr id="12" name="11 CuadroTexto"/>
          <p:cNvSpPr txBox="1"/>
          <p:nvPr/>
        </p:nvSpPr>
        <p:spPr>
          <a:xfrm>
            <a:off x="1835696" y="6193879"/>
            <a:ext cx="3523036" cy="215444"/>
          </a:xfrm>
          <a:prstGeom prst="rect">
            <a:avLst/>
          </a:prstGeom>
          <a:noFill/>
        </p:spPr>
        <p:txBody>
          <a:bodyPr wrap="square" rtlCol="0">
            <a:spAutoFit/>
          </a:bodyPr>
          <a:lstStyle/>
          <a:p>
            <a:r>
              <a:rPr lang="es-MX" sz="800" dirty="0" smtClean="0">
                <a:latin typeface="+mj-lt"/>
              </a:rPr>
              <a:t>Fuente</a:t>
            </a:r>
            <a:r>
              <a:rPr lang="es-MX" sz="800" dirty="0">
                <a:latin typeface="+mj-lt"/>
              </a:rPr>
              <a:t>: </a:t>
            </a:r>
            <a:r>
              <a:rPr lang="es-MX" sz="800" dirty="0" smtClean="0">
                <a:latin typeface="+mj-lt"/>
              </a:rPr>
              <a:t>STPS. INEGI. ENOE. www.stps.gob.mx</a:t>
            </a:r>
          </a:p>
        </p:txBody>
      </p:sp>
      <p:grpSp>
        <p:nvGrpSpPr>
          <p:cNvPr id="13" name="12 Grupo"/>
          <p:cNvGrpSpPr/>
          <p:nvPr/>
        </p:nvGrpSpPr>
        <p:grpSpPr>
          <a:xfrm>
            <a:off x="1917229" y="6421433"/>
            <a:ext cx="1468760" cy="128166"/>
            <a:chOff x="2555776" y="6294393"/>
            <a:chExt cx="1468760" cy="128166"/>
          </a:xfrm>
        </p:grpSpPr>
        <p:sp>
          <p:nvSpPr>
            <p:cNvPr id="14" name="13 CuadroTexto"/>
            <p:cNvSpPr txBox="1"/>
            <p:nvPr/>
          </p:nvSpPr>
          <p:spPr>
            <a:xfrm>
              <a:off x="3396159" y="6299448"/>
              <a:ext cx="628377" cy="123111"/>
            </a:xfrm>
            <a:prstGeom prst="rect">
              <a:avLst/>
            </a:prstGeom>
            <a:noFill/>
          </p:spPr>
          <p:txBody>
            <a:bodyPr wrap="none" lIns="0" tIns="0" rIns="0" bIns="0" rtlCol="0">
              <a:spAutoFit/>
            </a:bodyPr>
            <a:lstStyle/>
            <a:p>
              <a:pPr marL="171450" indent="-171450">
                <a:buClr>
                  <a:schemeClr val="accent4"/>
                </a:buClr>
                <a:buFont typeface="Wingdings" pitchFamily="2" charset="2"/>
                <a:buChar char="v"/>
              </a:pPr>
              <a:r>
                <a:rPr lang="es-MX" sz="800" dirty="0" smtClean="0"/>
                <a:t>Trimestral</a:t>
              </a:r>
            </a:p>
          </p:txBody>
        </p:sp>
        <p:sp>
          <p:nvSpPr>
            <p:cNvPr id="15" name="14 CuadroTexto"/>
            <p:cNvSpPr txBox="1"/>
            <p:nvPr/>
          </p:nvSpPr>
          <p:spPr>
            <a:xfrm>
              <a:off x="2555776" y="6294393"/>
              <a:ext cx="596317" cy="123111"/>
            </a:xfrm>
            <a:prstGeom prst="rect">
              <a:avLst/>
            </a:prstGeom>
            <a:noFill/>
          </p:spPr>
          <p:txBody>
            <a:bodyPr wrap="none" lIns="0" tIns="0" rIns="0" bIns="0" rtlCol="0">
              <a:spAutoFit/>
            </a:bodyPr>
            <a:lstStyle/>
            <a:p>
              <a:r>
                <a:rPr lang="es-MX" sz="800" dirty="0" smtClean="0"/>
                <a:t>Periodicidad:</a:t>
              </a:r>
            </a:p>
          </p:txBody>
        </p:sp>
      </p:grpSp>
      <p:sp>
        <p:nvSpPr>
          <p:cNvPr id="18" name="17 CuadroTexto">
            <a:hlinkClick r:id="rId2"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21</a:t>
            </a:r>
            <a:endParaRPr lang="es-MX" sz="1200" dirty="0">
              <a:solidFill>
                <a:schemeClr val="bg1"/>
              </a:solidFill>
            </a:endParaRPr>
          </a:p>
        </p:txBody>
      </p:sp>
      <p:sp>
        <p:nvSpPr>
          <p:cNvPr id="8" name="7 Título"/>
          <p:cNvSpPr>
            <a:spLocks noGrp="1"/>
          </p:cNvSpPr>
          <p:nvPr>
            <p:ph type="title" idx="4294967295"/>
          </p:nvPr>
        </p:nvSpPr>
        <p:spPr>
          <a:xfrm>
            <a:off x="316101" y="184205"/>
            <a:ext cx="4248471" cy="516483"/>
          </a:xfrm>
        </p:spPr>
        <p:txBody>
          <a:bodyPr>
            <a:normAutofit fontScale="90000"/>
          </a:bodyPr>
          <a:lstStyle/>
          <a:p>
            <a:r>
              <a:rPr lang="es-MX" sz="1600" dirty="0" smtClean="0"/>
              <a:t>Datos de la Encuesta Nacional de Ocupación y Empleo (ENOE)</a:t>
            </a:r>
            <a:endParaRPr lang="es-MX" sz="1600" baseline="30000" dirty="0" smtClean="0"/>
          </a:p>
        </p:txBody>
      </p:sp>
      <p:graphicFrame>
        <p:nvGraphicFramePr>
          <p:cNvPr id="28" name="27 Tabla"/>
          <p:cNvGraphicFramePr>
            <a:graphicFrameLocks noGrp="1"/>
          </p:cNvGraphicFramePr>
          <p:nvPr>
            <p:extLst>
              <p:ext uri="{D42A27DB-BD31-4B8C-83A1-F6EECF244321}">
                <p14:modId xmlns:p14="http://schemas.microsoft.com/office/powerpoint/2010/main" val="2435131910"/>
              </p:ext>
            </p:extLst>
          </p:nvPr>
        </p:nvGraphicFramePr>
        <p:xfrm>
          <a:off x="179511" y="2537707"/>
          <a:ext cx="8712968" cy="1573273"/>
        </p:xfrm>
        <a:graphic>
          <a:graphicData uri="http://schemas.openxmlformats.org/drawingml/2006/table">
            <a:tbl>
              <a:tblPr>
                <a:tableStyleId>{5C22544A-7EE6-4342-B048-85BDC9FD1C3A}</a:tableStyleId>
              </a:tblPr>
              <a:tblGrid>
                <a:gridCol w="1029380"/>
                <a:gridCol w="713214"/>
                <a:gridCol w="853515"/>
                <a:gridCol w="853515"/>
                <a:gridCol w="853515"/>
                <a:gridCol w="782389"/>
                <a:gridCol w="782389"/>
                <a:gridCol w="640137"/>
                <a:gridCol w="711263"/>
                <a:gridCol w="782389"/>
                <a:gridCol w="711262"/>
              </a:tblGrid>
              <a:tr h="138433">
                <a:tc gridSpan="11">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800" b="0" u="none" strike="noStrike" dirty="0" smtClean="0">
                          <a:solidFill>
                            <a:srgbClr val="FFFFFF"/>
                          </a:solidFill>
                          <a:effectLst/>
                          <a:latin typeface="+mj-lt"/>
                          <a:cs typeface="Arial" pitchFamily="34" charset="0"/>
                        </a:rPr>
                        <a:t>Población Ocupada por Sector de Actividad</a:t>
                      </a:r>
                      <a:endParaRPr lang="es-MX" sz="800" b="0" i="0" u="none" strike="noStrike" dirty="0" smtClean="0">
                        <a:solidFill>
                          <a:srgbClr val="FFFFFF"/>
                        </a:solidFill>
                        <a:effectLst/>
                        <a:latin typeface="+mj-lt"/>
                        <a:cs typeface="Arial" pitchFamily="34" charset="0"/>
                      </a:endParaRP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fontAlgn="ctr"/>
                      <a:endParaRPr lang="es-MX" sz="800" b="1" i="0" u="none" strike="noStrike" dirty="0">
                        <a:solidFill>
                          <a:schemeClr val="bg1"/>
                        </a:solidFill>
                        <a:effectLst/>
                        <a:latin typeface="Arial" pitchFamily="34" charset="0"/>
                        <a:cs typeface="Arial" pitchFamily="34" charset="0"/>
                      </a:endParaRPr>
                    </a:p>
                  </a:txBody>
                  <a:tcPr marL="45720" marR="45720" anchor="ctr">
                    <a:lnT w="12700" cap="flat" cmpd="sng" algn="ctr">
                      <a:solidFill>
                        <a:schemeClr val="tx1"/>
                      </a:solidFill>
                      <a:prstDash val="solid"/>
                      <a:round/>
                      <a:headEnd type="none" w="med" len="med"/>
                      <a:tailEnd type="none" w="med" len="med"/>
                    </a:lnT>
                    <a:solidFill>
                      <a:srgbClr val="012A4F"/>
                    </a:solidFill>
                  </a:tcPr>
                </a:tc>
                <a:tc hMerge="1">
                  <a:txBody>
                    <a:bodyPr/>
                    <a:lstStyle/>
                    <a:p>
                      <a:endParaRPr lang="es-MX"/>
                    </a:p>
                  </a:txBody>
                  <a:tcPr/>
                </a:tc>
                <a:tc hMerge="1">
                  <a:txBody>
                    <a:bodyPr/>
                    <a:lstStyle/>
                    <a:p>
                      <a:pPr algn="ctr" fontAlgn="ctr"/>
                      <a:endParaRPr lang="es-MX" sz="800" b="1" i="0" u="none" strike="noStrike" dirty="0">
                        <a:solidFill>
                          <a:schemeClr val="bg1"/>
                        </a:solidFill>
                        <a:effectLst/>
                        <a:latin typeface="Arial" pitchFamily="34" charset="0"/>
                        <a:cs typeface="Arial" pitchFamily="34" charset="0"/>
                      </a:endParaRPr>
                    </a:p>
                  </a:txBody>
                  <a:tcPr marL="45720" marR="45720" anchor="ctr">
                    <a:lnT w="12700" cap="flat" cmpd="sng" algn="ctr">
                      <a:solidFill>
                        <a:schemeClr val="tx1"/>
                      </a:solidFill>
                      <a:prstDash val="solid"/>
                      <a:round/>
                      <a:headEnd type="none" w="med" len="med"/>
                      <a:tailEnd type="none" w="med" len="med"/>
                    </a:lnT>
                    <a:solidFill>
                      <a:srgbClr val="012A4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algn="ctr" fontAlgn="b"/>
                      <a:endParaRPr lang="es-MX" sz="800" b="0" i="0" u="none" strike="noStrike" dirty="0">
                        <a:solidFill>
                          <a:schemeClr val="bg1"/>
                        </a:solidFill>
                        <a:effectLst/>
                        <a:latin typeface="Arial" pitchFamily="34" charset="0"/>
                        <a:cs typeface="Arial" pitchFamily="34" charset="0"/>
                      </a:endParaRPr>
                    </a:p>
                  </a:txBody>
                  <a:tcPr marL="45720" marR="45720" anchor="ctr">
                    <a:lnT w="12700" cap="flat" cmpd="sng" algn="ctr">
                      <a:solidFill>
                        <a:schemeClr val="tx1"/>
                      </a:solidFill>
                      <a:prstDash val="solid"/>
                      <a:round/>
                      <a:headEnd type="none" w="med" len="med"/>
                      <a:tailEnd type="none" w="med" len="med"/>
                    </a:lnT>
                    <a:solidFill>
                      <a:srgbClr val="012A4F"/>
                    </a:solidFill>
                  </a:tcPr>
                </a:tc>
                <a:tc hMerge="1">
                  <a:txBody>
                    <a:bodyPr/>
                    <a:lstStyle/>
                    <a:p>
                      <a:endParaRPr lang="es-MX"/>
                    </a:p>
                  </a:txBody>
                  <a:tcPr/>
                </a:tc>
                <a:tc hMerge="1">
                  <a:txBody>
                    <a:bodyPr/>
                    <a:lstStyle/>
                    <a:p>
                      <a:pPr algn="ctr" fontAlgn="b"/>
                      <a:endParaRPr lang="es-MX" sz="800" b="1" i="0" u="none" strike="noStrike" dirty="0">
                        <a:solidFill>
                          <a:schemeClr val="bg1"/>
                        </a:solidFill>
                        <a:effectLst/>
                        <a:latin typeface="Arial" pitchFamily="34" charset="0"/>
                        <a:cs typeface="Arial" pitchFamily="34" charset="0"/>
                      </a:endParaRPr>
                    </a:p>
                  </a:txBody>
                  <a:tcPr marL="45720" marR="4572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12A4F"/>
                    </a:solidFill>
                  </a:tcPr>
                </a:tc>
                <a:tc hMerge="1">
                  <a:txBody>
                    <a:bodyPr/>
                    <a:lstStyle/>
                    <a:p>
                      <a:endParaRPr lang="es-MX"/>
                    </a:p>
                  </a:txBody>
                  <a:tcPr/>
                </a:tc>
              </a:tr>
              <a:tr h="302181">
                <a:tc rowSpan="2">
                  <a:txBody>
                    <a:bodyPr/>
                    <a:lstStyle/>
                    <a:p>
                      <a:pPr algn="ctr" fontAlgn="ctr"/>
                      <a:r>
                        <a:rPr lang="es-MX" sz="800" b="0" u="none" strike="noStrike" dirty="0">
                          <a:solidFill>
                            <a:srgbClr val="FFFFFF"/>
                          </a:solidFill>
                          <a:effectLst/>
                          <a:latin typeface="+mj-lt"/>
                          <a:cs typeface="Arial" pitchFamily="34" charset="0"/>
                        </a:rPr>
                        <a:t>Indicador</a:t>
                      </a:r>
                      <a:endParaRPr lang="es-MX" sz="800" b="0" i="0" u="none" strike="noStrike" dirty="0">
                        <a:solidFill>
                          <a:srgbClr val="FFFFFF"/>
                        </a:solidFill>
                        <a:effectLst/>
                        <a:latin typeface="+mj-lt"/>
                        <a:cs typeface="Arial"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4">
                  <a:txBody>
                    <a:bodyPr/>
                    <a:lstStyle/>
                    <a:p>
                      <a:pPr algn="ctr" fontAlgn="ctr"/>
                      <a:r>
                        <a:rPr lang="es-MX" sz="800" b="0" u="none" strike="noStrike" dirty="0" smtClean="0">
                          <a:solidFill>
                            <a:srgbClr val="FFFFFF"/>
                          </a:solidFill>
                          <a:effectLst/>
                          <a:latin typeface="+mj-lt"/>
                          <a:cs typeface="Arial" pitchFamily="34" charset="0"/>
                        </a:rPr>
                        <a:t>2012</a:t>
                      </a:r>
                      <a:endParaRPr lang="es-MX" sz="800" b="0" i="0" u="none" strike="noStrike" dirty="0">
                        <a:solidFill>
                          <a:srgbClr val="FFFFFF"/>
                        </a:solidFill>
                        <a:effectLst/>
                        <a:latin typeface="+mj-lt"/>
                        <a:cs typeface="Arial" pitchFamily="34" charset="0"/>
                      </a:endParaRP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fontAlgn="ctr"/>
                      <a:endParaRPr lang="es-MX" sz="800" b="1" i="0" u="none" strike="noStrike" dirty="0">
                        <a:solidFill>
                          <a:schemeClr val="bg1"/>
                        </a:solidFill>
                        <a:effectLst/>
                        <a:latin typeface="Arial" pitchFamily="34" charset="0"/>
                        <a:cs typeface="Arial" pitchFamily="34" charset="0"/>
                      </a:endParaRPr>
                    </a:p>
                  </a:txBody>
                  <a:tcPr marL="45720" marR="45720" anchor="ctr">
                    <a:solidFill>
                      <a:srgbClr val="012A4F"/>
                    </a:solidFill>
                  </a:tcPr>
                </a:tc>
                <a:tc hMerge="1">
                  <a:txBody>
                    <a:bodyPr/>
                    <a:lstStyle/>
                    <a:p>
                      <a:pPr algn="ctr" fontAlgn="ctr"/>
                      <a:endParaRPr lang="es-MX" sz="800" b="1" i="0" u="none" strike="noStrike" dirty="0">
                        <a:solidFill>
                          <a:srgbClr val="FFFFFF"/>
                        </a:solidFill>
                        <a:effectLst/>
                        <a:latin typeface="+mj-lt"/>
                        <a:cs typeface="Arial" pitchFamily="34" charset="0"/>
                      </a:endParaRPr>
                    </a:p>
                  </a:txBody>
                  <a:tcPr marL="36000" marR="3600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hMerge="1">
                  <a:txBody>
                    <a:bodyPr/>
                    <a:lstStyle/>
                    <a:p>
                      <a:endParaRPr lang="es-MX"/>
                    </a:p>
                  </a:txBody>
                  <a:tcPr/>
                </a:tc>
                <a:tc gridSpan="2">
                  <a:txBody>
                    <a:bodyPr/>
                    <a:lstStyle/>
                    <a:p>
                      <a:pPr algn="ctr" fontAlgn="b"/>
                      <a:r>
                        <a:rPr lang="es-MX" sz="800" b="0" i="0" u="none" strike="noStrike" dirty="0" smtClean="0">
                          <a:solidFill>
                            <a:srgbClr val="FFFFFF"/>
                          </a:solidFill>
                          <a:effectLst/>
                          <a:latin typeface="+mj-lt"/>
                          <a:cs typeface="Arial" pitchFamily="34" charset="0"/>
                        </a:rPr>
                        <a:t>2013</a:t>
                      </a:r>
                      <a:endParaRPr lang="es-MX" sz="800" b="0" i="0" u="none" strike="noStrike" dirty="0">
                        <a:solidFill>
                          <a:srgbClr val="FFFFFF"/>
                        </a:solidFill>
                        <a:effectLst/>
                        <a:latin typeface="+mj-lt"/>
                        <a:cs typeface="Arial" pitchFamily="34" charset="0"/>
                      </a:endParaRP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fontAlgn="b"/>
                      <a:endParaRPr lang="es-MX" sz="800" b="0" i="0" u="none" strike="noStrike" dirty="0">
                        <a:solidFill>
                          <a:schemeClr val="bg1"/>
                        </a:solidFill>
                        <a:effectLst/>
                        <a:latin typeface="Arial" pitchFamily="34" charset="0"/>
                        <a:cs typeface="Arial" pitchFamily="34" charset="0"/>
                      </a:endParaRPr>
                    </a:p>
                  </a:txBody>
                  <a:tcPr marL="45720" marR="45720" anchor="ctr">
                    <a:solidFill>
                      <a:srgbClr val="012A4F"/>
                    </a:solidFill>
                  </a:tcPr>
                </a:tc>
                <a:tc gridSpan="2">
                  <a:txBody>
                    <a:bodyPr/>
                    <a:lstStyle/>
                    <a:p>
                      <a:pPr algn="ctr" fontAlgn="b"/>
                      <a:r>
                        <a:rPr lang="es-MX" sz="800" b="0" u="none" strike="noStrike" dirty="0" smtClean="0">
                          <a:solidFill>
                            <a:srgbClr val="FFFFFF"/>
                          </a:solidFill>
                          <a:effectLst/>
                          <a:latin typeface="+mj-lt"/>
                          <a:cs typeface="Arial" pitchFamily="34" charset="0"/>
                        </a:rPr>
                        <a:t>Variación </a:t>
                      </a:r>
                    </a:p>
                    <a:p>
                      <a:pPr algn="ctr" fontAlgn="b"/>
                      <a:r>
                        <a:rPr lang="es-MX" sz="800" b="0" u="none" strike="noStrike" dirty="0" smtClean="0">
                          <a:solidFill>
                            <a:srgbClr val="FFFFFF"/>
                          </a:solidFill>
                          <a:effectLst/>
                          <a:latin typeface="+mj-lt"/>
                          <a:cs typeface="Arial" pitchFamily="34" charset="0"/>
                        </a:rPr>
                        <a:t>1er.</a:t>
                      </a:r>
                      <a:r>
                        <a:rPr lang="es-MX" sz="800" b="0" u="none" strike="noStrike" baseline="0" dirty="0" smtClean="0">
                          <a:solidFill>
                            <a:srgbClr val="FFFFFF"/>
                          </a:solidFill>
                          <a:effectLst/>
                          <a:latin typeface="+mj-lt"/>
                          <a:cs typeface="Arial" pitchFamily="34" charset="0"/>
                        </a:rPr>
                        <a:t> Trim. 2013  vs. </a:t>
                      </a:r>
                      <a:r>
                        <a:rPr lang="es-MX" sz="800" b="0" i="0" u="none" strike="noStrike" dirty="0" smtClean="0">
                          <a:solidFill>
                            <a:srgbClr val="FFFFFF"/>
                          </a:solidFill>
                          <a:effectLst/>
                          <a:latin typeface="+mj-lt"/>
                          <a:cs typeface="Arial" pitchFamily="34" charset="0"/>
                        </a:rPr>
                        <a:t>1er.</a:t>
                      </a:r>
                      <a:r>
                        <a:rPr lang="es-MX" sz="800" b="0" i="0" u="none" strike="noStrike" baseline="0" dirty="0" smtClean="0">
                          <a:solidFill>
                            <a:srgbClr val="FFFFFF"/>
                          </a:solidFill>
                          <a:effectLst/>
                          <a:latin typeface="+mj-lt"/>
                          <a:cs typeface="Arial" pitchFamily="34" charset="0"/>
                        </a:rPr>
                        <a:t> Trim. 2012</a:t>
                      </a:r>
                      <a:endParaRPr lang="es-MX" sz="800" b="0" i="0" u="none" strike="noStrike" dirty="0">
                        <a:solidFill>
                          <a:srgbClr val="FFFFFF"/>
                        </a:solidFill>
                        <a:effectLst/>
                        <a:latin typeface="+mj-lt"/>
                        <a:cs typeface="Arial" pitchFamily="34" charset="0"/>
                      </a:endParaRP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fontAlgn="b"/>
                      <a:endParaRPr lang="es-MX" sz="700" b="1" i="0" u="none" strike="noStrike" dirty="0">
                        <a:solidFill>
                          <a:schemeClr val="bg1"/>
                        </a:solidFill>
                        <a:effectLst/>
                        <a:latin typeface="Arial" pitchFamily="34" charset="0"/>
                        <a:cs typeface="Arial" pitchFamily="34" charset="0"/>
                      </a:endParaRPr>
                    </a:p>
                  </a:txBody>
                  <a:tcPr marL="45720" marR="45720" anchor="ctr">
                    <a:lnR w="12700" cap="flat" cmpd="sng" algn="ctr">
                      <a:solidFill>
                        <a:schemeClr val="tx1"/>
                      </a:solidFill>
                      <a:prstDash val="solid"/>
                      <a:round/>
                      <a:headEnd type="none" w="med" len="med"/>
                      <a:tailEnd type="none" w="med" len="med"/>
                    </a:lnR>
                    <a:solidFill>
                      <a:srgbClr val="012A4F"/>
                    </a:solidFill>
                  </a:tcPr>
                </a:tc>
                <a:tc gridSpan="2">
                  <a:txBody>
                    <a:bodyPr/>
                    <a:lstStyle/>
                    <a:p>
                      <a:pPr algn="ctr" fontAlgn="b"/>
                      <a:r>
                        <a:rPr lang="es-MX" sz="800" b="0" u="none" strike="noStrike" dirty="0" smtClean="0">
                          <a:solidFill>
                            <a:srgbClr val="FFFFFF"/>
                          </a:solidFill>
                          <a:effectLst/>
                          <a:latin typeface="+mj-lt"/>
                          <a:cs typeface="Arial" pitchFamily="34" charset="0"/>
                        </a:rPr>
                        <a:t>Variación </a:t>
                      </a:r>
                    </a:p>
                    <a:p>
                      <a:pPr algn="ctr" fontAlgn="b"/>
                      <a:r>
                        <a:rPr lang="es-MX" sz="800" b="0" u="none" strike="noStrike" dirty="0" smtClean="0">
                          <a:solidFill>
                            <a:srgbClr val="FFFFFF"/>
                          </a:solidFill>
                          <a:effectLst/>
                          <a:latin typeface="+mj-lt"/>
                          <a:cs typeface="Arial" pitchFamily="34" charset="0"/>
                        </a:rPr>
                        <a:t>1er.</a:t>
                      </a:r>
                      <a:r>
                        <a:rPr lang="es-MX" sz="800" b="0" u="none" strike="noStrike" baseline="0" dirty="0" smtClean="0">
                          <a:solidFill>
                            <a:srgbClr val="FFFFFF"/>
                          </a:solidFill>
                          <a:effectLst/>
                          <a:latin typeface="+mj-lt"/>
                          <a:cs typeface="Arial" pitchFamily="34" charset="0"/>
                        </a:rPr>
                        <a:t> Trim. 2013 vs. 4to. Trim. 2012</a:t>
                      </a:r>
                      <a:endParaRPr lang="es-MX" sz="800" b="0" i="0" u="none" strike="noStrike" dirty="0">
                        <a:solidFill>
                          <a:srgbClr val="FFFFFF"/>
                        </a:solidFill>
                        <a:effectLst/>
                        <a:latin typeface="+mj-lt"/>
                        <a:cs typeface="Arial" pitchFamily="34" charset="0"/>
                      </a:endParaRP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fontAlgn="b"/>
                      <a:endParaRPr lang="es-MX" sz="700" b="1" i="0" u="none" strike="noStrike" dirty="0">
                        <a:solidFill>
                          <a:schemeClr val="bg1"/>
                        </a:solidFill>
                        <a:effectLst/>
                        <a:latin typeface="Arial" pitchFamily="34" charset="0"/>
                        <a:cs typeface="Arial" pitchFamily="34" charset="0"/>
                      </a:endParaRPr>
                    </a:p>
                  </a:txBody>
                  <a:tcPr marL="45720" marR="45720" anchor="ctr">
                    <a:lnR w="12700" cap="flat" cmpd="sng" algn="ctr">
                      <a:solidFill>
                        <a:schemeClr val="tx1"/>
                      </a:solidFill>
                      <a:prstDash val="solid"/>
                      <a:round/>
                      <a:headEnd type="none" w="med" len="med"/>
                      <a:tailEnd type="none" w="med" len="med"/>
                    </a:lnR>
                    <a:solidFill>
                      <a:srgbClr val="012A4F"/>
                    </a:solidFill>
                  </a:tcPr>
                </a:tc>
              </a:tr>
              <a:tr h="268020">
                <a:tc vMerge="1">
                  <a:txBody>
                    <a:bodyPr/>
                    <a:lstStyle/>
                    <a:p>
                      <a:pPr algn="l" fontAlgn="b"/>
                      <a:endParaRPr lang="es-MX" sz="900" b="0" i="0" u="none" strike="noStrike" dirty="0">
                        <a:solidFill>
                          <a:srgbClr val="000000"/>
                        </a:solidFill>
                        <a:effectLst/>
                        <a:latin typeface="Arial" pitchFamily="34" charset="0"/>
                        <a:cs typeface="Arial" pitchFamily="34" charset="0"/>
                      </a:endParaRPr>
                    </a:p>
                  </a:txBody>
                  <a:tcPr marL="45720" marR="4572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ctr"/>
                      <a:r>
                        <a:rPr lang="es-MX" sz="800" b="0" u="none" strike="noStrike" dirty="0" smtClean="0">
                          <a:solidFill>
                            <a:srgbClr val="FFFFFF"/>
                          </a:solidFill>
                          <a:effectLst/>
                          <a:latin typeface="+mj-lt"/>
                          <a:cs typeface="Arial" pitchFamily="34" charset="0"/>
                        </a:rPr>
                        <a:t>1er. Trimestre </a:t>
                      </a:r>
                      <a:endParaRPr lang="es-MX" sz="800" b="0" i="0" u="none" strike="noStrike" dirty="0">
                        <a:solidFill>
                          <a:srgbClr val="FFFFFF"/>
                        </a:solidFill>
                        <a:effectLst/>
                        <a:latin typeface="+mj-lt"/>
                      </a:endParaRP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800" b="0" i="0" u="none" strike="noStrike" dirty="0" smtClean="0">
                          <a:solidFill>
                            <a:srgbClr val="FFFFFF"/>
                          </a:solidFill>
                          <a:effectLst/>
                          <a:latin typeface="+mj-lt"/>
                        </a:rPr>
                        <a:t>Participación</a:t>
                      </a:r>
                      <a:r>
                        <a:rPr lang="es-MX" sz="800" b="0" i="0" u="none" strike="noStrike" baseline="0" dirty="0" smtClean="0">
                          <a:solidFill>
                            <a:srgbClr val="FFFFFF"/>
                          </a:solidFill>
                          <a:effectLst/>
                          <a:latin typeface="+mj-lt"/>
                        </a:rPr>
                        <a:t> % en la PEAO</a:t>
                      </a:r>
                      <a:endParaRPr lang="es-MX" sz="800" b="0" i="0" u="none" strike="noStrike" dirty="0">
                        <a:solidFill>
                          <a:srgbClr val="FFFFFF"/>
                        </a:solidFill>
                        <a:effectLst/>
                        <a:latin typeface="+mj-lt"/>
                      </a:endParaRP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800" b="0" u="none" strike="noStrike" dirty="0" smtClean="0">
                          <a:solidFill>
                            <a:srgbClr val="FFFFFF"/>
                          </a:solidFill>
                          <a:effectLst/>
                          <a:latin typeface="+mj-lt"/>
                          <a:cs typeface="Arial" pitchFamily="34" charset="0"/>
                        </a:rPr>
                        <a:t>4to. Trimestre </a:t>
                      </a:r>
                      <a:endParaRPr lang="es-MX" sz="800" b="0" i="0" u="none" strike="noStrike" dirty="0">
                        <a:solidFill>
                          <a:srgbClr val="FFFFFF"/>
                        </a:solidFill>
                        <a:effectLst/>
                        <a:latin typeface="+mj-lt"/>
                      </a:endParaRP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800" b="0" i="0" u="none" strike="noStrike" dirty="0" smtClean="0">
                          <a:solidFill>
                            <a:srgbClr val="FFFFFF"/>
                          </a:solidFill>
                          <a:effectLst/>
                          <a:latin typeface="+mj-lt"/>
                        </a:rPr>
                        <a:t>Participación</a:t>
                      </a:r>
                      <a:r>
                        <a:rPr lang="es-MX" sz="800" b="0" i="0" u="none" strike="noStrike" baseline="0" dirty="0" smtClean="0">
                          <a:solidFill>
                            <a:srgbClr val="FFFFFF"/>
                          </a:solidFill>
                          <a:effectLst/>
                          <a:latin typeface="+mj-lt"/>
                        </a:rPr>
                        <a:t> % en la PEAO</a:t>
                      </a:r>
                      <a:endParaRPr lang="es-MX" sz="800" b="0" i="0" u="none" strike="noStrike" dirty="0" smtClean="0">
                        <a:solidFill>
                          <a:srgbClr val="FFFFFF"/>
                        </a:solidFill>
                        <a:effectLst/>
                        <a:latin typeface="+mj-lt"/>
                      </a:endParaRP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800" b="0" i="0" u="none" strike="noStrike" dirty="0" smtClean="0">
                          <a:solidFill>
                            <a:srgbClr val="FFFFFF"/>
                          </a:solidFill>
                          <a:effectLst/>
                          <a:latin typeface="+mj-lt"/>
                          <a:cs typeface="Arial" pitchFamily="34" charset="0"/>
                        </a:rPr>
                        <a:t>1er. Trimestre </a:t>
                      </a:r>
                      <a:endParaRPr lang="es-MX" sz="800" b="0" i="0" u="none" strike="noStrike" dirty="0">
                        <a:solidFill>
                          <a:srgbClr val="FFFFFF"/>
                        </a:solidFill>
                        <a:effectLst/>
                        <a:latin typeface="+mj-lt"/>
                      </a:endParaRP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s-MX" sz="800" b="0" i="0" u="none" strike="noStrike" dirty="0" smtClean="0">
                          <a:solidFill>
                            <a:srgbClr val="FFFFFF"/>
                          </a:solidFill>
                          <a:effectLst/>
                          <a:latin typeface="+mj-lt"/>
                        </a:rPr>
                        <a:t>Participación</a:t>
                      </a:r>
                      <a:r>
                        <a:rPr lang="es-MX" sz="800" b="0" i="0" u="none" strike="noStrike" baseline="0" dirty="0" smtClean="0">
                          <a:solidFill>
                            <a:srgbClr val="FFFFFF"/>
                          </a:solidFill>
                          <a:effectLst/>
                          <a:latin typeface="+mj-lt"/>
                        </a:rPr>
                        <a:t> % en la PEAO</a:t>
                      </a:r>
                      <a:endParaRPr lang="es-MX" sz="800" b="0" u="none" strike="noStrike" kern="1200" dirty="0">
                        <a:solidFill>
                          <a:srgbClr val="FFFFFF"/>
                        </a:solidFill>
                        <a:effectLst/>
                        <a:latin typeface="+mj-lt"/>
                        <a:ea typeface="+mn-ea"/>
                        <a:cs typeface="Arial" pitchFamily="34" charset="0"/>
                      </a:endParaRP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s-MX" sz="800" b="0" u="none" strike="noStrike" kern="1200" dirty="0" smtClean="0">
                          <a:solidFill>
                            <a:srgbClr val="FFFFFF"/>
                          </a:solidFill>
                          <a:effectLst/>
                          <a:latin typeface="+mj-lt"/>
                          <a:ea typeface="+mn-ea"/>
                          <a:cs typeface="Arial" pitchFamily="34" charset="0"/>
                        </a:rPr>
                        <a:t>Abs. </a:t>
                      </a:r>
                      <a:endParaRPr lang="es-MX" sz="800" b="0" u="none" strike="noStrike" kern="1200" dirty="0">
                        <a:solidFill>
                          <a:srgbClr val="FFFFFF"/>
                        </a:solidFill>
                        <a:effectLst/>
                        <a:latin typeface="+mj-lt"/>
                        <a:ea typeface="+mn-ea"/>
                        <a:cs typeface="Arial" pitchFamily="34" charset="0"/>
                      </a:endParaRP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s-MX" sz="800" b="0" u="none" strike="noStrike" kern="1200" dirty="0" smtClean="0">
                          <a:solidFill>
                            <a:srgbClr val="FFFFFF"/>
                          </a:solidFill>
                          <a:effectLst/>
                          <a:latin typeface="+mj-lt"/>
                          <a:ea typeface="+mn-ea"/>
                          <a:cs typeface="Arial" pitchFamily="34" charset="0"/>
                        </a:rPr>
                        <a:t>%</a:t>
                      </a:r>
                      <a:endParaRPr lang="es-MX" sz="800" b="0" u="none" strike="noStrike" kern="1200" dirty="0">
                        <a:solidFill>
                          <a:srgbClr val="FFFFFF"/>
                        </a:solidFill>
                        <a:effectLst/>
                        <a:latin typeface="+mj-lt"/>
                        <a:ea typeface="+mn-ea"/>
                        <a:cs typeface="Arial" pitchFamily="34" charset="0"/>
                      </a:endParaRP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s-MX" sz="800" b="0" u="none" strike="noStrike" kern="1200" dirty="0" smtClean="0">
                          <a:solidFill>
                            <a:srgbClr val="FFFFFF"/>
                          </a:solidFill>
                          <a:effectLst/>
                          <a:latin typeface="+mj-lt"/>
                          <a:ea typeface="+mn-ea"/>
                          <a:cs typeface="Arial" pitchFamily="34" charset="0"/>
                        </a:rPr>
                        <a:t>Abs. </a:t>
                      </a:r>
                      <a:endParaRPr lang="es-MX" sz="800" b="0" u="none" strike="noStrike" kern="1200" dirty="0">
                        <a:solidFill>
                          <a:srgbClr val="FFFFFF"/>
                        </a:solidFill>
                        <a:effectLst/>
                        <a:latin typeface="+mj-lt"/>
                        <a:ea typeface="+mn-ea"/>
                        <a:cs typeface="Arial" pitchFamily="34" charset="0"/>
                      </a:endParaRP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s-MX" sz="800" b="0" u="none" strike="noStrike" kern="1200" dirty="0" smtClean="0">
                          <a:solidFill>
                            <a:srgbClr val="FFFFFF"/>
                          </a:solidFill>
                          <a:effectLst/>
                          <a:latin typeface="+mj-lt"/>
                          <a:ea typeface="+mn-ea"/>
                          <a:cs typeface="Arial" pitchFamily="34" charset="0"/>
                        </a:rPr>
                        <a:t>%</a:t>
                      </a:r>
                      <a:endParaRPr lang="es-MX" sz="800" b="0" u="none" strike="noStrike" kern="1200" dirty="0">
                        <a:solidFill>
                          <a:srgbClr val="FFFFFF"/>
                        </a:solidFill>
                        <a:effectLst/>
                        <a:latin typeface="+mj-lt"/>
                        <a:ea typeface="+mn-ea"/>
                        <a:cs typeface="Arial" pitchFamily="34" charset="0"/>
                      </a:endParaRP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60212">
                <a:tc>
                  <a:txBody>
                    <a:bodyPr/>
                    <a:lstStyle/>
                    <a:p>
                      <a:pPr marL="0" indent="0" algn="l" fontAlgn="b"/>
                      <a:r>
                        <a:rPr lang="es-MX" sz="800" b="0" u="none" strike="noStrike" dirty="0" smtClean="0">
                          <a:solidFill>
                            <a:schemeClr val="tx1"/>
                          </a:solidFill>
                          <a:effectLst/>
                          <a:latin typeface="+mj-lt"/>
                          <a:cs typeface="Arial" pitchFamily="34" charset="0"/>
                        </a:rPr>
                        <a:t>PEAO</a:t>
                      </a:r>
                      <a:endParaRPr lang="es-MX" sz="800" b="0" i="0" u="none" strike="noStrike" dirty="0">
                        <a:solidFill>
                          <a:schemeClr val="tx1"/>
                        </a:solidFill>
                        <a:effectLst/>
                        <a:latin typeface="+mj-lt"/>
                        <a:cs typeface="Arial" pitchFamily="34" charset="0"/>
                      </a:endParaRPr>
                    </a:p>
                  </a:txBody>
                  <a:tcPr marL="3600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800" b="0" i="0" u="none" strike="noStrike" dirty="0">
                          <a:solidFill>
                            <a:schemeClr val="tx1"/>
                          </a:solidFill>
                          <a:effectLst/>
                          <a:latin typeface="+mj-lt"/>
                        </a:rPr>
                        <a:t>1,884,763</a:t>
                      </a:r>
                    </a:p>
                  </a:txBody>
                  <a:tcPr marL="18000" marR="7200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800" b="0" i="0" u="none" strike="noStrike" dirty="0" smtClean="0">
                          <a:solidFill>
                            <a:schemeClr val="tx1"/>
                          </a:solidFill>
                          <a:effectLst/>
                          <a:latin typeface="+mj-lt"/>
                        </a:rPr>
                        <a:t>100.0</a:t>
                      </a:r>
                      <a:endParaRPr lang="es-MX" sz="800" b="0" i="0" u="none" strike="noStrike" dirty="0">
                        <a:solidFill>
                          <a:schemeClr val="tx1"/>
                        </a:solidFill>
                        <a:effectLst/>
                        <a:latin typeface="+mj-lt"/>
                      </a:endParaRPr>
                    </a:p>
                  </a:txBody>
                  <a:tcPr marL="18000" marR="32400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800" b="0" i="0" u="none" strike="noStrike" dirty="0">
                          <a:solidFill>
                            <a:schemeClr val="tx1"/>
                          </a:solidFill>
                          <a:effectLst/>
                          <a:latin typeface="+mj-lt"/>
                        </a:rPr>
                        <a:t>1,846,040</a:t>
                      </a:r>
                    </a:p>
                  </a:txBody>
                  <a:tcPr marL="18000" marR="7200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s-MX" sz="800" b="0" i="0" u="none" strike="noStrike" kern="1200" dirty="0" smtClean="0">
                          <a:solidFill>
                            <a:schemeClr val="tx1"/>
                          </a:solidFill>
                          <a:effectLst/>
                          <a:latin typeface="+mj-lt"/>
                          <a:ea typeface="+mn-ea"/>
                          <a:cs typeface="+mn-cs"/>
                        </a:rPr>
                        <a:t>100.0</a:t>
                      </a:r>
                    </a:p>
                  </a:txBody>
                  <a:tcPr marL="18000" marR="28800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800" b="0" i="0" u="none" strike="noStrike" dirty="0">
                          <a:solidFill>
                            <a:schemeClr val="tx1"/>
                          </a:solidFill>
                          <a:effectLst/>
                          <a:latin typeface="+mj-lt"/>
                        </a:rPr>
                        <a:t>1,897,210</a:t>
                      </a:r>
                    </a:p>
                  </a:txBody>
                  <a:tcPr marL="18000" marR="7200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s-MX" sz="800" b="0" i="0" u="none" strike="noStrike" dirty="0" smtClean="0">
                          <a:solidFill>
                            <a:schemeClr val="tx1"/>
                          </a:solidFill>
                          <a:effectLst/>
                          <a:latin typeface="+mj-lt"/>
                        </a:rPr>
                        <a:t>100.0</a:t>
                      </a:r>
                    </a:p>
                  </a:txBody>
                  <a:tcPr marL="18000" marR="27000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12,447</a:t>
                      </a:r>
                    </a:p>
                  </a:txBody>
                  <a:tcPr marL="18000" marR="7200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0.66</a:t>
                      </a:r>
                    </a:p>
                  </a:txBody>
                  <a:tcPr marL="18000" marR="18000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51,170</a:t>
                      </a:r>
                    </a:p>
                  </a:txBody>
                  <a:tcPr marL="18000" marR="7200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2.77</a:t>
                      </a:r>
                    </a:p>
                  </a:txBody>
                  <a:tcPr marL="18000" marR="162000" marT="0" marB="0" anchor="ctr">
                    <a:lnL w="12700" cmpd="sng">
                      <a:noFill/>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r>
              <a:tr h="160212">
                <a:tc>
                  <a:txBody>
                    <a:bodyPr/>
                    <a:lstStyle/>
                    <a:p>
                      <a:pPr marL="85725" indent="0" algn="l" fontAlgn="b"/>
                      <a:r>
                        <a:rPr lang="es-MX" sz="800" b="0" i="0" u="none" strike="noStrike" dirty="0" smtClean="0">
                          <a:solidFill>
                            <a:schemeClr val="tx1"/>
                          </a:solidFill>
                          <a:effectLst/>
                          <a:latin typeface="+mj-lt"/>
                          <a:cs typeface="Arial" pitchFamily="34" charset="0"/>
                        </a:rPr>
                        <a:t>Sector Primario</a:t>
                      </a:r>
                      <a:endParaRPr lang="es-MX" sz="800" b="0" i="0" u="none" strike="noStrike" dirty="0">
                        <a:solidFill>
                          <a:schemeClr val="tx1"/>
                        </a:solidFill>
                        <a:effectLst/>
                        <a:latin typeface="+mj-lt"/>
                        <a:cs typeface="Arial"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ctr"/>
                      <a:r>
                        <a:rPr lang="es-MX" sz="800" b="0" i="0" u="none" strike="noStrike" dirty="0">
                          <a:solidFill>
                            <a:schemeClr val="tx1"/>
                          </a:solidFill>
                          <a:effectLst/>
                          <a:latin typeface="+mj-lt"/>
                        </a:rPr>
                        <a:t>770,174</a:t>
                      </a:r>
                    </a:p>
                  </a:txBody>
                  <a:tcPr marL="18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40.86</a:t>
                      </a:r>
                    </a:p>
                  </a:txBody>
                  <a:tcPr marL="18000" marR="324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ctr"/>
                      <a:r>
                        <a:rPr lang="es-MX" sz="800" b="0" i="0" u="none" strike="noStrike" dirty="0">
                          <a:solidFill>
                            <a:schemeClr val="tx1"/>
                          </a:solidFill>
                          <a:effectLst/>
                          <a:latin typeface="+mj-lt"/>
                        </a:rPr>
                        <a:t>786,950</a:t>
                      </a:r>
                    </a:p>
                  </a:txBody>
                  <a:tcPr marL="18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42.63</a:t>
                      </a:r>
                    </a:p>
                  </a:txBody>
                  <a:tcPr marL="18000" marR="28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ctr"/>
                      <a:r>
                        <a:rPr lang="es-MX" sz="800" b="0" i="0" u="none" strike="noStrike" dirty="0">
                          <a:solidFill>
                            <a:schemeClr val="tx1"/>
                          </a:solidFill>
                          <a:effectLst/>
                          <a:latin typeface="+mj-lt"/>
                        </a:rPr>
                        <a:t>749,902</a:t>
                      </a:r>
                    </a:p>
                  </a:txBody>
                  <a:tcPr marL="18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39.53</a:t>
                      </a:r>
                    </a:p>
                  </a:txBody>
                  <a:tcPr marL="18000" marR="270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-20,272</a:t>
                      </a:r>
                    </a:p>
                  </a:txBody>
                  <a:tcPr marL="18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-2.63</a:t>
                      </a:r>
                    </a:p>
                  </a:txBody>
                  <a:tcPr marL="18000" marR="180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-37,048</a:t>
                      </a:r>
                    </a:p>
                  </a:txBody>
                  <a:tcPr marL="18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-4.71</a:t>
                      </a:r>
                    </a:p>
                  </a:txBody>
                  <a:tcPr marL="18000" marR="16200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BD5E8"/>
                    </a:solidFill>
                  </a:tcPr>
                </a:tc>
              </a:tr>
              <a:tr h="160212">
                <a:tc>
                  <a:txBody>
                    <a:bodyPr/>
                    <a:lstStyle/>
                    <a:p>
                      <a:pPr marL="80963" indent="0" algn="l" fontAlgn="b"/>
                      <a:r>
                        <a:rPr lang="es-MX" sz="800" b="0" i="0" u="none" strike="noStrike" dirty="0" smtClean="0">
                          <a:solidFill>
                            <a:schemeClr val="tx1"/>
                          </a:solidFill>
                          <a:effectLst/>
                          <a:latin typeface="+mj-lt"/>
                          <a:cs typeface="Arial" pitchFamily="34" charset="0"/>
                        </a:rPr>
                        <a:t>Sector Secundario</a:t>
                      </a:r>
                      <a:endParaRPr lang="es-MX" sz="800" b="0" i="0" u="none" strike="noStrike" dirty="0">
                        <a:solidFill>
                          <a:schemeClr val="tx1"/>
                        </a:solidFill>
                        <a:effectLst/>
                        <a:latin typeface="+mj-lt"/>
                        <a:cs typeface="Arial"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800" b="0" i="0" u="none" strike="noStrike" dirty="0">
                          <a:solidFill>
                            <a:schemeClr val="tx1"/>
                          </a:solidFill>
                          <a:effectLst/>
                          <a:latin typeface="+mj-lt"/>
                        </a:rPr>
                        <a:t>258,176</a:t>
                      </a:r>
                    </a:p>
                  </a:txBody>
                  <a:tcPr marL="18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13.70</a:t>
                      </a:r>
                    </a:p>
                  </a:txBody>
                  <a:tcPr marL="18000" marR="324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800" b="0" i="0" u="none" strike="noStrike" dirty="0">
                          <a:solidFill>
                            <a:schemeClr val="tx1"/>
                          </a:solidFill>
                          <a:effectLst/>
                          <a:latin typeface="+mj-lt"/>
                        </a:rPr>
                        <a:t>230,600</a:t>
                      </a:r>
                    </a:p>
                  </a:txBody>
                  <a:tcPr marL="18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12.49</a:t>
                      </a:r>
                    </a:p>
                  </a:txBody>
                  <a:tcPr marL="18000" marR="28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800" b="0" i="0" u="none" strike="noStrike" dirty="0">
                          <a:solidFill>
                            <a:schemeClr val="tx1"/>
                          </a:solidFill>
                          <a:effectLst/>
                          <a:latin typeface="+mj-lt"/>
                        </a:rPr>
                        <a:t>265,710</a:t>
                      </a:r>
                    </a:p>
                  </a:txBody>
                  <a:tcPr marL="18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14.01</a:t>
                      </a:r>
                    </a:p>
                  </a:txBody>
                  <a:tcPr marL="18000" marR="270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7,534</a:t>
                      </a:r>
                    </a:p>
                  </a:txBody>
                  <a:tcPr marL="18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2.92</a:t>
                      </a:r>
                    </a:p>
                  </a:txBody>
                  <a:tcPr marL="18000" marR="180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35,110</a:t>
                      </a:r>
                    </a:p>
                  </a:txBody>
                  <a:tcPr marL="18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15.23</a:t>
                      </a:r>
                    </a:p>
                  </a:txBody>
                  <a:tcPr marL="18000" marR="16200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EBF4"/>
                    </a:solidFill>
                  </a:tcPr>
                </a:tc>
              </a:tr>
              <a:tr h="160212">
                <a:tc>
                  <a:txBody>
                    <a:bodyPr/>
                    <a:lstStyle/>
                    <a:p>
                      <a:pPr marL="80963" indent="0" algn="l" fontAlgn="b"/>
                      <a:r>
                        <a:rPr lang="es-MX" sz="800" b="0" u="none" strike="noStrike" dirty="0" smtClean="0">
                          <a:solidFill>
                            <a:schemeClr val="tx1"/>
                          </a:solidFill>
                          <a:effectLst/>
                          <a:latin typeface="+mj-lt"/>
                          <a:cs typeface="Arial" pitchFamily="34" charset="0"/>
                        </a:rPr>
                        <a:t>Sector Terciario</a:t>
                      </a:r>
                      <a:endParaRPr lang="es-MX" sz="800" b="0" i="0" u="none" strike="noStrike" dirty="0">
                        <a:solidFill>
                          <a:schemeClr val="tx1"/>
                        </a:solidFill>
                        <a:effectLst/>
                        <a:latin typeface="+mj-lt"/>
                        <a:cs typeface="Arial"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ctr"/>
                      <a:r>
                        <a:rPr lang="es-MX" sz="800" b="0" i="0" u="none" strike="noStrike" dirty="0">
                          <a:solidFill>
                            <a:schemeClr val="tx1"/>
                          </a:solidFill>
                          <a:effectLst/>
                          <a:latin typeface="+mj-lt"/>
                        </a:rPr>
                        <a:t>849,541</a:t>
                      </a:r>
                    </a:p>
                  </a:txBody>
                  <a:tcPr marL="18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45.07</a:t>
                      </a:r>
                    </a:p>
                  </a:txBody>
                  <a:tcPr marL="18000" marR="324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ctr"/>
                      <a:r>
                        <a:rPr lang="es-MX" sz="800" b="0" i="0" u="none" strike="noStrike" dirty="0">
                          <a:solidFill>
                            <a:schemeClr val="tx1"/>
                          </a:solidFill>
                          <a:effectLst/>
                          <a:latin typeface="+mj-lt"/>
                        </a:rPr>
                        <a:t>825,720</a:t>
                      </a:r>
                    </a:p>
                  </a:txBody>
                  <a:tcPr marL="18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44.73</a:t>
                      </a:r>
                    </a:p>
                  </a:txBody>
                  <a:tcPr marL="18000" marR="28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ctr"/>
                      <a:r>
                        <a:rPr lang="es-MX" sz="800" b="0" i="0" u="none" strike="noStrike" dirty="0">
                          <a:solidFill>
                            <a:schemeClr val="tx1"/>
                          </a:solidFill>
                          <a:effectLst/>
                          <a:latin typeface="+mj-lt"/>
                        </a:rPr>
                        <a:t>879,394</a:t>
                      </a:r>
                    </a:p>
                  </a:txBody>
                  <a:tcPr marL="18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46.35</a:t>
                      </a:r>
                    </a:p>
                  </a:txBody>
                  <a:tcPr marL="18000" marR="270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29,853</a:t>
                      </a:r>
                    </a:p>
                  </a:txBody>
                  <a:tcPr marL="18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3.51</a:t>
                      </a:r>
                    </a:p>
                  </a:txBody>
                  <a:tcPr marL="18000" marR="180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53,674</a:t>
                      </a:r>
                    </a:p>
                  </a:txBody>
                  <a:tcPr marL="18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6.50</a:t>
                      </a:r>
                    </a:p>
                  </a:txBody>
                  <a:tcPr marL="18000" marR="16200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BD5E8"/>
                    </a:solidFill>
                  </a:tcPr>
                </a:tc>
              </a:tr>
              <a:tr h="160212">
                <a:tc>
                  <a:txBody>
                    <a:bodyPr/>
                    <a:lstStyle/>
                    <a:p>
                      <a:pPr marL="85725" indent="0" algn="l" fontAlgn="b"/>
                      <a:r>
                        <a:rPr lang="es-MX" sz="800" b="0" u="none" strike="noStrike" dirty="0" smtClean="0">
                          <a:solidFill>
                            <a:schemeClr val="tx1"/>
                          </a:solidFill>
                          <a:effectLst/>
                          <a:latin typeface="+mj-lt"/>
                          <a:cs typeface="Arial" pitchFamily="34" charset="0"/>
                        </a:rPr>
                        <a:t>No Especificado</a:t>
                      </a:r>
                      <a:endParaRPr lang="es-MX" sz="800" b="0" i="0" u="none" strike="noStrike" dirty="0">
                        <a:solidFill>
                          <a:schemeClr val="tx1"/>
                        </a:solidFill>
                        <a:effectLst/>
                        <a:latin typeface="+mj-lt"/>
                        <a:cs typeface="Arial"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ctr"/>
                      <a:r>
                        <a:rPr lang="es-MX" sz="800" b="0" i="0" u="none" strike="noStrike" dirty="0">
                          <a:solidFill>
                            <a:schemeClr val="tx1"/>
                          </a:solidFill>
                          <a:effectLst/>
                          <a:latin typeface="+mj-lt"/>
                        </a:rPr>
                        <a:t>6,872</a:t>
                      </a:r>
                    </a:p>
                  </a:txBody>
                  <a:tcPr marL="18000" marR="7200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0.36</a:t>
                      </a:r>
                    </a:p>
                  </a:txBody>
                  <a:tcPr marL="18000" marR="32400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ctr"/>
                      <a:r>
                        <a:rPr lang="es-MX" sz="800" b="0" i="0" u="none" strike="noStrike" dirty="0">
                          <a:solidFill>
                            <a:schemeClr val="tx1"/>
                          </a:solidFill>
                          <a:effectLst/>
                          <a:latin typeface="+mj-lt"/>
                        </a:rPr>
                        <a:t>2,770</a:t>
                      </a:r>
                    </a:p>
                  </a:txBody>
                  <a:tcPr marL="18000" marR="7200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0.15</a:t>
                      </a:r>
                    </a:p>
                  </a:txBody>
                  <a:tcPr marL="18000" marR="28800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ctr"/>
                      <a:r>
                        <a:rPr lang="es-MX" sz="800" b="0" i="0" u="none" strike="noStrike" dirty="0">
                          <a:solidFill>
                            <a:schemeClr val="tx1"/>
                          </a:solidFill>
                          <a:effectLst/>
                          <a:latin typeface="+mj-lt"/>
                        </a:rPr>
                        <a:t>2,204</a:t>
                      </a:r>
                    </a:p>
                  </a:txBody>
                  <a:tcPr marL="18000" marR="7200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0.12</a:t>
                      </a:r>
                    </a:p>
                  </a:txBody>
                  <a:tcPr marL="18000" marR="27000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-4,668</a:t>
                      </a:r>
                    </a:p>
                  </a:txBody>
                  <a:tcPr marL="18000" marR="7200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-67.93</a:t>
                      </a:r>
                    </a:p>
                  </a:txBody>
                  <a:tcPr marL="18000" marR="18000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-566</a:t>
                      </a:r>
                    </a:p>
                  </a:txBody>
                  <a:tcPr marL="18000" marR="7200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-20.43</a:t>
                      </a:r>
                    </a:p>
                  </a:txBody>
                  <a:tcPr marL="18000" marR="162000" marT="0" marB="0" anchor="ctr">
                    <a:lnL w="12700" cmpd="sng">
                      <a:noFill/>
                    </a:lnL>
                    <a:lnR w="1270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r>
            </a:tbl>
          </a:graphicData>
        </a:graphic>
      </p:graphicFrame>
      <p:graphicFrame>
        <p:nvGraphicFramePr>
          <p:cNvPr id="17" name="16 Tabla"/>
          <p:cNvGraphicFramePr>
            <a:graphicFrameLocks noGrp="1"/>
          </p:cNvGraphicFramePr>
          <p:nvPr>
            <p:extLst>
              <p:ext uri="{D42A27DB-BD31-4B8C-83A1-F6EECF244321}">
                <p14:modId xmlns:p14="http://schemas.microsoft.com/office/powerpoint/2010/main" val="3421824570"/>
              </p:ext>
            </p:extLst>
          </p:nvPr>
        </p:nvGraphicFramePr>
        <p:xfrm>
          <a:off x="179511" y="4247510"/>
          <a:ext cx="8712969" cy="1704360"/>
        </p:xfrm>
        <a:graphic>
          <a:graphicData uri="http://schemas.openxmlformats.org/drawingml/2006/table">
            <a:tbl>
              <a:tblPr>
                <a:tableStyleId>{5C22544A-7EE6-4342-B048-85BDC9FD1C3A}</a:tableStyleId>
              </a:tblPr>
              <a:tblGrid>
                <a:gridCol w="1002376"/>
                <a:gridCol w="771060"/>
                <a:gridCol w="797604"/>
                <a:gridCol w="821620"/>
                <a:gridCol w="820989"/>
                <a:gridCol w="798235"/>
                <a:gridCol w="772956"/>
                <a:gridCol w="714178"/>
                <a:gridCol w="714178"/>
                <a:gridCol w="785595"/>
                <a:gridCol w="714178"/>
              </a:tblGrid>
              <a:tr h="216024">
                <a:tc gridSpan="11">
                  <a:txBody>
                    <a:bodyPr/>
                    <a:lstStyle/>
                    <a:p>
                      <a:pPr algn="ctr" fontAlgn="b"/>
                      <a:r>
                        <a:rPr lang="es-MX" sz="800" b="0" u="none" strike="noStrike" dirty="0" smtClean="0">
                          <a:solidFill>
                            <a:srgbClr val="FFFFFF"/>
                          </a:solidFill>
                          <a:effectLst/>
                          <a:latin typeface="+mj-lt"/>
                          <a:cs typeface="Arial" pitchFamily="34" charset="0"/>
                        </a:rPr>
                        <a:t>Chiapas.</a:t>
                      </a:r>
                      <a:r>
                        <a:rPr lang="es-MX" sz="800" b="0" u="none" strike="noStrike" baseline="0" dirty="0" smtClean="0">
                          <a:solidFill>
                            <a:srgbClr val="FFFFFF"/>
                          </a:solidFill>
                          <a:effectLst/>
                          <a:latin typeface="+mj-lt"/>
                          <a:cs typeface="Arial" pitchFamily="34" charset="0"/>
                        </a:rPr>
                        <a:t> </a:t>
                      </a:r>
                      <a:r>
                        <a:rPr lang="es-MX" sz="800" b="0" u="none" strike="noStrike" dirty="0" smtClean="0">
                          <a:solidFill>
                            <a:srgbClr val="FFFFFF"/>
                          </a:solidFill>
                          <a:effectLst/>
                          <a:latin typeface="+mj-lt"/>
                          <a:cs typeface="Arial" pitchFamily="34" charset="0"/>
                        </a:rPr>
                        <a:t>Población Ocupada por Condición de Acceso a las Instituciones de salud </a:t>
                      </a:r>
                      <a:r>
                        <a:rPr lang="es-MX" sz="800" b="0" u="none" strike="noStrike" baseline="30000" dirty="0" smtClean="0">
                          <a:solidFill>
                            <a:srgbClr val="FFFFFF"/>
                          </a:solidFill>
                          <a:effectLst/>
                          <a:latin typeface="+mj-lt"/>
                          <a:cs typeface="Arial" pitchFamily="34" charset="0"/>
                        </a:rPr>
                        <a:t>1</a:t>
                      </a:r>
                      <a:endParaRPr lang="es-MX" sz="800" b="0" i="0" u="none" strike="noStrike" dirty="0">
                        <a:solidFill>
                          <a:srgbClr val="FFFFFF"/>
                        </a:solidFill>
                        <a:effectLst/>
                        <a:latin typeface="+mj-lt"/>
                        <a:cs typeface="Arial" pitchFamily="34" charset="0"/>
                      </a:endParaRPr>
                    </a:p>
                  </a:txBody>
                  <a:tcPr marL="0" marR="18000" marT="180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fontAlgn="ctr"/>
                      <a:endParaRPr lang="es-MX" sz="800" b="1" i="0" u="none" strike="noStrike" dirty="0">
                        <a:solidFill>
                          <a:schemeClr val="bg1"/>
                        </a:solidFill>
                        <a:effectLst/>
                        <a:latin typeface="Arial" pitchFamily="34" charset="0"/>
                        <a:cs typeface="Arial" pitchFamily="34" charset="0"/>
                      </a:endParaRPr>
                    </a:p>
                  </a:txBody>
                  <a:tcPr marL="45720" marR="45720" anchor="ctr">
                    <a:lnT w="12700" cap="flat" cmpd="sng" algn="ctr">
                      <a:solidFill>
                        <a:schemeClr val="tx1"/>
                      </a:solidFill>
                      <a:prstDash val="solid"/>
                      <a:round/>
                      <a:headEnd type="none" w="med" len="med"/>
                      <a:tailEnd type="none" w="med" len="med"/>
                    </a:lnT>
                    <a:solidFill>
                      <a:srgbClr val="012A4F"/>
                    </a:solidFill>
                  </a:tcPr>
                </a:tc>
                <a:tc hMerge="1">
                  <a:txBody>
                    <a:bodyPr/>
                    <a:lstStyle/>
                    <a:p>
                      <a:endParaRPr lang="es-MX"/>
                    </a:p>
                  </a:txBody>
                  <a:tcPr/>
                </a:tc>
                <a:tc hMerge="1">
                  <a:txBody>
                    <a:bodyPr/>
                    <a:lstStyle/>
                    <a:p>
                      <a:pPr algn="ctr" fontAlgn="ctr"/>
                      <a:endParaRPr lang="es-MX" sz="800" b="1" i="0" u="none" strike="noStrike" dirty="0">
                        <a:solidFill>
                          <a:schemeClr val="bg1"/>
                        </a:solidFill>
                        <a:effectLst/>
                        <a:latin typeface="Arial" pitchFamily="34" charset="0"/>
                        <a:cs typeface="Arial" pitchFamily="34" charset="0"/>
                      </a:endParaRPr>
                    </a:p>
                  </a:txBody>
                  <a:tcPr marL="45720" marR="45720" anchor="ctr">
                    <a:lnT w="12700" cap="flat" cmpd="sng" algn="ctr">
                      <a:solidFill>
                        <a:schemeClr val="tx1"/>
                      </a:solidFill>
                      <a:prstDash val="solid"/>
                      <a:round/>
                      <a:headEnd type="none" w="med" len="med"/>
                      <a:tailEnd type="none" w="med" len="med"/>
                    </a:lnT>
                    <a:solidFill>
                      <a:srgbClr val="012A4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algn="ctr" fontAlgn="b"/>
                      <a:endParaRPr lang="es-MX" sz="800" b="0" i="0" u="none" strike="noStrike" dirty="0">
                        <a:solidFill>
                          <a:schemeClr val="bg1"/>
                        </a:solidFill>
                        <a:effectLst/>
                        <a:latin typeface="Arial" pitchFamily="34" charset="0"/>
                        <a:cs typeface="Arial" pitchFamily="34" charset="0"/>
                      </a:endParaRPr>
                    </a:p>
                  </a:txBody>
                  <a:tcPr marL="45720" marR="45720" anchor="ctr">
                    <a:lnT w="12700" cap="flat" cmpd="sng" algn="ctr">
                      <a:solidFill>
                        <a:schemeClr val="tx1"/>
                      </a:solidFill>
                      <a:prstDash val="solid"/>
                      <a:round/>
                      <a:headEnd type="none" w="med" len="med"/>
                      <a:tailEnd type="none" w="med" len="med"/>
                    </a:lnT>
                    <a:solidFill>
                      <a:srgbClr val="012A4F"/>
                    </a:solidFill>
                  </a:tcPr>
                </a:tc>
                <a:tc hMerge="1">
                  <a:txBody>
                    <a:bodyPr/>
                    <a:lstStyle/>
                    <a:p>
                      <a:endParaRPr lang="es-MX"/>
                    </a:p>
                  </a:txBody>
                  <a:tcPr/>
                </a:tc>
                <a:tc hMerge="1">
                  <a:txBody>
                    <a:bodyPr/>
                    <a:lstStyle/>
                    <a:p>
                      <a:pPr algn="ctr" fontAlgn="b"/>
                      <a:endParaRPr lang="es-MX" sz="800" b="1" i="0" u="none" strike="noStrike" dirty="0">
                        <a:solidFill>
                          <a:schemeClr val="bg1"/>
                        </a:solidFill>
                        <a:effectLst/>
                        <a:latin typeface="Arial" pitchFamily="34" charset="0"/>
                        <a:cs typeface="Arial" pitchFamily="34" charset="0"/>
                      </a:endParaRPr>
                    </a:p>
                  </a:txBody>
                  <a:tcPr marL="45720" marR="4572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12A4F"/>
                    </a:solidFill>
                  </a:tcPr>
                </a:tc>
                <a:tc hMerge="1">
                  <a:txBody>
                    <a:bodyPr/>
                    <a:lstStyle/>
                    <a:p>
                      <a:endParaRPr lang="es-MX"/>
                    </a:p>
                  </a:txBody>
                  <a:tcPr/>
                </a:tc>
              </a:tr>
              <a:tr h="333618">
                <a:tc rowSpan="2">
                  <a:txBody>
                    <a:bodyPr/>
                    <a:lstStyle/>
                    <a:p>
                      <a:pPr algn="ctr" fontAlgn="ctr"/>
                      <a:r>
                        <a:rPr lang="es-MX" sz="800" u="none" strike="noStrike" dirty="0">
                          <a:solidFill>
                            <a:srgbClr val="FFFFFF"/>
                          </a:solidFill>
                          <a:effectLst/>
                          <a:latin typeface="+mj-lt"/>
                          <a:cs typeface="Arial" pitchFamily="34" charset="0"/>
                        </a:rPr>
                        <a:t>Indicador</a:t>
                      </a:r>
                      <a:endParaRPr lang="es-MX" sz="800" b="1" i="0" u="none" strike="noStrike" dirty="0">
                        <a:solidFill>
                          <a:srgbClr val="FFFFFF"/>
                        </a:solidFill>
                        <a:effectLst/>
                        <a:latin typeface="+mj-lt"/>
                        <a:cs typeface="Arial" pitchFamily="34" charset="0"/>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4">
                  <a:txBody>
                    <a:bodyPr/>
                    <a:lstStyle/>
                    <a:p>
                      <a:pPr algn="ctr" fontAlgn="ctr"/>
                      <a:r>
                        <a:rPr lang="es-MX" sz="800" u="none" strike="noStrike" dirty="0" smtClean="0">
                          <a:solidFill>
                            <a:srgbClr val="FFFFFF"/>
                          </a:solidFill>
                          <a:effectLst/>
                          <a:latin typeface="+mj-lt"/>
                          <a:cs typeface="Arial" pitchFamily="34" charset="0"/>
                        </a:rPr>
                        <a:t>2012</a:t>
                      </a:r>
                      <a:endParaRPr lang="es-MX" sz="800" b="1" i="0" u="none" strike="noStrike" dirty="0">
                        <a:solidFill>
                          <a:srgbClr val="FFFFFF"/>
                        </a:solidFill>
                        <a:effectLst/>
                        <a:latin typeface="+mj-lt"/>
                        <a:cs typeface="Arial" pitchFamily="34" charset="0"/>
                      </a:endParaRPr>
                    </a:p>
                  </a:txBody>
                  <a:tcPr marL="18000" marR="36000" marT="180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fontAlgn="ctr"/>
                      <a:endParaRPr lang="es-MX" sz="800" b="1" i="0" u="none" strike="noStrike" dirty="0">
                        <a:solidFill>
                          <a:schemeClr val="bg1"/>
                        </a:solidFill>
                        <a:effectLst/>
                        <a:latin typeface="Arial" pitchFamily="34" charset="0"/>
                        <a:cs typeface="Arial" pitchFamily="34" charset="0"/>
                      </a:endParaRPr>
                    </a:p>
                  </a:txBody>
                  <a:tcPr marL="45720" marR="45720" anchor="ctr">
                    <a:solidFill>
                      <a:srgbClr val="012A4F"/>
                    </a:solidFill>
                  </a:tcPr>
                </a:tc>
                <a:tc hMerge="1">
                  <a:txBody>
                    <a:bodyPr/>
                    <a:lstStyle/>
                    <a:p>
                      <a:pPr algn="ctr" fontAlgn="ctr"/>
                      <a:endParaRPr lang="es-MX" sz="800" b="1" i="0" u="none" strike="noStrike" dirty="0">
                        <a:solidFill>
                          <a:srgbClr val="FFFFFF"/>
                        </a:solidFill>
                        <a:effectLst/>
                        <a:latin typeface="+mj-lt"/>
                        <a:cs typeface="Arial" pitchFamily="34" charset="0"/>
                      </a:endParaRPr>
                    </a:p>
                  </a:txBody>
                  <a:tcPr marL="0" marR="18000" marT="1800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hMerge="1">
                  <a:txBody>
                    <a:bodyPr/>
                    <a:lstStyle/>
                    <a:p>
                      <a:endParaRPr lang="es-MX"/>
                    </a:p>
                  </a:txBody>
                  <a:tcPr/>
                </a:tc>
                <a:tc gridSpan="2">
                  <a:txBody>
                    <a:bodyPr/>
                    <a:lstStyle/>
                    <a:p>
                      <a:pPr algn="ctr" fontAlgn="ctr"/>
                      <a:r>
                        <a:rPr lang="es-MX" sz="800" b="0" i="0" u="none" strike="noStrike" dirty="0" smtClean="0">
                          <a:solidFill>
                            <a:srgbClr val="FFFFFF"/>
                          </a:solidFill>
                          <a:effectLst/>
                          <a:latin typeface="+mj-lt"/>
                          <a:cs typeface="Arial" pitchFamily="34" charset="0"/>
                        </a:rPr>
                        <a:t>2013</a:t>
                      </a:r>
                      <a:endParaRPr lang="es-MX" sz="800" b="0" i="0" u="none" strike="noStrike" dirty="0">
                        <a:solidFill>
                          <a:srgbClr val="FFFFFF"/>
                        </a:solidFill>
                        <a:effectLst/>
                        <a:latin typeface="+mj-lt"/>
                        <a:cs typeface="Arial" pitchFamily="34" charset="0"/>
                      </a:endParaRPr>
                    </a:p>
                  </a:txBody>
                  <a:tcPr marL="0" marR="18000" marT="180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fontAlgn="b"/>
                      <a:endParaRPr lang="es-MX" sz="800" b="0" i="0" u="none" strike="noStrike" dirty="0">
                        <a:solidFill>
                          <a:schemeClr val="bg1"/>
                        </a:solidFill>
                        <a:effectLst/>
                        <a:latin typeface="Arial" pitchFamily="34" charset="0"/>
                        <a:cs typeface="Arial" pitchFamily="34" charset="0"/>
                      </a:endParaRPr>
                    </a:p>
                  </a:txBody>
                  <a:tcPr marL="45720" marR="45720" anchor="ctr">
                    <a:solidFill>
                      <a:srgbClr val="012A4F"/>
                    </a:solidFill>
                  </a:tcPr>
                </a:tc>
                <a:tc gridSpan="2">
                  <a:txBody>
                    <a:bodyPr/>
                    <a:lstStyle/>
                    <a:p>
                      <a:pPr algn="ctr" fontAlgn="b"/>
                      <a:r>
                        <a:rPr lang="es-MX" sz="800" u="none" strike="noStrike" dirty="0" smtClean="0">
                          <a:solidFill>
                            <a:srgbClr val="FFFFFF"/>
                          </a:solidFill>
                          <a:effectLst/>
                          <a:latin typeface="+mj-lt"/>
                          <a:cs typeface="Arial" pitchFamily="34" charset="0"/>
                        </a:rPr>
                        <a:t>Variación </a:t>
                      </a:r>
                    </a:p>
                    <a:p>
                      <a:pPr algn="ctr" fontAlgn="b"/>
                      <a:r>
                        <a:rPr lang="es-MX" sz="800" u="none" strike="noStrike" dirty="0" smtClean="0">
                          <a:solidFill>
                            <a:srgbClr val="FFFFFF"/>
                          </a:solidFill>
                          <a:effectLst/>
                          <a:latin typeface="+mj-lt"/>
                          <a:cs typeface="Arial" pitchFamily="34" charset="0"/>
                        </a:rPr>
                        <a:t>1er.</a:t>
                      </a:r>
                      <a:r>
                        <a:rPr lang="es-MX" sz="800" u="none" strike="noStrike" baseline="0" dirty="0" smtClean="0">
                          <a:solidFill>
                            <a:srgbClr val="FFFFFF"/>
                          </a:solidFill>
                          <a:effectLst/>
                          <a:latin typeface="+mj-lt"/>
                          <a:cs typeface="Arial" pitchFamily="34" charset="0"/>
                        </a:rPr>
                        <a:t> Trim. 2013 vs. </a:t>
                      </a:r>
                    </a:p>
                    <a:p>
                      <a:pPr algn="ctr" fontAlgn="b"/>
                      <a:r>
                        <a:rPr lang="es-MX" sz="800" b="0" i="0" u="none" strike="noStrike" dirty="0" smtClean="0">
                          <a:solidFill>
                            <a:srgbClr val="FFFFFF"/>
                          </a:solidFill>
                          <a:effectLst/>
                          <a:latin typeface="+mj-lt"/>
                          <a:cs typeface="Arial" pitchFamily="34" charset="0"/>
                        </a:rPr>
                        <a:t>1er.</a:t>
                      </a:r>
                      <a:r>
                        <a:rPr lang="es-MX" sz="800" b="0" i="0" u="none" strike="noStrike" baseline="0" dirty="0" smtClean="0">
                          <a:solidFill>
                            <a:srgbClr val="FFFFFF"/>
                          </a:solidFill>
                          <a:effectLst/>
                          <a:latin typeface="+mj-lt"/>
                          <a:cs typeface="Arial" pitchFamily="34" charset="0"/>
                        </a:rPr>
                        <a:t> Trim. 2012</a:t>
                      </a:r>
                      <a:endParaRPr lang="es-MX" sz="800" b="0" i="0" u="none" strike="noStrike" dirty="0">
                        <a:solidFill>
                          <a:srgbClr val="FFFFFF"/>
                        </a:solidFill>
                        <a:effectLst/>
                        <a:latin typeface="+mj-lt"/>
                        <a:cs typeface="Arial" pitchFamily="34" charset="0"/>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fontAlgn="b"/>
                      <a:endParaRPr lang="es-MX" sz="700" b="1" i="0" u="none" strike="noStrike" dirty="0">
                        <a:solidFill>
                          <a:schemeClr val="bg1"/>
                        </a:solidFill>
                        <a:effectLst/>
                        <a:latin typeface="Arial" pitchFamily="34" charset="0"/>
                        <a:cs typeface="Arial" pitchFamily="34" charset="0"/>
                      </a:endParaRPr>
                    </a:p>
                  </a:txBody>
                  <a:tcPr marL="45720" marR="45720" anchor="ctr">
                    <a:lnR w="12700" cap="flat" cmpd="sng" algn="ctr">
                      <a:solidFill>
                        <a:schemeClr val="tx1"/>
                      </a:solidFill>
                      <a:prstDash val="solid"/>
                      <a:round/>
                      <a:headEnd type="none" w="med" len="med"/>
                      <a:tailEnd type="none" w="med" len="med"/>
                    </a:lnR>
                    <a:solidFill>
                      <a:srgbClr val="012A4F"/>
                    </a:solidFill>
                  </a:tcPr>
                </a:tc>
                <a:tc gridSpan="2">
                  <a:txBody>
                    <a:bodyPr/>
                    <a:lstStyle/>
                    <a:p>
                      <a:pPr algn="ctr" fontAlgn="b"/>
                      <a:r>
                        <a:rPr lang="es-MX" sz="800" u="none" strike="noStrike" dirty="0" smtClean="0">
                          <a:solidFill>
                            <a:srgbClr val="FFFFFF"/>
                          </a:solidFill>
                          <a:effectLst/>
                          <a:latin typeface="+mj-lt"/>
                          <a:cs typeface="Arial" pitchFamily="34" charset="0"/>
                        </a:rPr>
                        <a:t>Variación </a:t>
                      </a:r>
                    </a:p>
                    <a:p>
                      <a:pPr algn="ctr" fontAlgn="b"/>
                      <a:r>
                        <a:rPr lang="es-MX" sz="800" u="none" strike="noStrike" dirty="0" smtClean="0">
                          <a:solidFill>
                            <a:srgbClr val="FFFFFF"/>
                          </a:solidFill>
                          <a:effectLst/>
                          <a:latin typeface="+mj-lt"/>
                          <a:cs typeface="Arial" pitchFamily="34" charset="0"/>
                        </a:rPr>
                        <a:t>1er.</a:t>
                      </a:r>
                      <a:r>
                        <a:rPr lang="es-MX" sz="800" u="none" strike="noStrike" baseline="0" dirty="0" smtClean="0">
                          <a:solidFill>
                            <a:srgbClr val="FFFFFF"/>
                          </a:solidFill>
                          <a:effectLst/>
                          <a:latin typeface="+mj-lt"/>
                          <a:cs typeface="Arial" pitchFamily="34" charset="0"/>
                        </a:rPr>
                        <a:t> Trim. 2013 vs. </a:t>
                      </a:r>
                    </a:p>
                    <a:p>
                      <a:pPr algn="ctr" fontAlgn="b"/>
                      <a:r>
                        <a:rPr lang="es-MX" sz="800" u="none" strike="noStrike" baseline="0" dirty="0" smtClean="0">
                          <a:solidFill>
                            <a:srgbClr val="FFFFFF"/>
                          </a:solidFill>
                          <a:effectLst/>
                          <a:latin typeface="+mj-lt"/>
                          <a:cs typeface="Arial" pitchFamily="34" charset="0"/>
                        </a:rPr>
                        <a:t>4to. Trim. 2012</a:t>
                      </a:r>
                      <a:endParaRPr lang="es-MX" sz="800" b="1" i="0" u="none" strike="noStrike" dirty="0">
                        <a:solidFill>
                          <a:srgbClr val="FFFFFF"/>
                        </a:solidFill>
                        <a:effectLst/>
                        <a:latin typeface="+mj-lt"/>
                        <a:cs typeface="Arial" pitchFamily="34" charset="0"/>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fontAlgn="b"/>
                      <a:endParaRPr lang="es-MX" sz="700" b="1" i="0" u="none" strike="noStrike" dirty="0">
                        <a:solidFill>
                          <a:schemeClr val="bg1"/>
                        </a:solidFill>
                        <a:effectLst/>
                        <a:latin typeface="Arial" pitchFamily="34" charset="0"/>
                        <a:cs typeface="Arial" pitchFamily="34" charset="0"/>
                      </a:endParaRPr>
                    </a:p>
                  </a:txBody>
                  <a:tcPr marL="45720" marR="45720" anchor="ctr">
                    <a:lnR w="12700" cap="flat" cmpd="sng" algn="ctr">
                      <a:solidFill>
                        <a:schemeClr val="tx1"/>
                      </a:solidFill>
                      <a:prstDash val="solid"/>
                      <a:round/>
                      <a:headEnd type="none" w="med" len="med"/>
                      <a:tailEnd type="none" w="med" len="med"/>
                    </a:lnR>
                    <a:solidFill>
                      <a:srgbClr val="012A4F"/>
                    </a:solidFill>
                  </a:tcPr>
                </a:tc>
              </a:tr>
              <a:tr h="326937">
                <a:tc vMerge="1">
                  <a:txBody>
                    <a:bodyPr/>
                    <a:lstStyle/>
                    <a:p>
                      <a:pPr algn="l" fontAlgn="b"/>
                      <a:endParaRPr lang="es-MX" sz="900" b="0" i="0" u="none" strike="noStrike" dirty="0">
                        <a:solidFill>
                          <a:srgbClr val="000000"/>
                        </a:solidFill>
                        <a:effectLst/>
                        <a:latin typeface="Arial" pitchFamily="34" charset="0"/>
                        <a:cs typeface="Arial" pitchFamily="34" charset="0"/>
                      </a:endParaRPr>
                    </a:p>
                  </a:txBody>
                  <a:tcPr marL="45720" marR="4572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ctr"/>
                      <a:r>
                        <a:rPr lang="es-MX" sz="800" u="none" strike="noStrike" dirty="0" smtClean="0">
                          <a:solidFill>
                            <a:srgbClr val="FFFFFF"/>
                          </a:solidFill>
                          <a:effectLst/>
                          <a:latin typeface="+mj-lt"/>
                          <a:cs typeface="Arial" pitchFamily="34" charset="0"/>
                        </a:rPr>
                        <a:t>1er. Trimestre </a:t>
                      </a:r>
                      <a:endParaRPr lang="es-MX" sz="800" b="0" i="0" u="none" strike="noStrike" dirty="0">
                        <a:solidFill>
                          <a:srgbClr val="FFFFFF"/>
                        </a:solidFill>
                        <a:effectLst/>
                        <a:latin typeface="+mj-lt"/>
                        <a:cs typeface="Arial" pitchFamily="34" charset="0"/>
                      </a:endParaRPr>
                    </a:p>
                  </a:txBody>
                  <a:tcPr marL="18000" marR="18000" marT="180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800" b="0" i="0" u="none" strike="noStrike" dirty="0" smtClean="0">
                          <a:solidFill>
                            <a:srgbClr val="FFFFFF"/>
                          </a:solidFill>
                          <a:effectLst/>
                          <a:latin typeface="+mj-lt"/>
                          <a:cs typeface="Arial" pitchFamily="34" charset="0"/>
                        </a:rPr>
                        <a:t>Participación</a:t>
                      </a:r>
                      <a:r>
                        <a:rPr lang="es-MX" sz="800" b="0" i="0" u="none" strike="noStrike" baseline="0" dirty="0" smtClean="0">
                          <a:solidFill>
                            <a:srgbClr val="FFFFFF"/>
                          </a:solidFill>
                          <a:effectLst/>
                          <a:latin typeface="+mj-lt"/>
                          <a:cs typeface="Arial" pitchFamily="34" charset="0"/>
                        </a:rPr>
                        <a:t> % en la PEAO</a:t>
                      </a:r>
                      <a:endParaRPr lang="es-MX" sz="800" b="0" i="0" u="none" strike="noStrike" dirty="0">
                        <a:solidFill>
                          <a:srgbClr val="FFFFFF"/>
                        </a:solidFill>
                        <a:effectLst/>
                        <a:latin typeface="+mj-lt"/>
                        <a:cs typeface="Arial" pitchFamily="34" charset="0"/>
                      </a:endParaRPr>
                    </a:p>
                  </a:txBody>
                  <a:tcPr marL="18000" marR="36000" marT="180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800" u="none" strike="noStrike" dirty="0" smtClean="0">
                          <a:solidFill>
                            <a:srgbClr val="FFFFFF"/>
                          </a:solidFill>
                          <a:effectLst/>
                          <a:latin typeface="+mj-lt"/>
                          <a:cs typeface="Arial" pitchFamily="34" charset="0"/>
                        </a:rPr>
                        <a:t>4to. Trimestre </a:t>
                      </a:r>
                      <a:endParaRPr lang="es-MX" sz="800" b="0" i="0" u="none" strike="noStrike" dirty="0">
                        <a:solidFill>
                          <a:srgbClr val="FFFFFF"/>
                        </a:solidFill>
                        <a:effectLst/>
                        <a:latin typeface="+mj-lt"/>
                        <a:cs typeface="Arial" pitchFamily="34" charset="0"/>
                      </a:endParaRPr>
                    </a:p>
                  </a:txBody>
                  <a:tcPr marL="18000" marR="18000" marT="180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800" b="0" i="0" u="none" strike="noStrike" dirty="0" smtClean="0">
                          <a:solidFill>
                            <a:srgbClr val="FFFFFF"/>
                          </a:solidFill>
                          <a:effectLst/>
                          <a:latin typeface="+mj-lt"/>
                          <a:cs typeface="Arial" pitchFamily="34" charset="0"/>
                        </a:rPr>
                        <a:t>Participación</a:t>
                      </a:r>
                      <a:r>
                        <a:rPr lang="es-MX" sz="800" b="0" i="0" u="none" strike="noStrike" baseline="0" dirty="0" smtClean="0">
                          <a:solidFill>
                            <a:srgbClr val="FFFFFF"/>
                          </a:solidFill>
                          <a:effectLst/>
                          <a:latin typeface="+mj-lt"/>
                          <a:cs typeface="Arial" pitchFamily="34" charset="0"/>
                        </a:rPr>
                        <a:t> % en la PEAO</a:t>
                      </a:r>
                      <a:endParaRPr lang="es-MX" sz="800" b="0" i="0" u="none" strike="noStrike" dirty="0" smtClean="0">
                        <a:solidFill>
                          <a:srgbClr val="FFFFFF"/>
                        </a:solidFill>
                        <a:effectLst/>
                        <a:latin typeface="+mj-lt"/>
                        <a:cs typeface="Arial" pitchFamily="34" charset="0"/>
                      </a:endParaRPr>
                    </a:p>
                  </a:txBody>
                  <a:tcPr marL="18000" marR="36000" marT="180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800" b="0" i="0" u="none" strike="noStrike" dirty="0" smtClean="0">
                          <a:solidFill>
                            <a:srgbClr val="FFFFFF"/>
                          </a:solidFill>
                          <a:effectLst/>
                          <a:latin typeface="+mj-lt"/>
                          <a:cs typeface="Arial" pitchFamily="34" charset="0"/>
                        </a:rPr>
                        <a:t>1er. Trimestre </a:t>
                      </a:r>
                      <a:endParaRPr lang="es-MX" sz="800" b="0" i="0" u="none" strike="noStrike" dirty="0">
                        <a:solidFill>
                          <a:srgbClr val="FFFFFF"/>
                        </a:solidFill>
                        <a:effectLst/>
                        <a:latin typeface="+mj-lt"/>
                        <a:cs typeface="Arial" pitchFamily="34" charset="0"/>
                      </a:endParaRPr>
                    </a:p>
                  </a:txBody>
                  <a:tcPr marL="54000" marR="54000" marT="180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s-MX" sz="800" b="0" i="0" u="none" strike="noStrike" dirty="0" smtClean="0">
                          <a:solidFill>
                            <a:srgbClr val="FFFFFF"/>
                          </a:solidFill>
                          <a:effectLst/>
                          <a:latin typeface="+mj-lt"/>
                          <a:cs typeface="Arial" pitchFamily="34" charset="0"/>
                        </a:rPr>
                        <a:t>Participación</a:t>
                      </a:r>
                      <a:r>
                        <a:rPr lang="es-MX" sz="800" b="0" i="0" u="none" strike="noStrike" baseline="0" dirty="0" smtClean="0">
                          <a:solidFill>
                            <a:srgbClr val="FFFFFF"/>
                          </a:solidFill>
                          <a:effectLst/>
                          <a:latin typeface="+mj-lt"/>
                          <a:cs typeface="Arial" pitchFamily="34" charset="0"/>
                        </a:rPr>
                        <a:t> % en la PEAO</a:t>
                      </a:r>
                      <a:endParaRPr lang="es-MX" sz="800" u="none" strike="noStrike" kern="1200" dirty="0">
                        <a:solidFill>
                          <a:srgbClr val="FFFFFF"/>
                        </a:solidFill>
                        <a:effectLst/>
                        <a:latin typeface="+mj-lt"/>
                        <a:ea typeface="+mn-ea"/>
                        <a:cs typeface="Arial" pitchFamily="34" charset="0"/>
                      </a:endParaRPr>
                    </a:p>
                  </a:txBody>
                  <a:tcPr marL="0" marR="18000" marT="180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s-MX" sz="800" u="none" strike="noStrike" kern="1200" dirty="0" smtClean="0">
                          <a:solidFill>
                            <a:srgbClr val="FFFFFF"/>
                          </a:solidFill>
                          <a:effectLst/>
                          <a:latin typeface="+mj-lt"/>
                          <a:ea typeface="+mn-ea"/>
                          <a:cs typeface="Arial" pitchFamily="34" charset="0"/>
                        </a:rPr>
                        <a:t>Abs. </a:t>
                      </a:r>
                      <a:endParaRPr lang="es-MX" sz="800" u="none" strike="noStrike" kern="1200" dirty="0">
                        <a:solidFill>
                          <a:srgbClr val="FFFFFF"/>
                        </a:solidFill>
                        <a:effectLst/>
                        <a:latin typeface="+mj-lt"/>
                        <a:ea typeface="+mn-ea"/>
                        <a:cs typeface="Arial" pitchFamily="34" charset="0"/>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s-MX" sz="800" u="none" strike="noStrike" kern="1200" dirty="0" smtClean="0">
                          <a:solidFill>
                            <a:srgbClr val="FFFFFF"/>
                          </a:solidFill>
                          <a:effectLst/>
                          <a:latin typeface="+mj-lt"/>
                          <a:ea typeface="+mn-ea"/>
                          <a:cs typeface="Arial" pitchFamily="34" charset="0"/>
                        </a:rPr>
                        <a:t>%</a:t>
                      </a:r>
                      <a:endParaRPr lang="es-MX" sz="800" u="none" strike="noStrike" kern="1200" dirty="0">
                        <a:solidFill>
                          <a:srgbClr val="FFFFFF"/>
                        </a:solidFill>
                        <a:effectLst/>
                        <a:latin typeface="+mj-lt"/>
                        <a:ea typeface="+mn-ea"/>
                        <a:cs typeface="Arial" pitchFamily="34" charset="0"/>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s-MX" sz="800" u="none" strike="noStrike" kern="1200" dirty="0" smtClean="0">
                          <a:solidFill>
                            <a:srgbClr val="FFFFFF"/>
                          </a:solidFill>
                          <a:effectLst/>
                          <a:latin typeface="+mj-lt"/>
                          <a:ea typeface="+mn-ea"/>
                          <a:cs typeface="Arial" pitchFamily="34" charset="0"/>
                        </a:rPr>
                        <a:t>Abs. </a:t>
                      </a:r>
                      <a:endParaRPr lang="es-MX" sz="800" u="none" strike="noStrike" kern="1200" dirty="0">
                        <a:solidFill>
                          <a:srgbClr val="FFFFFF"/>
                        </a:solidFill>
                        <a:effectLst/>
                        <a:latin typeface="+mj-lt"/>
                        <a:ea typeface="+mn-ea"/>
                        <a:cs typeface="Arial" pitchFamily="34" charset="0"/>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s-MX" sz="800" u="none" strike="noStrike" kern="1200" dirty="0" smtClean="0">
                          <a:solidFill>
                            <a:srgbClr val="FFFFFF"/>
                          </a:solidFill>
                          <a:effectLst/>
                          <a:latin typeface="+mj-lt"/>
                          <a:ea typeface="+mn-ea"/>
                          <a:cs typeface="Arial" pitchFamily="34" charset="0"/>
                        </a:rPr>
                        <a:t>%</a:t>
                      </a:r>
                      <a:endParaRPr lang="es-MX" sz="800" u="none" strike="noStrike" kern="1200" dirty="0">
                        <a:solidFill>
                          <a:srgbClr val="FFFFFF"/>
                        </a:solidFill>
                        <a:effectLst/>
                        <a:latin typeface="+mj-lt"/>
                        <a:ea typeface="+mn-ea"/>
                        <a:cs typeface="Arial" pitchFamily="34" charset="0"/>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80015">
                <a:tc>
                  <a:txBody>
                    <a:bodyPr/>
                    <a:lstStyle/>
                    <a:p>
                      <a:pPr marL="0" indent="0" algn="l" fontAlgn="b"/>
                      <a:r>
                        <a:rPr lang="es-MX" sz="800" b="1" u="none" strike="noStrike" dirty="0" smtClean="0">
                          <a:solidFill>
                            <a:schemeClr val="tx1"/>
                          </a:solidFill>
                          <a:effectLst/>
                          <a:latin typeface="+mj-lt"/>
                          <a:cs typeface="Arial" pitchFamily="34" charset="0"/>
                        </a:rPr>
                        <a:t>PEAO</a:t>
                      </a:r>
                      <a:endParaRPr lang="es-MX" sz="800" b="1" i="0" u="none" strike="noStrike" dirty="0">
                        <a:solidFill>
                          <a:schemeClr val="tx1"/>
                        </a:solidFill>
                        <a:effectLst/>
                        <a:latin typeface="+mj-lt"/>
                        <a:cs typeface="Arial" pitchFamily="34" charset="0"/>
                      </a:endParaRPr>
                    </a:p>
                  </a:txBody>
                  <a:tcPr marL="45720" marR="45720" anchor="ctr">
                    <a:lnL w="6350" cap="flat" cmpd="sng" algn="ctr">
                      <a:no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800" b="0" i="0" u="none" strike="noStrike" dirty="0">
                          <a:solidFill>
                            <a:schemeClr val="tx1"/>
                          </a:solidFill>
                          <a:effectLst/>
                          <a:latin typeface="+mj-lt"/>
                        </a:rPr>
                        <a:t>1,884,763</a:t>
                      </a:r>
                    </a:p>
                  </a:txBody>
                  <a:tcPr marL="10800" marR="720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smtClean="0">
                          <a:solidFill>
                            <a:schemeClr val="tx1"/>
                          </a:solidFill>
                          <a:effectLst/>
                          <a:latin typeface="+mj-lt"/>
                        </a:rPr>
                        <a:t>100.00</a:t>
                      </a:r>
                      <a:endParaRPr lang="es-MX" sz="800" b="0" i="0" u="none" strike="noStrike" dirty="0">
                        <a:solidFill>
                          <a:schemeClr val="tx1"/>
                        </a:solidFill>
                        <a:effectLst/>
                        <a:latin typeface="+mj-lt"/>
                      </a:endParaRPr>
                    </a:p>
                  </a:txBody>
                  <a:tcPr marL="10800" marR="2340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800" b="0" i="0" u="none" strike="noStrike" dirty="0">
                          <a:solidFill>
                            <a:schemeClr val="tx1"/>
                          </a:solidFill>
                          <a:effectLst/>
                          <a:latin typeface="+mj-lt"/>
                        </a:rPr>
                        <a:t>1,846,040</a:t>
                      </a:r>
                    </a:p>
                  </a:txBody>
                  <a:tcPr marL="10800" marR="720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smtClean="0">
                          <a:solidFill>
                            <a:schemeClr val="tx1"/>
                          </a:solidFill>
                          <a:effectLst/>
                          <a:latin typeface="+mj-lt"/>
                        </a:rPr>
                        <a:t>100.00</a:t>
                      </a:r>
                      <a:endParaRPr lang="es-MX" sz="800" b="0" i="0" u="none" strike="noStrike" dirty="0">
                        <a:solidFill>
                          <a:schemeClr val="tx1"/>
                        </a:solidFill>
                        <a:effectLst/>
                        <a:latin typeface="+mj-lt"/>
                      </a:endParaRPr>
                    </a:p>
                  </a:txBody>
                  <a:tcPr marL="10800" marR="2520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800" b="0" i="0" u="none" strike="noStrike" dirty="0">
                          <a:solidFill>
                            <a:schemeClr val="tx1"/>
                          </a:solidFill>
                          <a:effectLst/>
                          <a:latin typeface="+mj-lt"/>
                        </a:rPr>
                        <a:t>1,897,210</a:t>
                      </a:r>
                    </a:p>
                  </a:txBody>
                  <a:tcPr marL="10800" marR="720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smtClean="0">
                          <a:solidFill>
                            <a:schemeClr val="tx1"/>
                          </a:solidFill>
                          <a:effectLst/>
                          <a:latin typeface="+mj-lt"/>
                        </a:rPr>
                        <a:t>100.00</a:t>
                      </a:r>
                      <a:endParaRPr lang="es-MX" sz="800" b="0" i="0" u="none" strike="noStrike" dirty="0">
                        <a:solidFill>
                          <a:schemeClr val="tx1"/>
                        </a:solidFill>
                        <a:effectLst/>
                        <a:latin typeface="+mj-lt"/>
                      </a:endParaRPr>
                    </a:p>
                  </a:txBody>
                  <a:tcPr marL="10800" marR="2160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a:solidFill>
                            <a:schemeClr val="tx1"/>
                          </a:solidFill>
                          <a:effectLst/>
                          <a:latin typeface="+mj-lt"/>
                        </a:rPr>
                        <a:t>12,447</a:t>
                      </a:r>
                    </a:p>
                  </a:txBody>
                  <a:tcPr marL="10800" marR="720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0.66</a:t>
                      </a:r>
                    </a:p>
                  </a:txBody>
                  <a:tcPr marL="10800" marR="1800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a:solidFill>
                            <a:schemeClr val="tx1"/>
                          </a:solidFill>
                          <a:effectLst/>
                          <a:latin typeface="+mj-lt"/>
                        </a:rPr>
                        <a:t>51,170</a:t>
                      </a:r>
                    </a:p>
                  </a:txBody>
                  <a:tcPr marL="10800" marR="720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2.77</a:t>
                      </a:r>
                    </a:p>
                  </a:txBody>
                  <a:tcPr marL="10800" marR="126000" marT="10800" marB="0" anchor="ctr">
                    <a:lnL w="12700" cmpd="sng">
                      <a:noFill/>
                    </a:lnL>
                    <a:lnR w="63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r>
              <a:tr h="163613">
                <a:tc>
                  <a:txBody>
                    <a:bodyPr/>
                    <a:lstStyle/>
                    <a:p>
                      <a:pPr algn="l" fontAlgn="b"/>
                      <a:r>
                        <a:rPr lang="es-MX" sz="800" u="none" strike="noStrike" dirty="0" smtClean="0">
                          <a:solidFill>
                            <a:schemeClr val="tx1"/>
                          </a:solidFill>
                          <a:effectLst/>
                          <a:latin typeface="+mj-lt"/>
                          <a:cs typeface="Arial" pitchFamily="34" charset="0"/>
                        </a:rPr>
                        <a:t>Con acceso</a:t>
                      </a:r>
                      <a:endParaRPr lang="es-MX" sz="800" b="0" i="0" u="none" strike="noStrike" dirty="0">
                        <a:solidFill>
                          <a:schemeClr val="tx1"/>
                        </a:solidFill>
                        <a:effectLst/>
                        <a:latin typeface="+mj-lt"/>
                        <a:cs typeface="Arial" pitchFamily="34" charset="0"/>
                      </a:endParaRPr>
                    </a:p>
                  </a:txBody>
                  <a:tcPr marL="90000" marR="36000" marT="0"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ctr"/>
                      <a:r>
                        <a:rPr lang="es-MX" sz="800" b="0" i="0" u="none" strike="noStrike" dirty="0">
                          <a:solidFill>
                            <a:schemeClr val="tx1"/>
                          </a:solidFill>
                          <a:effectLst/>
                          <a:latin typeface="+mj-lt"/>
                        </a:rPr>
                        <a:t>295,054</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15.65</a:t>
                      </a:r>
                    </a:p>
                  </a:txBody>
                  <a:tcPr marL="10800" marR="23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ctr"/>
                      <a:r>
                        <a:rPr lang="es-MX" sz="800" b="0" i="0" u="none" strike="noStrike" dirty="0">
                          <a:solidFill>
                            <a:schemeClr val="tx1"/>
                          </a:solidFill>
                          <a:effectLst/>
                          <a:latin typeface="+mj-lt"/>
                        </a:rPr>
                        <a:t>317,163</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17.18</a:t>
                      </a:r>
                    </a:p>
                  </a:txBody>
                  <a:tcPr marL="10800" marR="25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ctr"/>
                      <a:r>
                        <a:rPr lang="es-MX" sz="800" b="0" i="0" u="none" strike="noStrike" dirty="0">
                          <a:solidFill>
                            <a:schemeClr val="tx1"/>
                          </a:solidFill>
                          <a:effectLst/>
                          <a:latin typeface="+mj-lt"/>
                        </a:rPr>
                        <a:t>288,559</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15.21</a:t>
                      </a:r>
                    </a:p>
                  </a:txBody>
                  <a:tcPr marL="10800" marR="216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a:solidFill>
                            <a:schemeClr val="tx1"/>
                          </a:solidFill>
                          <a:effectLst/>
                          <a:latin typeface="+mj-lt"/>
                        </a:rPr>
                        <a:t>-6,495</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a:solidFill>
                            <a:schemeClr val="tx1"/>
                          </a:solidFill>
                          <a:effectLst/>
                          <a:latin typeface="+mj-lt"/>
                        </a:rPr>
                        <a:t>-2.20</a:t>
                      </a:r>
                    </a:p>
                  </a:txBody>
                  <a:tcPr marL="10800" marR="180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a:solidFill>
                            <a:schemeClr val="tx1"/>
                          </a:solidFill>
                          <a:effectLst/>
                          <a:latin typeface="+mj-lt"/>
                        </a:rPr>
                        <a:t>-28,604</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-9.02</a:t>
                      </a:r>
                    </a:p>
                  </a:txBody>
                  <a:tcPr marL="10800" marR="126000" marT="10800" marB="0"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BD5E8"/>
                    </a:solidFill>
                  </a:tcPr>
                </a:tc>
              </a:tr>
              <a:tr h="163613">
                <a:tc>
                  <a:txBody>
                    <a:bodyPr/>
                    <a:lstStyle/>
                    <a:p>
                      <a:pPr algn="l" fontAlgn="b"/>
                      <a:r>
                        <a:rPr lang="es-MX" sz="800" u="none" strike="noStrike" dirty="0" smtClean="0">
                          <a:solidFill>
                            <a:schemeClr val="tx1"/>
                          </a:solidFill>
                          <a:effectLst/>
                          <a:latin typeface="+mj-lt"/>
                          <a:cs typeface="Arial" pitchFamily="34" charset="0"/>
                        </a:rPr>
                        <a:t>Sin acceso</a:t>
                      </a:r>
                      <a:endParaRPr lang="es-MX" sz="800" b="0" i="0" u="none" strike="noStrike" dirty="0">
                        <a:solidFill>
                          <a:schemeClr val="tx1"/>
                        </a:solidFill>
                        <a:effectLst/>
                        <a:latin typeface="+mj-lt"/>
                        <a:cs typeface="Arial" pitchFamily="34" charset="0"/>
                      </a:endParaRPr>
                    </a:p>
                  </a:txBody>
                  <a:tcPr marL="90000" marR="36000" marT="0"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800" b="0" i="0" u="none" strike="noStrike" dirty="0">
                          <a:solidFill>
                            <a:schemeClr val="tx1"/>
                          </a:solidFill>
                          <a:effectLst/>
                          <a:latin typeface="+mj-lt"/>
                        </a:rPr>
                        <a:t>1,587,811</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84.24</a:t>
                      </a:r>
                    </a:p>
                  </a:txBody>
                  <a:tcPr marL="10800" marR="23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800" b="0" i="0" u="none" strike="noStrike" dirty="0">
                          <a:solidFill>
                            <a:schemeClr val="tx1"/>
                          </a:solidFill>
                          <a:effectLst/>
                          <a:latin typeface="+mj-lt"/>
                        </a:rPr>
                        <a:t>1,526,014</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82.66</a:t>
                      </a:r>
                    </a:p>
                  </a:txBody>
                  <a:tcPr marL="10800" marR="25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800" b="0" i="0" u="none" strike="noStrike" dirty="0">
                          <a:solidFill>
                            <a:schemeClr val="tx1"/>
                          </a:solidFill>
                          <a:effectLst/>
                          <a:latin typeface="+mj-lt"/>
                        </a:rPr>
                        <a:t>1,607,741</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84.74</a:t>
                      </a:r>
                    </a:p>
                  </a:txBody>
                  <a:tcPr marL="10800" marR="216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a:solidFill>
                            <a:schemeClr val="tx1"/>
                          </a:solidFill>
                          <a:effectLst/>
                          <a:latin typeface="+mj-lt"/>
                        </a:rPr>
                        <a:t>19,930</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a:solidFill>
                            <a:schemeClr val="tx1"/>
                          </a:solidFill>
                          <a:effectLst/>
                          <a:latin typeface="+mj-lt"/>
                        </a:rPr>
                        <a:t>1.26</a:t>
                      </a:r>
                    </a:p>
                  </a:txBody>
                  <a:tcPr marL="10800" marR="180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a:solidFill>
                            <a:schemeClr val="tx1"/>
                          </a:solidFill>
                          <a:effectLst/>
                          <a:latin typeface="+mj-lt"/>
                        </a:rPr>
                        <a:t>81,727</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b"/>
                      <a:r>
                        <a:rPr lang="es-MX" sz="800" b="0" i="0" u="none" strike="noStrike" dirty="0">
                          <a:solidFill>
                            <a:schemeClr val="tx1"/>
                          </a:solidFill>
                          <a:effectLst/>
                          <a:latin typeface="+mj-lt"/>
                        </a:rPr>
                        <a:t>5.36</a:t>
                      </a:r>
                    </a:p>
                  </a:txBody>
                  <a:tcPr marL="10800" marR="126000" marT="10800" marB="0"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EBF4"/>
                    </a:solidFill>
                  </a:tcPr>
                </a:tc>
              </a:tr>
              <a:tr h="163613">
                <a:tc>
                  <a:txBody>
                    <a:bodyPr/>
                    <a:lstStyle/>
                    <a:p>
                      <a:pPr algn="l" fontAlgn="b"/>
                      <a:r>
                        <a:rPr lang="es-MX" sz="800" u="none" strike="noStrike" dirty="0">
                          <a:solidFill>
                            <a:schemeClr val="tx1"/>
                          </a:solidFill>
                          <a:effectLst/>
                          <a:latin typeface="+mj-lt"/>
                          <a:cs typeface="Arial" pitchFamily="34" charset="0"/>
                        </a:rPr>
                        <a:t>No especificado</a:t>
                      </a:r>
                      <a:endParaRPr lang="es-MX" sz="800" b="0" i="0" u="none" strike="noStrike" dirty="0">
                        <a:solidFill>
                          <a:schemeClr val="tx1"/>
                        </a:solidFill>
                        <a:effectLst/>
                        <a:latin typeface="+mj-lt"/>
                        <a:cs typeface="Arial" pitchFamily="34" charset="0"/>
                      </a:endParaRPr>
                    </a:p>
                  </a:txBody>
                  <a:tcPr marL="90000" marR="36000" marT="0" marB="0" anchor="ctr">
                    <a:lnL w="6350" cap="flat" cmpd="sng" algn="ctr">
                      <a:no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ctr"/>
                      <a:r>
                        <a:rPr lang="es-MX" sz="800" b="0" i="0" u="none" strike="noStrike" dirty="0">
                          <a:solidFill>
                            <a:schemeClr val="tx1"/>
                          </a:solidFill>
                          <a:effectLst/>
                          <a:latin typeface="+mj-lt"/>
                        </a:rPr>
                        <a:t>1,898</a:t>
                      </a:r>
                    </a:p>
                  </a:txBody>
                  <a:tcPr marL="10800" marR="72000" marT="1080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0.10</a:t>
                      </a:r>
                    </a:p>
                  </a:txBody>
                  <a:tcPr marL="10800" marR="234000" marT="1080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ctr"/>
                      <a:r>
                        <a:rPr lang="es-MX" sz="800" b="0" i="0" u="none" strike="noStrike" dirty="0">
                          <a:solidFill>
                            <a:schemeClr val="tx1"/>
                          </a:solidFill>
                          <a:effectLst/>
                          <a:latin typeface="+mj-lt"/>
                        </a:rPr>
                        <a:t>2,863</a:t>
                      </a:r>
                    </a:p>
                  </a:txBody>
                  <a:tcPr marL="10800" marR="72000" marT="1080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0.16</a:t>
                      </a:r>
                    </a:p>
                  </a:txBody>
                  <a:tcPr marL="10800" marR="252000" marT="1080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ctr"/>
                      <a:r>
                        <a:rPr lang="es-MX" sz="800" b="0" i="0" u="none" strike="noStrike" dirty="0">
                          <a:solidFill>
                            <a:schemeClr val="tx1"/>
                          </a:solidFill>
                          <a:effectLst/>
                          <a:latin typeface="+mj-lt"/>
                        </a:rPr>
                        <a:t>910</a:t>
                      </a:r>
                    </a:p>
                  </a:txBody>
                  <a:tcPr marL="10800" marR="72000" marT="1080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0.05</a:t>
                      </a:r>
                    </a:p>
                  </a:txBody>
                  <a:tcPr marL="10800" marR="216000" marT="1080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-988</a:t>
                      </a:r>
                    </a:p>
                  </a:txBody>
                  <a:tcPr marL="10800" marR="72000" marT="1080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-52.05</a:t>
                      </a:r>
                    </a:p>
                  </a:txBody>
                  <a:tcPr marL="10800" marR="180000" marT="1080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a:solidFill>
                            <a:schemeClr val="tx1"/>
                          </a:solidFill>
                          <a:effectLst/>
                          <a:latin typeface="+mj-lt"/>
                        </a:rPr>
                        <a:t>-1,953</a:t>
                      </a:r>
                    </a:p>
                  </a:txBody>
                  <a:tcPr marL="10800" marR="72000" marT="1080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800" b="0" i="0" u="none" strike="noStrike" dirty="0">
                          <a:solidFill>
                            <a:schemeClr val="tx1"/>
                          </a:solidFill>
                          <a:effectLst/>
                          <a:latin typeface="+mj-lt"/>
                        </a:rPr>
                        <a:t>-68.22</a:t>
                      </a:r>
                    </a:p>
                  </a:txBody>
                  <a:tcPr marL="10800" marR="126000" marT="1080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r>
            </a:tbl>
          </a:graphicData>
        </a:graphic>
      </p:graphicFrame>
      <p:sp>
        <p:nvSpPr>
          <p:cNvPr id="19" name="18 CuadroTexto"/>
          <p:cNvSpPr txBox="1"/>
          <p:nvPr/>
        </p:nvSpPr>
        <p:spPr>
          <a:xfrm>
            <a:off x="107504" y="5965249"/>
            <a:ext cx="8784976" cy="200055"/>
          </a:xfrm>
          <a:prstGeom prst="rect">
            <a:avLst/>
          </a:prstGeom>
          <a:solidFill>
            <a:schemeClr val="bg1">
              <a:lumMod val="20000"/>
              <a:lumOff val="80000"/>
            </a:schemeClr>
          </a:solidFill>
        </p:spPr>
        <p:txBody>
          <a:bodyPr wrap="square" rtlCol="0">
            <a:spAutoFit/>
          </a:bodyPr>
          <a:lstStyle/>
          <a:p>
            <a:pPr algn="just"/>
            <a:r>
              <a:rPr lang="es-MX" sz="700" baseline="30000" dirty="0" smtClean="0"/>
              <a:t>1 </a:t>
            </a:r>
            <a:r>
              <a:rPr lang="es-MX" sz="700" dirty="0"/>
              <a:t>Se limita exclusivamente al trabajo o a la actividad económica que da acceso o no a los servicios de salud  pública o privada. Se excluyen </a:t>
            </a:r>
            <a:r>
              <a:rPr lang="es-MX" sz="700" dirty="0" smtClean="0"/>
              <a:t>los </a:t>
            </a:r>
            <a:r>
              <a:rPr lang="es-MX" sz="700" dirty="0"/>
              <a:t>parientes declarados por el trabajador como dependientes económicos</a:t>
            </a:r>
            <a:r>
              <a:rPr lang="es-MX" sz="700" dirty="0" smtClean="0"/>
              <a:t>.</a:t>
            </a:r>
            <a:endParaRPr lang="es-MX" sz="700" dirty="0"/>
          </a:p>
        </p:txBody>
      </p:sp>
      <p:grpSp>
        <p:nvGrpSpPr>
          <p:cNvPr id="2" name="1 Grupo"/>
          <p:cNvGrpSpPr/>
          <p:nvPr/>
        </p:nvGrpSpPr>
        <p:grpSpPr>
          <a:xfrm>
            <a:off x="5220072" y="332656"/>
            <a:ext cx="3347864" cy="568087"/>
            <a:chOff x="5796136" y="30782"/>
            <a:chExt cx="3347864" cy="568087"/>
          </a:xfrm>
        </p:grpSpPr>
        <p:sp>
          <p:nvSpPr>
            <p:cNvPr id="24" name="Cuadro de texto 2"/>
            <p:cNvSpPr txBox="1">
              <a:spLocks noChangeArrowheads="1"/>
            </p:cNvSpPr>
            <p:nvPr/>
          </p:nvSpPr>
          <p:spPr bwMode="auto">
            <a:xfrm>
              <a:off x="6047656" y="198759"/>
              <a:ext cx="3096344" cy="400110"/>
            </a:xfrm>
            <a:prstGeom prst="rect">
              <a:avLst/>
            </a:prstGeom>
            <a:solidFill>
              <a:schemeClr val="accent3">
                <a:lumMod val="20000"/>
                <a:lumOff val="80000"/>
              </a:schemeClr>
            </a:solidFill>
            <a:ln w="9525">
              <a:noFill/>
              <a:miter lim="800000"/>
              <a:headEnd/>
              <a:tailEnd/>
            </a:ln>
            <a:effectLst/>
          </p:spPr>
          <p:txBody>
            <a:bodyPr rot="0" vert="horz" wrap="square" lIns="91440" tIns="45720" rIns="91440" bIns="45720" anchor="t" anchorCtr="0">
              <a:spAutoFit/>
            </a:bodyPr>
            <a:lstStyle>
              <a:defPPr>
                <a:defRPr lang="es-MX"/>
              </a:defPPr>
              <a:lvl1pPr algn="just">
                <a:spcAft>
                  <a:spcPts val="0"/>
                </a:spcAft>
                <a:defRPr sz="1050" i="1">
                  <a:latin typeface="Arial"/>
                  <a:ea typeface="Calibri"/>
                  <a:cs typeface="Times New Roman"/>
                </a:defRPr>
              </a:lvl1pPr>
            </a:lstStyle>
            <a:p>
              <a:pPr fontAlgn="auto">
                <a:spcBef>
                  <a:spcPts val="0"/>
                </a:spcBef>
              </a:pPr>
              <a:r>
                <a:rPr lang="es-MX" sz="1000" dirty="0"/>
                <a:t>Del total de la Población Económicamente Activa en Chiapas el </a:t>
              </a:r>
              <a:r>
                <a:rPr lang="es-MX" sz="1000" dirty="0" smtClean="0"/>
                <a:t>97.5% </a:t>
              </a:r>
              <a:r>
                <a:rPr lang="es-MX" sz="1000" dirty="0"/>
                <a:t>se encuentra </a:t>
              </a:r>
              <a:r>
                <a:rPr lang="es-MX" sz="1000" dirty="0" smtClean="0"/>
                <a:t>ocupada.</a:t>
              </a:r>
              <a:endParaRPr kumimoji="0" lang="es-MX" sz="1000" b="0" i="1" u="none" strike="noStrike" kern="0" cap="none" spc="0" normalizeH="0" baseline="0" noProof="0" dirty="0">
                <a:ln>
                  <a:noFill/>
                </a:ln>
                <a:solidFill>
                  <a:sysClr val="windowText" lastClr="000000"/>
                </a:solidFill>
                <a:effectLst/>
                <a:uLnTx/>
                <a:uFillTx/>
                <a:latin typeface="Arial"/>
                <a:cs typeface="Times New Roman"/>
              </a:endParaRPr>
            </a:p>
          </p:txBody>
        </p:sp>
        <p:sp>
          <p:nvSpPr>
            <p:cNvPr id="16" name="13 Estrella de 5 puntas"/>
            <p:cNvSpPr/>
            <p:nvPr/>
          </p:nvSpPr>
          <p:spPr>
            <a:xfrm>
              <a:off x="5796136" y="30782"/>
              <a:ext cx="313408" cy="313408"/>
            </a:xfrm>
            <a:prstGeom prst="star5">
              <a:avLst>
                <a:gd name="adj" fmla="val 28444"/>
                <a:gd name="hf" fmla="val 105146"/>
                <a:gd name="vf" fmla="val 110557"/>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 lastClr="FFFFFF"/>
                </a:solidFill>
                <a:effectLst/>
                <a:uLnTx/>
                <a:uFillTx/>
                <a:latin typeface="Calibri"/>
                <a:ea typeface="+mn-ea"/>
                <a:cs typeface="+mn-cs"/>
              </a:endParaRPr>
            </a:p>
          </p:txBody>
        </p:sp>
      </p:grpSp>
    </p:spTree>
    <p:extLst>
      <p:ext uri="{BB962C8B-B14F-4D97-AF65-F5344CB8AC3E}">
        <p14:creationId xmlns:p14="http://schemas.microsoft.com/office/powerpoint/2010/main" val="3097896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2596253977"/>
              </p:ext>
            </p:extLst>
          </p:nvPr>
        </p:nvGraphicFramePr>
        <p:xfrm>
          <a:off x="827584" y="3789040"/>
          <a:ext cx="4856582" cy="1918078"/>
        </p:xfrm>
        <a:graphic>
          <a:graphicData uri="http://schemas.openxmlformats.org/drawingml/2006/table">
            <a:tbl>
              <a:tblPr firstRow="1" bandRow="1">
                <a:tableStyleId>{F5AB1C69-6EDB-4FF4-983F-18BD219EF322}</a:tableStyleId>
              </a:tblPr>
              <a:tblGrid>
                <a:gridCol w="2192924"/>
                <a:gridCol w="744878"/>
                <a:gridCol w="814845"/>
                <a:gridCol w="1103935"/>
              </a:tblGrid>
              <a:tr h="360040">
                <a:tc gridSpan="4">
                  <a:txBody>
                    <a:bodyPr/>
                    <a:lstStyle/>
                    <a:p>
                      <a:pPr algn="ctr" fontAlgn="b"/>
                      <a:r>
                        <a:rPr lang="es-MX" sz="900" u="none" strike="noStrike" dirty="0" smtClean="0">
                          <a:solidFill>
                            <a:srgbClr val="FFFFFF"/>
                          </a:solidFill>
                          <a:effectLst/>
                          <a:latin typeface="+mj-lt"/>
                        </a:rPr>
                        <a:t>Tasas seleccionadas</a:t>
                      </a:r>
                      <a:r>
                        <a:rPr lang="es-MX" sz="900" u="none" strike="noStrike" baseline="0" dirty="0" smtClean="0">
                          <a:solidFill>
                            <a:srgbClr val="FFFFFF"/>
                          </a:solidFill>
                          <a:effectLst/>
                          <a:latin typeface="+mj-lt"/>
                        </a:rPr>
                        <a:t> </a:t>
                      </a:r>
                      <a:r>
                        <a:rPr lang="es-MX" sz="900" u="none" strike="noStrike" dirty="0" smtClean="0">
                          <a:solidFill>
                            <a:srgbClr val="FFFFFF"/>
                          </a:solidFill>
                          <a:effectLst/>
                          <a:latin typeface="+mj-lt"/>
                        </a:rPr>
                        <a:t>al 1er. Trimestre</a:t>
                      </a:r>
                      <a:r>
                        <a:rPr lang="es-MX" sz="900" u="none" strike="noStrike" baseline="0" dirty="0" smtClean="0">
                          <a:solidFill>
                            <a:srgbClr val="FFFFFF"/>
                          </a:solidFill>
                          <a:effectLst/>
                          <a:latin typeface="+mj-lt"/>
                        </a:rPr>
                        <a:t> de 2013</a:t>
                      </a:r>
                      <a:endParaRPr lang="es-MX" sz="900" b="1" i="0" u="none" strike="noStrike" dirty="0">
                        <a:solidFill>
                          <a:srgbClr val="FFFFFF"/>
                        </a:solidFill>
                        <a:effectLst/>
                        <a:latin typeface="+mj-lt"/>
                        <a:cs typeface="Arial" pitchFamily="34" charset="0"/>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es-MX" sz="800" b="1" i="0" u="none" strike="noStrike" dirty="0">
                        <a:solidFill>
                          <a:schemeClr val="bg1"/>
                        </a:solidFill>
                        <a:effectLst/>
                        <a:latin typeface="Arial" pitchFamily="34" charset="0"/>
                        <a:cs typeface="Arial" pitchFamily="34" charset="0"/>
                      </a:endParaRPr>
                    </a:p>
                  </a:txBody>
                  <a:tcPr marL="45720" marR="45720" anchor="ctr">
                    <a:solidFill>
                      <a:srgbClr val="012A4F"/>
                    </a:solidFill>
                  </a:tcPr>
                </a:tc>
                <a:tc hMerge="1">
                  <a:txBody>
                    <a:bodyPr/>
                    <a:lstStyle/>
                    <a:p>
                      <a:pPr algn="ctr" fontAlgn="b"/>
                      <a:endParaRPr lang="es-MX" sz="800" b="1" i="0" u="none" strike="noStrike" dirty="0" smtClean="0">
                        <a:solidFill>
                          <a:schemeClr val="bg1"/>
                        </a:solidFill>
                        <a:effectLst/>
                        <a:latin typeface="Arial" pitchFamily="34" charset="0"/>
                        <a:cs typeface="Arial" pitchFamily="34" charset="0"/>
                      </a:endParaRPr>
                    </a:p>
                  </a:txBody>
                  <a:tcPr marL="45720" marR="45720" anchor="ctr">
                    <a:solidFill>
                      <a:srgbClr val="012A4F"/>
                    </a:solidFill>
                  </a:tcPr>
                </a:tc>
                <a:tc hMerge="1">
                  <a:txBody>
                    <a:bodyPr/>
                    <a:lstStyle/>
                    <a:p>
                      <a:pPr algn="ctr" fontAlgn="b"/>
                      <a:endParaRPr lang="es-MX" sz="800" b="1" i="0" u="none" strike="noStrike" dirty="0" smtClean="0">
                        <a:solidFill>
                          <a:schemeClr val="bg1"/>
                        </a:solidFill>
                        <a:effectLst/>
                        <a:latin typeface="Arial" pitchFamily="34" charset="0"/>
                        <a:cs typeface="Arial" pitchFamily="34" charset="0"/>
                      </a:endParaRPr>
                    </a:p>
                  </a:txBody>
                  <a:tcPr marL="45720" marR="45720" anchor="ctr">
                    <a:lnR w="12700" cap="flat" cmpd="sng" algn="ctr">
                      <a:solidFill>
                        <a:srgbClr val="012A4F"/>
                      </a:solidFill>
                      <a:prstDash val="solid"/>
                      <a:round/>
                      <a:headEnd type="none" w="med" len="med"/>
                      <a:tailEnd type="none" w="med" len="med"/>
                    </a:lnR>
                    <a:solidFill>
                      <a:srgbClr val="012A4F"/>
                    </a:solidFill>
                  </a:tcPr>
                </a:tc>
              </a:tr>
              <a:tr h="333294">
                <a:tc>
                  <a:txBody>
                    <a:bodyPr/>
                    <a:lstStyle/>
                    <a:p>
                      <a:pPr algn="ctr" fontAlgn="b"/>
                      <a:r>
                        <a:rPr lang="es-MX" sz="800" b="1" u="none" strike="noStrike" dirty="0">
                          <a:solidFill>
                            <a:srgbClr val="FFFFFF"/>
                          </a:solidFill>
                          <a:effectLst/>
                          <a:latin typeface="+mj-lt"/>
                        </a:rPr>
                        <a:t>Tasas</a:t>
                      </a:r>
                      <a:endParaRPr lang="es-MX" sz="800" b="1" i="0" u="none" strike="noStrike" dirty="0">
                        <a:solidFill>
                          <a:srgbClr val="FFFFFF"/>
                        </a:solidFill>
                        <a:effectLst/>
                        <a:latin typeface="+mj-lt"/>
                        <a:cs typeface="Arial" pitchFamily="34" charset="0"/>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800" b="1" u="none" strike="noStrike" dirty="0">
                          <a:solidFill>
                            <a:srgbClr val="FFFFFF"/>
                          </a:solidFill>
                          <a:effectLst/>
                          <a:latin typeface="+mj-lt"/>
                        </a:rPr>
                        <a:t>Nacional</a:t>
                      </a:r>
                      <a:endParaRPr lang="es-MX" sz="800" b="1" i="0" u="none" strike="noStrike" dirty="0">
                        <a:solidFill>
                          <a:srgbClr val="FFFFFF"/>
                        </a:solidFill>
                        <a:effectLst/>
                        <a:latin typeface="+mj-lt"/>
                        <a:cs typeface="Arial" pitchFamily="34" charset="0"/>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800" b="1" u="none" strike="noStrike" dirty="0" smtClean="0">
                          <a:solidFill>
                            <a:srgbClr val="FFFFFF"/>
                          </a:solidFill>
                          <a:effectLst/>
                          <a:latin typeface="+mj-lt"/>
                        </a:rPr>
                        <a:t>Chiapas</a:t>
                      </a:r>
                      <a:endParaRPr lang="es-MX" sz="800" b="1" i="0" u="none" strike="noStrike" dirty="0" smtClean="0">
                        <a:solidFill>
                          <a:srgbClr val="FFFFFF"/>
                        </a:solidFill>
                        <a:effectLst/>
                        <a:latin typeface="+mj-lt"/>
                        <a:cs typeface="Arial" pitchFamily="34" charset="0"/>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800" b="1" u="none" strike="noStrike" dirty="0" smtClean="0">
                          <a:solidFill>
                            <a:srgbClr val="FFFFFF"/>
                          </a:solidFill>
                          <a:effectLst/>
                          <a:latin typeface="+mj-lt"/>
                        </a:rPr>
                        <a:t>Diferencia de Chiapas respecto al Nacional en puntos porcentuales</a:t>
                      </a:r>
                      <a:endParaRPr lang="es-MX" sz="800" b="1" i="0" u="none" strike="noStrike" dirty="0" smtClean="0">
                        <a:solidFill>
                          <a:srgbClr val="FFFFFF"/>
                        </a:solidFill>
                        <a:effectLst/>
                        <a:latin typeface="+mj-lt"/>
                        <a:cs typeface="Arial" pitchFamily="34" charset="0"/>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85163">
                <a:tc>
                  <a:txBody>
                    <a:bodyPr/>
                    <a:lstStyle/>
                    <a:p>
                      <a:pPr algn="l" fontAlgn="b"/>
                      <a:r>
                        <a:rPr lang="es-MX" sz="800" u="none" strike="noStrike" dirty="0">
                          <a:effectLst/>
                          <a:latin typeface="+mj-lt"/>
                        </a:rPr>
                        <a:t>Tasa de desocupación</a:t>
                      </a:r>
                      <a:endParaRPr lang="es-MX" sz="800" b="0" i="0" u="none" strike="noStrike" dirty="0">
                        <a:solidFill>
                          <a:srgbClr val="000000"/>
                        </a:solidFill>
                        <a:effectLst/>
                        <a:latin typeface="+mj-lt"/>
                        <a:cs typeface="Arial" pitchFamily="34" charset="0"/>
                      </a:endParaRPr>
                    </a:p>
                  </a:txBody>
                  <a:tcPr marL="45720" marR="4572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s-MX" sz="800" u="none" strike="noStrike" dirty="0" smtClean="0">
                          <a:effectLst/>
                          <a:latin typeface="+mj-lt"/>
                        </a:rPr>
                        <a:t>4.9</a:t>
                      </a:r>
                      <a:endParaRPr lang="es-MX" sz="800" b="0" i="0" u="none" strike="noStrike" dirty="0">
                        <a:effectLst/>
                        <a:latin typeface="+mj-lt"/>
                        <a:cs typeface="Arial" pitchFamily="34" charset="0"/>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s-MX" sz="800" u="none" strike="noStrike" dirty="0" smtClean="0">
                          <a:effectLst/>
                          <a:latin typeface="+mj-lt"/>
                        </a:rPr>
                        <a:t>2.5</a:t>
                      </a:r>
                      <a:endParaRPr lang="es-MX" sz="800" b="0" i="0" u="none" strike="noStrike" dirty="0">
                        <a:effectLst/>
                        <a:latin typeface="+mj-lt"/>
                        <a:cs typeface="Arial" pitchFamily="34" charset="0"/>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s-MX" sz="800" u="none" strike="noStrike" dirty="0">
                          <a:effectLst/>
                          <a:latin typeface="+mj-lt"/>
                        </a:rPr>
                        <a:t>-</a:t>
                      </a:r>
                      <a:r>
                        <a:rPr lang="es-MX" sz="800" u="none" strike="noStrike" dirty="0" smtClean="0">
                          <a:effectLst/>
                          <a:latin typeface="+mj-lt"/>
                        </a:rPr>
                        <a:t>2.46</a:t>
                      </a:r>
                      <a:endParaRPr lang="es-MX" sz="800" b="0" i="0" u="none" strike="noStrike" dirty="0">
                        <a:effectLst/>
                        <a:latin typeface="+mj-lt"/>
                      </a:endParaRPr>
                    </a:p>
                  </a:txBody>
                  <a:tcPr marL="9525" marR="9525" marT="9525"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85163">
                <a:tc>
                  <a:txBody>
                    <a:bodyPr/>
                    <a:lstStyle/>
                    <a:p>
                      <a:pPr algn="l" fontAlgn="b"/>
                      <a:r>
                        <a:rPr lang="es-MX" sz="800" u="none" strike="noStrike" dirty="0">
                          <a:effectLst/>
                          <a:latin typeface="+mj-lt"/>
                        </a:rPr>
                        <a:t>Tasa de subocupación</a:t>
                      </a:r>
                      <a:endParaRPr lang="es-MX" sz="800" b="0" i="0" u="none" strike="noStrike" dirty="0">
                        <a:solidFill>
                          <a:srgbClr val="00000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800" u="none" strike="noStrike" dirty="0" smtClean="0">
                          <a:effectLst/>
                          <a:latin typeface="+mj-lt"/>
                        </a:rPr>
                        <a:t>8.2</a:t>
                      </a:r>
                      <a:endParaRPr lang="es-MX" sz="800" b="0" i="0" u="none" strike="noStrike" dirty="0">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800" u="none" strike="noStrike" dirty="0" smtClean="0">
                          <a:effectLst/>
                          <a:latin typeface="+mj-lt"/>
                        </a:rPr>
                        <a:t>8.4</a:t>
                      </a:r>
                      <a:endParaRPr lang="es-MX" sz="800" b="0" i="0" u="none" strike="noStrike" dirty="0">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800" u="none" strike="noStrike" dirty="0" smtClean="0">
                          <a:effectLst/>
                          <a:latin typeface="+mj-lt"/>
                        </a:rPr>
                        <a:t>0.22</a:t>
                      </a:r>
                      <a:endParaRPr lang="es-MX" sz="800" b="0" i="0" u="none" strike="noStrike" dirty="0">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80323">
                <a:tc>
                  <a:txBody>
                    <a:bodyPr/>
                    <a:lstStyle/>
                    <a:p>
                      <a:pPr algn="l" fontAlgn="b"/>
                      <a:r>
                        <a:rPr lang="es-MX" sz="800" u="none" strike="noStrike" dirty="0">
                          <a:effectLst/>
                          <a:latin typeface="+mj-lt"/>
                        </a:rPr>
                        <a:t>Tasa de condiciones críticas de ocupación (TCCO)</a:t>
                      </a:r>
                      <a:endParaRPr lang="es-MX" sz="800" b="0" i="0" u="none" strike="noStrike" dirty="0">
                        <a:solidFill>
                          <a:srgbClr val="00000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800" u="none" strike="noStrike" dirty="0" smtClean="0">
                          <a:effectLst/>
                          <a:latin typeface="+mj-lt"/>
                        </a:rPr>
                        <a:t>11.9</a:t>
                      </a:r>
                      <a:endParaRPr lang="es-MX" sz="800" b="0" i="0" u="none" strike="noStrike" dirty="0">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800" u="none" strike="noStrike" dirty="0" smtClean="0">
                          <a:effectLst/>
                          <a:latin typeface="+mj-lt"/>
                        </a:rPr>
                        <a:t>34.0</a:t>
                      </a:r>
                      <a:endParaRPr lang="es-MX" sz="800" b="0" i="0" u="none" strike="noStrike" dirty="0">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800" u="none" strike="noStrike" dirty="0" smtClean="0">
                          <a:effectLst/>
                          <a:latin typeface="+mj-lt"/>
                        </a:rPr>
                        <a:t>22.10</a:t>
                      </a:r>
                      <a:endParaRPr lang="es-MX" sz="800" b="0" i="0" u="none" strike="noStrike" dirty="0">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16918">
                <a:tc>
                  <a:txBody>
                    <a:bodyPr/>
                    <a:lstStyle/>
                    <a:p>
                      <a:pPr algn="l" fontAlgn="b"/>
                      <a:r>
                        <a:rPr lang="es-MX" sz="800" u="none" strike="noStrike" dirty="0">
                          <a:effectLst/>
                          <a:latin typeface="+mj-lt"/>
                        </a:rPr>
                        <a:t>Tasa de ocupación en el sector informal</a:t>
                      </a:r>
                      <a:endParaRPr lang="es-MX" sz="800" b="0" i="0" u="none" strike="noStrike" dirty="0">
                        <a:solidFill>
                          <a:srgbClr val="00000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800" u="none" strike="noStrike" dirty="0" smtClean="0">
                          <a:effectLst/>
                          <a:latin typeface="+mj-lt"/>
                        </a:rPr>
                        <a:t>28.7</a:t>
                      </a:r>
                      <a:endParaRPr lang="es-MX" sz="800" b="0" i="0" u="none" strike="noStrike" dirty="0">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800" u="none" strike="noStrike" dirty="0" smtClean="0">
                          <a:effectLst/>
                          <a:latin typeface="+mj-lt"/>
                        </a:rPr>
                        <a:t>21.8</a:t>
                      </a:r>
                      <a:endParaRPr lang="es-MX" sz="800" b="0" i="0" u="none" strike="noStrike" dirty="0">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800" u="none" strike="noStrike" dirty="0" smtClean="0">
                          <a:effectLst/>
                          <a:latin typeface="+mj-lt"/>
                        </a:rPr>
                        <a:t>-6.91</a:t>
                      </a:r>
                      <a:endParaRPr lang="es-MX" sz="800" b="0" i="0" u="none" strike="noStrike" dirty="0">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9" name="Cuadro de texto 2"/>
          <p:cNvSpPr txBox="1">
            <a:spLocks noChangeArrowheads="1"/>
          </p:cNvSpPr>
          <p:nvPr/>
        </p:nvSpPr>
        <p:spPr bwMode="auto">
          <a:xfrm>
            <a:off x="6062948" y="4459178"/>
            <a:ext cx="3027724" cy="707886"/>
          </a:xfrm>
          <a:prstGeom prst="rect">
            <a:avLst/>
          </a:prstGeom>
          <a:solidFill>
            <a:schemeClr val="accent3">
              <a:lumMod val="20000"/>
              <a:lumOff val="80000"/>
            </a:schemeClr>
          </a:solidFill>
          <a:ln w="9525">
            <a:noFill/>
            <a:miter lim="800000"/>
            <a:headEnd/>
            <a:tailEnd/>
          </a:ln>
          <a:effectLst/>
        </p:spPr>
        <p:txBody>
          <a:bodyPr rot="0" vert="horz" wrap="square" lIns="91440" tIns="45720" rIns="91440" bIns="45720" anchor="t" anchorCtr="0">
            <a:spAutoFit/>
          </a:bodyPr>
          <a:lstStyle>
            <a:defPPr>
              <a:defRPr lang="es-MX"/>
            </a:defPPr>
            <a:lvl1pPr algn="just">
              <a:spcAft>
                <a:spcPts val="0"/>
              </a:spcAft>
              <a:defRPr sz="1050" i="1">
                <a:latin typeface="Arial"/>
                <a:ea typeface="Calibri"/>
                <a:cs typeface="Times New Roman"/>
              </a:defRPr>
            </a:lvl1pPr>
          </a:lstStyle>
          <a:p>
            <a:pPr fontAlgn="auto">
              <a:spcBef>
                <a:spcPts val="0"/>
              </a:spcBef>
            </a:pPr>
            <a:r>
              <a:rPr lang="es-MX" sz="1000" dirty="0">
                <a:latin typeface="+mj-lt"/>
              </a:rPr>
              <a:t>La tasa de desocupación de Chiapas es la </a:t>
            </a:r>
            <a:r>
              <a:rPr lang="es-MX" sz="1000" dirty="0" smtClean="0">
                <a:latin typeface="+mj-lt"/>
              </a:rPr>
              <a:t>segunda </a:t>
            </a:r>
            <a:r>
              <a:rPr lang="es-MX" sz="1000" dirty="0">
                <a:latin typeface="+mj-lt"/>
              </a:rPr>
              <a:t>más baja del país con </a:t>
            </a:r>
            <a:r>
              <a:rPr lang="es-MX" sz="1000" dirty="0" smtClean="0">
                <a:latin typeface="+mj-lt"/>
              </a:rPr>
              <a:t>2.5%, </a:t>
            </a:r>
            <a:r>
              <a:rPr lang="es-MX" sz="1000" dirty="0">
                <a:latin typeface="+mj-lt"/>
              </a:rPr>
              <a:t>es decir </a:t>
            </a:r>
            <a:r>
              <a:rPr lang="es-MX" sz="1000" dirty="0" smtClean="0">
                <a:latin typeface="+mj-lt"/>
              </a:rPr>
              <a:t>2.46 </a:t>
            </a:r>
            <a:r>
              <a:rPr lang="es-MX" sz="1000" dirty="0">
                <a:latin typeface="+mj-lt"/>
              </a:rPr>
              <a:t>puntos porcentuales menor a la tasa </a:t>
            </a:r>
            <a:r>
              <a:rPr lang="es-MX" sz="1000" dirty="0" smtClean="0">
                <a:latin typeface="+mj-lt"/>
              </a:rPr>
              <a:t>nacional.</a:t>
            </a:r>
            <a:endParaRPr kumimoji="0" lang="es-MX" sz="1000" b="0" i="1" u="none" strike="noStrike" kern="0" cap="none" spc="0" normalizeH="0" baseline="0" noProof="0" dirty="0">
              <a:ln>
                <a:noFill/>
              </a:ln>
              <a:solidFill>
                <a:sysClr val="windowText" lastClr="000000"/>
              </a:solidFill>
              <a:effectLst/>
              <a:uLnTx/>
              <a:uFillTx/>
              <a:latin typeface="+mj-lt"/>
            </a:endParaRPr>
          </a:p>
        </p:txBody>
      </p:sp>
      <p:sp>
        <p:nvSpPr>
          <p:cNvPr id="13" name="12 CuadroTexto"/>
          <p:cNvSpPr txBox="1"/>
          <p:nvPr/>
        </p:nvSpPr>
        <p:spPr>
          <a:xfrm>
            <a:off x="184868" y="3293259"/>
            <a:ext cx="8640960" cy="207749"/>
          </a:xfrm>
          <a:prstGeom prst="rect">
            <a:avLst/>
          </a:prstGeom>
          <a:solidFill>
            <a:schemeClr val="bg1">
              <a:lumMod val="20000"/>
              <a:lumOff val="80000"/>
            </a:schemeClr>
          </a:solidFill>
        </p:spPr>
        <p:txBody>
          <a:bodyPr wrap="square" rtlCol="0">
            <a:spAutoFit/>
          </a:bodyPr>
          <a:lstStyle/>
          <a:p>
            <a:pPr algn="just"/>
            <a:r>
              <a:rPr lang="es-MX" sz="750" baseline="30000" dirty="0"/>
              <a:t>2</a:t>
            </a:r>
            <a:r>
              <a:rPr lang="es-MX" sz="750" baseline="30000" dirty="0" smtClean="0"/>
              <a:t> </a:t>
            </a:r>
            <a:r>
              <a:rPr lang="es-MX" sz="750" dirty="0"/>
              <a:t>Se clasifican en este rubro tanto los trabajadores dependientes no remunerados como los trabajadores por cuenta propia dedicados a actividades de autosubsistencia</a:t>
            </a:r>
            <a:r>
              <a:rPr lang="es-MX" sz="750" dirty="0" smtClean="0"/>
              <a:t>.</a:t>
            </a:r>
            <a:r>
              <a:rPr lang="es-MX" sz="750" baseline="30000" dirty="0"/>
              <a:t> </a:t>
            </a:r>
            <a:endParaRPr lang="es-MX" sz="750" baseline="30000" dirty="0" smtClean="0"/>
          </a:p>
        </p:txBody>
      </p:sp>
      <p:graphicFrame>
        <p:nvGraphicFramePr>
          <p:cNvPr id="14" name="13 Tabla"/>
          <p:cNvGraphicFramePr>
            <a:graphicFrameLocks noGrp="1"/>
          </p:cNvGraphicFramePr>
          <p:nvPr>
            <p:extLst>
              <p:ext uri="{D42A27DB-BD31-4B8C-83A1-F6EECF244321}">
                <p14:modId xmlns:p14="http://schemas.microsoft.com/office/powerpoint/2010/main" val="3183800275"/>
              </p:ext>
            </p:extLst>
          </p:nvPr>
        </p:nvGraphicFramePr>
        <p:xfrm>
          <a:off x="182972" y="688941"/>
          <a:ext cx="8810344" cy="2589654"/>
        </p:xfrm>
        <a:graphic>
          <a:graphicData uri="http://schemas.openxmlformats.org/drawingml/2006/table">
            <a:tbl>
              <a:tblPr firstRow="1" bandRow="1">
                <a:tableStyleId>{F5AB1C69-6EDB-4FF4-983F-18BD219EF322}</a:tableStyleId>
              </a:tblPr>
              <a:tblGrid>
                <a:gridCol w="1728192"/>
                <a:gridCol w="788628"/>
                <a:gridCol w="864096"/>
                <a:gridCol w="864096"/>
                <a:gridCol w="820916"/>
                <a:gridCol w="648072"/>
                <a:gridCol w="792088"/>
                <a:gridCol w="576064"/>
                <a:gridCol w="576064"/>
                <a:gridCol w="648072"/>
                <a:gridCol w="504056"/>
              </a:tblGrid>
              <a:tr h="273174">
                <a:tc gridSpan="11">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800" b="0" u="none" strike="noStrike" dirty="0" smtClean="0">
                          <a:solidFill>
                            <a:srgbClr val="FFFFFF"/>
                          </a:solidFill>
                          <a:effectLst/>
                          <a:latin typeface="+mj-lt"/>
                        </a:rPr>
                        <a:t>Chiapas.</a:t>
                      </a:r>
                      <a:r>
                        <a:rPr lang="es-MX" sz="800" b="0" u="none" strike="noStrike" baseline="0" dirty="0" smtClean="0">
                          <a:solidFill>
                            <a:srgbClr val="FFFFFF"/>
                          </a:solidFill>
                          <a:effectLst/>
                          <a:latin typeface="+mj-lt"/>
                        </a:rPr>
                        <a:t> </a:t>
                      </a:r>
                      <a:r>
                        <a:rPr lang="es-MX" sz="800" b="0" u="none" strike="noStrike" dirty="0" smtClean="0">
                          <a:solidFill>
                            <a:srgbClr val="FFFFFF"/>
                          </a:solidFill>
                          <a:effectLst/>
                          <a:latin typeface="+mj-lt"/>
                        </a:rPr>
                        <a:t>Población Ocupada por Nivel de Ingresos</a:t>
                      </a:r>
                      <a:endParaRPr lang="es-MX" sz="800" b="0" i="0" u="none" strike="noStrike" dirty="0" smtClean="0">
                        <a:solidFill>
                          <a:srgbClr val="FFFFFF"/>
                        </a:solidFill>
                        <a:effectLst/>
                        <a:latin typeface="+mj-lt"/>
                        <a:cs typeface="Arial" pitchFamily="34" charset="0"/>
                      </a:endParaRP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es-MX" sz="800" b="1" i="0" u="none" strike="noStrike" dirty="0">
                        <a:solidFill>
                          <a:schemeClr val="bg1"/>
                        </a:solidFill>
                        <a:effectLst/>
                        <a:latin typeface="Arial" pitchFamily="34" charset="0"/>
                        <a:cs typeface="Arial" pitchFamily="34" charset="0"/>
                      </a:endParaRPr>
                    </a:p>
                  </a:txBody>
                  <a:tcPr marL="45720" marR="45720" anchor="ctr">
                    <a:lnT w="12700" cap="flat" cmpd="sng" algn="ctr">
                      <a:solidFill>
                        <a:schemeClr val="tx1"/>
                      </a:solidFill>
                      <a:prstDash val="solid"/>
                      <a:round/>
                      <a:headEnd type="none" w="med" len="med"/>
                      <a:tailEnd type="none" w="med" len="med"/>
                    </a:lnT>
                    <a:solidFill>
                      <a:srgbClr val="012A4F"/>
                    </a:solidFill>
                  </a:tcPr>
                </a:tc>
                <a:tc hMerge="1">
                  <a:txBody>
                    <a:bodyPr/>
                    <a:lstStyle/>
                    <a:p>
                      <a:endParaRPr lang="es-MX"/>
                    </a:p>
                  </a:txBody>
                  <a:tcPr/>
                </a:tc>
                <a:tc hMerge="1">
                  <a:txBody>
                    <a:bodyPr/>
                    <a:lstStyle/>
                    <a:p>
                      <a:pPr algn="ctr" fontAlgn="ctr"/>
                      <a:endParaRPr lang="es-MX" sz="800" b="1" i="0" u="none" strike="noStrike" dirty="0">
                        <a:solidFill>
                          <a:schemeClr val="bg1"/>
                        </a:solidFill>
                        <a:effectLst/>
                        <a:latin typeface="Arial" pitchFamily="34" charset="0"/>
                        <a:cs typeface="Arial" pitchFamily="34" charset="0"/>
                      </a:endParaRPr>
                    </a:p>
                  </a:txBody>
                  <a:tcPr marL="45720" marR="45720" anchor="ctr">
                    <a:lnT w="12700" cap="flat" cmpd="sng" algn="ctr">
                      <a:solidFill>
                        <a:schemeClr val="tx1"/>
                      </a:solidFill>
                      <a:prstDash val="solid"/>
                      <a:round/>
                      <a:headEnd type="none" w="med" len="med"/>
                      <a:tailEnd type="none" w="med" len="med"/>
                    </a:lnT>
                    <a:solidFill>
                      <a:srgbClr val="012A4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algn="ctr" fontAlgn="b"/>
                      <a:endParaRPr lang="es-MX" sz="800" b="0" i="0" u="none" strike="noStrike" dirty="0">
                        <a:solidFill>
                          <a:schemeClr val="bg1"/>
                        </a:solidFill>
                        <a:effectLst/>
                        <a:latin typeface="Arial" pitchFamily="34" charset="0"/>
                        <a:cs typeface="Arial" pitchFamily="34" charset="0"/>
                      </a:endParaRPr>
                    </a:p>
                  </a:txBody>
                  <a:tcPr marL="45720" marR="45720" anchor="ctr">
                    <a:lnT w="12700" cap="flat" cmpd="sng" algn="ctr">
                      <a:solidFill>
                        <a:schemeClr val="tx1"/>
                      </a:solidFill>
                      <a:prstDash val="solid"/>
                      <a:round/>
                      <a:headEnd type="none" w="med" len="med"/>
                      <a:tailEnd type="none" w="med" len="med"/>
                    </a:lnT>
                    <a:solidFill>
                      <a:srgbClr val="012A4F"/>
                    </a:solidFill>
                  </a:tcPr>
                </a:tc>
                <a:tc hMerge="1">
                  <a:txBody>
                    <a:bodyPr/>
                    <a:lstStyle/>
                    <a:p>
                      <a:endParaRPr lang="es-MX"/>
                    </a:p>
                  </a:txBody>
                  <a:tcPr/>
                </a:tc>
                <a:tc hMerge="1">
                  <a:txBody>
                    <a:bodyPr/>
                    <a:lstStyle/>
                    <a:p>
                      <a:pPr algn="ctr" fontAlgn="b"/>
                      <a:endParaRPr lang="es-MX" sz="800" b="1" i="0" u="none" strike="noStrike" dirty="0">
                        <a:solidFill>
                          <a:schemeClr val="bg1"/>
                        </a:solidFill>
                        <a:effectLst/>
                        <a:latin typeface="Arial" pitchFamily="34" charset="0"/>
                        <a:cs typeface="Arial" pitchFamily="34" charset="0"/>
                      </a:endParaRPr>
                    </a:p>
                  </a:txBody>
                  <a:tcPr marL="45720" marR="4572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12A4F"/>
                    </a:solidFill>
                  </a:tcPr>
                </a:tc>
                <a:tc hMerge="1">
                  <a:txBody>
                    <a:bodyPr/>
                    <a:lstStyle/>
                    <a:p>
                      <a:endParaRPr lang="es-MX"/>
                    </a:p>
                  </a:txBody>
                  <a:tcPr/>
                </a:tc>
              </a:tr>
              <a:tr h="273174">
                <a:tc rowSpan="2">
                  <a:txBody>
                    <a:bodyPr/>
                    <a:lstStyle/>
                    <a:p>
                      <a:pPr algn="ctr" fontAlgn="ctr"/>
                      <a:r>
                        <a:rPr lang="es-MX" sz="800" b="0" u="none" strike="noStrike" dirty="0">
                          <a:solidFill>
                            <a:srgbClr val="FFFFFF"/>
                          </a:solidFill>
                          <a:effectLst/>
                          <a:latin typeface="+mj-lt"/>
                        </a:rPr>
                        <a:t>Indicador</a:t>
                      </a:r>
                      <a:endParaRPr lang="es-MX" sz="800" b="0" i="0" u="none" strike="noStrike" dirty="0">
                        <a:solidFill>
                          <a:srgbClr val="FFFFFF"/>
                        </a:solidFill>
                        <a:effectLst/>
                        <a:latin typeface="+mj-lt"/>
                        <a:cs typeface="Arial" pitchFamily="34" charset="0"/>
                      </a:endParaRPr>
                    </a:p>
                  </a:txBody>
                  <a:tcPr marL="45720" marR="45720" anchor="ctr">
                    <a:lnL w="12700" cmpd="sng">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gridSpan="4">
                  <a:txBody>
                    <a:bodyPr/>
                    <a:lstStyle/>
                    <a:p>
                      <a:pPr algn="ctr" fontAlgn="ctr"/>
                      <a:r>
                        <a:rPr lang="es-MX" sz="800" b="0" u="none" strike="noStrike" dirty="0" smtClean="0">
                          <a:solidFill>
                            <a:srgbClr val="FFFFFF"/>
                          </a:solidFill>
                          <a:effectLst/>
                          <a:latin typeface="+mj-lt"/>
                        </a:rPr>
                        <a:t>2012</a:t>
                      </a:r>
                      <a:endParaRPr lang="es-MX" sz="800" b="0" i="0" u="none" strike="noStrike" dirty="0">
                        <a:solidFill>
                          <a:srgbClr val="FFFFFF"/>
                        </a:solidFill>
                        <a:effectLst/>
                        <a:latin typeface="+mj-lt"/>
                        <a:cs typeface="Arial" pitchFamily="34" charset="0"/>
                      </a:endParaRPr>
                    </a:p>
                  </a:txBody>
                  <a:tcPr marL="18000" marR="36000" marT="180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fontAlgn="ctr"/>
                      <a:endParaRPr lang="es-MX" sz="800" b="1" i="0" u="none" strike="noStrike" dirty="0">
                        <a:solidFill>
                          <a:schemeClr val="bg1"/>
                        </a:solidFill>
                        <a:effectLst/>
                        <a:latin typeface="Arial" pitchFamily="34" charset="0"/>
                        <a:cs typeface="Arial" pitchFamily="34" charset="0"/>
                      </a:endParaRPr>
                    </a:p>
                  </a:txBody>
                  <a:tcPr marL="45720" marR="45720" anchor="ctr">
                    <a:solidFill>
                      <a:srgbClr val="012A4F"/>
                    </a:solidFill>
                  </a:tcPr>
                </a:tc>
                <a:tc hMerge="1">
                  <a:txBody>
                    <a:bodyPr/>
                    <a:lstStyle/>
                    <a:p>
                      <a:pPr algn="ctr" fontAlgn="ctr"/>
                      <a:endParaRPr lang="es-MX" sz="800" b="1" i="0" u="none" strike="noStrike" dirty="0">
                        <a:solidFill>
                          <a:srgbClr val="FFFFFF"/>
                        </a:solidFill>
                        <a:effectLst/>
                        <a:latin typeface="+mj-lt"/>
                        <a:cs typeface="Arial" pitchFamily="34" charset="0"/>
                      </a:endParaRP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solidFill>
                  </a:tcPr>
                </a:tc>
                <a:tc hMerge="1">
                  <a:txBody>
                    <a:bodyPr/>
                    <a:lstStyle/>
                    <a:p>
                      <a:endParaRPr lang="es-MX"/>
                    </a:p>
                  </a:txBody>
                  <a:tcPr/>
                </a:tc>
                <a:tc gridSpan="2">
                  <a:txBody>
                    <a:bodyPr/>
                    <a:lstStyle/>
                    <a:p>
                      <a:pPr algn="ctr" fontAlgn="b"/>
                      <a:r>
                        <a:rPr lang="es-MX" sz="800" b="0" i="0" u="none" strike="noStrike" dirty="0" smtClean="0">
                          <a:solidFill>
                            <a:srgbClr val="FFFFFF"/>
                          </a:solidFill>
                          <a:effectLst/>
                          <a:latin typeface="+mj-lt"/>
                          <a:cs typeface="Arial" pitchFamily="34" charset="0"/>
                        </a:rPr>
                        <a:t>2013</a:t>
                      </a:r>
                      <a:endParaRPr lang="es-MX" sz="800" b="0" i="0" u="none" strike="noStrike" dirty="0">
                        <a:solidFill>
                          <a:srgbClr val="FFFFFF"/>
                        </a:solidFill>
                        <a:effectLst/>
                        <a:latin typeface="+mj-lt"/>
                        <a:cs typeface="Arial" pitchFamily="34" charset="0"/>
                      </a:endParaRP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fontAlgn="b"/>
                      <a:endParaRPr lang="es-MX" sz="800" b="0" i="0" u="none" strike="noStrike" dirty="0">
                        <a:solidFill>
                          <a:schemeClr val="bg1"/>
                        </a:solidFill>
                        <a:effectLst/>
                        <a:latin typeface="Arial" pitchFamily="34" charset="0"/>
                        <a:cs typeface="Arial" pitchFamily="34" charset="0"/>
                      </a:endParaRPr>
                    </a:p>
                  </a:txBody>
                  <a:tcPr marL="45720" marR="45720" anchor="ctr">
                    <a:solidFill>
                      <a:srgbClr val="012A4F"/>
                    </a:solidFill>
                  </a:tcPr>
                </a:tc>
                <a:tc gridSpan="2">
                  <a:txBody>
                    <a:bodyPr/>
                    <a:lstStyle/>
                    <a:p>
                      <a:pPr algn="ctr" fontAlgn="b"/>
                      <a:r>
                        <a:rPr lang="es-MX" sz="800" b="0" u="none" strike="noStrike" dirty="0" smtClean="0">
                          <a:solidFill>
                            <a:srgbClr val="FFFFFF"/>
                          </a:solidFill>
                          <a:effectLst/>
                          <a:latin typeface="+mj-lt"/>
                        </a:rPr>
                        <a:t>Variación </a:t>
                      </a:r>
                    </a:p>
                    <a:p>
                      <a:pPr algn="ctr" fontAlgn="b"/>
                      <a:r>
                        <a:rPr lang="es-MX" sz="800" b="0" u="none" strike="noStrike" dirty="0" smtClean="0">
                          <a:solidFill>
                            <a:srgbClr val="FFFFFF"/>
                          </a:solidFill>
                          <a:effectLst/>
                          <a:latin typeface="+mj-lt"/>
                        </a:rPr>
                        <a:t>1er.</a:t>
                      </a:r>
                      <a:r>
                        <a:rPr lang="es-MX" sz="800" b="0" u="none" strike="noStrike" baseline="0" dirty="0" smtClean="0">
                          <a:solidFill>
                            <a:srgbClr val="FFFFFF"/>
                          </a:solidFill>
                          <a:effectLst/>
                          <a:latin typeface="+mj-lt"/>
                        </a:rPr>
                        <a:t> Trim. 2013 vs. </a:t>
                      </a:r>
                    </a:p>
                    <a:p>
                      <a:pPr algn="ctr" fontAlgn="b"/>
                      <a:r>
                        <a:rPr lang="es-MX" sz="800" b="0" u="none" strike="noStrike" dirty="0" smtClean="0">
                          <a:solidFill>
                            <a:srgbClr val="FFFFFF"/>
                          </a:solidFill>
                          <a:effectLst/>
                          <a:latin typeface="+mj-lt"/>
                        </a:rPr>
                        <a:t>1er.</a:t>
                      </a:r>
                      <a:r>
                        <a:rPr lang="es-MX" sz="800" b="0" u="none" strike="noStrike" baseline="0" dirty="0" smtClean="0">
                          <a:solidFill>
                            <a:srgbClr val="FFFFFF"/>
                          </a:solidFill>
                          <a:effectLst/>
                          <a:latin typeface="+mj-lt"/>
                        </a:rPr>
                        <a:t> Trim. 2012</a:t>
                      </a:r>
                      <a:endParaRPr lang="es-MX" sz="800" b="0" i="0" u="none" strike="noStrike" dirty="0">
                        <a:solidFill>
                          <a:srgbClr val="FFFFFF"/>
                        </a:solidFill>
                        <a:effectLst/>
                        <a:latin typeface="+mj-lt"/>
                        <a:cs typeface="Arial" pitchFamily="34" charset="0"/>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fontAlgn="b"/>
                      <a:endParaRPr lang="es-MX" sz="700" b="1" i="0" u="none" strike="noStrike" dirty="0">
                        <a:solidFill>
                          <a:schemeClr val="bg1"/>
                        </a:solidFill>
                        <a:effectLst/>
                        <a:latin typeface="Arial" pitchFamily="34" charset="0"/>
                        <a:cs typeface="Arial" pitchFamily="34" charset="0"/>
                      </a:endParaRPr>
                    </a:p>
                  </a:txBody>
                  <a:tcPr marL="45720" marR="45720" anchor="ctr">
                    <a:lnR w="12700" cap="flat" cmpd="sng" algn="ctr">
                      <a:solidFill>
                        <a:schemeClr val="tx1"/>
                      </a:solidFill>
                      <a:prstDash val="solid"/>
                      <a:round/>
                      <a:headEnd type="none" w="med" len="med"/>
                      <a:tailEnd type="none" w="med" len="med"/>
                    </a:lnR>
                    <a:solidFill>
                      <a:srgbClr val="012A4F"/>
                    </a:solidFill>
                  </a:tcPr>
                </a:tc>
                <a:tc gridSpan="2">
                  <a:txBody>
                    <a:bodyPr/>
                    <a:lstStyle/>
                    <a:p>
                      <a:pPr algn="ctr" fontAlgn="b"/>
                      <a:r>
                        <a:rPr lang="es-MX" sz="800" b="0" u="none" strike="noStrike" dirty="0" smtClean="0">
                          <a:solidFill>
                            <a:srgbClr val="FFFFFF"/>
                          </a:solidFill>
                          <a:effectLst/>
                          <a:latin typeface="+mj-lt"/>
                        </a:rPr>
                        <a:t>Variación </a:t>
                      </a:r>
                    </a:p>
                    <a:p>
                      <a:pPr algn="ctr" fontAlgn="b"/>
                      <a:r>
                        <a:rPr lang="es-MX" sz="800" b="0" u="none" strike="noStrike" dirty="0" smtClean="0">
                          <a:solidFill>
                            <a:srgbClr val="FFFFFF"/>
                          </a:solidFill>
                          <a:effectLst/>
                          <a:latin typeface="+mj-lt"/>
                        </a:rPr>
                        <a:t>1er.</a:t>
                      </a:r>
                      <a:r>
                        <a:rPr lang="es-MX" sz="800" b="0" u="none" strike="noStrike" baseline="0" dirty="0" smtClean="0">
                          <a:solidFill>
                            <a:srgbClr val="FFFFFF"/>
                          </a:solidFill>
                          <a:effectLst/>
                          <a:latin typeface="+mj-lt"/>
                        </a:rPr>
                        <a:t> Trim. 2013 vs. </a:t>
                      </a:r>
                    </a:p>
                    <a:p>
                      <a:pPr algn="ctr" fontAlgn="b"/>
                      <a:r>
                        <a:rPr lang="es-MX" sz="800" b="0" u="none" strike="noStrike" baseline="0" dirty="0" smtClean="0">
                          <a:solidFill>
                            <a:srgbClr val="FFFFFF"/>
                          </a:solidFill>
                          <a:effectLst/>
                          <a:latin typeface="+mj-lt"/>
                        </a:rPr>
                        <a:t>4to. Trim. 2012</a:t>
                      </a:r>
                      <a:endParaRPr lang="es-MX" sz="800" b="0" i="0" u="none" strike="noStrike" dirty="0">
                        <a:solidFill>
                          <a:srgbClr val="FFFFFF"/>
                        </a:solidFill>
                        <a:effectLst/>
                        <a:latin typeface="+mj-lt"/>
                        <a:cs typeface="Arial" pitchFamily="34" charset="0"/>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fontAlgn="b"/>
                      <a:endParaRPr lang="es-MX" sz="700" b="1" i="0" u="none" strike="noStrike" dirty="0">
                        <a:solidFill>
                          <a:schemeClr val="bg1"/>
                        </a:solidFill>
                        <a:effectLst/>
                        <a:latin typeface="Arial" pitchFamily="34" charset="0"/>
                        <a:cs typeface="Arial" pitchFamily="34" charset="0"/>
                      </a:endParaRPr>
                    </a:p>
                  </a:txBody>
                  <a:tcPr marL="45720" marR="45720" anchor="ctr">
                    <a:lnR w="12700" cap="flat" cmpd="sng" algn="ctr">
                      <a:solidFill>
                        <a:schemeClr val="tx1"/>
                      </a:solidFill>
                      <a:prstDash val="solid"/>
                      <a:round/>
                      <a:headEnd type="none" w="med" len="med"/>
                      <a:tailEnd type="none" w="med" len="med"/>
                    </a:lnR>
                    <a:solidFill>
                      <a:srgbClr val="012A4F"/>
                    </a:solidFill>
                  </a:tcPr>
                </a:tc>
              </a:tr>
              <a:tr h="365760">
                <a:tc vMerge="1">
                  <a:txBody>
                    <a:bodyPr/>
                    <a:lstStyle/>
                    <a:p>
                      <a:pPr algn="l" fontAlgn="b"/>
                      <a:endParaRPr lang="es-MX" sz="900" b="0" i="0" u="none" strike="noStrike" dirty="0">
                        <a:solidFill>
                          <a:srgbClr val="000000"/>
                        </a:solidFill>
                        <a:effectLst/>
                        <a:latin typeface="Arial" pitchFamily="34" charset="0"/>
                        <a:cs typeface="Arial" pitchFamily="34" charset="0"/>
                      </a:endParaRPr>
                    </a:p>
                  </a:txBody>
                  <a:tcPr marL="45720" marR="4572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ctr"/>
                      <a:r>
                        <a:rPr lang="es-MX" sz="800" b="0" u="none" strike="noStrike" dirty="0" smtClean="0">
                          <a:solidFill>
                            <a:srgbClr val="FFFFFF"/>
                          </a:solidFill>
                          <a:effectLst/>
                          <a:latin typeface="+mj-lt"/>
                        </a:rPr>
                        <a:t>1er. Trimestre </a:t>
                      </a:r>
                      <a:endParaRPr lang="es-MX" sz="800" b="0" i="0" u="none" strike="noStrike" dirty="0">
                        <a:solidFill>
                          <a:srgbClr val="FFFFFF"/>
                        </a:solidFill>
                        <a:effectLst/>
                        <a:latin typeface="+mj-lt"/>
                        <a:cs typeface="Arial" pitchFamily="34" charset="0"/>
                      </a:endParaRPr>
                    </a:p>
                  </a:txBody>
                  <a:tcPr marL="54000" marR="54000" marT="18000" marB="0" anchor="ctr">
                    <a:lnL w="12700" cmpd="sng">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algn="ctr" fontAlgn="ctr"/>
                      <a:r>
                        <a:rPr lang="es-MX" sz="800" b="0" u="none" strike="noStrike" dirty="0" smtClean="0">
                          <a:solidFill>
                            <a:srgbClr val="FFFFFF"/>
                          </a:solidFill>
                          <a:effectLst/>
                          <a:latin typeface="+mj-lt"/>
                        </a:rPr>
                        <a:t>Participación</a:t>
                      </a:r>
                      <a:r>
                        <a:rPr lang="es-MX" sz="800" b="0" u="none" strike="noStrike" baseline="0" dirty="0" smtClean="0">
                          <a:solidFill>
                            <a:srgbClr val="FFFFFF"/>
                          </a:solidFill>
                          <a:effectLst/>
                          <a:latin typeface="+mj-lt"/>
                        </a:rPr>
                        <a:t> % en la PEAO</a:t>
                      </a:r>
                      <a:endParaRPr lang="es-MX" sz="800" b="0" i="0" u="none" strike="noStrike" dirty="0">
                        <a:solidFill>
                          <a:srgbClr val="FFFFFF"/>
                        </a:solidFill>
                        <a:effectLst/>
                        <a:latin typeface="+mj-lt"/>
                        <a:cs typeface="Arial" pitchFamily="34" charset="0"/>
                      </a:endParaRPr>
                    </a:p>
                  </a:txBody>
                  <a:tcPr marL="18000" marR="36000" marT="180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800" b="0" u="none" strike="noStrike" dirty="0" smtClean="0">
                          <a:solidFill>
                            <a:srgbClr val="FFFFFF"/>
                          </a:solidFill>
                          <a:effectLst/>
                          <a:latin typeface="+mj-lt"/>
                        </a:rPr>
                        <a:t>4to. Trimestre </a:t>
                      </a:r>
                      <a:endParaRPr lang="es-MX" sz="800" b="0" i="0" u="none" strike="noStrike" dirty="0">
                        <a:solidFill>
                          <a:srgbClr val="FFFFFF"/>
                        </a:solidFill>
                        <a:effectLst/>
                        <a:latin typeface="+mj-lt"/>
                        <a:cs typeface="Arial" pitchFamily="34" charset="0"/>
                      </a:endParaRPr>
                    </a:p>
                  </a:txBody>
                  <a:tcPr marL="36000" marR="36000" marT="180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800" b="0" u="none" strike="noStrike" dirty="0" smtClean="0">
                          <a:solidFill>
                            <a:srgbClr val="FFFFFF"/>
                          </a:solidFill>
                          <a:effectLst/>
                          <a:latin typeface="+mj-lt"/>
                        </a:rPr>
                        <a:t>Participación</a:t>
                      </a:r>
                      <a:r>
                        <a:rPr lang="es-MX" sz="800" b="0" u="none" strike="noStrike" baseline="0" dirty="0" smtClean="0">
                          <a:solidFill>
                            <a:srgbClr val="FFFFFF"/>
                          </a:solidFill>
                          <a:effectLst/>
                          <a:latin typeface="+mj-lt"/>
                        </a:rPr>
                        <a:t> % en la PEAO</a:t>
                      </a:r>
                      <a:endParaRPr lang="es-MX" sz="800" b="0" i="0" u="none" strike="noStrike" dirty="0" smtClean="0">
                        <a:solidFill>
                          <a:srgbClr val="FFFFFF"/>
                        </a:solidFill>
                        <a:effectLst/>
                        <a:latin typeface="+mj-lt"/>
                        <a:cs typeface="Arial" pitchFamily="34" charset="0"/>
                      </a:endParaRP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800" b="0" u="none" strike="noStrike" dirty="0" smtClean="0">
                          <a:solidFill>
                            <a:srgbClr val="FFFFFF"/>
                          </a:solidFill>
                          <a:effectLst/>
                          <a:latin typeface="+mj-lt"/>
                        </a:rPr>
                        <a:t>1er. Trimestre </a:t>
                      </a:r>
                      <a:endParaRPr lang="es-MX" sz="800" b="0" i="0" u="none" strike="noStrike" dirty="0">
                        <a:solidFill>
                          <a:srgbClr val="FFFFFF"/>
                        </a:solidFill>
                        <a:effectLst/>
                        <a:latin typeface="+mj-lt"/>
                        <a:cs typeface="Arial" pitchFamily="34" charset="0"/>
                      </a:endParaRPr>
                    </a:p>
                  </a:txBody>
                  <a:tcPr marL="18000" marR="18000" marT="180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s-MX" sz="800" b="0" u="none" strike="noStrike" dirty="0" smtClean="0">
                          <a:solidFill>
                            <a:srgbClr val="FFFFFF"/>
                          </a:solidFill>
                          <a:effectLst/>
                          <a:latin typeface="+mj-lt"/>
                        </a:rPr>
                        <a:t>Participación</a:t>
                      </a:r>
                      <a:r>
                        <a:rPr lang="es-MX" sz="800" b="0" u="none" strike="noStrike" baseline="0" dirty="0" smtClean="0">
                          <a:solidFill>
                            <a:srgbClr val="FFFFFF"/>
                          </a:solidFill>
                          <a:effectLst/>
                          <a:latin typeface="+mj-lt"/>
                        </a:rPr>
                        <a:t> % en la PEAO</a:t>
                      </a:r>
                      <a:endParaRPr lang="es-MX" sz="800" b="0" u="none" strike="noStrike" kern="1200" dirty="0">
                        <a:solidFill>
                          <a:srgbClr val="FFFFFF"/>
                        </a:solidFill>
                        <a:effectLst/>
                        <a:latin typeface="+mj-lt"/>
                        <a:ea typeface="+mn-ea"/>
                        <a:cs typeface="Arial" pitchFamily="34" charset="0"/>
                      </a:endParaRPr>
                    </a:p>
                  </a:txBody>
                  <a:tcPr marL="0" marR="18000" marT="180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s-MX" sz="800" b="0" u="none" strike="noStrike" kern="1200" dirty="0" smtClean="0">
                          <a:solidFill>
                            <a:srgbClr val="FFFFFF"/>
                          </a:solidFill>
                          <a:effectLst/>
                          <a:latin typeface="+mj-lt"/>
                        </a:rPr>
                        <a:t>Abs. </a:t>
                      </a:r>
                      <a:endParaRPr lang="es-MX" sz="800" b="0" u="none" strike="noStrike" kern="1200" dirty="0">
                        <a:solidFill>
                          <a:srgbClr val="FFFFFF"/>
                        </a:solidFill>
                        <a:effectLst/>
                        <a:latin typeface="+mj-lt"/>
                        <a:ea typeface="+mn-ea"/>
                        <a:cs typeface="Arial" pitchFamily="34" charset="0"/>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s-MX" sz="800" b="0" u="none" strike="noStrike" kern="1200" dirty="0" smtClean="0">
                          <a:solidFill>
                            <a:srgbClr val="FFFFFF"/>
                          </a:solidFill>
                          <a:effectLst/>
                          <a:latin typeface="+mj-lt"/>
                        </a:rPr>
                        <a:t>%</a:t>
                      </a:r>
                      <a:endParaRPr lang="es-MX" sz="800" b="0" u="none" strike="noStrike" kern="1200" dirty="0">
                        <a:solidFill>
                          <a:srgbClr val="FFFFFF"/>
                        </a:solidFill>
                        <a:effectLst/>
                        <a:latin typeface="+mj-lt"/>
                        <a:ea typeface="+mn-ea"/>
                        <a:cs typeface="Arial" pitchFamily="34" charset="0"/>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s-MX" sz="800" b="0" u="none" strike="noStrike" kern="1200" dirty="0" smtClean="0">
                          <a:solidFill>
                            <a:srgbClr val="FFFFFF"/>
                          </a:solidFill>
                          <a:effectLst/>
                          <a:latin typeface="+mj-lt"/>
                        </a:rPr>
                        <a:t>Abs. </a:t>
                      </a:r>
                      <a:endParaRPr lang="es-MX" sz="800" b="0" u="none" strike="noStrike" kern="1200" dirty="0">
                        <a:solidFill>
                          <a:srgbClr val="FFFFFF"/>
                        </a:solidFill>
                        <a:effectLst/>
                        <a:latin typeface="+mj-lt"/>
                        <a:ea typeface="+mn-ea"/>
                        <a:cs typeface="Arial" pitchFamily="34" charset="0"/>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fontAlgn="b" latinLnBrk="0" hangingPunct="1"/>
                      <a:r>
                        <a:rPr lang="es-MX" sz="800" b="0" u="none" strike="noStrike" kern="1200" dirty="0" smtClean="0">
                          <a:solidFill>
                            <a:srgbClr val="FFFFFF"/>
                          </a:solidFill>
                          <a:effectLst/>
                          <a:latin typeface="+mj-lt"/>
                        </a:rPr>
                        <a:t>%</a:t>
                      </a:r>
                      <a:endParaRPr lang="es-MX" sz="800" b="0" u="none" strike="noStrike" kern="1200" dirty="0">
                        <a:solidFill>
                          <a:srgbClr val="FFFFFF"/>
                        </a:solidFill>
                        <a:effectLst/>
                        <a:latin typeface="+mj-lt"/>
                        <a:ea typeface="+mn-ea"/>
                        <a:cs typeface="Arial" pitchFamily="34" charset="0"/>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82880">
                <a:tc>
                  <a:txBody>
                    <a:bodyPr/>
                    <a:lstStyle/>
                    <a:p>
                      <a:pPr marL="0" indent="0" algn="l" fontAlgn="b"/>
                      <a:r>
                        <a:rPr lang="es-MX" sz="800" u="none" strike="noStrike" dirty="0" smtClean="0">
                          <a:effectLst/>
                          <a:latin typeface="+mj-lt"/>
                        </a:rPr>
                        <a:t>PEAO</a:t>
                      </a:r>
                      <a:endParaRPr lang="es-MX" sz="800" b="1" i="0" u="none" strike="noStrike" dirty="0">
                        <a:solidFill>
                          <a:schemeClr val="tx1"/>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0" i="0" u="none" strike="noStrike" dirty="0">
                          <a:solidFill>
                            <a:schemeClr val="tx1"/>
                          </a:solidFill>
                          <a:effectLst/>
                          <a:latin typeface="+mj-lt"/>
                        </a:rPr>
                        <a:t>1,884,763</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smtClean="0">
                          <a:solidFill>
                            <a:schemeClr val="tx1"/>
                          </a:solidFill>
                          <a:effectLst/>
                          <a:latin typeface="+mj-lt"/>
                        </a:rPr>
                        <a:t>100.0</a:t>
                      </a:r>
                      <a:endParaRPr lang="es-MX" sz="800" b="0" i="0" u="none" strike="noStrike" dirty="0">
                        <a:solidFill>
                          <a:schemeClr val="tx1"/>
                        </a:solidFill>
                        <a:effectLst/>
                        <a:latin typeface="+mj-lt"/>
                      </a:endParaRPr>
                    </a:p>
                  </a:txBody>
                  <a:tcPr marL="10800" marR="2700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es-MX" sz="800" b="0" i="0" u="none" strike="noStrike" dirty="0">
                          <a:solidFill>
                            <a:schemeClr val="tx1"/>
                          </a:solidFill>
                          <a:effectLst/>
                          <a:latin typeface="+mj-lt"/>
                        </a:rPr>
                        <a:t>1,846,040</a:t>
                      </a:r>
                    </a:p>
                  </a:txBody>
                  <a:tcPr marL="10800" marR="720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smtClean="0">
                          <a:solidFill>
                            <a:schemeClr val="tx1"/>
                          </a:solidFill>
                          <a:effectLst/>
                          <a:latin typeface="+mj-lt"/>
                        </a:rPr>
                        <a:t>100.0</a:t>
                      </a:r>
                      <a:endParaRPr lang="es-MX" sz="800" b="0" i="0" u="none" strike="noStrike" dirty="0">
                        <a:solidFill>
                          <a:schemeClr val="tx1"/>
                        </a:solidFill>
                        <a:effectLst/>
                        <a:latin typeface="+mj-lt"/>
                      </a:endParaRPr>
                    </a:p>
                  </a:txBody>
                  <a:tcPr marL="0" marR="2700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es-MX" sz="800" b="0" i="0" u="none" strike="noStrike">
                          <a:solidFill>
                            <a:schemeClr val="tx1"/>
                          </a:solidFill>
                          <a:effectLst/>
                          <a:latin typeface="+mj-lt"/>
                        </a:rPr>
                        <a:t>1,897,210</a:t>
                      </a:r>
                    </a:p>
                  </a:txBody>
                  <a:tcPr marL="10800" marR="720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smtClean="0">
                          <a:solidFill>
                            <a:schemeClr val="tx1"/>
                          </a:solidFill>
                          <a:effectLst/>
                          <a:latin typeface="+mj-lt"/>
                        </a:rPr>
                        <a:t>100.0</a:t>
                      </a:r>
                      <a:endParaRPr lang="es-MX" sz="800" b="0" i="0" u="none" strike="noStrike" dirty="0">
                        <a:solidFill>
                          <a:schemeClr val="tx1"/>
                        </a:solidFill>
                        <a:effectLst/>
                        <a:latin typeface="+mj-lt"/>
                      </a:endParaRPr>
                    </a:p>
                  </a:txBody>
                  <a:tcPr marL="10800" marR="2340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12,447</a:t>
                      </a:r>
                    </a:p>
                  </a:txBody>
                  <a:tcPr marL="10800" marR="720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0.66</a:t>
                      </a:r>
                    </a:p>
                  </a:txBody>
                  <a:tcPr marL="10800" marR="1440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51,170</a:t>
                      </a:r>
                    </a:p>
                  </a:txBody>
                  <a:tcPr marL="10800" marR="720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2.77</a:t>
                      </a:r>
                    </a:p>
                  </a:txBody>
                  <a:tcPr marL="10800" marR="1080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82880">
                <a:tc>
                  <a:txBody>
                    <a:bodyPr/>
                    <a:lstStyle/>
                    <a:p>
                      <a:pPr algn="l" fontAlgn="b"/>
                      <a:r>
                        <a:rPr lang="es-MX" sz="800" u="none" strike="noStrike" dirty="0">
                          <a:effectLst/>
                          <a:latin typeface="+mj-lt"/>
                        </a:rPr>
                        <a:t>Hasta un salario mínimo</a:t>
                      </a:r>
                      <a:endParaRPr lang="es-MX" sz="800" b="0" i="0" u="none" strike="noStrike" dirty="0">
                        <a:solidFill>
                          <a:schemeClr val="tx1"/>
                        </a:solidFill>
                        <a:effectLst/>
                        <a:latin typeface="+mj-lt"/>
                        <a:cs typeface="Arial" pitchFamily="34" charset="0"/>
                      </a:endParaRPr>
                    </a:p>
                  </a:txBody>
                  <a:tcPr marL="90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0" i="0" u="none" strike="noStrike">
                          <a:solidFill>
                            <a:schemeClr val="tx1"/>
                          </a:solidFill>
                          <a:effectLst/>
                          <a:latin typeface="+mj-lt"/>
                        </a:rPr>
                        <a:t>601,714</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31.93</a:t>
                      </a:r>
                    </a:p>
                  </a:txBody>
                  <a:tcPr marL="10800" marR="270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0" i="0" u="none" strike="noStrike">
                          <a:solidFill>
                            <a:schemeClr val="tx1"/>
                          </a:solidFill>
                          <a:effectLst/>
                          <a:latin typeface="+mj-lt"/>
                        </a:rPr>
                        <a:t>617,965</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33.48</a:t>
                      </a:r>
                    </a:p>
                  </a:txBody>
                  <a:tcPr marL="0" marR="270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0" i="0" u="none" strike="noStrike" dirty="0">
                          <a:solidFill>
                            <a:schemeClr val="tx1"/>
                          </a:solidFill>
                          <a:effectLst/>
                          <a:latin typeface="+mj-lt"/>
                        </a:rPr>
                        <a:t>668,433</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35.23</a:t>
                      </a:r>
                    </a:p>
                  </a:txBody>
                  <a:tcPr marL="10800" marR="23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66,719</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11.09</a:t>
                      </a:r>
                    </a:p>
                  </a:txBody>
                  <a:tcPr marL="10800" marR="14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50,468</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8.17</a:t>
                      </a:r>
                    </a:p>
                  </a:txBody>
                  <a:tcPr marL="10800" marR="108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82880">
                <a:tc>
                  <a:txBody>
                    <a:bodyPr/>
                    <a:lstStyle/>
                    <a:p>
                      <a:pPr algn="l" fontAlgn="b"/>
                      <a:r>
                        <a:rPr lang="es-MX" sz="800" u="none" strike="noStrike" dirty="0">
                          <a:effectLst/>
                          <a:latin typeface="+mj-lt"/>
                        </a:rPr>
                        <a:t>Más de 1 hasta 2 salarios mínimos</a:t>
                      </a:r>
                      <a:endParaRPr lang="es-MX" sz="800" b="0" i="0" u="none" strike="noStrike" dirty="0">
                        <a:solidFill>
                          <a:schemeClr val="tx1"/>
                        </a:solidFill>
                        <a:effectLst/>
                        <a:latin typeface="+mj-lt"/>
                        <a:cs typeface="Arial" pitchFamily="34" charset="0"/>
                      </a:endParaRPr>
                    </a:p>
                  </a:txBody>
                  <a:tcPr marL="90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0" i="0" u="none" strike="noStrike">
                          <a:solidFill>
                            <a:schemeClr val="tx1"/>
                          </a:solidFill>
                          <a:effectLst/>
                          <a:latin typeface="+mj-lt"/>
                        </a:rPr>
                        <a:t>475,021</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25.20</a:t>
                      </a:r>
                    </a:p>
                  </a:txBody>
                  <a:tcPr marL="10800" marR="270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0" i="0" u="none" strike="noStrike">
                          <a:solidFill>
                            <a:schemeClr val="tx1"/>
                          </a:solidFill>
                          <a:effectLst/>
                          <a:latin typeface="+mj-lt"/>
                        </a:rPr>
                        <a:t>432,731</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23.44</a:t>
                      </a:r>
                    </a:p>
                  </a:txBody>
                  <a:tcPr marL="0" marR="270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0" i="0" u="none" strike="noStrike">
                          <a:solidFill>
                            <a:schemeClr val="tx1"/>
                          </a:solidFill>
                          <a:effectLst/>
                          <a:latin typeface="+mj-lt"/>
                        </a:rPr>
                        <a:t>441,303</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23.26</a:t>
                      </a:r>
                    </a:p>
                  </a:txBody>
                  <a:tcPr marL="10800" marR="23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-33,718</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-7.10</a:t>
                      </a:r>
                    </a:p>
                  </a:txBody>
                  <a:tcPr marL="10800" marR="14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8,572</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1.98</a:t>
                      </a:r>
                    </a:p>
                  </a:txBody>
                  <a:tcPr marL="10800" marR="108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82880">
                <a:tc>
                  <a:txBody>
                    <a:bodyPr/>
                    <a:lstStyle/>
                    <a:p>
                      <a:pPr algn="l" fontAlgn="b"/>
                      <a:r>
                        <a:rPr lang="es-MX" sz="800" u="none" strike="noStrike" dirty="0">
                          <a:effectLst/>
                          <a:latin typeface="+mj-lt"/>
                        </a:rPr>
                        <a:t>Más de 2 hasta 3 salarios mínimos</a:t>
                      </a:r>
                      <a:endParaRPr lang="es-MX" sz="800" b="0" i="0" u="none" strike="noStrike" dirty="0">
                        <a:solidFill>
                          <a:schemeClr val="tx1"/>
                        </a:solidFill>
                        <a:effectLst/>
                        <a:latin typeface="+mj-lt"/>
                        <a:cs typeface="Arial" pitchFamily="34" charset="0"/>
                      </a:endParaRPr>
                    </a:p>
                  </a:txBody>
                  <a:tcPr marL="90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0" i="0" u="none" strike="noStrike">
                          <a:solidFill>
                            <a:schemeClr val="tx1"/>
                          </a:solidFill>
                          <a:effectLst/>
                          <a:latin typeface="+mj-lt"/>
                        </a:rPr>
                        <a:t>225,049</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11.94</a:t>
                      </a:r>
                    </a:p>
                  </a:txBody>
                  <a:tcPr marL="10800" marR="270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0" i="0" u="none" strike="noStrike">
                          <a:solidFill>
                            <a:schemeClr val="tx1"/>
                          </a:solidFill>
                          <a:effectLst/>
                          <a:latin typeface="+mj-lt"/>
                        </a:rPr>
                        <a:t>220,652</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11.95</a:t>
                      </a:r>
                    </a:p>
                  </a:txBody>
                  <a:tcPr marL="0" marR="270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0" i="0" u="none" strike="noStrike">
                          <a:solidFill>
                            <a:schemeClr val="tx1"/>
                          </a:solidFill>
                          <a:effectLst/>
                          <a:latin typeface="+mj-lt"/>
                        </a:rPr>
                        <a:t>229,317</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12.09</a:t>
                      </a:r>
                    </a:p>
                  </a:txBody>
                  <a:tcPr marL="10800" marR="23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4,268</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1.90</a:t>
                      </a:r>
                    </a:p>
                  </a:txBody>
                  <a:tcPr marL="10800" marR="14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8,665</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3.93</a:t>
                      </a:r>
                    </a:p>
                  </a:txBody>
                  <a:tcPr marL="10800" marR="108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82880">
                <a:tc>
                  <a:txBody>
                    <a:bodyPr/>
                    <a:lstStyle/>
                    <a:p>
                      <a:pPr algn="l" fontAlgn="b"/>
                      <a:r>
                        <a:rPr lang="es-MX" sz="800" u="none" strike="noStrike" dirty="0">
                          <a:effectLst/>
                          <a:latin typeface="+mj-lt"/>
                        </a:rPr>
                        <a:t>Más de 3 hasta 5 salarios mínimos</a:t>
                      </a:r>
                      <a:endParaRPr lang="es-MX" sz="800" b="0" i="0" u="none" strike="noStrike" dirty="0">
                        <a:solidFill>
                          <a:schemeClr val="tx1"/>
                        </a:solidFill>
                        <a:effectLst/>
                        <a:latin typeface="+mj-lt"/>
                        <a:cs typeface="Arial" pitchFamily="34" charset="0"/>
                      </a:endParaRPr>
                    </a:p>
                  </a:txBody>
                  <a:tcPr marL="90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0" i="0" u="none" strike="noStrike">
                          <a:solidFill>
                            <a:schemeClr val="tx1"/>
                          </a:solidFill>
                          <a:effectLst/>
                          <a:latin typeface="+mj-lt"/>
                        </a:rPr>
                        <a:t>156,686</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8.31</a:t>
                      </a:r>
                    </a:p>
                  </a:txBody>
                  <a:tcPr marL="10800" marR="270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0" i="0" u="none" strike="noStrike">
                          <a:solidFill>
                            <a:schemeClr val="tx1"/>
                          </a:solidFill>
                          <a:effectLst/>
                          <a:latin typeface="+mj-lt"/>
                        </a:rPr>
                        <a:t>169,581</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9.19</a:t>
                      </a:r>
                    </a:p>
                  </a:txBody>
                  <a:tcPr marL="0" marR="270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0" i="0" u="none" strike="noStrike">
                          <a:solidFill>
                            <a:schemeClr val="tx1"/>
                          </a:solidFill>
                          <a:effectLst/>
                          <a:latin typeface="+mj-lt"/>
                        </a:rPr>
                        <a:t>175,828</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9.27</a:t>
                      </a:r>
                    </a:p>
                  </a:txBody>
                  <a:tcPr marL="10800" marR="23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19,142</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12.22</a:t>
                      </a:r>
                    </a:p>
                  </a:txBody>
                  <a:tcPr marL="10800" marR="14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6,247</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3.68</a:t>
                      </a:r>
                    </a:p>
                  </a:txBody>
                  <a:tcPr marL="10800" marR="108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82880">
                <a:tc>
                  <a:txBody>
                    <a:bodyPr/>
                    <a:lstStyle/>
                    <a:p>
                      <a:pPr algn="l" fontAlgn="b"/>
                      <a:r>
                        <a:rPr lang="es-MX" sz="800" u="none" strike="noStrike" dirty="0">
                          <a:effectLst/>
                          <a:latin typeface="+mj-lt"/>
                        </a:rPr>
                        <a:t>Más de 5 salarios mínimos</a:t>
                      </a:r>
                      <a:endParaRPr lang="es-MX" sz="800" b="0" i="0" u="none" strike="noStrike" dirty="0">
                        <a:solidFill>
                          <a:schemeClr val="tx1"/>
                        </a:solidFill>
                        <a:effectLst/>
                        <a:latin typeface="+mj-lt"/>
                        <a:cs typeface="Arial" pitchFamily="34" charset="0"/>
                      </a:endParaRPr>
                    </a:p>
                  </a:txBody>
                  <a:tcPr marL="90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0" i="0" u="none" strike="noStrike">
                          <a:solidFill>
                            <a:schemeClr val="tx1"/>
                          </a:solidFill>
                          <a:effectLst/>
                          <a:latin typeface="+mj-lt"/>
                        </a:rPr>
                        <a:t>102,089</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5.42</a:t>
                      </a:r>
                    </a:p>
                  </a:txBody>
                  <a:tcPr marL="10800" marR="270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0" i="0" u="none" strike="noStrike">
                          <a:solidFill>
                            <a:schemeClr val="tx1"/>
                          </a:solidFill>
                          <a:effectLst/>
                          <a:latin typeface="+mj-lt"/>
                        </a:rPr>
                        <a:t>102,725</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5.56</a:t>
                      </a:r>
                    </a:p>
                  </a:txBody>
                  <a:tcPr marL="0" marR="270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0" i="0" u="none" strike="noStrike">
                          <a:solidFill>
                            <a:schemeClr val="tx1"/>
                          </a:solidFill>
                          <a:effectLst/>
                          <a:latin typeface="+mj-lt"/>
                        </a:rPr>
                        <a:t>97,611</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5.14</a:t>
                      </a:r>
                    </a:p>
                  </a:txBody>
                  <a:tcPr marL="10800" marR="23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-4,478</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-4.39</a:t>
                      </a:r>
                    </a:p>
                  </a:txBody>
                  <a:tcPr marL="10800" marR="14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-5,114</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-4.98</a:t>
                      </a:r>
                    </a:p>
                  </a:txBody>
                  <a:tcPr marL="10800" marR="108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82880">
                <a:tc>
                  <a:txBody>
                    <a:bodyPr/>
                    <a:lstStyle/>
                    <a:p>
                      <a:pPr algn="l" fontAlgn="b"/>
                      <a:r>
                        <a:rPr lang="es-MX" sz="800" u="none" strike="noStrike" dirty="0">
                          <a:effectLst/>
                          <a:latin typeface="+mj-lt"/>
                        </a:rPr>
                        <a:t>No recibe </a:t>
                      </a:r>
                      <a:r>
                        <a:rPr lang="es-MX" sz="800" u="none" strike="noStrike" dirty="0" smtClean="0">
                          <a:effectLst/>
                          <a:latin typeface="+mj-lt"/>
                        </a:rPr>
                        <a:t>ingresos </a:t>
                      </a:r>
                      <a:r>
                        <a:rPr lang="es-MX" sz="800" u="none" strike="noStrike" baseline="30000" dirty="0" smtClean="0">
                          <a:effectLst/>
                          <a:latin typeface="+mj-lt"/>
                        </a:rPr>
                        <a:t>2</a:t>
                      </a:r>
                      <a:endParaRPr lang="es-MX" sz="800" b="0" i="0" u="none" strike="noStrike" dirty="0">
                        <a:solidFill>
                          <a:schemeClr val="tx1"/>
                        </a:solidFill>
                        <a:effectLst/>
                        <a:latin typeface="+mj-lt"/>
                        <a:cs typeface="Arial" pitchFamily="34" charset="0"/>
                      </a:endParaRPr>
                    </a:p>
                  </a:txBody>
                  <a:tcPr marL="90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0" i="0" u="none" strike="noStrike">
                          <a:solidFill>
                            <a:schemeClr val="tx1"/>
                          </a:solidFill>
                          <a:effectLst/>
                          <a:latin typeface="+mj-lt"/>
                        </a:rPr>
                        <a:t>318,267</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16.89</a:t>
                      </a:r>
                    </a:p>
                  </a:txBody>
                  <a:tcPr marL="10800" marR="270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0" i="0" u="none" strike="noStrike">
                          <a:solidFill>
                            <a:schemeClr val="tx1"/>
                          </a:solidFill>
                          <a:effectLst/>
                          <a:latin typeface="+mj-lt"/>
                        </a:rPr>
                        <a:t>293,653</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15.91</a:t>
                      </a:r>
                    </a:p>
                  </a:txBody>
                  <a:tcPr marL="0" marR="270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0" i="0" u="none" strike="noStrike">
                          <a:solidFill>
                            <a:schemeClr val="tx1"/>
                          </a:solidFill>
                          <a:effectLst/>
                          <a:latin typeface="+mj-lt"/>
                        </a:rPr>
                        <a:t>278,242</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14.67</a:t>
                      </a:r>
                    </a:p>
                  </a:txBody>
                  <a:tcPr marL="10800" marR="23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-40,025</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-12.58</a:t>
                      </a:r>
                    </a:p>
                  </a:txBody>
                  <a:tcPr marL="10800" marR="14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-15,411</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-5.25</a:t>
                      </a:r>
                    </a:p>
                  </a:txBody>
                  <a:tcPr marL="10800" marR="108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82880">
                <a:tc>
                  <a:txBody>
                    <a:bodyPr/>
                    <a:lstStyle/>
                    <a:p>
                      <a:pPr algn="l" fontAlgn="b"/>
                      <a:r>
                        <a:rPr lang="es-MX" sz="800" u="none" strike="noStrike" dirty="0">
                          <a:effectLst/>
                          <a:latin typeface="+mj-lt"/>
                        </a:rPr>
                        <a:t>No especificado</a:t>
                      </a:r>
                      <a:endParaRPr lang="es-MX" sz="800" b="0" i="0" u="none" strike="noStrike" dirty="0">
                        <a:solidFill>
                          <a:schemeClr val="tx1"/>
                        </a:solidFill>
                        <a:effectLst/>
                        <a:latin typeface="+mj-lt"/>
                        <a:cs typeface="Arial" pitchFamily="34" charset="0"/>
                      </a:endParaRPr>
                    </a:p>
                  </a:txBody>
                  <a:tcPr marL="90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0" i="0" u="none" strike="noStrike" dirty="0">
                          <a:solidFill>
                            <a:schemeClr val="tx1"/>
                          </a:solidFill>
                          <a:effectLst/>
                          <a:latin typeface="+mj-lt"/>
                        </a:rPr>
                        <a:t>5,937</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0.31</a:t>
                      </a:r>
                    </a:p>
                  </a:txBody>
                  <a:tcPr marL="10800" marR="270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0" i="0" u="none" strike="noStrike" dirty="0">
                          <a:solidFill>
                            <a:schemeClr val="tx1"/>
                          </a:solidFill>
                          <a:effectLst/>
                          <a:latin typeface="+mj-lt"/>
                        </a:rPr>
                        <a:t>8,733</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0.47</a:t>
                      </a:r>
                    </a:p>
                  </a:txBody>
                  <a:tcPr marL="0" marR="270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0" i="0" u="none" strike="noStrike" dirty="0">
                          <a:solidFill>
                            <a:schemeClr val="tx1"/>
                          </a:solidFill>
                          <a:effectLst/>
                          <a:latin typeface="+mj-lt"/>
                        </a:rPr>
                        <a:t>6,476</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0.34</a:t>
                      </a:r>
                    </a:p>
                  </a:txBody>
                  <a:tcPr marL="10800" marR="23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539</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9.08</a:t>
                      </a:r>
                    </a:p>
                  </a:txBody>
                  <a:tcPr marL="10800" marR="144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a:solidFill>
                            <a:schemeClr val="tx1"/>
                          </a:solidFill>
                          <a:effectLst/>
                          <a:latin typeface="+mj-lt"/>
                        </a:rPr>
                        <a:t>-2,257</a:t>
                      </a:r>
                    </a:p>
                  </a:txBody>
                  <a:tcPr marL="10800" marR="72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b="0" i="0" u="none" strike="noStrike" dirty="0">
                          <a:solidFill>
                            <a:schemeClr val="tx1"/>
                          </a:solidFill>
                          <a:effectLst/>
                          <a:latin typeface="+mj-lt"/>
                        </a:rPr>
                        <a:t>-25.84</a:t>
                      </a:r>
                    </a:p>
                  </a:txBody>
                  <a:tcPr marL="10800" marR="1080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7" name="16 CuadroTexto"/>
          <p:cNvSpPr txBox="1"/>
          <p:nvPr/>
        </p:nvSpPr>
        <p:spPr>
          <a:xfrm>
            <a:off x="1389248" y="6309655"/>
            <a:ext cx="2389958" cy="215444"/>
          </a:xfrm>
          <a:prstGeom prst="rect">
            <a:avLst/>
          </a:prstGeom>
          <a:noFill/>
        </p:spPr>
        <p:txBody>
          <a:bodyPr wrap="square" rtlCol="0">
            <a:spAutoFit/>
          </a:bodyPr>
          <a:lstStyle/>
          <a:p>
            <a:r>
              <a:rPr lang="es-MX" sz="800" dirty="0" smtClean="0"/>
              <a:t>Fuente</a:t>
            </a:r>
            <a:r>
              <a:rPr lang="es-MX" sz="800" dirty="0"/>
              <a:t>: </a:t>
            </a:r>
            <a:r>
              <a:rPr lang="es-MX" sz="800" dirty="0" smtClean="0"/>
              <a:t>STPS. ENOE. www.stps.gob.mx</a:t>
            </a:r>
          </a:p>
        </p:txBody>
      </p:sp>
      <p:grpSp>
        <p:nvGrpSpPr>
          <p:cNvPr id="18" name="17 Grupo"/>
          <p:cNvGrpSpPr/>
          <p:nvPr/>
        </p:nvGrpSpPr>
        <p:grpSpPr>
          <a:xfrm>
            <a:off x="3976180" y="6338111"/>
            <a:ext cx="1468760" cy="128166"/>
            <a:chOff x="2555776" y="6294393"/>
            <a:chExt cx="1468760" cy="128166"/>
          </a:xfrm>
        </p:grpSpPr>
        <p:sp>
          <p:nvSpPr>
            <p:cNvPr id="19" name="18 CuadroTexto"/>
            <p:cNvSpPr txBox="1"/>
            <p:nvPr/>
          </p:nvSpPr>
          <p:spPr>
            <a:xfrm>
              <a:off x="3396159" y="6299448"/>
              <a:ext cx="628377" cy="123111"/>
            </a:xfrm>
            <a:prstGeom prst="rect">
              <a:avLst/>
            </a:prstGeom>
            <a:noFill/>
          </p:spPr>
          <p:txBody>
            <a:bodyPr wrap="none" lIns="0" tIns="0" rIns="0" bIns="0" rtlCol="0">
              <a:spAutoFit/>
            </a:bodyPr>
            <a:lstStyle/>
            <a:p>
              <a:pPr marL="171450" indent="-171450">
                <a:buClr>
                  <a:schemeClr val="accent4"/>
                </a:buClr>
                <a:buFont typeface="Wingdings" pitchFamily="2" charset="2"/>
                <a:buChar char="v"/>
              </a:pPr>
              <a:r>
                <a:rPr lang="es-MX" sz="800" dirty="0" smtClean="0"/>
                <a:t>Trimestral</a:t>
              </a:r>
            </a:p>
          </p:txBody>
        </p:sp>
        <p:sp>
          <p:nvSpPr>
            <p:cNvPr id="20" name="19 CuadroTexto"/>
            <p:cNvSpPr txBox="1"/>
            <p:nvPr/>
          </p:nvSpPr>
          <p:spPr>
            <a:xfrm>
              <a:off x="2555776" y="6294393"/>
              <a:ext cx="596317" cy="123111"/>
            </a:xfrm>
            <a:prstGeom prst="rect">
              <a:avLst/>
            </a:prstGeom>
            <a:noFill/>
          </p:spPr>
          <p:txBody>
            <a:bodyPr wrap="none" lIns="0" tIns="0" rIns="0" bIns="0" rtlCol="0">
              <a:spAutoFit/>
            </a:bodyPr>
            <a:lstStyle/>
            <a:p>
              <a:r>
                <a:rPr lang="es-MX" sz="800" dirty="0" smtClean="0"/>
                <a:t>Periodicidad:</a:t>
              </a:r>
            </a:p>
          </p:txBody>
        </p:sp>
      </p:grpSp>
      <p:sp>
        <p:nvSpPr>
          <p:cNvPr id="15" name="14 CuadroTexto">
            <a:hlinkClick r:id="rId2"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22</a:t>
            </a:r>
            <a:endParaRPr lang="es-MX" sz="1200" dirty="0">
              <a:solidFill>
                <a:schemeClr val="bg1"/>
              </a:solidFill>
            </a:endParaRPr>
          </a:p>
        </p:txBody>
      </p:sp>
      <p:sp>
        <p:nvSpPr>
          <p:cNvPr id="16" name="13 Estrella de 5 puntas"/>
          <p:cNvSpPr/>
          <p:nvPr/>
        </p:nvSpPr>
        <p:spPr>
          <a:xfrm>
            <a:off x="5868144" y="4283424"/>
            <a:ext cx="313408" cy="313408"/>
          </a:xfrm>
          <a:prstGeom prst="star5">
            <a:avLst>
              <a:gd name="adj" fmla="val 28444"/>
              <a:gd name="hf" fmla="val 105146"/>
              <a:gd name="vf" fmla="val 110557"/>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 name="7 Título"/>
          <p:cNvSpPr txBox="1">
            <a:spLocks/>
          </p:cNvSpPr>
          <p:nvPr/>
        </p:nvSpPr>
        <p:spPr>
          <a:xfrm>
            <a:off x="316101" y="184205"/>
            <a:ext cx="4248471" cy="516483"/>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s-MX" sz="1600" smtClean="0"/>
              <a:t>Datos de la Encuesta Nacional de Ocupación y Empleo (ENOE)</a:t>
            </a:r>
            <a:endParaRPr lang="es-MX" sz="1600" baseline="30000" dirty="0" smtClean="0"/>
          </a:p>
        </p:txBody>
      </p:sp>
    </p:spTree>
    <p:extLst>
      <p:ext uri="{BB962C8B-B14F-4D97-AF65-F5344CB8AC3E}">
        <p14:creationId xmlns:p14="http://schemas.microsoft.com/office/powerpoint/2010/main" val="2860611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CuadroTexto"/>
          <p:cNvSpPr txBox="1"/>
          <p:nvPr/>
        </p:nvSpPr>
        <p:spPr>
          <a:xfrm>
            <a:off x="307907" y="5344490"/>
            <a:ext cx="8609719" cy="58477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just"/>
            <a:r>
              <a:rPr lang="es-MX" sz="800" dirty="0" smtClean="0">
                <a:latin typeface="+mj-lt"/>
              </a:rPr>
              <a:t>1/ </a:t>
            </a:r>
            <a:r>
              <a:rPr lang="es-MX" sz="800" dirty="0">
                <a:latin typeface="+mj-lt"/>
              </a:rPr>
              <a:t>Se incluye a todos los hogares que reportaron ingreso corriente total y/o percepciones financieras y de capital que componen el ingreso total trimestral. </a:t>
            </a:r>
          </a:p>
          <a:p>
            <a:pPr algn="just"/>
            <a:r>
              <a:rPr lang="es-MX" sz="800" dirty="0" smtClean="0">
                <a:latin typeface="+mj-lt"/>
              </a:rPr>
              <a:t>2/ </a:t>
            </a:r>
            <a:r>
              <a:rPr lang="es-MX" sz="800" dirty="0">
                <a:latin typeface="+mj-lt"/>
              </a:rPr>
              <a:t>Se incluye solo el ingreso por trabajo principal y secundario.</a:t>
            </a:r>
          </a:p>
          <a:p>
            <a:pPr algn="just"/>
            <a:r>
              <a:rPr lang="es-MX" sz="800" dirty="0" smtClean="0">
                <a:latin typeface="+mj-lt"/>
              </a:rPr>
              <a:t>3/ </a:t>
            </a:r>
            <a:r>
              <a:rPr lang="es-MX" sz="800" dirty="0">
                <a:latin typeface="+mj-lt"/>
              </a:rPr>
              <a:t>Se incluye el ingreso de los trabajos 3 al 7 y el ingreso obtenido en el periodo de referencia por otros trabajos realizados fuera del periodo de referencia.</a:t>
            </a:r>
          </a:p>
          <a:p>
            <a:pPr algn="just"/>
            <a:r>
              <a:rPr lang="es-MX" sz="800" dirty="0" smtClean="0">
                <a:latin typeface="+mj-lt"/>
              </a:rPr>
              <a:t>4/ </a:t>
            </a:r>
            <a:r>
              <a:rPr lang="es-MX" sz="800" dirty="0">
                <a:latin typeface="+mj-lt"/>
              </a:rPr>
              <a:t>Se incluyen las ganancias y utilidades de las empresas constituidas en sociedad, cooperativas y cuasisociedades</a:t>
            </a:r>
            <a:r>
              <a:rPr lang="es-MX" sz="800" dirty="0" smtClean="0">
                <a:latin typeface="+mj-lt"/>
              </a:rPr>
              <a:t>.</a:t>
            </a:r>
            <a:endParaRPr lang="es-MX" sz="800" dirty="0">
              <a:latin typeface="+mj-lt"/>
            </a:endParaRPr>
          </a:p>
        </p:txBody>
      </p:sp>
      <p:sp>
        <p:nvSpPr>
          <p:cNvPr id="6" name="5 CuadroTexto"/>
          <p:cNvSpPr txBox="1"/>
          <p:nvPr/>
        </p:nvSpPr>
        <p:spPr>
          <a:xfrm>
            <a:off x="1299902" y="6056348"/>
            <a:ext cx="4433255" cy="338554"/>
          </a:xfrm>
          <a:prstGeom prst="rect">
            <a:avLst/>
          </a:prstGeom>
          <a:noFill/>
        </p:spPr>
        <p:txBody>
          <a:bodyPr wrap="square" rtlCol="0">
            <a:spAutoFit/>
          </a:bodyPr>
          <a:lstStyle/>
          <a:p>
            <a:pPr marL="361950" indent="-361950"/>
            <a:r>
              <a:rPr lang="es-MX" sz="800" dirty="0" smtClean="0">
                <a:latin typeface="+mj-lt"/>
              </a:rPr>
              <a:t>Fuente</a:t>
            </a:r>
            <a:r>
              <a:rPr lang="es-MX" sz="800" dirty="0">
                <a:latin typeface="+mj-lt"/>
              </a:rPr>
              <a:t>: </a:t>
            </a:r>
            <a:r>
              <a:rPr lang="es-MX" sz="800" dirty="0" smtClean="0">
                <a:latin typeface="+mj-lt"/>
              </a:rPr>
              <a:t>INEGI. Encuesta </a:t>
            </a:r>
            <a:r>
              <a:rPr lang="es-MX" sz="800" dirty="0">
                <a:latin typeface="+mj-lt"/>
              </a:rPr>
              <a:t>de Ingresos y Gastos de los Hogares del Estado de Chiapas </a:t>
            </a:r>
            <a:r>
              <a:rPr lang="es-MX" sz="800" dirty="0" smtClean="0">
                <a:latin typeface="+mj-lt"/>
              </a:rPr>
              <a:t>2010     INEGI</a:t>
            </a:r>
            <a:r>
              <a:rPr lang="es-MX" sz="800" dirty="0">
                <a:latin typeface="+mj-lt"/>
              </a:rPr>
              <a:t>. Encuesta Nacional de Ingresos y Gastos de los Hogares </a:t>
            </a:r>
            <a:r>
              <a:rPr lang="es-MX" sz="800" dirty="0" smtClean="0">
                <a:latin typeface="+mj-lt"/>
              </a:rPr>
              <a:t>2010</a:t>
            </a:r>
          </a:p>
        </p:txBody>
      </p:sp>
      <p:grpSp>
        <p:nvGrpSpPr>
          <p:cNvPr id="10" name="9 Grupo"/>
          <p:cNvGrpSpPr/>
          <p:nvPr/>
        </p:nvGrpSpPr>
        <p:grpSpPr>
          <a:xfrm>
            <a:off x="5868144" y="6163033"/>
            <a:ext cx="1289030" cy="125183"/>
            <a:chOff x="539552" y="5763453"/>
            <a:chExt cx="1289030" cy="126245"/>
          </a:xfrm>
        </p:grpSpPr>
        <p:sp>
          <p:nvSpPr>
            <p:cNvPr id="11" name="10 CuadroTexto"/>
            <p:cNvSpPr txBox="1"/>
            <p:nvPr/>
          </p:nvSpPr>
          <p:spPr>
            <a:xfrm>
              <a:off x="539552" y="5763453"/>
              <a:ext cx="596317" cy="124156"/>
            </a:xfrm>
            <a:prstGeom prst="rect">
              <a:avLst/>
            </a:prstGeom>
            <a:noFill/>
          </p:spPr>
          <p:txBody>
            <a:bodyPr wrap="none" lIns="0" tIns="0" rIns="0" bIns="0" rtlCol="0">
              <a:spAutoFit/>
            </a:bodyPr>
            <a:lstStyle/>
            <a:p>
              <a:r>
                <a:rPr lang="es-MX" sz="800" dirty="0" smtClean="0">
                  <a:latin typeface="+mj-lt"/>
                </a:rPr>
                <a:t>Periodicidad:</a:t>
              </a:r>
            </a:p>
          </p:txBody>
        </p:sp>
        <p:sp>
          <p:nvSpPr>
            <p:cNvPr id="12" name="11 CuadroTexto"/>
            <p:cNvSpPr txBox="1"/>
            <p:nvPr/>
          </p:nvSpPr>
          <p:spPr>
            <a:xfrm>
              <a:off x="1368520" y="5765542"/>
              <a:ext cx="460062" cy="124156"/>
            </a:xfrm>
            <a:prstGeom prst="rect">
              <a:avLst/>
            </a:prstGeom>
            <a:noFill/>
          </p:spPr>
          <p:txBody>
            <a:bodyPr wrap="none" lIns="0" tIns="0" rIns="0" bIns="0" rtlCol="0">
              <a:spAutoFit/>
            </a:bodyPr>
            <a:lstStyle/>
            <a:p>
              <a:pPr marL="171450" indent="-171450">
                <a:buClr>
                  <a:schemeClr val="accent4"/>
                </a:buClr>
                <a:buFont typeface="Wingdings" pitchFamily="2" charset="2"/>
                <a:buChar char="q"/>
              </a:pPr>
              <a:r>
                <a:rPr lang="es-MX" sz="800" dirty="0" smtClean="0">
                  <a:latin typeface="+mj-lt"/>
                </a:rPr>
                <a:t>Bienal</a:t>
              </a:r>
            </a:p>
          </p:txBody>
        </p:sp>
      </p:grpSp>
      <p:sp>
        <p:nvSpPr>
          <p:cNvPr id="9" name="8 CuadroTexto">
            <a:hlinkClick r:id="rId2"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latin typeface="+mj-lt"/>
              </a:rPr>
              <a:t>23</a:t>
            </a:r>
            <a:endParaRPr lang="es-MX" sz="1200" dirty="0">
              <a:solidFill>
                <a:schemeClr val="bg1"/>
              </a:solidFill>
              <a:latin typeface="+mj-lt"/>
            </a:endParaRPr>
          </a:p>
        </p:txBody>
      </p:sp>
      <p:sp>
        <p:nvSpPr>
          <p:cNvPr id="3" name="2 Título"/>
          <p:cNvSpPr>
            <a:spLocks noGrp="1"/>
          </p:cNvSpPr>
          <p:nvPr>
            <p:ph type="title" idx="4294967295"/>
          </p:nvPr>
        </p:nvSpPr>
        <p:spPr>
          <a:xfrm>
            <a:off x="307907" y="241411"/>
            <a:ext cx="6951663" cy="350837"/>
          </a:xfrm>
        </p:spPr>
        <p:txBody>
          <a:bodyPr>
            <a:normAutofit/>
          </a:bodyPr>
          <a:lstStyle/>
          <a:p>
            <a:r>
              <a:rPr lang="es-MX" sz="1400" dirty="0" smtClean="0"/>
              <a:t>Estructura Ingreso Trimestral en los Hogares</a:t>
            </a:r>
            <a:endParaRPr lang="es-MX" sz="1400" dirty="0"/>
          </a:p>
        </p:txBody>
      </p:sp>
      <p:graphicFrame>
        <p:nvGraphicFramePr>
          <p:cNvPr id="2" name="1 Tabla"/>
          <p:cNvGraphicFramePr>
            <a:graphicFrameLocks noGrp="1"/>
          </p:cNvGraphicFramePr>
          <p:nvPr>
            <p:extLst>
              <p:ext uri="{D42A27DB-BD31-4B8C-83A1-F6EECF244321}">
                <p14:modId xmlns:p14="http://schemas.microsoft.com/office/powerpoint/2010/main" val="370983452"/>
              </p:ext>
            </p:extLst>
          </p:nvPr>
        </p:nvGraphicFramePr>
        <p:xfrm>
          <a:off x="306396" y="934717"/>
          <a:ext cx="8511347" cy="4270687"/>
        </p:xfrm>
        <a:graphic>
          <a:graphicData uri="http://schemas.openxmlformats.org/drawingml/2006/table">
            <a:tbl>
              <a:tblPr firstRow="1" bandRow="1">
                <a:tableStyleId>{F5AB1C69-6EDB-4FF4-983F-18BD219EF322}</a:tableStyleId>
              </a:tblPr>
              <a:tblGrid>
                <a:gridCol w="3493746"/>
                <a:gridCol w="882172"/>
                <a:gridCol w="847233"/>
                <a:gridCol w="566344"/>
                <a:gridCol w="218960"/>
                <a:gridCol w="991848"/>
                <a:gridCol w="952045"/>
                <a:gridCol w="558999"/>
              </a:tblGrid>
              <a:tr h="233467">
                <a:tc gridSpan="8">
                  <a:txBody>
                    <a:bodyPr/>
                    <a:lstStyle/>
                    <a:p>
                      <a:pPr algn="ctr" fontAlgn="ctr"/>
                      <a:r>
                        <a:rPr lang="es-MX" sz="900" b="0" u="none" strike="noStrike" dirty="0">
                          <a:solidFill>
                            <a:srgbClr val="FFFFFF"/>
                          </a:solidFill>
                          <a:effectLst/>
                          <a:latin typeface="+mj-lt"/>
                        </a:rPr>
                        <a:t>Ingreso Total Trimestral en Hogares </a:t>
                      </a:r>
                      <a:r>
                        <a:rPr lang="es-MX" sz="900" b="0" u="none" strike="noStrike" dirty="0" smtClean="0">
                          <a:solidFill>
                            <a:srgbClr val="FFFFFF"/>
                          </a:solidFill>
                          <a:effectLst/>
                          <a:latin typeface="+mj-lt"/>
                        </a:rPr>
                        <a:t>  (</a:t>
                      </a:r>
                      <a:r>
                        <a:rPr lang="es-MX" sz="900" b="0" u="none" strike="noStrike" dirty="0">
                          <a:solidFill>
                            <a:srgbClr val="FFFFFF"/>
                          </a:solidFill>
                          <a:effectLst/>
                          <a:latin typeface="+mj-lt"/>
                        </a:rPr>
                        <a:t>Miles de pesos)</a:t>
                      </a:r>
                      <a:endParaRPr lang="es-MX" sz="900" b="0"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48362">
                <a:tc rowSpan="2">
                  <a:txBody>
                    <a:bodyPr/>
                    <a:lstStyle/>
                    <a:p>
                      <a:pPr marL="36000" algn="l" fontAlgn="ctr"/>
                      <a:r>
                        <a:rPr lang="es-MX" sz="900" b="0" u="none" strike="noStrike" dirty="0">
                          <a:solidFill>
                            <a:srgbClr val="FFFFFF"/>
                          </a:solidFill>
                          <a:effectLst/>
                          <a:latin typeface="+mj-lt"/>
                        </a:rPr>
                        <a:t>Composición del Ingreso Total Trimestral</a:t>
                      </a:r>
                      <a:endParaRPr lang="es-MX" sz="900" b="0"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3">
                  <a:txBody>
                    <a:bodyPr/>
                    <a:lstStyle/>
                    <a:p>
                      <a:pPr algn="ctr" fontAlgn="ctr"/>
                      <a:r>
                        <a:rPr lang="es-MX" sz="900" b="0" u="none" strike="noStrike" dirty="0">
                          <a:solidFill>
                            <a:srgbClr val="FFFFFF"/>
                          </a:solidFill>
                          <a:effectLst/>
                          <a:latin typeface="+mj-lt"/>
                        </a:rPr>
                        <a:t>Nacional</a:t>
                      </a:r>
                      <a:endParaRPr lang="es-MX" sz="900" b="0"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c hMerge="1">
                  <a:txBody>
                    <a:bodyPr/>
                    <a:lstStyle/>
                    <a:p>
                      <a:endParaRPr lang="es-MX"/>
                    </a:p>
                  </a:txBody>
                  <a:tcPr/>
                </a:tc>
                <a:tc>
                  <a:txBody>
                    <a:bodyPr/>
                    <a:lstStyle/>
                    <a:p>
                      <a:pPr algn="ctr" fontAlgn="ctr"/>
                      <a:endParaRPr lang="es-MX" sz="900" b="0"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3">
                  <a:txBody>
                    <a:bodyPr/>
                    <a:lstStyle/>
                    <a:p>
                      <a:pPr algn="ctr" fontAlgn="ctr"/>
                      <a:r>
                        <a:rPr lang="es-MX" sz="900" b="0" u="none" strike="noStrike" dirty="0">
                          <a:solidFill>
                            <a:srgbClr val="FFFFFF"/>
                          </a:solidFill>
                          <a:effectLst/>
                          <a:latin typeface="+mj-lt"/>
                        </a:rPr>
                        <a:t>Chiapas</a:t>
                      </a:r>
                      <a:endParaRPr lang="es-MX" sz="900" b="0"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c hMerge="1">
                  <a:txBody>
                    <a:bodyPr/>
                    <a:lstStyle/>
                    <a:p>
                      <a:endParaRPr lang="es-MX"/>
                    </a:p>
                  </a:txBody>
                  <a:tcPr/>
                </a:tc>
              </a:tr>
              <a:tr h="144016">
                <a:tc vMerge="1">
                  <a:txBody>
                    <a:bodyPr/>
                    <a:lstStyle/>
                    <a:p>
                      <a:endParaRPr lang="es-MX"/>
                    </a:p>
                  </a:txBody>
                  <a:tcPr/>
                </a:tc>
                <a:tc>
                  <a:txBody>
                    <a:bodyPr/>
                    <a:lstStyle/>
                    <a:p>
                      <a:pPr algn="ctr" fontAlgn="ctr"/>
                      <a:r>
                        <a:rPr lang="es-MX" sz="900" b="0" u="none" strike="noStrike" dirty="0" smtClean="0">
                          <a:solidFill>
                            <a:srgbClr val="FFFFFF"/>
                          </a:solidFill>
                          <a:effectLst/>
                          <a:latin typeface="+mj-lt"/>
                        </a:rPr>
                        <a:t>Hogares 1/</a:t>
                      </a:r>
                      <a:endParaRPr lang="es-MX" sz="900" b="0"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b="0" u="none" strike="noStrike" dirty="0">
                          <a:solidFill>
                            <a:srgbClr val="FFFFFF"/>
                          </a:solidFill>
                          <a:effectLst/>
                          <a:latin typeface="+mj-lt"/>
                        </a:rPr>
                        <a:t>Ingreso</a:t>
                      </a:r>
                      <a:endParaRPr lang="es-MX" sz="900" b="0"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b="0" u="none" strike="noStrike" dirty="0">
                          <a:solidFill>
                            <a:srgbClr val="FFFFFF"/>
                          </a:solidFill>
                          <a:effectLst/>
                          <a:latin typeface="+mj-lt"/>
                        </a:rPr>
                        <a:t>%</a:t>
                      </a:r>
                      <a:endParaRPr lang="es-MX" sz="900" b="0"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b="0" u="none" strike="noStrike" dirty="0">
                          <a:solidFill>
                            <a:srgbClr val="FFFFFF"/>
                          </a:solidFill>
                          <a:effectLst/>
                          <a:latin typeface="+mj-lt"/>
                        </a:rPr>
                        <a:t> </a:t>
                      </a:r>
                      <a:endParaRPr lang="es-MX" sz="900" b="0"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b="0" u="none" strike="noStrike" dirty="0" smtClean="0">
                          <a:solidFill>
                            <a:srgbClr val="FFFFFF"/>
                          </a:solidFill>
                          <a:effectLst/>
                          <a:latin typeface="+mj-lt"/>
                        </a:rPr>
                        <a:t>Hogares 1/</a:t>
                      </a:r>
                      <a:endParaRPr lang="es-MX" sz="900" b="0"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b="0" u="none" strike="noStrike" dirty="0">
                          <a:solidFill>
                            <a:srgbClr val="FFFFFF"/>
                          </a:solidFill>
                          <a:effectLst/>
                          <a:latin typeface="+mj-lt"/>
                        </a:rPr>
                        <a:t>Ingreso</a:t>
                      </a:r>
                      <a:endParaRPr lang="es-MX" sz="900" b="0"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b="0" u="none" strike="noStrike" dirty="0">
                          <a:solidFill>
                            <a:srgbClr val="FFFFFF"/>
                          </a:solidFill>
                          <a:effectLst/>
                          <a:latin typeface="+mj-lt"/>
                        </a:rPr>
                        <a:t>%</a:t>
                      </a:r>
                      <a:endParaRPr lang="es-MX" sz="900" b="0"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43378">
                <a:tc>
                  <a:txBody>
                    <a:bodyPr/>
                    <a:lstStyle/>
                    <a:p>
                      <a:pPr marL="36000" algn="l" fontAlgn="b"/>
                      <a:r>
                        <a:rPr lang="es-MX" sz="800" b="1" u="none" strike="noStrike" dirty="0">
                          <a:effectLst/>
                          <a:latin typeface="+mj-lt"/>
                        </a:rPr>
                        <a:t>Ingreso Total</a:t>
                      </a:r>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 29 066 072</a:t>
                      </a:r>
                      <a:endParaRPr lang="es-MX" sz="800" b="1"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1 060 851 663</a:t>
                      </a:r>
                      <a:endParaRPr lang="es-MX" sz="800" b="1"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100.0</a:t>
                      </a:r>
                      <a:endParaRPr lang="es-MX" sz="800" b="1"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endParaRPr lang="es-MX" sz="800" b="1"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 1 109 462</a:t>
                      </a:r>
                      <a:endParaRPr lang="es-MX" sz="800" b="1"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 21 596 363</a:t>
                      </a:r>
                      <a:endParaRPr lang="es-MX" sz="800" b="1"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100.0</a:t>
                      </a:r>
                      <a:endParaRPr lang="es-MX" sz="800" b="1"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43378">
                <a:tc>
                  <a:txBody>
                    <a:bodyPr/>
                    <a:lstStyle/>
                    <a:p>
                      <a:pPr algn="l" fontAlgn="b"/>
                      <a:r>
                        <a:rPr lang="es-MX" sz="800" u="none" strike="noStrike" dirty="0">
                          <a:effectLst/>
                          <a:latin typeface="+mj-lt"/>
                        </a:rPr>
                        <a:t>Ingreso Trimestral Promedio por Hogar</a:t>
                      </a:r>
                      <a:endParaRPr lang="es-MX" sz="800" b="1" i="0" u="none" strike="noStrike" dirty="0">
                        <a:solidFill>
                          <a:srgbClr val="000000"/>
                        </a:solidFill>
                        <a:effectLst/>
                        <a:latin typeface="+mj-lt"/>
                        <a:cs typeface="Arial" pitchFamily="34" charset="0"/>
                      </a:endParaRPr>
                    </a:p>
                  </a:txBody>
                  <a:tcPr marL="25808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1"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r>
                        <a:rPr lang="es-MX" sz="800" u="none" strike="noStrike" dirty="0" smtClean="0">
                          <a:effectLst/>
                          <a:latin typeface="+mj-lt"/>
                        </a:rPr>
                        <a:t>36.50</a:t>
                      </a:r>
                      <a:endParaRPr lang="es-MX" sz="800" b="1"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1"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r>
                        <a:rPr lang="es-MX" sz="800" u="none" strike="noStrike" dirty="0" smtClean="0">
                          <a:effectLst/>
                          <a:latin typeface="+mj-lt"/>
                        </a:rPr>
                        <a:t>19.47</a:t>
                      </a:r>
                      <a:endParaRPr lang="es-MX" sz="800" b="1"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800" b="0"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43378">
                <a:tc>
                  <a:txBody>
                    <a:bodyPr/>
                    <a:lstStyle/>
                    <a:p>
                      <a:pPr algn="l" fontAlgn="b"/>
                      <a:r>
                        <a:rPr lang="es-MX" sz="800" b="1" u="none" strike="noStrike" dirty="0">
                          <a:effectLst/>
                          <a:latin typeface="+mj-lt"/>
                        </a:rPr>
                        <a:t>Ingreso Corriente Total</a:t>
                      </a:r>
                      <a:endParaRPr lang="es-MX" sz="800" b="1" i="0" u="none" strike="noStrike" dirty="0">
                        <a:solidFill>
                          <a:srgbClr val="000000"/>
                        </a:solidFill>
                        <a:effectLst/>
                        <a:latin typeface="+mj-lt"/>
                        <a:cs typeface="Arial" pitchFamily="34" charset="0"/>
                      </a:endParaRPr>
                    </a:p>
                  </a:txBody>
                  <a:tcPr marL="6452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 29 064 248</a:t>
                      </a:r>
                      <a:endParaRPr lang="es-MX" sz="800" b="1"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1 015 728 943</a:t>
                      </a:r>
                      <a:endParaRPr lang="es-MX" sz="800" b="1"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95.75</a:t>
                      </a:r>
                      <a:endParaRPr lang="es-MX" sz="800" b="1"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1"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 1 109 462</a:t>
                      </a:r>
                      <a:endParaRPr lang="es-MX" sz="800" b="1"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 20 596 091</a:t>
                      </a:r>
                      <a:endParaRPr lang="es-MX" sz="800" b="1"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95.37</a:t>
                      </a:r>
                      <a:endParaRPr lang="es-MX" sz="800" b="1"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43378">
                <a:tc>
                  <a:txBody>
                    <a:bodyPr/>
                    <a:lstStyle/>
                    <a:p>
                      <a:pPr algn="l" fontAlgn="b"/>
                      <a:r>
                        <a:rPr lang="es-MX" sz="800" u="sng" strike="noStrike" dirty="0">
                          <a:effectLst/>
                          <a:latin typeface="+mj-lt"/>
                        </a:rPr>
                        <a:t>Ingreso Corriente Monetario</a:t>
                      </a:r>
                      <a:endParaRPr lang="es-MX" sz="800" b="0" i="0" u="sng" strike="noStrike" dirty="0">
                        <a:solidFill>
                          <a:srgbClr val="000000"/>
                        </a:solidFill>
                        <a:effectLst/>
                        <a:latin typeface="+mj-lt"/>
                        <a:cs typeface="Arial" pitchFamily="34" charset="0"/>
                      </a:endParaRPr>
                    </a:p>
                  </a:txBody>
                  <a:tcPr marL="19356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28 938 828</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801 552 582</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78.91</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1 106 475</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16 763 645</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81.39</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43378">
                <a:tc>
                  <a:txBody>
                    <a:bodyPr/>
                    <a:lstStyle/>
                    <a:p>
                      <a:pPr algn="l" fontAlgn="b"/>
                      <a:r>
                        <a:rPr lang="es-MX" sz="800" u="none" strike="noStrike" dirty="0">
                          <a:effectLst/>
                          <a:latin typeface="+mj-lt"/>
                        </a:rPr>
                        <a:t>Remuneraciones por Trabajo </a:t>
                      </a:r>
                      <a:r>
                        <a:rPr lang="es-MX" sz="800" u="none" strike="noStrike" dirty="0" smtClean="0">
                          <a:effectLst/>
                          <a:latin typeface="+mj-lt"/>
                        </a:rPr>
                        <a:t>Subordinado 2/</a:t>
                      </a:r>
                      <a:endParaRPr lang="es-MX" sz="800" b="0" i="0" u="none" strike="noStrike" dirty="0">
                        <a:solidFill>
                          <a:srgbClr val="000000"/>
                        </a:solidFill>
                        <a:effectLst/>
                        <a:latin typeface="+mj-lt"/>
                        <a:cs typeface="Arial" pitchFamily="34" charset="0"/>
                      </a:endParaRPr>
                    </a:p>
                  </a:txBody>
                  <a:tcPr marL="25808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21 720 548</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531 518 848</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66.31</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654 527</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9 590 261</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57.21</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43378">
                <a:tc>
                  <a:txBody>
                    <a:bodyPr/>
                    <a:lstStyle/>
                    <a:p>
                      <a:pPr algn="l" fontAlgn="b"/>
                      <a:r>
                        <a:rPr lang="es-MX" sz="800" u="none" strike="noStrike" dirty="0">
                          <a:effectLst/>
                          <a:latin typeface="+mj-lt"/>
                        </a:rPr>
                        <a:t>Ingresos por Trabajo </a:t>
                      </a:r>
                      <a:r>
                        <a:rPr lang="es-MX" sz="800" u="none" strike="noStrike" dirty="0" smtClean="0">
                          <a:effectLst/>
                          <a:latin typeface="+mj-lt"/>
                        </a:rPr>
                        <a:t>Independiente 2/</a:t>
                      </a:r>
                      <a:endParaRPr lang="es-MX" sz="800" b="0" i="0" u="none" strike="noStrike" dirty="0">
                        <a:solidFill>
                          <a:srgbClr val="000000"/>
                        </a:solidFill>
                        <a:effectLst/>
                        <a:latin typeface="+mj-lt"/>
                        <a:cs typeface="Arial" pitchFamily="34" charset="0"/>
                      </a:endParaRPr>
                    </a:p>
                  </a:txBody>
                  <a:tcPr marL="25808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8 334 404</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90 453 349</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11.28</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492 483</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2 553 349</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15.23</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43378">
                <a:tc>
                  <a:txBody>
                    <a:bodyPr/>
                    <a:lstStyle/>
                    <a:p>
                      <a:pPr algn="l" fontAlgn="b"/>
                      <a:r>
                        <a:rPr lang="es-MX" sz="800" u="none" strike="noStrike" dirty="0">
                          <a:effectLst/>
                          <a:latin typeface="+mj-lt"/>
                        </a:rPr>
                        <a:t>Ingresos de Otros </a:t>
                      </a:r>
                      <a:r>
                        <a:rPr lang="es-MX" sz="800" u="none" strike="noStrike" dirty="0" smtClean="0">
                          <a:effectLst/>
                          <a:latin typeface="+mj-lt"/>
                        </a:rPr>
                        <a:t>Trabajos 3/</a:t>
                      </a:r>
                      <a:endParaRPr lang="es-MX" sz="800" b="0" i="0" u="none" strike="noStrike" dirty="0">
                        <a:solidFill>
                          <a:srgbClr val="000000"/>
                        </a:solidFill>
                        <a:effectLst/>
                        <a:latin typeface="+mj-lt"/>
                        <a:cs typeface="Arial" pitchFamily="34" charset="0"/>
                      </a:endParaRPr>
                    </a:p>
                  </a:txBody>
                  <a:tcPr marL="25808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5 920 000</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27 257 977</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3.40</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221 572</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604 932</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3.61</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43378">
                <a:tc>
                  <a:txBody>
                    <a:bodyPr/>
                    <a:lstStyle/>
                    <a:p>
                      <a:pPr algn="l" fontAlgn="b"/>
                      <a:r>
                        <a:rPr lang="es-MX" sz="800" u="none" strike="noStrike" dirty="0">
                          <a:effectLst/>
                          <a:latin typeface="+mj-lt"/>
                        </a:rPr>
                        <a:t>Renta de la </a:t>
                      </a:r>
                      <a:r>
                        <a:rPr lang="es-MX" sz="800" u="none" strike="noStrike" dirty="0" smtClean="0">
                          <a:effectLst/>
                          <a:latin typeface="+mj-lt"/>
                        </a:rPr>
                        <a:t>propiedad 4/</a:t>
                      </a:r>
                      <a:endParaRPr lang="es-MX" sz="800" b="0" i="0" u="none" strike="noStrike" dirty="0">
                        <a:solidFill>
                          <a:srgbClr val="000000"/>
                        </a:solidFill>
                        <a:effectLst/>
                        <a:latin typeface="+mj-lt"/>
                        <a:cs typeface="Arial" pitchFamily="34" charset="0"/>
                      </a:endParaRPr>
                    </a:p>
                  </a:txBody>
                  <a:tcPr marL="25808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1 933 224</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35 832 486</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4.47</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57 167</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583 557</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3.48</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43378">
                <a:tc>
                  <a:txBody>
                    <a:bodyPr/>
                    <a:lstStyle/>
                    <a:p>
                      <a:pPr algn="l" fontAlgn="b"/>
                      <a:r>
                        <a:rPr lang="es-MX" sz="800" u="none" strike="noStrike" dirty="0">
                          <a:effectLst/>
                          <a:latin typeface="+mj-lt"/>
                        </a:rPr>
                        <a:t>Transferencias</a:t>
                      </a:r>
                      <a:endParaRPr lang="es-MX" sz="800" b="0" i="0" u="none" strike="noStrike" dirty="0">
                        <a:solidFill>
                          <a:srgbClr val="000000"/>
                        </a:solidFill>
                        <a:effectLst/>
                        <a:latin typeface="+mj-lt"/>
                        <a:cs typeface="Arial" pitchFamily="34" charset="0"/>
                      </a:endParaRPr>
                    </a:p>
                  </a:txBody>
                  <a:tcPr marL="25808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15 004 670</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115 547 884</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14.42</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736 999</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3 418 291</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20.39</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43378">
                <a:tc>
                  <a:txBody>
                    <a:bodyPr/>
                    <a:lstStyle/>
                    <a:p>
                      <a:pPr algn="l" fontAlgn="b"/>
                      <a:r>
                        <a:rPr lang="es-MX" sz="800" u="none" strike="noStrike" dirty="0">
                          <a:effectLst/>
                          <a:latin typeface="+mj-lt"/>
                        </a:rPr>
                        <a:t>Otros Ingresos Corrientes</a:t>
                      </a:r>
                      <a:endParaRPr lang="es-MX" sz="800" b="0" i="0" u="none" strike="noStrike" dirty="0">
                        <a:solidFill>
                          <a:srgbClr val="000000"/>
                        </a:solidFill>
                        <a:effectLst/>
                        <a:latin typeface="+mj-lt"/>
                        <a:cs typeface="Arial" pitchFamily="34" charset="0"/>
                      </a:endParaRPr>
                    </a:p>
                  </a:txBody>
                  <a:tcPr marL="25808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233 016</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942 037</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0.12</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6 728</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13 255</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0.08</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7527">
                <a:tc>
                  <a:txBody>
                    <a:bodyPr/>
                    <a:lstStyle/>
                    <a:p>
                      <a:pPr algn="l" fontAlgn="b"/>
                      <a:r>
                        <a:rPr lang="es-MX" sz="800" u="none" strike="noStrike" dirty="0">
                          <a:effectLst/>
                          <a:latin typeface="+mj-lt"/>
                        </a:rPr>
                        <a:t> </a:t>
                      </a:r>
                      <a:endParaRPr lang="es-MX" sz="800" b="0" i="0" u="none" strike="noStrike" dirty="0">
                        <a:solidFill>
                          <a:srgbClr val="000000"/>
                        </a:solidFill>
                        <a:effectLst/>
                        <a:latin typeface="+mj-lt"/>
                        <a:cs typeface="Arial" pitchFamily="34" charset="0"/>
                      </a:endParaRPr>
                    </a:p>
                  </a:txBody>
                  <a:tcPr marL="25808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0" i="0" u="none" strike="noStrike" dirty="0">
                        <a:solidFill>
                          <a:srgbClr val="000000"/>
                        </a:solidFill>
                        <a:effectLst/>
                        <a:latin typeface="+mj-lt"/>
                        <a:cs typeface="Arial" pitchFamily="34" charset="0"/>
                      </a:endParaRPr>
                    </a:p>
                  </a:txBody>
                  <a:tcPr marL="0" marR="1935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0" i="0" u="none" strike="noStrike" dirty="0">
                        <a:solidFill>
                          <a:srgbClr val="000000"/>
                        </a:solidFill>
                        <a:effectLst/>
                        <a:latin typeface="+mj-lt"/>
                        <a:cs typeface="Arial" pitchFamily="34" charset="0"/>
                      </a:endParaRPr>
                    </a:p>
                  </a:txBody>
                  <a:tcPr marL="0" marR="1935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MX" sz="800" u="none" strike="noStrike" dirty="0">
                          <a:effectLst/>
                          <a:latin typeface="+mj-lt"/>
                        </a:rPr>
                        <a:t> </a:t>
                      </a:r>
                      <a:endParaRPr lang="es-MX" sz="800" b="0"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43378">
                <a:tc>
                  <a:txBody>
                    <a:bodyPr/>
                    <a:lstStyle/>
                    <a:p>
                      <a:pPr algn="l" fontAlgn="b"/>
                      <a:r>
                        <a:rPr lang="es-MX" sz="800" u="sng" strike="noStrike" dirty="0">
                          <a:effectLst/>
                          <a:latin typeface="+mj-lt"/>
                        </a:rPr>
                        <a:t>Ingreso Corriente No Monetario</a:t>
                      </a:r>
                      <a:endParaRPr lang="es-MX" sz="800" b="0" i="0" u="sng" strike="noStrike" dirty="0">
                        <a:solidFill>
                          <a:srgbClr val="000000"/>
                        </a:solidFill>
                        <a:effectLst/>
                        <a:latin typeface="+mj-lt"/>
                        <a:cs typeface="Arial" pitchFamily="34" charset="0"/>
                      </a:endParaRPr>
                    </a:p>
                  </a:txBody>
                  <a:tcPr marL="19356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27 397 311</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214 176 361</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21.09</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1 020 430</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3 832 446</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18.61</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43378">
                <a:tc>
                  <a:txBody>
                    <a:bodyPr/>
                    <a:lstStyle/>
                    <a:p>
                      <a:pPr algn="l" fontAlgn="b"/>
                      <a:r>
                        <a:rPr lang="es-MX" sz="800" u="none" strike="noStrike" dirty="0">
                          <a:effectLst/>
                          <a:latin typeface="+mj-lt"/>
                        </a:rPr>
                        <a:t>Autoconsumo</a:t>
                      </a:r>
                      <a:endParaRPr lang="es-MX" sz="800" b="0" i="0" u="none" strike="noStrike" dirty="0">
                        <a:solidFill>
                          <a:srgbClr val="000000"/>
                        </a:solidFill>
                        <a:effectLst/>
                        <a:latin typeface="+mj-lt"/>
                        <a:cs typeface="Arial" pitchFamily="34" charset="0"/>
                      </a:endParaRPr>
                    </a:p>
                  </a:txBody>
                  <a:tcPr marL="25808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3 170 976</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7 674 609</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3.58</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274 045</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394 378</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10.29</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43378">
                <a:tc>
                  <a:txBody>
                    <a:bodyPr/>
                    <a:lstStyle/>
                    <a:p>
                      <a:pPr algn="l" fontAlgn="b"/>
                      <a:r>
                        <a:rPr lang="es-MX" sz="800" u="none" strike="noStrike" dirty="0">
                          <a:effectLst/>
                          <a:latin typeface="+mj-lt"/>
                        </a:rPr>
                        <a:t>Remuneraciones en Especie</a:t>
                      </a:r>
                      <a:endParaRPr lang="es-MX" sz="800" b="0" i="0" u="none" strike="noStrike" dirty="0">
                        <a:solidFill>
                          <a:srgbClr val="000000"/>
                        </a:solidFill>
                        <a:effectLst/>
                        <a:latin typeface="+mj-lt"/>
                        <a:cs typeface="Arial" pitchFamily="34" charset="0"/>
                      </a:endParaRPr>
                    </a:p>
                  </a:txBody>
                  <a:tcPr marL="25808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2 609 023</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9 722 022</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4.54</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27 786</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103 791</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2.71</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43378">
                <a:tc>
                  <a:txBody>
                    <a:bodyPr/>
                    <a:lstStyle/>
                    <a:p>
                      <a:pPr algn="l" fontAlgn="b"/>
                      <a:r>
                        <a:rPr lang="es-MX" sz="800" u="none" strike="noStrike" dirty="0">
                          <a:effectLst/>
                          <a:latin typeface="+mj-lt"/>
                        </a:rPr>
                        <a:t>Transferencias en Especie</a:t>
                      </a:r>
                      <a:endParaRPr lang="es-MX" sz="800" b="0" i="0" u="none" strike="noStrike" dirty="0">
                        <a:solidFill>
                          <a:srgbClr val="000000"/>
                        </a:solidFill>
                        <a:effectLst/>
                        <a:latin typeface="+mj-lt"/>
                        <a:cs typeface="Arial" pitchFamily="34" charset="0"/>
                      </a:endParaRPr>
                    </a:p>
                  </a:txBody>
                  <a:tcPr marL="25808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17 094 749</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62 167 440</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29.03</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384 697</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613 335</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16.00</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43378">
                <a:tc>
                  <a:txBody>
                    <a:bodyPr/>
                    <a:lstStyle/>
                    <a:p>
                      <a:pPr algn="l" fontAlgn="b"/>
                      <a:r>
                        <a:rPr lang="es-MX" sz="800" u="none" strike="noStrike" dirty="0">
                          <a:effectLst/>
                          <a:latin typeface="+mj-lt"/>
                        </a:rPr>
                        <a:t>Estimación del Alquiler de la Vivienda</a:t>
                      </a:r>
                      <a:endParaRPr lang="es-MX" sz="800" b="0" i="0" u="none" strike="noStrike" dirty="0">
                        <a:solidFill>
                          <a:srgbClr val="000000"/>
                        </a:solidFill>
                        <a:effectLst/>
                        <a:latin typeface="+mj-lt"/>
                        <a:cs typeface="Arial" pitchFamily="34" charset="0"/>
                      </a:endParaRPr>
                    </a:p>
                  </a:txBody>
                  <a:tcPr marL="25808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24 438 068</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134 612 290</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62.85</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955 239</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2 720 942</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71.00</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26173">
                <a:tc>
                  <a:txBody>
                    <a:bodyPr/>
                    <a:lstStyle/>
                    <a:p>
                      <a:pPr algn="l" fontAlgn="b"/>
                      <a:r>
                        <a:rPr lang="es-MX" sz="800" u="none" strike="noStrike" dirty="0">
                          <a:effectLst/>
                          <a:latin typeface="+mj-lt"/>
                        </a:rPr>
                        <a:t> </a:t>
                      </a:r>
                      <a:endParaRPr lang="es-MX" sz="800" b="0" i="0" u="none" strike="noStrike" dirty="0">
                        <a:solidFill>
                          <a:srgbClr val="000000"/>
                        </a:solidFill>
                        <a:effectLst/>
                        <a:latin typeface="+mj-lt"/>
                        <a:cs typeface="Arial" pitchFamily="34" charset="0"/>
                      </a:endParaRPr>
                    </a:p>
                  </a:txBody>
                  <a:tcPr marL="25808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0" i="0" u="none" strike="noStrike" dirty="0">
                        <a:solidFill>
                          <a:srgbClr val="000000"/>
                        </a:solidFill>
                        <a:effectLst/>
                        <a:latin typeface="+mj-lt"/>
                        <a:cs typeface="Arial" pitchFamily="34" charset="0"/>
                      </a:endParaRPr>
                    </a:p>
                  </a:txBody>
                  <a:tcPr marL="0" marR="1935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0" i="0" u="none" strike="noStrike" dirty="0">
                        <a:solidFill>
                          <a:srgbClr val="000000"/>
                        </a:solidFill>
                        <a:effectLst/>
                        <a:latin typeface="+mj-lt"/>
                        <a:cs typeface="Arial" pitchFamily="34" charset="0"/>
                      </a:endParaRPr>
                    </a:p>
                  </a:txBody>
                  <a:tcPr marL="0" marR="1935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MX" sz="800" u="none" strike="noStrike" dirty="0">
                          <a:effectLst/>
                          <a:latin typeface="+mj-lt"/>
                        </a:rPr>
                        <a:t> </a:t>
                      </a:r>
                      <a:endParaRPr lang="es-MX" sz="800" b="0"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43378">
                <a:tc>
                  <a:txBody>
                    <a:bodyPr/>
                    <a:lstStyle/>
                    <a:p>
                      <a:pPr algn="l" fontAlgn="b"/>
                      <a:r>
                        <a:rPr lang="es-MX" sz="800" b="1" u="none" strike="noStrike" dirty="0">
                          <a:effectLst/>
                          <a:latin typeface="+mj-lt"/>
                        </a:rPr>
                        <a:t>Percepciones Financieras y de Capital Totales</a:t>
                      </a:r>
                      <a:endParaRPr lang="es-MX" sz="800" b="1" i="0" u="none" strike="noStrike" dirty="0">
                        <a:solidFill>
                          <a:srgbClr val="000000"/>
                        </a:solidFill>
                        <a:effectLst/>
                        <a:latin typeface="+mj-lt"/>
                        <a:cs typeface="Arial" pitchFamily="34" charset="0"/>
                      </a:endParaRPr>
                    </a:p>
                  </a:txBody>
                  <a:tcPr marL="6452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 6 387 336</a:t>
                      </a:r>
                      <a:endParaRPr lang="es-MX" sz="800" b="1"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 45 122 720</a:t>
                      </a:r>
                      <a:endParaRPr lang="es-MX" sz="800" b="1"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4.25</a:t>
                      </a:r>
                      <a:endParaRPr lang="es-MX" sz="800" b="1"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1"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  232 313</a:t>
                      </a:r>
                      <a:endParaRPr lang="es-MX" sz="800" b="1"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 1 000 272</a:t>
                      </a:r>
                      <a:endParaRPr lang="es-MX" sz="800" b="1"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4.63</a:t>
                      </a:r>
                      <a:endParaRPr lang="es-MX" sz="800" b="1"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43378">
                <a:tc>
                  <a:txBody>
                    <a:bodyPr/>
                    <a:lstStyle/>
                    <a:p>
                      <a:pPr algn="l" fontAlgn="b"/>
                      <a:r>
                        <a:rPr lang="es-MX" sz="800" u="sng" strike="noStrike" dirty="0">
                          <a:effectLst/>
                          <a:latin typeface="+mj-lt"/>
                        </a:rPr>
                        <a:t>Percepciones Financieras y de Capital Monetarias</a:t>
                      </a:r>
                      <a:endParaRPr lang="es-MX" sz="800" b="0" i="0" u="sng" strike="noStrike" dirty="0">
                        <a:solidFill>
                          <a:srgbClr val="000000"/>
                        </a:solidFill>
                        <a:effectLst/>
                        <a:latin typeface="+mj-lt"/>
                        <a:cs typeface="Arial" pitchFamily="34" charset="0"/>
                      </a:endParaRPr>
                    </a:p>
                  </a:txBody>
                  <a:tcPr marL="19356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6 240 904</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44 539 134</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98.7</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230 214</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995 464</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99.5</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19987">
                <a:tc>
                  <a:txBody>
                    <a:bodyPr/>
                    <a:lstStyle/>
                    <a:p>
                      <a:pPr algn="l" fontAlgn="b"/>
                      <a:r>
                        <a:rPr lang="es-MX" sz="800" u="none" strike="noStrike" dirty="0">
                          <a:effectLst/>
                          <a:latin typeface="+mj-lt"/>
                        </a:rPr>
                        <a:t>Retiro de Inversiones, Ahorros, Tandas, Cajas de Ahorro, etc.</a:t>
                      </a:r>
                      <a:endParaRPr lang="es-MX" sz="800" b="0" i="0" u="none" strike="noStrike" dirty="0">
                        <a:solidFill>
                          <a:srgbClr val="000000"/>
                        </a:solidFill>
                        <a:effectLst/>
                        <a:latin typeface="+mj-lt"/>
                        <a:cs typeface="Arial" pitchFamily="34" charset="0"/>
                      </a:endParaRPr>
                    </a:p>
                  </a:txBody>
                  <a:tcPr marL="25808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3 189 476</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17 269 526</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38.77</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95 289</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515 666</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51.80</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88032">
                <a:tc>
                  <a:txBody>
                    <a:bodyPr/>
                    <a:lstStyle/>
                    <a:p>
                      <a:pPr algn="l" fontAlgn="b"/>
                      <a:r>
                        <a:rPr lang="es-MX" sz="800" u="none" strike="noStrike" dirty="0">
                          <a:effectLst/>
                          <a:latin typeface="+mj-lt"/>
                        </a:rPr>
                        <a:t>Percepciones Provenientes de Préstamos que reciben los Integrantes del Hogar de Otras Personas o Instituciones</a:t>
                      </a:r>
                      <a:endParaRPr lang="es-MX" sz="800" b="0" i="0" u="none" strike="noStrike" dirty="0">
                        <a:solidFill>
                          <a:srgbClr val="000000"/>
                        </a:solidFill>
                        <a:effectLst/>
                        <a:latin typeface="+mj-lt"/>
                        <a:cs typeface="Arial" pitchFamily="34" charset="0"/>
                      </a:endParaRPr>
                    </a:p>
                  </a:txBody>
                  <a:tcPr marL="25808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2 556 140</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11 486 367</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25.79</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114 067</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271 081</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27.23</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16024">
                <a:tc>
                  <a:txBody>
                    <a:bodyPr/>
                    <a:lstStyle/>
                    <a:p>
                      <a:pPr algn="l" fontAlgn="b"/>
                      <a:r>
                        <a:rPr lang="es-MX" sz="800" u="none" strike="noStrike" dirty="0">
                          <a:effectLst/>
                          <a:latin typeface="+mj-lt"/>
                        </a:rPr>
                        <a:t>Otras Percepciones Financieras y de Capital</a:t>
                      </a:r>
                      <a:endParaRPr lang="es-MX" sz="800" b="0" i="0" u="none" strike="noStrike" dirty="0">
                        <a:solidFill>
                          <a:srgbClr val="000000"/>
                        </a:solidFill>
                        <a:effectLst/>
                        <a:latin typeface="+mj-lt"/>
                        <a:cs typeface="Arial" pitchFamily="34" charset="0"/>
                      </a:endParaRPr>
                    </a:p>
                  </a:txBody>
                  <a:tcPr marL="25808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1 883 697</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15 783 241</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35.44</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53 378</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208 717</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20.97</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72008">
                <a:tc>
                  <a:txBody>
                    <a:bodyPr/>
                    <a:lstStyle/>
                    <a:p>
                      <a:pPr algn="l" fontAlgn="b"/>
                      <a:r>
                        <a:rPr lang="es-MX" sz="800" u="none" strike="noStrike" dirty="0">
                          <a:effectLst/>
                          <a:latin typeface="+mj-lt"/>
                        </a:rPr>
                        <a:t> </a:t>
                      </a:r>
                      <a:endParaRPr lang="es-MX" sz="800" b="0" i="0" u="none" strike="noStrike" dirty="0">
                        <a:solidFill>
                          <a:srgbClr val="000000"/>
                        </a:solidFill>
                        <a:effectLst/>
                        <a:latin typeface="+mj-lt"/>
                        <a:cs typeface="Arial" pitchFamily="34" charset="0"/>
                      </a:endParaRPr>
                    </a:p>
                  </a:txBody>
                  <a:tcPr marL="25808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0" i="0" u="none" strike="noStrike" dirty="0">
                        <a:solidFill>
                          <a:srgbClr val="000000"/>
                        </a:solidFill>
                        <a:effectLst/>
                        <a:latin typeface="+mj-lt"/>
                        <a:cs typeface="Arial" pitchFamily="34" charset="0"/>
                      </a:endParaRPr>
                    </a:p>
                  </a:txBody>
                  <a:tcPr marL="0" marR="1935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0" i="0" u="none" strike="noStrike" dirty="0">
                        <a:solidFill>
                          <a:srgbClr val="000000"/>
                        </a:solidFill>
                        <a:effectLst/>
                        <a:latin typeface="+mj-lt"/>
                        <a:cs typeface="Arial" pitchFamily="34" charset="0"/>
                      </a:endParaRPr>
                    </a:p>
                  </a:txBody>
                  <a:tcPr marL="0" marR="1935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MX" sz="800" u="none" strike="noStrike" dirty="0">
                          <a:effectLst/>
                          <a:latin typeface="+mj-lt"/>
                        </a:rPr>
                        <a:t> </a:t>
                      </a:r>
                      <a:endParaRPr lang="es-MX" sz="800" b="0"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49678">
                <a:tc>
                  <a:txBody>
                    <a:bodyPr/>
                    <a:lstStyle/>
                    <a:p>
                      <a:pPr marL="144000" algn="l" fontAlgn="b"/>
                      <a:r>
                        <a:rPr lang="es-MX" sz="800" u="sng" strike="noStrike" dirty="0">
                          <a:effectLst/>
                          <a:latin typeface="+mj-lt"/>
                        </a:rPr>
                        <a:t>Percepciones Financieras y de Capital No Monetarias</a:t>
                      </a:r>
                      <a:endParaRPr lang="es-MX" sz="800" b="0" i="0" u="sng" strike="noStrike" dirty="0">
                        <a:solidFill>
                          <a:srgbClr val="000000"/>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237 593</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583 587</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1.3</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4 320</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4 808</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0.5</a:t>
                      </a:r>
                      <a:endParaRPr lang="es-MX" sz="800" b="0" i="0" u="none" strike="noStrike" dirty="0">
                        <a:solidFill>
                          <a:srgbClr val="000000"/>
                        </a:solidFill>
                        <a:effectLst/>
                        <a:latin typeface="+mj-lt"/>
                        <a:cs typeface="Arial" pitchFamily="34" charset="0"/>
                      </a:endParaRPr>
                    </a:p>
                  </a:txBody>
                  <a:tcPr marL="0" marR="645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3" name="Cuadro de texto 2"/>
          <p:cNvSpPr txBox="1">
            <a:spLocks noChangeArrowheads="1"/>
          </p:cNvSpPr>
          <p:nvPr/>
        </p:nvSpPr>
        <p:spPr bwMode="auto">
          <a:xfrm>
            <a:off x="307907" y="649263"/>
            <a:ext cx="8409315" cy="315314"/>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MX" sz="1050" dirty="0" smtClean="0">
                <a:latin typeface="+mj-lt"/>
              </a:rPr>
              <a:t>En Chiapas el ingreso promedio trimestral por hogar al año 2010 fue de 19,466 pesos, por debajo del nacional que fue de 36,498 pesos.</a:t>
            </a:r>
            <a:endParaRPr lang="es-MX" sz="1050" dirty="0">
              <a:latin typeface="+mj-lt"/>
              <a:cs typeface="Times New Roman"/>
            </a:endParaRPr>
          </a:p>
        </p:txBody>
      </p:sp>
    </p:spTree>
    <p:extLst>
      <p:ext uri="{BB962C8B-B14F-4D97-AF65-F5344CB8AC3E}">
        <p14:creationId xmlns:p14="http://schemas.microsoft.com/office/powerpoint/2010/main" val="3249548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CuadroTexto"/>
          <p:cNvSpPr txBox="1"/>
          <p:nvPr/>
        </p:nvSpPr>
        <p:spPr>
          <a:xfrm>
            <a:off x="251520" y="5808257"/>
            <a:ext cx="8002413" cy="200055"/>
          </a:xfrm>
          <a:prstGeom prst="rect">
            <a:avLst/>
          </a:prstGeom>
          <a:solidFill>
            <a:schemeClr val="bg1">
              <a:lumMod val="20000"/>
              <a:lumOff val="80000"/>
            </a:schemeClr>
          </a:solid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700" dirty="0">
                <a:latin typeface="+mj-lt"/>
              </a:rPr>
              <a:t>1/ Se incluye a todos los hogares que reportaron gasto corriente total y/o erogaciones financieras y de capital, monetarias y/o no monetarias, en el periodo de referencia</a:t>
            </a:r>
            <a:r>
              <a:rPr lang="es-MX" sz="700" dirty="0" smtClean="0">
                <a:latin typeface="+mj-lt"/>
              </a:rPr>
              <a:t>.</a:t>
            </a:r>
            <a:endParaRPr lang="es-MX" sz="700" dirty="0">
              <a:latin typeface="+mj-lt"/>
            </a:endParaRPr>
          </a:p>
        </p:txBody>
      </p:sp>
      <p:grpSp>
        <p:nvGrpSpPr>
          <p:cNvPr id="6" name="5 Grupo"/>
          <p:cNvGrpSpPr/>
          <p:nvPr/>
        </p:nvGrpSpPr>
        <p:grpSpPr>
          <a:xfrm>
            <a:off x="6091282" y="6276927"/>
            <a:ext cx="1289030" cy="125183"/>
            <a:chOff x="539552" y="5763453"/>
            <a:chExt cx="1289030" cy="126245"/>
          </a:xfrm>
        </p:grpSpPr>
        <p:sp>
          <p:nvSpPr>
            <p:cNvPr id="7" name="6 CuadroTexto"/>
            <p:cNvSpPr txBox="1"/>
            <p:nvPr/>
          </p:nvSpPr>
          <p:spPr>
            <a:xfrm>
              <a:off x="539552" y="5763453"/>
              <a:ext cx="596317" cy="124156"/>
            </a:xfrm>
            <a:prstGeom prst="rect">
              <a:avLst/>
            </a:prstGeom>
            <a:noFill/>
          </p:spPr>
          <p:txBody>
            <a:bodyPr wrap="none" lIns="0" tIns="0" rIns="0" bIns="0" rtlCol="0">
              <a:spAutoFit/>
            </a:bodyPr>
            <a:lstStyle/>
            <a:p>
              <a:r>
                <a:rPr lang="es-MX" sz="800" dirty="0" smtClean="0"/>
                <a:t>Periodicidad:</a:t>
              </a:r>
            </a:p>
          </p:txBody>
        </p:sp>
        <p:sp>
          <p:nvSpPr>
            <p:cNvPr id="8" name="7 CuadroTexto"/>
            <p:cNvSpPr txBox="1"/>
            <p:nvPr/>
          </p:nvSpPr>
          <p:spPr>
            <a:xfrm>
              <a:off x="1368520" y="5765542"/>
              <a:ext cx="460062" cy="124156"/>
            </a:xfrm>
            <a:prstGeom prst="rect">
              <a:avLst/>
            </a:prstGeom>
            <a:noFill/>
          </p:spPr>
          <p:txBody>
            <a:bodyPr wrap="none" lIns="0" tIns="0" rIns="0" bIns="0" rtlCol="0">
              <a:spAutoFit/>
            </a:bodyPr>
            <a:lstStyle/>
            <a:p>
              <a:pPr marL="171450" indent="-171450">
                <a:buClr>
                  <a:schemeClr val="accent4"/>
                </a:buClr>
                <a:buFont typeface="Wingdings" pitchFamily="2" charset="2"/>
                <a:buChar char="q"/>
              </a:pPr>
              <a:r>
                <a:rPr lang="es-MX" sz="800" dirty="0" smtClean="0"/>
                <a:t>Bienal</a:t>
              </a:r>
            </a:p>
          </p:txBody>
        </p:sp>
      </p:grpSp>
      <p:sp>
        <p:nvSpPr>
          <p:cNvPr id="9" name="8 CuadroTexto">
            <a:hlinkClick r:id="rId2"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24</a:t>
            </a:r>
            <a:endParaRPr lang="es-MX" sz="1200" dirty="0">
              <a:solidFill>
                <a:schemeClr val="bg1"/>
              </a:solidFill>
            </a:endParaRPr>
          </a:p>
        </p:txBody>
      </p:sp>
      <p:sp>
        <p:nvSpPr>
          <p:cNvPr id="2" name="1 Título"/>
          <p:cNvSpPr>
            <a:spLocks noGrp="1"/>
          </p:cNvSpPr>
          <p:nvPr>
            <p:ph type="title" idx="4294967295"/>
          </p:nvPr>
        </p:nvSpPr>
        <p:spPr>
          <a:xfrm>
            <a:off x="282080" y="168131"/>
            <a:ext cx="6932488" cy="346075"/>
          </a:xfrm>
        </p:spPr>
        <p:txBody>
          <a:bodyPr>
            <a:normAutofit/>
          </a:bodyPr>
          <a:lstStyle/>
          <a:p>
            <a:r>
              <a:rPr lang="es-MX" sz="1400" dirty="0" smtClean="0"/>
              <a:t>Estructura Gasto Trimestral en los Hogares</a:t>
            </a:r>
          </a:p>
        </p:txBody>
      </p:sp>
      <p:graphicFrame>
        <p:nvGraphicFramePr>
          <p:cNvPr id="3" name="2 Tabla"/>
          <p:cNvGraphicFramePr>
            <a:graphicFrameLocks noGrp="1"/>
          </p:cNvGraphicFramePr>
          <p:nvPr>
            <p:extLst>
              <p:ext uri="{D42A27DB-BD31-4B8C-83A1-F6EECF244321}">
                <p14:modId xmlns:p14="http://schemas.microsoft.com/office/powerpoint/2010/main" val="1940754962"/>
              </p:ext>
            </p:extLst>
          </p:nvPr>
        </p:nvGraphicFramePr>
        <p:xfrm>
          <a:off x="251519" y="876662"/>
          <a:ext cx="8685475" cy="4902366"/>
        </p:xfrm>
        <a:graphic>
          <a:graphicData uri="http://schemas.openxmlformats.org/drawingml/2006/table">
            <a:tbl>
              <a:tblPr firstRow="1" bandRow="1">
                <a:tableStyleId>{F5AB1C69-6EDB-4FF4-983F-18BD219EF322}</a:tableStyleId>
              </a:tblPr>
              <a:tblGrid>
                <a:gridCol w="3915581"/>
                <a:gridCol w="793286"/>
                <a:gridCol w="877193"/>
                <a:gridCol w="625477"/>
                <a:gridCol w="139843"/>
                <a:gridCol w="854309"/>
                <a:gridCol w="854309"/>
                <a:gridCol w="625477"/>
              </a:tblGrid>
              <a:tr h="245867">
                <a:tc rowSpan="2">
                  <a:txBody>
                    <a:bodyPr/>
                    <a:lstStyle/>
                    <a:p>
                      <a:pPr algn="l" fontAlgn="ctr"/>
                      <a:r>
                        <a:rPr lang="es-MX" sz="900" b="0" u="none" strike="noStrike" dirty="0">
                          <a:solidFill>
                            <a:srgbClr val="FFFFFF"/>
                          </a:solidFill>
                          <a:effectLst/>
                          <a:latin typeface="+mj-lt"/>
                        </a:rPr>
                        <a:t>Composición del Gasto Total Trimestral</a:t>
                      </a:r>
                      <a:endParaRPr lang="es-MX" sz="900" b="0"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ctr"/>
                      <a:r>
                        <a:rPr lang="es-MX" sz="900" b="0" u="none" strike="noStrike" dirty="0">
                          <a:solidFill>
                            <a:srgbClr val="FFFFFF"/>
                          </a:solidFill>
                          <a:effectLst/>
                          <a:latin typeface="+mj-lt"/>
                        </a:rPr>
                        <a:t>Nacional</a:t>
                      </a:r>
                      <a:endParaRPr lang="es-MX" sz="900" b="0"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c>
                  <a:txBody>
                    <a:bodyPr/>
                    <a:lstStyle/>
                    <a:p>
                      <a:pPr algn="l" fontAlgn="b"/>
                      <a:r>
                        <a:rPr lang="es-MX" sz="900" b="0" u="none" strike="noStrike" dirty="0">
                          <a:solidFill>
                            <a:srgbClr val="FFFFFF"/>
                          </a:solidFill>
                          <a:effectLst/>
                          <a:latin typeface="+mj-lt"/>
                        </a:rPr>
                        <a:t> </a:t>
                      </a:r>
                      <a:endParaRPr lang="es-MX" sz="900" b="0" i="0" u="none" strike="noStrike" dirty="0">
                        <a:solidFill>
                          <a:srgbClr val="FFFFFF"/>
                        </a:solidFill>
                        <a:effectLst/>
                        <a:latin typeface="+mj-lt"/>
                        <a:cs typeface="Arial" pitchFamily="34" charset="0"/>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ctr"/>
                      <a:r>
                        <a:rPr lang="es-MX" sz="900" b="0" u="none" strike="noStrike" dirty="0">
                          <a:solidFill>
                            <a:srgbClr val="FFFFFF"/>
                          </a:solidFill>
                          <a:effectLst/>
                          <a:latin typeface="+mj-lt"/>
                        </a:rPr>
                        <a:t>Chiapas</a:t>
                      </a:r>
                      <a:endParaRPr lang="es-MX" sz="900" b="0"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r>
              <a:tr h="245867">
                <a:tc vMerge="1">
                  <a:txBody>
                    <a:bodyPr/>
                    <a:lstStyle/>
                    <a:p>
                      <a:endParaRPr lang="es-MX"/>
                    </a:p>
                  </a:txBody>
                  <a:tcPr/>
                </a:tc>
                <a:tc>
                  <a:txBody>
                    <a:bodyPr/>
                    <a:lstStyle/>
                    <a:p>
                      <a:pPr algn="ctr" fontAlgn="ctr"/>
                      <a:r>
                        <a:rPr lang="es-MX" sz="900" b="0" u="none" strike="noStrike" dirty="0">
                          <a:solidFill>
                            <a:srgbClr val="FFFFFF"/>
                          </a:solidFill>
                          <a:effectLst/>
                          <a:latin typeface="+mj-lt"/>
                        </a:rPr>
                        <a:t>Hogares 1/</a:t>
                      </a:r>
                      <a:endParaRPr lang="es-MX" sz="900" b="0"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b="0" u="none" strike="noStrike" dirty="0">
                          <a:solidFill>
                            <a:srgbClr val="FFFFFF"/>
                          </a:solidFill>
                          <a:effectLst/>
                          <a:latin typeface="+mj-lt"/>
                        </a:rPr>
                        <a:t>Gasto</a:t>
                      </a:r>
                      <a:endParaRPr lang="es-MX" sz="900" b="0"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b="0" u="none" strike="noStrike" dirty="0">
                          <a:solidFill>
                            <a:srgbClr val="FFFFFF"/>
                          </a:solidFill>
                          <a:effectLst/>
                          <a:latin typeface="+mj-lt"/>
                        </a:rPr>
                        <a:t>%</a:t>
                      </a:r>
                      <a:endParaRPr lang="es-MX" sz="900" b="0"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s-MX" sz="900" b="0" u="none" strike="noStrike" dirty="0">
                          <a:solidFill>
                            <a:srgbClr val="FFFFFF"/>
                          </a:solidFill>
                          <a:effectLst/>
                          <a:latin typeface="+mj-lt"/>
                        </a:rPr>
                        <a:t> </a:t>
                      </a:r>
                      <a:endParaRPr lang="es-MX" sz="900" b="0" i="0" u="none" strike="noStrike" dirty="0">
                        <a:solidFill>
                          <a:srgbClr val="FFFFFF"/>
                        </a:solidFill>
                        <a:effectLst/>
                        <a:latin typeface="+mj-lt"/>
                        <a:cs typeface="Arial" pitchFamily="34" charset="0"/>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b="0" u="none" strike="noStrike" dirty="0">
                          <a:solidFill>
                            <a:srgbClr val="FFFFFF"/>
                          </a:solidFill>
                          <a:effectLst/>
                          <a:latin typeface="+mj-lt"/>
                        </a:rPr>
                        <a:t>Hogares 1/</a:t>
                      </a:r>
                      <a:endParaRPr lang="es-MX" sz="900" b="0"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b="0" u="none" strike="noStrike" dirty="0">
                          <a:solidFill>
                            <a:srgbClr val="FFFFFF"/>
                          </a:solidFill>
                          <a:effectLst/>
                          <a:latin typeface="+mj-lt"/>
                        </a:rPr>
                        <a:t>Gasto</a:t>
                      </a:r>
                      <a:endParaRPr lang="es-MX" sz="900" b="0"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b="0" u="none" strike="noStrike" dirty="0">
                          <a:solidFill>
                            <a:srgbClr val="FFFFFF"/>
                          </a:solidFill>
                          <a:effectLst/>
                          <a:latin typeface="+mj-lt"/>
                        </a:rPr>
                        <a:t>%</a:t>
                      </a:r>
                      <a:endParaRPr lang="es-MX" sz="900" b="0" i="0" u="none" strike="noStrike" dirty="0">
                        <a:solidFill>
                          <a:srgbClr val="FFFFFF"/>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20425">
                <a:tc>
                  <a:txBody>
                    <a:bodyPr/>
                    <a:lstStyle/>
                    <a:p>
                      <a:pPr marL="36000" algn="l" fontAlgn="b"/>
                      <a:r>
                        <a:rPr lang="es-MX" sz="800" b="1" u="none" strike="noStrike" dirty="0">
                          <a:solidFill>
                            <a:schemeClr val="tx1"/>
                          </a:solidFill>
                          <a:effectLst/>
                          <a:latin typeface="+mj-lt"/>
                        </a:rPr>
                        <a:t>Gasto Total</a:t>
                      </a:r>
                      <a:endParaRPr lang="es-MX" sz="800" b="1" i="0" u="none" strike="noStrike" dirty="0">
                        <a:solidFill>
                          <a:schemeClr val="tx1"/>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ctr"/>
                      <a:r>
                        <a:rPr lang="es-MX" sz="800" b="1" u="none" strike="noStrike" dirty="0">
                          <a:solidFill>
                            <a:schemeClr val="tx1"/>
                          </a:solidFill>
                          <a:effectLst/>
                          <a:latin typeface="+mj-lt"/>
                        </a:rPr>
                        <a:t> 29 074 332</a:t>
                      </a:r>
                      <a:endParaRPr lang="es-MX" sz="800" b="1" i="0" u="none" strike="noStrike" dirty="0">
                        <a:solidFill>
                          <a:schemeClr val="tx1"/>
                        </a:solidFill>
                        <a:effectLst/>
                        <a:latin typeface="+mj-lt"/>
                        <a:cs typeface="Arial" pitchFamily="34" charset="0"/>
                      </a:endParaRPr>
                    </a:p>
                  </a:txBody>
                  <a:tcPr marL="0" marR="6021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ctr"/>
                      <a:r>
                        <a:rPr lang="es-MX" sz="800" b="1" u="none" strike="noStrike" dirty="0">
                          <a:solidFill>
                            <a:schemeClr val="tx1"/>
                          </a:solidFill>
                          <a:effectLst/>
                          <a:latin typeface="+mj-lt"/>
                        </a:rPr>
                        <a:t>1 013 743 726</a:t>
                      </a:r>
                      <a:endParaRPr lang="es-MX" sz="800" b="1" i="0" u="none" strike="noStrike" dirty="0">
                        <a:solidFill>
                          <a:schemeClr val="tx1"/>
                        </a:solidFill>
                        <a:effectLst/>
                        <a:latin typeface="+mj-lt"/>
                        <a:cs typeface="Arial" pitchFamily="34" charset="0"/>
                      </a:endParaRPr>
                    </a:p>
                  </a:txBody>
                  <a:tcPr marL="0" marR="6021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ctr"/>
                      <a:r>
                        <a:rPr lang="es-MX" sz="800" b="1" u="none" strike="noStrike" dirty="0">
                          <a:solidFill>
                            <a:schemeClr val="tx1"/>
                          </a:solidFill>
                          <a:effectLst/>
                          <a:latin typeface="+mj-lt"/>
                        </a:rPr>
                        <a:t>100.0</a:t>
                      </a:r>
                      <a:endParaRPr lang="es-MX" sz="800" b="1" i="0" u="none" strike="noStrike" dirty="0">
                        <a:solidFill>
                          <a:schemeClr val="tx1"/>
                        </a:solidFill>
                        <a:effectLst/>
                        <a:latin typeface="+mj-lt"/>
                        <a:cs typeface="Arial" pitchFamily="34" charset="0"/>
                      </a:endParaRPr>
                    </a:p>
                  </a:txBody>
                  <a:tcPr marL="0" marR="6021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l" fontAlgn="b"/>
                      <a:endParaRPr lang="es-MX" sz="800" b="1" i="0" u="none" strike="noStrike" dirty="0">
                        <a:solidFill>
                          <a:schemeClr val="tx1"/>
                        </a:solidFill>
                        <a:effectLst/>
                        <a:latin typeface="+mj-lt"/>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ctr"/>
                      <a:r>
                        <a:rPr lang="es-MX" sz="800" b="1" u="none" strike="noStrike" dirty="0">
                          <a:solidFill>
                            <a:schemeClr val="tx1"/>
                          </a:solidFill>
                          <a:effectLst/>
                          <a:latin typeface="+mj-lt"/>
                        </a:rPr>
                        <a:t> 1 109 462</a:t>
                      </a:r>
                      <a:endParaRPr lang="es-MX" sz="800" b="1" i="0" u="none" strike="noStrike" dirty="0">
                        <a:solidFill>
                          <a:schemeClr val="tx1"/>
                        </a:solidFill>
                        <a:effectLst/>
                        <a:latin typeface="+mj-lt"/>
                        <a:cs typeface="Arial" pitchFamily="34" charset="0"/>
                      </a:endParaRPr>
                    </a:p>
                  </a:txBody>
                  <a:tcPr marL="0" marR="6021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ctr"/>
                      <a:r>
                        <a:rPr lang="es-MX" sz="800" b="1" u="none" strike="noStrike" dirty="0">
                          <a:solidFill>
                            <a:schemeClr val="tx1"/>
                          </a:solidFill>
                          <a:effectLst/>
                          <a:latin typeface="+mj-lt"/>
                        </a:rPr>
                        <a:t> 20 896 389</a:t>
                      </a:r>
                      <a:endParaRPr lang="es-MX" sz="800" b="1" i="0" u="none" strike="noStrike" dirty="0">
                        <a:solidFill>
                          <a:schemeClr val="tx1"/>
                        </a:solidFill>
                        <a:effectLst/>
                        <a:latin typeface="+mj-lt"/>
                        <a:cs typeface="Arial" pitchFamily="34" charset="0"/>
                      </a:endParaRPr>
                    </a:p>
                  </a:txBody>
                  <a:tcPr marL="0" marR="6021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ctr"/>
                      <a:r>
                        <a:rPr lang="es-MX" sz="800" b="1" u="none" strike="noStrike" dirty="0">
                          <a:solidFill>
                            <a:schemeClr val="tx1"/>
                          </a:solidFill>
                          <a:effectLst/>
                          <a:latin typeface="+mj-lt"/>
                        </a:rPr>
                        <a:t>100.0</a:t>
                      </a:r>
                      <a:endParaRPr lang="es-MX" sz="800" b="1" i="0" u="none" strike="noStrike" dirty="0">
                        <a:solidFill>
                          <a:schemeClr val="tx1"/>
                        </a:solidFill>
                        <a:effectLst/>
                        <a:latin typeface="+mj-lt"/>
                        <a:cs typeface="Arial" pitchFamily="34" charset="0"/>
                      </a:endParaRPr>
                    </a:p>
                  </a:txBody>
                  <a:tcPr marL="0" marR="6021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BF4"/>
                    </a:solidFill>
                  </a:tcPr>
                </a:tc>
              </a:tr>
              <a:tr h="120425">
                <a:tc>
                  <a:txBody>
                    <a:bodyPr/>
                    <a:lstStyle/>
                    <a:p>
                      <a:pPr marL="36000" algn="l" fontAlgn="b"/>
                      <a:r>
                        <a:rPr lang="es-MX" sz="800" b="1" u="none" strike="noStrike" dirty="0">
                          <a:effectLst/>
                          <a:latin typeface="+mj-lt"/>
                        </a:rPr>
                        <a:t>Gasto Trimestral Promedio por Hogar</a:t>
                      </a:r>
                      <a:endParaRPr lang="es-MX" sz="800" b="1" i="0" u="none" strike="noStrike" dirty="0">
                        <a:solidFill>
                          <a:srgbClr val="000000"/>
                        </a:solidFill>
                        <a:effectLst/>
                        <a:latin typeface="+mj-lt"/>
                        <a:cs typeface="Arial" pitchFamily="34" charset="0"/>
                      </a:endParaRPr>
                    </a:p>
                  </a:txBody>
                  <a:tcPr marL="60212" marR="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endParaRPr lang="es-MX" sz="800" b="1"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   </a:t>
                      </a:r>
                      <a:r>
                        <a:rPr lang="es-MX" sz="800" b="1" u="none" strike="noStrike" dirty="0" smtClean="0">
                          <a:effectLst/>
                          <a:latin typeface="+mj-lt"/>
                        </a:rPr>
                        <a:t>34.87</a:t>
                      </a:r>
                      <a:endParaRPr lang="es-MX" sz="800" b="1"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endParaRPr lang="es-MX" sz="800" b="1"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endParaRPr lang="es-MX" sz="800" b="1"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   </a:t>
                      </a:r>
                      <a:r>
                        <a:rPr lang="es-MX" sz="800" b="1" u="none" strike="noStrike" dirty="0" smtClean="0">
                          <a:effectLst/>
                          <a:latin typeface="+mj-lt"/>
                        </a:rPr>
                        <a:t>18.83</a:t>
                      </a:r>
                      <a:endParaRPr lang="es-MX" sz="800" b="1"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endParaRPr lang="es-MX" sz="800" b="1"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86281">
                <a:tc>
                  <a:txBody>
                    <a:bodyPr/>
                    <a:lstStyle/>
                    <a:p>
                      <a:pPr algn="l" fontAlgn="b"/>
                      <a:r>
                        <a:rPr lang="es-MX" sz="800" b="1" u="none" strike="noStrike" dirty="0">
                          <a:effectLst/>
                          <a:latin typeface="+mj-lt"/>
                        </a:rPr>
                        <a:t>Gasto Corriente Total</a:t>
                      </a:r>
                      <a:endParaRPr lang="es-MX" sz="800" b="1" i="0" u="none" strike="noStrike" dirty="0">
                        <a:solidFill>
                          <a:srgbClr val="000000"/>
                        </a:solidFill>
                        <a:effectLst/>
                        <a:latin typeface="+mj-lt"/>
                        <a:cs typeface="Arial" pitchFamily="34" charset="0"/>
                      </a:endParaRPr>
                    </a:p>
                  </a:txBody>
                  <a:tcPr marL="60212"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 29 074 332</a:t>
                      </a:r>
                      <a:endParaRPr lang="es-MX" sz="800" b="1"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 889 550 996</a:t>
                      </a:r>
                      <a:endParaRPr lang="es-MX" sz="800" b="1"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87.75</a:t>
                      </a:r>
                      <a:endParaRPr lang="es-MX" sz="800" b="1"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 1 109 462</a:t>
                      </a:r>
                      <a:endParaRPr lang="es-MX" sz="800" b="1"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 18 422 776</a:t>
                      </a:r>
                      <a:endParaRPr lang="es-MX" sz="800" b="1"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88.16</a:t>
                      </a:r>
                      <a:endParaRPr lang="es-MX" sz="800" b="1"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20425">
                <a:tc>
                  <a:txBody>
                    <a:bodyPr/>
                    <a:lstStyle/>
                    <a:p>
                      <a:pPr algn="l" fontAlgn="b"/>
                      <a:r>
                        <a:rPr lang="es-MX" sz="800" u="sng" strike="noStrike" dirty="0">
                          <a:effectLst/>
                          <a:latin typeface="+mj-lt"/>
                        </a:rPr>
                        <a:t>Gasto Corriente Monetario</a:t>
                      </a:r>
                      <a:endParaRPr lang="es-MX" sz="800" b="0" i="0" u="sng" strike="noStrike" dirty="0">
                        <a:solidFill>
                          <a:srgbClr val="000000"/>
                        </a:solidFill>
                        <a:effectLst/>
                        <a:latin typeface="+mj-lt"/>
                        <a:cs typeface="Arial" pitchFamily="34" charset="0"/>
                      </a:endParaRPr>
                    </a:p>
                  </a:txBody>
                  <a:tcPr marL="180637"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29 043 363</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675 374 635</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75.92</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0"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1 107 194</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14 590 331</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79.20</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20425">
                <a:tc>
                  <a:txBody>
                    <a:bodyPr/>
                    <a:lstStyle/>
                    <a:p>
                      <a:pPr algn="l" fontAlgn="b"/>
                      <a:r>
                        <a:rPr lang="es-MX" sz="800" u="none" strike="noStrike" dirty="0">
                          <a:effectLst/>
                          <a:latin typeface="+mj-lt"/>
                        </a:rPr>
                        <a:t>Alimentos, Bebidas y Tabaco</a:t>
                      </a:r>
                      <a:endParaRPr lang="es-MX" sz="800" b="0" i="0" u="none" strike="noStrike" dirty="0">
                        <a:solidFill>
                          <a:srgbClr val="000000"/>
                        </a:solidFill>
                        <a:effectLst/>
                        <a:latin typeface="+mj-lt"/>
                        <a:cs typeface="Arial" pitchFamily="34" charset="0"/>
                      </a:endParaRPr>
                    </a:p>
                  </a:txBody>
                  <a:tcPr marL="24084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28 854 607</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227 400 827</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33.67</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1 100 001</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6 030 908</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41.33</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20425">
                <a:tc>
                  <a:txBody>
                    <a:bodyPr/>
                    <a:lstStyle/>
                    <a:p>
                      <a:pPr algn="l" fontAlgn="b"/>
                      <a:r>
                        <a:rPr lang="es-MX" sz="800" u="none" strike="noStrike" dirty="0">
                          <a:effectLst/>
                          <a:latin typeface="+mj-lt"/>
                        </a:rPr>
                        <a:t>Vestido y Calzado</a:t>
                      </a:r>
                      <a:endParaRPr lang="es-MX" sz="800" b="0" i="0" u="none" strike="noStrike" dirty="0">
                        <a:solidFill>
                          <a:srgbClr val="000000"/>
                        </a:solidFill>
                        <a:effectLst/>
                        <a:latin typeface="+mj-lt"/>
                        <a:cs typeface="Arial" pitchFamily="34" charset="0"/>
                      </a:endParaRPr>
                    </a:p>
                  </a:txBody>
                  <a:tcPr marL="24084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23 193 222</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38 554 649</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5.71</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890 183</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958 856</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6.57</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20425">
                <a:tc>
                  <a:txBody>
                    <a:bodyPr/>
                    <a:lstStyle/>
                    <a:p>
                      <a:pPr algn="l" fontAlgn="b"/>
                      <a:r>
                        <a:rPr lang="es-MX" sz="800" u="none" strike="noStrike" dirty="0">
                          <a:effectLst/>
                          <a:latin typeface="+mj-lt"/>
                        </a:rPr>
                        <a:t>Vivienda, Servicios de Conservación, Energía Eléctrica y Combustibles</a:t>
                      </a:r>
                      <a:endParaRPr lang="es-MX" sz="800" b="0" i="0" u="none" strike="noStrike" dirty="0">
                        <a:solidFill>
                          <a:srgbClr val="000000"/>
                        </a:solidFill>
                        <a:effectLst/>
                        <a:latin typeface="+mj-lt"/>
                        <a:cs typeface="Arial" pitchFamily="34" charset="0"/>
                      </a:endParaRPr>
                    </a:p>
                  </a:txBody>
                  <a:tcPr marL="24084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28 235 279</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64 727 278</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9.58</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1 037 043</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1 097 258</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7.52</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20779">
                <a:tc>
                  <a:txBody>
                    <a:bodyPr/>
                    <a:lstStyle/>
                    <a:p>
                      <a:pPr algn="l" fontAlgn="b"/>
                      <a:r>
                        <a:rPr lang="es-MX" sz="800" u="none" strike="noStrike" dirty="0">
                          <a:effectLst/>
                          <a:latin typeface="+mj-lt"/>
                        </a:rPr>
                        <a:t>Artículos y Servicios para la Limpieza, Cuidados de la Casa, Enseres Domésticos y Muebles, Cristalería, Utensilios Domésticos y Blancos</a:t>
                      </a:r>
                      <a:endParaRPr lang="es-MX" sz="800" b="0" i="0" u="none" strike="noStrike" dirty="0">
                        <a:solidFill>
                          <a:srgbClr val="000000"/>
                        </a:solidFill>
                        <a:effectLst/>
                        <a:latin typeface="+mj-lt"/>
                        <a:cs typeface="Arial" pitchFamily="34" charset="0"/>
                      </a:endParaRPr>
                    </a:p>
                  </a:txBody>
                  <a:tcPr marL="24084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28 568 617</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43 023 812</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6.37</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1 097 390</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1 110 429</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7.61</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20425">
                <a:tc>
                  <a:txBody>
                    <a:bodyPr/>
                    <a:lstStyle/>
                    <a:p>
                      <a:pPr algn="l" fontAlgn="b"/>
                      <a:r>
                        <a:rPr lang="es-MX" sz="800" u="none" strike="noStrike" dirty="0">
                          <a:effectLst/>
                          <a:latin typeface="+mj-lt"/>
                        </a:rPr>
                        <a:t>Cuidados de la Salud</a:t>
                      </a:r>
                      <a:endParaRPr lang="es-MX" sz="800" b="0" i="0" u="none" strike="noStrike" dirty="0">
                        <a:solidFill>
                          <a:srgbClr val="000000"/>
                        </a:solidFill>
                        <a:effectLst/>
                        <a:latin typeface="+mj-lt"/>
                        <a:cs typeface="Arial" pitchFamily="34" charset="0"/>
                      </a:endParaRPr>
                    </a:p>
                  </a:txBody>
                  <a:tcPr marL="24084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14 337 440</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18 649 822</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2.76</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499 682</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390 859</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2.68</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20779">
                <a:tc>
                  <a:txBody>
                    <a:bodyPr/>
                    <a:lstStyle/>
                    <a:p>
                      <a:pPr algn="l" fontAlgn="b"/>
                      <a:r>
                        <a:rPr lang="es-MX" sz="800" u="none" strike="noStrike" dirty="0">
                          <a:effectLst/>
                          <a:latin typeface="+mj-lt"/>
                        </a:rPr>
                        <a:t>Transporte; Adquisición, Mantenimiento, Accesorios y Servicios para Vehículos; Comunicaciones</a:t>
                      </a:r>
                      <a:endParaRPr lang="es-MX" sz="800" b="0" i="0" u="none" strike="noStrike" dirty="0">
                        <a:solidFill>
                          <a:srgbClr val="000000"/>
                        </a:solidFill>
                        <a:effectLst/>
                        <a:latin typeface="+mj-lt"/>
                        <a:cs typeface="Arial" pitchFamily="34" charset="0"/>
                      </a:endParaRPr>
                    </a:p>
                  </a:txBody>
                  <a:tcPr marL="24084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26 049 255</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119 886 206</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17.75</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832 158</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2 207 274</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15.13</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20425">
                <a:tc>
                  <a:txBody>
                    <a:bodyPr/>
                    <a:lstStyle/>
                    <a:p>
                      <a:pPr algn="l" fontAlgn="b"/>
                      <a:r>
                        <a:rPr lang="es-MX" sz="800" u="none" strike="noStrike" dirty="0">
                          <a:effectLst/>
                          <a:latin typeface="+mj-lt"/>
                        </a:rPr>
                        <a:t>Artículos de Esparcimiento y Otros Gastos de Esparcimiento</a:t>
                      </a:r>
                      <a:endParaRPr lang="es-MX" sz="800" b="0" i="0" u="none" strike="noStrike" dirty="0">
                        <a:solidFill>
                          <a:srgbClr val="000000"/>
                        </a:solidFill>
                        <a:effectLst/>
                        <a:latin typeface="+mj-lt"/>
                        <a:cs typeface="Arial" pitchFamily="34" charset="0"/>
                      </a:endParaRPr>
                    </a:p>
                  </a:txBody>
                  <a:tcPr marL="24084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18 619 427</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90 492 880</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13.40</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537 453</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1 388 068</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9.51</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20779">
                <a:tc>
                  <a:txBody>
                    <a:bodyPr/>
                    <a:lstStyle/>
                    <a:p>
                      <a:pPr algn="l" fontAlgn="b"/>
                      <a:r>
                        <a:rPr lang="es-MX" sz="800" u="none" strike="noStrike" dirty="0">
                          <a:effectLst/>
                          <a:latin typeface="+mj-lt"/>
                        </a:rPr>
                        <a:t>Cuidados Personales , Accesorios y Efectos Personales y Otros Gastos Diversos</a:t>
                      </a:r>
                      <a:endParaRPr lang="es-MX" sz="800" b="0" i="0" u="none" strike="noStrike" dirty="0">
                        <a:solidFill>
                          <a:srgbClr val="000000"/>
                        </a:solidFill>
                        <a:effectLst/>
                        <a:latin typeface="+mj-lt"/>
                        <a:cs typeface="Arial" pitchFamily="34" charset="0"/>
                      </a:endParaRPr>
                    </a:p>
                  </a:txBody>
                  <a:tcPr marL="24084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28 690 483</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50 523 884</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7.48</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1 088 423</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1 146 887</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7.86</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20425">
                <a:tc>
                  <a:txBody>
                    <a:bodyPr/>
                    <a:lstStyle/>
                    <a:p>
                      <a:pPr algn="l" fontAlgn="b"/>
                      <a:r>
                        <a:rPr lang="es-MX" sz="800" u="none" strike="noStrike" dirty="0">
                          <a:effectLst/>
                          <a:latin typeface="+mj-lt"/>
                        </a:rPr>
                        <a:t>Transferencias de Gasto</a:t>
                      </a:r>
                      <a:endParaRPr lang="es-MX" sz="800" b="0" i="0" u="none" strike="noStrike" dirty="0">
                        <a:solidFill>
                          <a:srgbClr val="000000"/>
                        </a:solidFill>
                        <a:effectLst/>
                        <a:latin typeface="+mj-lt"/>
                        <a:cs typeface="Arial" pitchFamily="34" charset="0"/>
                      </a:endParaRPr>
                    </a:p>
                  </a:txBody>
                  <a:tcPr marL="24084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10 450 266</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22 115 276</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3.27</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210 902</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259 792</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1.78</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20425">
                <a:tc>
                  <a:txBody>
                    <a:bodyPr/>
                    <a:lstStyle/>
                    <a:p>
                      <a:pPr algn="l" fontAlgn="b"/>
                      <a:r>
                        <a:rPr lang="es-MX" sz="800" u="sng" strike="noStrike" dirty="0">
                          <a:effectLst/>
                          <a:latin typeface="+mj-lt"/>
                        </a:rPr>
                        <a:t>Gasto Corriente No Monetario</a:t>
                      </a:r>
                      <a:endParaRPr lang="es-MX" sz="800" b="0" i="0" u="sng" strike="noStrike" dirty="0">
                        <a:solidFill>
                          <a:srgbClr val="000000"/>
                        </a:solidFill>
                        <a:effectLst/>
                        <a:latin typeface="+mj-lt"/>
                        <a:cs typeface="Arial" pitchFamily="34" charset="0"/>
                      </a:endParaRPr>
                    </a:p>
                  </a:txBody>
                  <a:tcPr marL="180637"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27 397 311</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214 176 361</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24.08</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0"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1 020 430</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3 832 446</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20.80</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20425">
                <a:tc>
                  <a:txBody>
                    <a:bodyPr/>
                    <a:lstStyle/>
                    <a:p>
                      <a:pPr algn="l" fontAlgn="b"/>
                      <a:r>
                        <a:rPr lang="es-MX" sz="800" u="none" strike="noStrike" dirty="0">
                          <a:effectLst/>
                          <a:latin typeface="+mj-lt"/>
                        </a:rPr>
                        <a:t>Autoconsumo</a:t>
                      </a:r>
                      <a:endParaRPr lang="es-MX" sz="800" b="0" i="0" u="none" strike="noStrike" dirty="0">
                        <a:solidFill>
                          <a:srgbClr val="000000"/>
                        </a:solidFill>
                        <a:effectLst/>
                        <a:latin typeface="+mj-lt"/>
                        <a:cs typeface="Arial" pitchFamily="34" charset="0"/>
                      </a:endParaRPr>
                    </a:p>
                  </a:txBody>
                  <a:tcPr marL="24084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3 170 976</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7 674 609</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3.58</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274 045</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394 378</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10.29</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20425">
                <a:tc>
                  <a:txBody>
                    <a:bodyPr/>
                    <a:lstStyle/>
                    <a:p>
                      <a:pPr algn="l" fontAlgn="b"/>
                      <a:r>
                        <a:rPr lang="es-MX" sz="800" u="none" strike="noStrike" dirty="0">
                          <a:effectLst/>
                          <a:latin typeface="+mj-lt"/>
                        </a:rPr>
                        <a:t>Remuneraciones en Especie</a:t>
                      </a:r>
                      <a:endParaRPr lang="es-MX" sz="800" b="0" i="0" u="none" strike="noStrike" dirty="0">
                        <a:solidFill>
                          <a:srgbClr val="000000"/>
                        </a:solidFill>
                        <a:effectLst/>
                        <a:latin typeface="+mj-lt"/>
                        <a:cs typeface="Arial" pitchFamily="34" charset="0"/>
                      </a:endParaRPr>
                    </a:p>
                  </a:txBody>
                  <a:tcPr marL="24084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2 609 023</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9 722 022</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4.54</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27 786</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103 791</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2.71</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20425">
                <a:tc>
                  <a:txBody>
                    <a:bodyPr/>
                    <a:lstStyle/>
                    <a:p>
                      <a:pPr algn="l" fontAlgn="b"/>
                      <a:r>
                        <a:rPr lang="es-MX" sz="800" u="none" strike="noStrike" dirty="0">
                          <a:effectLst/>
                          <a:latin typeface="+mj-lt"/>
                        </a:rPr>
                        <a:t>Transferencias en Especie</a:t>
                      </a:r>
                      <a:endParaRPr lang="es-MX" sz="800" b="0" i="0" u="none" strike="noStrike" dirty="0">
                        <a:solidFill>
                          <a:srgbClr val="000000"/>
                        </a:solidFill>
                        <a:effectLst/>
                        <a:latin typeface="+mj-lt"/>
                        <a:cs typeface="Arial" pitchFamily="34" charset="0"/>
                      </a:endParaRPr>
                    </a:p>
                  </a:txBody>
                  <a:tcPr marL="24084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17 094 749</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62 167 440</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29.03</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384 697</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613 335</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16.00</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20425">
                <a:tc>
                  <a:txBody>
                    <a:bodyPr/>
                    <a:lstStyle/>
                    <a:p>
                      <a:pPr algn="l" fontAlgn="b"/>
                      <a:r>
                        <a:rPr lang="es-MX" sz="800" u="none" strike="noStrike" dirty="0">
                          <a:effectLst/>
                          <a:latin typeface="+mj-lt"/>
                        </a:rPr>
                        <a:t>Estimación del Alquiler de la Vivienda</a:t>
                      </a:r>
                      <a:endParaRPr lang="es-MX" sz="800" b="0" i="0" u="none" strike="noStrike" dirty="0">
                        <a:solidFill>
                          <a:srgbClr val="000000"/>
                        </a:solidFill>
                        <a:effectLst/>
                        <a:latin typeface="+mj-lt"/>
                        <a:cs typeface="Arial" pitchFamily="34" charset="0"/>
                      </a:endParaRPr>
                    </a:p>
                  </a:txBody>
                  <a:tcPr marL="24084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24 438 068</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134 612 290</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62.85</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955 239</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2 720 942</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71.00</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667">
                <a:tc>
                  <a:txBody>
                    <a:bodyPr/>
                    <a:lstStyle/>
                    <a:p>
                      <a:pPr algn="l" fontAlgn="b"/>
                      <a:r>
                        <a:rPr lang="es-MX" sz="800" b="1" u="none" strike="noStrike" dirty="0">
                          <a:effectLst/>
                          <a:latin typeface="+mj-lt"/>
                        </a:rPr>
                        <a:t>Erogaciones Financieras y de Capital Totales</a:t>
                      </a:r>
                      <a:endParaRPr lang="es-MX" sz="800" b="1" i="0" u="none" strike="noStrike" dirty="0">
                        <a:solidFill>
                          <a:srgbClr val="000000"/>
                        </a:solidFill>
                        <a:effectLst/>
                        <a:latin typeface="+mj-lt"/>
                        <a:cs typeface="Arial" pitchFamily="34" charset="0"/>
                      </a:endParaRPr>
                    </a:p>
                  </a:txBody>
                  <a:tcPr marL="60212"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 14 745 504</a:t>
                      </a:r>
                      <a:endParaRPr lang="es-MX" sz="800" b="1"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 124 192 730</a:t>
                      </a:r>
                      <a:endParaRPr lang="es-MX" sz="800" b="1"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12.25</a:t>
                      </a:r>
                      <a:endParaRPr lang="es-MX" sz="800" b="1"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 </a:t>
                      </a:r>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  506 693</a:t>
                      </a:r>
                      <a:endParaRPr lang="es-MX" sz="800" b="1"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 2 473 612</a:t>
                      </a:r>
                      <a:endParaRPr lang="es-MX" sz="800" b="1"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b="1" u="none" strike="noStrike" dirty="0">
                          <a:effectLst/>
                          <a:latin typeface="+mj-lt"/>
                        </a:rPr>
                        <a:t>11.84</a:t>
                      </a:r>
                      <a:endParaRPr lang="es-MX" sz="800" b="1"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20425">
                <a:tc>
                  <a:txBody>
                    <a:bodyPr/>
                    <a:lstStyle/>
                    <a:p>
                      <a:pPr algn="l" fontAlgn="b"/>
                      <a:r>
                        <a:rPr lang="es-MX" sz="800" u="sng" strike="noStrike" dirty="0">
                          <a:effectLst/>
                          <a:latin typeface="+mj-lt"/>
                        </a:rPr>
                        <a:t>Erogaciones Financieras y de Capital Monetarias</a:t>
                      </a:r>
                      <a:endParaRPr lang="es-MX" sz="800" b="0" i="0" u="sng" strike="noStrike" dirty="0">
                        <a:solidFill>
                          <a:srgbClr val="000000"/>
                        </a:solidFill>
                        <a:effectLst/>
                        <a:latin typeface="+mj-lt"/>
                        <a:cs typeface="Arial" pitchFamily="34" charset="0"/>
                      </a:endParaRPr>
                    </a:p>
                  </a:txBody>
                  <a:tcPr marL="180637"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14 673 410</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123 609 143</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99.53</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0"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506 693</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2 468 804</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99.81</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20425">
                <a:tc>
                  <a:txBody>
                    <a:bodyPr/>
                    <a:lstStyle/>
                    <a:p>
                      <a:pPr algn="l" fontAlgn="b"/>
                      <a:r>
                        <a:rPr lang="es-MX" sz="800" u="none" strike="noStrike" dirty="0">
                          <a:effectLst/>
                          <a:latin typeface="+mj-lt"/>
                        </a:rPr>
                        <a:t>Cuota Pagada por la Vivienda Propia</a:t>
                      </a:r>
                      <a:endParaRPr lang="es-MX" sz="800" b="0" i="0" u="none" strike="noStrike" dirty="0">
                        <a:solidFill>
                          <a:srgbClr val="000000"/>
                        </a:solidFill>
                        <a:effectLst/>
                        <a:latin typeface="+mj-lt"/>
                        <a:cs typeface="Arial" pitchFamily="34" charset="0"/>
                      </a:endParaRPr>
                    </a:p>
                  </a:txBody>
                  <a:tcPr marL="24084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1 464 061</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10 663 769</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8.63</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18 699</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93 019</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3.77</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40849">
                <a:tc>
                  <a:txBody>
                    <a:bodyPr/>
                    <a:lstStyle/>
                    <a:p>
                      <a:pPr algn="l" fontAlgn="b"/>
                      <a:r>
                        <a:rPr lang="es-MX" sz="800" u="none" strike="noStrike" dirty="0">
                          <a:effectLst/>
                          <a:latin typeface="+mj-lt"/>
                        </a:rPr>
                        <a:t>Servicios y Materiales para Reparación, Mantenimiento y/o Ampliación de la Vivienda</a:t>
                      </a:r>
                      <a:endParaRPr lang="es-MX" sz="800" b="0" i="0" u="none" strike="noStrike" dirty="0">
                        <a:solidFill>
                          <a:srgbClr val="000000"/>
                        </a:solidFill>
                        <a:effectLst/>
                        <a:latin typeface="+mj-lt"/>
                        <a:cs typeface="Arial" pitchFamily="34" charset="0"/>
                      </a:endParaRPr>
                    </a:p>
                  </a:txBody>
                  <a:tcPr marL="24084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3 594 653</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8 591 700</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6.95</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59 627</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82 231</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3.33</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20425">
                <a:tc>
                  <a:txBody>
                    <a:bodyPr/>
                    <a:lstStyle/>
                    <a:p>
                      <a:pPr algn="l" fontAlgn="b"/>
                      <a:r>
                        <a:rPr lang="es-MX" sz="800" u="none" strike="noStrike" dirty="0">
                          <a:effectLst/>
                          <a:latin typeface="+mj-lt"/>
                        </a:rPr>
                        <a:t>Depósito en Cuenta de Ahorros, Tandas, Cajas de Ahorro, etc.</a:t>
                      </a:r>
                      <a:endParaRPr lang="es-MX" sz="800" b="0" i="0" u="none" strike="noStrike" dirty="0">
                        <a:solidFill>
                          <a:srgbClr val="000000"/>
                        </a:solidFill>
                        <a:effectLst/>
                        <a:latin typeface="+mj-lt"/>
                        <a:cs typeface="Arial" pitchFamily="34" charset="0"/>
                      </a:endParaRPr>
                    </a:p>
                  </a:txBody>
                  <a:tcPr marL="24084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7 216 717</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49 170 817</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39.78</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279 004</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1 476 833</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59.82</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20425">
                <a:tc>
                  <a:txBody>
                    <a:bodyPr/>
                    <a:lstStyle/>
                    <a:p>
                      <a:pPr algn="l" fontAlgn="b"/>
                      <a:r>
                        <a:rPr lang="es-MX" sz="800" u="none" strike="noStrike" dirty="0">
                          <a:effectLst/>
                          <a:latin typeface="+mj-lt"/>
                        </a:rPr>
                        <a:t>Préstamos a Terceros</a:t>
                      </a:r>
                      <a:endParaRPr lang="es-MX" sz="800" b="0" i="0" u="none" strike="noStrike" dirty="0">
                        <a:solidFill>
                          <a:srgbClr val="000000"/>
                        </a:solidFill>
                        <a:effectLst/>
                        <a:latin typeface="+mj-lt"/>
                        <a:cs typeface="Arial" pitchFamily="34" charset="0"/>
                      </a:endParaRPr>
                    </a:p>
                  </a:txBody>
                  <a:tcPr marL="24084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1 076 685</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1 997 986</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1.62</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52 186</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55 387</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2.24</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20425">
                <a:tc>
                  <a:txBody>
                    <a:bodyPr/>
                    <a:lstStyle/>
                    <a:p>
                      <a:pPr algn="l" fontAlgn="b"/>
                      <a:r>
                        <a:rPr lang="es-MX" sz="800" u="none" strike="noStrike" dirty="0">
                          <a:effectLst/>
                          <a:latin typeface="+mj-lt"/>
                        </a:rPr>
                        <a:t>Pago por Tarjeta de Crédito al Banco o Casa Comercial</a:t>
                      </a:r>
                      <a:endParaRPr lang="es-MX" sz="800" b="0" i="0" u="none" strike="noStrike" dirty="0">
                        <a:solidFill>
                          <a:srgbClr val="000000"/>
                        </a:solidFill>
                        <a:effectLst/>
                        <a:latin typeface="+mj-lt"/>
                        <a:cs typeface="Arial" pitchFamily="34" charset="0"/>
                      </a:endParaRPr>
                    </a:p>
                  </a:txBody>
                  <a:tcPr marL="24084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3 164 853</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19 936 725</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16.13</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32 130</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118 658</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4.81</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40849">
                <a:tc>
                  <a:txBody>
                    <a:bodyPr/>
                    <a:lstStyle/>
                    <a:p>
                      <a:pPr algn="l" fontAlgn="b"/>
                      <a:r>
                        <a:rPr lang="es-MX" sz="800" u="none" strike="noStrike" dirty="0">
                          <a:effectLst/>
                          <a:latin typeface="+mj-lt"/>
                        </a:rPr>
                        <a:t>Pago de Deudas de los Integrantes del Hogar a la Empresa donde Trabajan y/o a Otras Personas o Instituciones</a:t>
                      </a:r>
                      <a:endParaRPr lang="es-MX" sz="800" b="0" i="0" u="none" strike="noStrike" dirty="0">
                        <a:solidFill>
                          <a:srgbClr val="000000"/>
                        </a:solidFill>
                        <a:effectLst/>
                        <a:latin typeface="+mj-lt"/>
                        <a:cs typeface="Arial" pitchFamily="34" charset="0"/>
                      </a:endParaRPr>
                    </a:p>
                  </a:txBody>
                  <a:tcPr marL="24084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2 532 178</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8 923 625</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7.22</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79 367</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206 852</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8.38</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20425">
                <a:tc>
                  <a:txBody>
                    <a:bodyPr/>
                    <a:lstStyle/>
                    <a:p>
                      <a:pPr algn="l" fontAlgn="b"/>
                      <a:r>
                        <a:rPr lang="es-MX" sz="800" u="none" strike="noStrike" dirty="0">
                          <a:effectLst/>
                          <a:latin typeface="+mj-lt"/>
                        </a:rPr>
                        <a:t>Pérdidas en los Negocios del Hogar</a:t>
                      </a:r>
                      <a:endParaRPr lang="es-MX" sz="800" b="0" i="0" u="none" strike="noStrike" dirty="0">
                        <a:solidFill>
                          <a:srgbClr val="000000"/>
                        </a:solidFill>
                        <a:effectLst/>
                        <a:latin typeface="+mj-lt"/>
                        <a:cs typeface="Arial" pitchFamily="34" charset="0"/>
                      </a:endParaRPr>
                    </a:p>
                  </a:txBody>
                  <a:tcPr marL="24084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2 056 160</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11 489 126</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9.29</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112 635</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241 474</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9.78</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20425">
                <a:tc>
                  <a:txBody>
                    <a:bodyPr/>
                    <a:lstStyle/>
                    <a:p>
                      <a:pPr algn="l" fontAlgn="b"/>
                      <a:r>
                        <a:rPr lang="es-MX" sz="800" u="none" strike="noStrike" dirty="0">
                          <a:effectLst/>
                          <a:latin typeface="+mj-lt"/>
                        </a:rPr>
                        <a:t>Otras Erogaciones Financieras y de Capital</a:t>
                      </a:r>
                      <a:endParaRPr lang="es-MX" sz="800" b="0" i="0" u="none" strike="noStrike" dirty="0">
                        <a:solidFill>
                          <a:srgbClr val="000000"/>
                        </a:solidFill>
                        <a:effectLst/>
                        <a:latin typeface="+mj-lt"/>
                        <a:cs typeface="Arial" pitchFamily="34" charset="0"/>
                      </a:endParaRPr>
                    </a:p>
                  </a:txBody>
                  <a:tcPr marL="24084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1 941 145</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12 835 394</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10.38</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1"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47 385</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194 350</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7.87</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54164">
                <a:tc>
                  <a:txBody>
                    <a:bodyPr/>
                    <a:lstStyle/>
                    <a:p>
                      <a:pPr algn="l" fontAlgn="b"/>
                      <a:r>
                        <a:rPr lang="es-MX" sz="800" u="sng" strike="noStrike" dirty="0">
                          <a:effectLst/>
                          <a:latin typeface="+mj-lt"/>
                        </a:rPr>
                        <a:t>Erogaciones Financieras y de Capital No Monetarias</a:t>
                      </a:r>
                      <a:endParaRPr lang="es-MX" sz="800" b="0" i="0" u="sng" strike="noStrike" dirty="0">
                        <a:solidFill>
                          <a:srgbClr val="000000"/>
                        </a:solidFill>
                        <a:effectLst/>
                        <a:latin typeface="+mj-lt"/>
                        <a:cs typeface="Arial" pitchFamily="34" charset="0"/>
                      </a:endParaRPr>
                    </a:p>
                  </a:txBody>
                  <a:tcPr marL="180637"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237 593</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583 587</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0.47</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a:t>
                      </a:r>
                      <a:endParaRPr lang="es-MX" sz="800" b="0" i="0" u="none" strike="noStrike" dirty="0">
                        <a:solidFill>
                          <a:srgbClr val="000000"/>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4 320</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  4 808</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800" u="none" strike="noStrike" dirty="0">
                          <a:effectLst/>
                          <a:latin typeface="+mj-lt"/>
                        </a:rPr>
                        <a:t>0.19</a:t>
                      </a:r>
                      <a:endParaRPr lang="es-MX" sz="800" b="0" i="0" u="none" strike="noStrike" dirty="0">
                        <a:solidFill>
                          <a:srgbClr val="000000"/>
                        </a:solidFill>
                        <a:effectLst/>
                        <a:latin typeface="+mj-lt"/>
                        <a:cs typeface="Arial" pitchFamily="34" charset="0"/>
                      </a:endParaRPr>
                    </a:p>
                  </a:txBody>
                  <a:tcPr marL="0" marR="6021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1" name="Cuadro de texto 2"/>
          <p:cNvSpPr txBox="1">
            <a:spLocks noChangeArrowheads="1"/>
          </p:cNvSpPr>
          <p:nvPr/>
        </p:nvSpPr>
        <p:spPr bwMode="auto">
          <a:xfrm>
            <a:off x="251520" y="534819"/>
            <a:ext cx="8722493" cy="315314"/>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MX" sz="1050" dirty="0" smtClean="0">
                <a:latin typeface="+mj-lt"/>
              </a:rPr>
              <a:t>En Chiapas el gasto promedio trimestral por hogar al año 2010 fue de 18,835 pesos, por debajo del nacional que fue de 34,867 pesos.</a:t>
            </a:r>
            <a:endParaRPr lang="es-MX" sz="1050" dirty="0">
              <a:latin typeface="+mj-lt"/>
              <a:cs typeface="Times New Roman"/>
            </a:endParaRPr>
          </a:p>
        </p:txBody>
      </p:sp>
      <p:sp>
        <p:nvSpPr>
          <p:cNvPr id="12" name="11 CuadroTexto"/>
          <p:cNvSpPr txBox="1"/>
          <p:nvPr/>
        </p:nvSpPr>
        <p:spPr>
          <a:xfrm>
            <a:off x="1434889" y="6165304"/>
            <a:ext cx="4433255" cy="338554"/>
          </a:xfrm>
          <a:prstGeom prst="rect">
            <a:avLst/>
          </a:prstGeom>
          <a:noFill/>
        </p:spPr>
        <p:txBody>
          <a:bodyPr wrap="square" rtlCol="0">
            <a:spAutoFit/>
          </a:bodyPr>
          <a:lstStyle/>
          <a:p>
            <a:pPr marL="361950" indent="-361950"/>
            <a:r>
              <a:rPr lang="es-MX" sz="800" dirty="0" smtClean="0">
                <a:latin typeface="+mj-lt"/>
              </a:rPr>
              <a:t>Fuente</a:t>
            </a:r>
            <a:r>
              <a:rPr lang="es-MX" sz="800" dirty="0">
                <a:latin typeface="+mj-lt"/>
              </a:rPr>
              <a:t>: </a:t>
            </a:r>
            <a:r>
              <a:rPr lang="es-MX" sz="800" dirty="0" smtClean="0">
                <a:latin typeface="+mj-lt"/>
              </a:rPr>
              <a:t>INEGI. Encuesta </a:t>
            </a:r>
            <a:r>
              <a:rPr lang="es-MX" sz="800" dirty="0">
                <a:latin typeface="+mj-lt"/>
              </a:rPr>
              <a:t>de Ingresos y Gastos de los Hogares del Estado de Chiapas </a:t>
            </a:r>
            <a:r>
              <a:rPr lang="es-MX" sz="800" dirty="0" smtClean="0">
                <a:latin typeface="+mj-lt"/>
              </a:rPr>
              <a:t>2010   INEGI</a:t>
            </a:r>
            <a:r>
              <a:rPr lang="es-MX" sz="800" dirty="0">
                <a:latin typeface="+mj-lt"/>
              </a:rPr>
              <a:t>. Encuesta Nacional de Ingresos y Gastos de los Hogares 2010.</a:t>
            </a:r>
            <a:endParaRPr lang="es-MX" sz="800" dirty="0" smtClean="0">
              <a:latin typeface="+mj-lt"/>
            </a:endParaRPr>
          </a:p>
        </p:txBody>
      </p:sp>
    </p:spTree>
    <p:extLst>
      <p:ext uri="{BB962C8B-B14F-4D97-AF65-F5344CB8AC3E}">
        <p14:creationId xmlns:p14="http://schemas.microsoft.com/office/powerpoint/2010/main" val="2066680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a:hlinkClick r:id="rId2"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25</a:t>
            </a:r>
            <a:endParaRPr lang="es-MX" sz="1200" dirty="0">
              <a:solidFill>
                <a:schemeClr val="bg1"/>
              </a:solidFill>
            </a:endParaRPr>
          </a:p>
        </p:txBody>
      </p:sp>
      <p:sp>
        <p:nvSpPr>
          <p:cNvPr id="4" name="3 Título"/>
          <p:cNvSpPr>
            <a:spLocks noGrp="1"/>
          </p:cNvSpPr>
          <p:nvPr>
            <p:ph type="title" idx="4294967295"/>
          </p:nvPr>
        </p:nvSpPr>
        <p:spPr>
          <a:xfrm>
            <a:off x="271487" y="249507"/>
            <a:ext cx="3940473" cy="360363"/>
          </a:xfrm>
        </p:spPr>
        <p:txBody>
          <a:bodyPr>
            <a:normAutofit/>
          </a:bodyPr>
          <a:lstStyle/>
          <a:p>
            <a:r>
              <a:rPr lang="es-MX" sz="1400" dirty="0" smtClean="0"/>
              <a:t>Trabajadores Afiliados al IMSS</a:t>
            </a:r>
            <a:endParaRPr lang="es-MX" sz="1400" baseline="30000" dirty="0" smtClean="0"/>
          </a:p>
        </p:txBody>
      </p:sp>
      <p:sp>
        <p:nvSpPr>
          <p:cNvPr id="17" name="Cuadro de texto 2"/>
          <p:cNvSpPr txBox="1">
            <a:spLocks noChangeArrowheads="1"/>
          </p:cNvSpPr>
          <p:nvPr/>
        </p:nvSpPr>
        <p:spPr bwMode="auto">
          <a:xfrm>
            <a:off x="395536" y="2923927"/>
            <a:ext cx="3888432" cy="577081"/>
          </a:xfrm>
          <a:prstGeom prst="rect">
            <a:avLst/>
          </a:prstGeom>
          <a:solidFill>
            <a:schemeClr val="accent3">
              <a:lumMod val="20000"/>
              <a:lumOff val="80000"/>
            </a:schemeClr>
          </a:solidFill>
          <a:ln w="9525">
            <a:noFill/>
            <a:miter lim="800000"/>
            <a:headEnd/>
            <a:tailEnd/>
          </a:ln>
          <a:effectLst/>
        </p:spPr>
        <p:txBody>
          <a:bodyPr rot="0" vert="horz" wrap="square" lIns="91440" tIns="45720" rIns="91440" bIns="45720" anchor="t" anchorCtr="0">
            <a:spAutoFit/>
          </a:bodyPr>
          <a:lstStyle>
            <a:defPPr>
              <a:defRPr lang="es-MX"/>
            </a:defPPr>
            <a:lvl1pPr algn="just">
              <a:spcAft>
                <a:spcPts val="0"/>
              </a:spcAft>
              <a:defRPr sz="1050" i="1">
                <a:latin typeface="Arial"/>
                <a:ea typeface="Calibri"/>
                <a:cs typeface="Times New Roman"/>
              </a:defRPr>
            </a:lvl1pPr>
          </a:lstStyle>
          <a:p>
            <a:pPr fontAlgn="auto">
              <a:spcBef>
                <a:spcPts val="0"/>
              </a:spcBef>
            </a:pPr>
            <a:r>
              <a:rPr lang="es-MX" dirty="0" smtClean="0"/>
              <a:t>Al </a:t>
            </a:r>
            <a:r>
              <a:rPr lang="es-MX" dirty="0"/>
              <a:t>mes de </a:t>
            </a:r>
            <a:r>
              <a:rPr lang="es-MX" dirty="0" smtClean="0"/>
              <a:t>abril </a:t>
            </a:r>
            <a:r>
              <a:rPr lang="es-MX" dirty="0"/>
              <a:t>de </a:t>
            </a:r>
            <a:r>
              <a:rPr lang="es-MX" dirty="0" smtClean="0"/>
              <a:t>2013 Chiapas reporta </a:t>
            </a:r>
            <a:r>
              <a:rPr lang="es-MX" dirty="0"/>
              <a:t>un total de </a:t>
            </a:r>
            <a:r>
              <a:rPr lang="es-MX" dirty="0" smtClean="0"/>
              <a:t>209,517 </a:t>
            </a:r>
            <a:r>
              <a:rPr lang="es-MX" dirty="0"/>
              <a:t>trabajadores afiliados </a:t>
            </a:r>
            <a:r>
              <a:rPr lang="es-MX" dirty="0" smtClean="0"/>
              <a:t>al IMSS, con </a:t>
            </a:r>
            <a:r>
              <a:rPr lang="es-MX" dirty="0"/>
              <a:t>una participación de </a:t>
            </a:r>
            <a:r>
              <a:rPr lang="es-MX" dirty="0" smtClean="0"/>
              <a:t>1.28% </a:t>
            </a:r>
            <a:r>
              <a:rPr lang="es-MX" dirty="0"/>
              <a:t>en el total nacional</a:t>
            </a:r>
            <a:r>
              <a:rPr lang="es-MX" dirty="0" smtClean="0"/>
              <a:t>.</a:t>
            </a:r>
            <a:endParaRPr lang="es-MX" dirty="0"/>
          </a:p>
        </p:txBody>
      </p:sp>
      <p:sp>
        <p:nvSpPr>
          <p:cNvPr id="16" name="Cuadro de texto 2"/>
          <p:cNvSpPr txBox="1">
            <a:spLocks noChangeArrowheads="1"/>
          </p:cNvSpPr>
          <p:nvPr/>
        </p:nvSpPr>
        <p:spPr bwMode="auto">
          <a:xfrm>
            <a:off x="4861025" y="766574"/>
            <a:ext cx="3960440" cy="738664"/>
          </a:xfrm>
          <a:prstGeom prst="rect">
            <a:avLst/>
          </a:prstGeom>
          <a:solidFill>
            <a:schemeClr val="accent3">
              <a:lumMod val="20000"/>
              <a:lumOff val="80000"/>
            </a:schemeClr>
          </a:solidFill>
          <a:ln w="9525">
            <a:noFill/>
            <a:miter lim="800000"/>
            <a:headEnd/>
            <a:tailEnd/>
          </a:ln>
          <a:effectLst/>
        </p:spPr>
        <p:txBody>
          <a:bodyPr rot="0" vert="horz" wrap="square" lIns="91440" tIns="45720" rIns="91440" bIns="45720" anchor="t" anchorCtr="0">
            <a:spAutoFit/>
          </a:bodyPr>
          <a:lstStyle>
            <a:defPPr>
              <a:defRPr lang="es-MX"/>
            </a:defPPr>
            <a:lvl1pPr algn="just">
              <a:spcAft>
                <a:spcPts val="0"/>
              </a:spcAft>
              <a:defRPr sz="1050" i="1">
                <a:latin typeface="Arial"/>
                <a:ea typeface="Calibri"/>
                <a:cs typeface="Times New Roman"/>
              </a:defRPr>
            </a:lvl1pPr>
          </a:lstStyle>
          <a:p>
            <a:pPr fontAlgn="auto">
              <a:spcBef>
                <a:spcPts val="0"/>
              </a:spcBef>
            </a:pPr>
            <a:r>
              <a:rPr lang="es-MX" dirty="0" smtClean="0"/>
              <a:t>En el mes de abril de 2013 el crecimiento porcentual anual de </a:t>
            </a:r>
            <a:r>
              <a:rPr lang="es-MX" dirty="0"/>
              <a:t>trabajadores afiliados al Instituto Mexicano del Seguro Social (IMSS</a:t>
            </a:r>
            <a:r>
              <a:rPr lang="es-MX" dirty="0" smtClean="0"/>
              <a:t>) en Chiapas en relación al año anterior fue de 0.5%, quedando por debajo del nacional que fue de 4.1 por ciento.</a:t>
            </a:r>
          </a:p>
        </p:txBody>
      </p:sp>
      <p:graphicFrame>
        <p:nvGraphicFramePr>
          <p:cNvPr id="3" name="2 Tabla"/>
          <p:cNvGraphicFramePr>
            <a:graphicFrameLocks noGrp="1"/>
          </p:cNvGraphicFramePr>
          <p:nvPr>
            <p:extLst>
              <p:ext uri="{D42A27DB-BD31-4B8C-83A1-F6EECF244321}">
                <p14:modId xmlns:p14="http://schemas.microsoft.com/office/powerpoint/2010/main" val="2500629961"/>
              </p:ext>
            </p:extLst>
          </p:nvPr>
        </p:nvGraphicFramePr>
        <p:xfrm>
          <a:off x="4933033" y="1628800"/>
          <a:ext cx="3817283" cy="1051560"/>
        </p:xfrm>
        <a:graphic>
          <a:graphicData uri="http://schemas.openxmlformats.org/drawingml/2006/table">
            <a:tbl>
              <a:tblPr>
                <a:tableStyleId>{5C22544A-7EE6-4342-B048-85BDC9FD1C3A}</a:tableStyleId>
              </a:tblPr>
              <a:tblGrid>
                <a:gridCol w="936103"/>
                <a:gridCol w="576064"/>
                <a:gridCol w="576064"/>
                <a:gridCol w="576064"/>
                <a:gridCol w="576064"/>
                <a:gridCol w="576924"/>
              </a:tblGrid>
              <a:tr h="278512">
                <a:tc gridSpan="6">
                  <a:txBody>
                    <a:bodyPr/>
                    <a:lstStyle/>
                    <a:p>
                      <a:pPr algn="ctr" fontAlgn="b"/>
                      <a:r>
                        <a:rPr lang="es-MX" sz="900" u="none" strike="noStrike" dirty="0">
                          <a:solidFill>
                            <a:srgbClr val="FFFFFF"/>
                          </a:solidFill>
                          <a:effectLst/>
                          <a:latin typeface="+mj-lt"/>
                        </a:rPr>
                        <a:t>Crecimiento porcentual anual de trabajadores afiliados al </a:t>
                      </a:r>
                      <a:r>
                        <a:rPr lang="es-MX" sz="900" u="none" strike="noStrike" dirty="0" smtClean="0">
                          <a:solidFill>
                            <a:srgbClr val="FFFFFF"/>
                          </a:solidFill>
                          <a:effectLst/>
                          <a:latin typeface="+mj-lt"/>
                        </a:rPr>
                        <a:t>IMSS</a:t>
                      </a:r>
                    </a:p>
                    <a:p>
                      <a:pPr algn="ctr" fontAlgn="b"/>
                      <a:r>
                        <a:rPr lang="es-MX" sz="900" u="none" strike="noStrike" baseline="0" dirty="0" smtClean="0">
                          <a:solidFill>
                            <a:srgbClr val="FFFFFF"/>
                          </a:solidFill>
                          <a:effectLst/>
                          <a:latin typeface="+mj-lt"/>
                        </a:rPr>
                        <a:t>al mes de abril de cada año</a:t>
                      </a:r>
                      <a:endParaRPr lang="es-MX" sz="900" u="none" strike="noStrike" dirty="0" smtClean="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fontAlgn="b"/>
                      <a:endParaRPr lang="es-MX" sz="1000" b="0" i="0" u="none" strike="noStrike" dirty="0">
                        <a:solidFill>
                          <a:srgbClr val="000000"/>
                        </a:solidFill>
                        <a:effectLst/>
                        <a:latin typeface="Calibri"/>
                      </a:endParaRPr>
                    </a:p>
                  </a:txBody>
                  <a:tcPr marL="45720" marR="4572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8288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MX" sz="900" b="0" i="0" u="none" strike="noStrike" dirty="0" smtClean="0">
                          <a:solidFill>
                            <a:srgbClr val="FFFFFF"/>
                          </a:solidFill>
                          <a:effectLst/>
                          <a:latin typeface="+mj-lt"/>
                        </a:rPr>
                        <a:t>Ámbito /Año</a:t>
                      </a: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u="none" strike="noStrike" dirty="0" smtClean="0">
                          <a:solidFill>
                            <a:srgbClr val="FFFFFF"/>
                          </a:solidFill>
                          <a:effectLst/>
                          <a:latin typeface="+mj-lt"/>
                        </a:rPr>
                        <a:t>2009</a:t>
                      </a:r>
                      <a:endParaRPr lang="es-MX" sz="900" b="1"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u="none" strike="noStrike" dirty="0" smtClean="0">
                          <a:solidFill>
                            <a:srgbClr val="FFFFFF"/>
                          </a:solidFill>
                          <a:effectLst/>
                          <a:latin typeface="+mj-lt"/>
                        </a:rPr>
                        <a:t>2010</a:t>
                      </a:r>
                      <a:endParaRPr lang="es-MX" sz="900" b="1"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u="none" strike="noStrike" dirty="0" smtClean="0">
                          <a:solidFill>
                            <a:srgbClr val="FFFFFF"/>
                          </a:solidFill>
                          <a:effectLst/>
                          <a:latin typeface="+mj-lt"/>
                        </a:rPr>
                        <a:t>2011</a:t>
                      </a:r>
                      <a:endParaRPr lang="es-MX" sz="900" b="1"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u="none" strike="noStrike" dirty="0" smtClean="0">
                          <a:solidFill>
                            <a:srgbClr val="FFFFFF"/>
                          </a:solidFill>
                          <a:effectLst/>
                          <a:latin typeface="+mj-lt"/>
                        </a:rPr>
                        <a:t>2012</a:t>
                      </a:r>
                      <a:endParaRPr lang="es-MX" sz="900" b="1"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u="none" strike="noStrike" dirty="0" smtClean="0">
                          <a:solidFill>
                            <a:srgbClr val="FFFFFF"/>
                          </a:solidFill>
                          <a:effectLst/>
                          <a:latin typeface="+mj-lt"/>
                        </a:rPr>
                        <a:t>2013</a:t>
                      </a:r>
                      <a:endParaRPr lang="es-MX" sz="900" b="1"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82880">
                <a:tc>
                  <a:txBody>
                    <a:bodyPr/>
                    <a:lstStyle/>
                    <a:p>
                      <a:pPr algn="l" fontAlgn="b"/>
                      <a:r>
                        <a:rPr lang="es-MX" sz="900" u="none" strike="noStrike" dirty="0">
                          <a:solidFill>
                            <a:schemeClr val="tx1"/>
                          </a:solidFill>
                          <a:effectLst/>
                          <a:latin typeface="+mj-lt"/>
                        </a:rPr>
                        <a:t>Chiapas</a:t>
                      </a:r>
                      <a:endParaRPr lang="es-MX" sz="900" b="0" i="0" u="none" strike="noStrike" dirty="0">
                        <a:solidFill>
                          <a:schemeClr val="tx1"/>
                        </a:solidFill>
                        <a:effectLst/>
                        <a:latin typeface="+mj-lt"/>
                      </a:endParaRPr>
                    </a:p>
                  </a:txBody>
                  <a:tcPr marL="45720" marR="45720" anchor="ctr">
                    <a:lnL w="12700" cap="flat" cmpd="sng" algn="ctr">
                      <a:no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ctr" fontAlgn="b"/>
                      <a:r>
                        <a:rPr lang="es-MX" sz="900" b="0" i="0" u="none" strike="noStrike" dirty="0">
                          <a:solidFill>
                            <a:srgbClr val="000000"/>
                          </a:solidFill>
                          <a:effectLst/>
                          <a:latin typeface="+mj-lt"/>
                        </a:rPr>
                        <a:t>4.1</a:t>
                      </a:r>
                    </a:p>
                  </a:txBody>
                  <a:tcPr marL="9525" marR="9525" marT="9525"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ctr" fontAlgn="b"/>
                      <a:r>
                        <a:rPr lang="es-MX" sz="900" b="0" i="0" u="none" strike="noStrike">
                          <a:solidFill>
                            <a:srgbClr val="000000"/>
                          </a:solidFill>
                          <a:effectLst/>
                          <a:latin typeface="+mj-lt"/>
                        </a:rPr>
                        <a:t>6.0</a:t>
                      </a:r>
                    </a:p>
                  </a:txBody>
                  <a:tcPr marL="9525" marR="9525" marT="9525"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ctr" fontAlgn="b"/>
                      <a:r>
                        <a:rPr lang="es-MX" sz="900" b="0" i="0" u="none" strike="noStrike">
                          <a:solidFill>
                            <a:srgbClr val="000000"/>
                          </a:solidFill>
                          <a:effectLst/>
                          <a:latin typeface="+mj-lt"/>
                        </a:rPr>
                        <a:t>4.7</a:t>
                      </a:r>
                    </a:p>
                  </a:txBody>
                  <a:tcPr marL="9525" marR="9525" marT="9525"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ctr" fontAlgn="b"/>
                      <a:r>
                        <a:rPr lang="es-MX" sz="900" b="0" i="0" u="none" strike="noStrike">
                          <a:solidFill>
                            <a:srgbClr val="000000"/>
                          </a:solidFill>
                          <a:effectLst/>
                          <a:latin typeface="+mj-lt"/>
                        </a:rPr>
                        <a:t>4.7</a:t>
                      </a:r>
                    </a:p>
                  </a:txBody>
                  <a:tcPr marL="9525" marR="9525" marT="9525"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ctr" fontAlgn="b"/>
                      <a:r>
                        <a:rPr lang="es-MX" sz="900" b="0" i="0" u="none" strike="noStrike" dirty="0">
                          <a:solidFill>
                            <a:srgbClr val="000000"/>
                          </a:solidFill>
                          <a:effectLst/>
                          <a:latin typeface="+mj-lt"/>
                        </a:rPr>
                        <a:t>0.5</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r>
              <a:tr h="182880">
                <a:tc>
                  <a:txBody>
                    <a:bodyPr/>
                    <a:lstStyle/>
                    <a:p>
                      <a:pPr algn="l" fontAlgn="b"/>
                      <a:r>
                        <a:rPr lang="es-MX" sz="900" u="none" strike="noStrike" dirty="0">
                          <a:solidFill>
                            <a:schemeClr val="tx1"/>
                          </a:solidFill>
                          <a:effectLst/>
                          <a:latin typeface="+mj-lt"/>
                        </a:rPr>
                        <a:t>Nacional</a:t>
                      </a:r>
                      <a:endParaRPr lang="es-MX" sz="900" b="0" i="0" u="none" strike="noStrike" dirty="0">
                        <a:solidFill>
                          <a:schemeClr val="tx1"/>
                        </a:solidFill>
                        <a:effectLst/>
                        <a:latin typeface="+mj-lt"/>
                      </a:endParaRPr>
                    </a:p>
                  </a:txBody>
                  <a:tcPr marL="45720" marR="4572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b="0" i="0" u="none" strike="noStrike">
                          <a:solidFill>
                            <a:srgbClr val="000000"/>
                          </a:solidFill>
                          <a:effectLst/>
                          <a:latin typeface="+mj-lt"/>
                        </a:rPr>
                        <a:t>-3.5</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b="0" i="0" u="none" strike="noStrike">
                          <a:solidFill>
                            <a:srgbClr val="000000"/>
                          </a:solidFill>
                          <a:effectLst/>
                          <a:latin typeface="+mj-lt"/>
                        </a:rPr>
                        <a:t>3.1</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b="0" i="0" u="none" strike="noStrike">
                          <a:solidFill>
                            <a:srgbClr val="000000"/>
                          </a:solidFill>
                          <a:effectLst/>
                          <a:latin typeface="+mj-lt"/>
                        </a:rPr>
                        <a:t>4.3</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b="0" i="0" u="none" strike="noStrike">
                          <a:solidFill>
                            <a:srgbClr val="000000"/>
                          </a:solidFill>
                          <a:effectLst/>
                          <a:latin typeface="+mj-lt"/>
                        </a:rPr>
                        <a:t>4.6</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b="0" i="0" u="none" strike="noStrike" dirty="0">
                          <a:solidFill>
                            <a:srgbClr val="000000"/>
                          </a:solidFill>
                          <a:effectLst/>
                          <a:latin typeface="+mj-lt"/>
                        </a:rPr>
                        <a:t>4.1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r>
            </a:tbl>
          </a:graphicData>
        </a:graphic>
      </p:graphicFrame>
      <p:sp>
        <p:nvSpPr>
          <p:cNvPr id="23" name="22 CuadroTexto"/>
          <p:cNvSpPr txBox="1"/>
          <p:nvPr/>
        </p:nvSpPr>
        <p:spPr>
          <a:xfrm>
            <a:off x="1475656" y="6146818"/>
            <a:ext cx="1732094" cy="215444"/>
          </a:xfrm>
          <a:prstGeom prst="rect">
            <a:avLst/>
          </a:prstGeom>
          <a:noFill/>
        </p:spPr>
        <p:txBody>
          <a:bodyPr wrap="square" rtlCol="0">
            <a:spAutoFit/>
          </a:bodyPr>
          <a:lstStyle/>
          <a:p>
            <a:r>
              <a:rPr lang="es-MX" sz="800" dirty="0" smtClean="0"/>
              <a:t>Fuente</a:t>
            </a:r>
            <a:r>
              <a:rPr lang="es-MX" sz="800" dirty="0"/>
              <a:t>: </a:t>
            </a:r>
            <a:r>
              <a:rPr lang="es-MX" sz="800" dirty="0" smtClean="0"/>
              <a:t>IMSS. www.imss.gob.mx</a:t>
            </a:r>
          </a:p>
        </p:txBody>
      </p:sp>
      <p:sp>
        <p:nvSpPr>
          <p:cNvPr id="19" name="13 Estrella de 5 puntas"/>
          <p:cNvSpPr/>
          <p:nvPr/>
        </p:nvSpPr>
        <p:spPr>
          <a:xfrm>
            <a:off x="4670477" y="600345"/>
            <a:ext cx="313408" cy="313408"/>
          </a:xfrm>
          <a:prstGeom prst="star5">
            <a:avLst>
              <a:gd name="adj" fmla="val 28444"/>
              <a:gd name="hf" fmla="val 105146"/>
              <a:gd name="vf" fmla="val 110557"/>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 name="13 Estrella de 5 puntas"/>
          <p:cNvSpPr/>
          <p:nvPr/>
        </p:nvSpPr>
        <p:spPr>
          <a:xfrm>
            <a:off x="234930" y="2767223"/>
            <a:ext cx="313408" cy="313408"/>
          </a:xfrm>
          <a:prstGeom prst="star5">
            <a:avLst>
              <a:gd name="adj" fmla="val 28444"/>
              <a:gd name="hf" fmla="val 105146"/>
              <a:gd name="vf" fmla="val 110557"/>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 lastClr="FFFFFF"/>
              </a:solidFill>
              <a:effectLst/>
              <a:uLnTx/>
              <a:uFillTx/>
              <a:latin typeface="Calibri"/>
              <a:ea typeface="+mn-ea"/>
              <a:cs typeface="+mn-cs"/>
            </a:endParaRPr>
          </a:p>
        </p:txBody>
      </p:sp>
      <p:graphicFrame>
        <p:nvGraphicFramePr>
          <p:cNvPr id="21" name="1 Gráfico"/>
          <p:cNvGraphicFramePr>
            <a:graphicFrameLocks/>
          </p:cNvGraphicFramePr>
          <p:nvPr>
            <p:extLst>
              <p:ext uri="{D42A27DB-BD31-4B8C-83A1-F6EECF244321}">
                <p14:modId xmlns:p14="http://schemas.microsoft.com/office/powerpoint/2010/main" val="1718218550"/>
              </p:ext>
            </p:extLst>
          </p:nvPr>
        </p:nvGraphicFramePr>
        <p:xfrm>
          <a:off x="361349" y="638963"/>
          <a:ext cx="4210651" cy="20699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2 Gráfico"/>
          <p:cNvGraphicFramePr>
            <a:graphicFrameLocks/>
          </p:cNvGraphicFramePr>
          <p:nvPr>
            <p:extLst>
              <p:ext uri="{D42A27DB-BD31-4B8C-83A1-F6EECF244321}">
                <p14:modId xmlns:p14="http://schemas.microsoft.com/office/powerpoint/2010/main" val="3605380769"/>
              </p:ext>
            </p:extLst>
          </p:nvPr>
        </p:nvGraphicFramePr>
        <p:xfrm>
          <a:off x="289798" y="3645024"/>
          <a:ext cx="4297893" cy="23762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3 Gráfico"/>
          <p:cNvGraphicFramePr>
            <a:graphicFrameLocks/>
          </p:cNvGraphicFramePr>
          <p:nvPr>
            <p:extLst>
              <p:ext uri="{D42A27DB-BD31-4B8C-83A1-F6EECF244321}">
                <p14:modId xmlns:p14="http://schemas.microsoft.com/office/powerpoint/2010/main" val="411466621"/>
              </p:ext>
            </p:extLst>
          </p:nvPr>
        </p:nvGraphicFramePr>
        <p:xfrm>
          <a:off x="4770958" y="2955044"/>
          <a:ext cx="4140573" cy="2520789"/>
        </p:xfrm>
        <a:graphic>
          <a:graphicData uri="http://schemas.openxmlformats.org/drawingml/2006/chart">
            <c:chart xmlns:c="http://schemas.openxmlformats.org/drawingml/2006/chart" xmlns:r="http://schemas.openxmlformats.org/officeDocument/2006/relationships" r:id="rId5"/>
          </a:graphicData>
        </a:graphic>
      </p:graphicFrame>
      <p:grpSp>
        <p:nvGrpSpPr>
          <p:cNvPr id="18" name="17 Grupo"/>
          <p:cNvGrpSpPr/>
          <p:nvPr/>
        </p:nvGrpSpPr>
        <p:grpSpPr>
          <a:xfrm>
            <a:off x="1565028" y="6379380"/>
            <a:ext cx="1391623" cy="125182"/>
            <a:chOff x="539552" y="5763453"/>
            <a:chExt cx="1391623" cy="126245"/>
          </a:xfrm>
        </p:grpSpPr>
        <p:sp>
          <p:nvSpPr>
            <p:cNvPr id="20" name="19 CuadroTexto"/>
            <p:cNvSpPr txBox="1"/>
            <p:nvPr/>
          </p:nvSpPr>
          <p:spPr>
            <a:xfrm>
              <a:off x="539552" y="5763453"/>
              <a:ext cx="596317" cy="124156"/>
            </a:xfrm>
            <a:prstGeom prst="rect">
              <a:avLst/>
            </a:prstGeom>
            <a:noFill/>
          </p:spPr>
          <p:txBody>
            <a:bodyPr wrap="none" lIns="0" tIns="0" rIns="0" bIns="0" rtlCol="0">
              <a:spAutoFit/>
            </a:bodyPr>
            <a:lstStyle/>
            <a:p>
              <a:r>
                <a:rPr lang="es-MX" sz="800" dirty="0" smtClean="0">
                  <a:solidFill>
                    <a:schemeClr val="tx2">
                      <a:lumMod val="75000"/>
                      <a:lumOff val="25000"/>
                    </a:schemeClr>
                  </a:solidFill>
                </a:rPr>
                <a:t>Periodicidad:</a:t>
              </a:r>
            </a:p>
          </p:txBody>
        </p:sp>
        <p:sp>
          <p:nvSpPr>
            <p:cNvPr id="22" name="21 CuadroTexto"/>
            <p:cNvSpPr txBox="1"/>
            <p:nvPr/>
          </p:nvSpPr>
          <p:spPr>
            <a:xfrm>
              <a:off x="1368520" y="5765542"/>
              <a:ext cx="562655" cy="124156"/>
            </a:xfrm>
            <a:prstGeom prst="rect">
              <a:avLst/>
            </a:prstGeom>
            <a:noFill/>
          </p:spPr>
          <p:txBody>
            <a:bodyPr wrap="none" lIns="0" tIns="0" rIns="0" bIns="0" rtlCol="0">
              <a:spAutoFit/>
            </a:bodyPr>
            <a:lstStyle/>
            <a:p>
              <a:pPr marL="171450" indent="-171450">
                <a:buClr>
                  <a:srgbClr val="012A4F"/>
                </a:buClr>
                <a:buFont typeface="Wingdings" pitchFamily="2" charset="2"/>
                <a:buChar char="Ø"/>
              </a:pPr>
              <a:r>
                <a:rPr lang="es-MX" sz="800" dirty="0" smtClean="0">
                  <a:solidFill>
                    <a:schemeClr val="tx2">
                      <a:lumMod val="75000"/>
                      <a:lumOff val="25000"/>
                    </a:schemeClr>
                  </a:solidFill>
                </a:rPr>
                <a:t>Mensual</a:t>
              </a:r>
            </a:p>
          </p:txBody>
        </p:sp>
      </p:grpSp>
    </p:spTree>
    <p:extLst>
      <p:ext uri="{BB962C8B-B14F-4D97-AF65-F5344CB8AC3E}">
        <p14:creationId xmlns:p14="http://schemas.microsoft.com/office/powerpoint/2010/main" val="102004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755576" y="5283299"/>
            <a:ext cx="7248772" cy="215444"/>
          </a:xfrm>
          <a:prstGeom prst="rect">
            <a:avLst/>
          </a:prstGeom>
          <a:solidFill>
            <a:schemeClr val="bg1">
              <a:lumMod val="20000"/>
              <a:lumOff val="80000"/>
            </a:schemeClr>
          </a:solidFill>
        </p:spPr>
        <p:txBody>
          <a:bodyPr wrap="square" rtlCol="0">
            <a:spAutoFit/>
          </a:bodyPr>
          <a:lstStyle/>
          <a:p>
            <a:r>
              <a:rPr lang="es-MX" sz="800" b="1" dirty="0" smtClean="0">
                <a:latin typeface="+mj-lt"/>
              </a:rPr>
              <a:t>El ITLP tiene como base el primer trimestre del año 2005 con un valor de 1.0000 por ser el periodo en el cual el INEGI empezó a levantar la ENOE.</a:t>
            </a:r>
          </a:p>
        </p:txBody>
      </p:sp>
      <p:grpSp>
        <p:nvGrpSpPr>
          <p:cNvPr id="10" name="9 Grupo"/>
          <p:cNvGrpSpPr/>
          <p:nvPr/>
        </p:nvGrpSpPr>
        <p:grpSpPr>
          <a:xfrm>
            <a:off x="1907704" y="6325170"/>
            <a:ext cx="1286619" cy="128166"/>
            <a:chOff x="2555776" y="6294393"/>
            <a:chExt cx="1286619" cy="128166"/>
          </a:xfrm>
        </p:grpSpPr>
        <p:sp>
          <p:nvSpPr>
            <p:cNvPr id="11" name="10 CuadroTexto"/>
            <p:cNvSpPr txBox="1"/>
            <p:nvPr/>
          </p:nvSpPr>
          <p:spPr>
            <a:xfrm>
              <a:off x="3214018" y="6299448"/>
              <a:ext cx="628377" cy="123111"/>
            </a:xfrm>
            <a:prstGeom prst="rect">
              <a:avLst/>
            </a:prstGeom>
            <a:noFill/>
          </p:spPr>
          <p:txBody>
            <a:bodyPr wrap="none" lIns="0" tIns="0" rIns="0" bIns="0" rtlCol="0">
              <a:spAutoFit/>
            </a:bodyPr>
            <a:lstStyle/>
            <a:p>
              <a:pPr marL="171450" indent="-171450">
                <a:buClr>
                  <a:schemeClr val="accent4"/>
                </a:buClr>
                <a:buFont typeface="Wingdings" pitchFamily="2" charset="2"/>
                <a:buChar char="v"/>
              </a:pPr>
              <a:r>
                <a:rPr lang="es-MX" sz="800" dirty="0" smtClean="0">
                  <a:latin typeface="+mj-lt"/>
                </a:rPr>
                <a:t>Trimestral</a:t>
              </a:r>
            </a:p>
          </p:txBody>
        </p:sp>
        <p:sp>
          <p:nvSpPr>
            <p:cNvPr id="12" name="11 CuadroTexto"/>
            <p:cNvSpPr txBox="1"/>
            <p:nvPr/>
          </p:nvSpPr>
          <p:spPr>
            <a:xfrm>
              <a:off x="2555776" y="6294393"/>
              <a:ext cx="596317" cy="123111"/>
            </a:xfrm>
            <a:prstGeom prst="rect">
              <a:avLst/>
            </a:prstGeom>
            <a:noFill/>
          </p:spPr>
          <p:txBody>
            <a:bodyPr wrap="none" lIns="0" tIns="0" rIns="0" bIns="0" rtlCol="0">
              <a:spAutoFit/>
            </a:bodyPr>
            <a:lstStyle/>
            <a:p>
              <a:r>
                <a:rPr lang="es-MX" sz="800" dirty="0" smtClean="0">
                  <a:latin typeface="+mj-lt"/>
                </a:rPr>
                <a:t>Periodicidad:</a:t>
              </a:r>
            </a:p>
          </p:txBody>
        </p:sp>
      </p:grpSp>
      <p:sp>
        <p:nvSpPr>
          <p:cNvPr id="13" name="12 CuadroTexto">
            <a:hlinkClick r:id="rId2"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26</a:t>
            </a:r>
            <a:endParaRPr lang="es-MX" sz="1200" dirty="0">
              <a:solidFill>
                <a:schemeClr val="bg1"/>
              </a:solidFill>
            </a:endParaRPr>
          </a:p>
        </p:txBody>
      </p:sp>
      <p:sp>
        <p:nvSpPr>
          <p:cNvPr id="5" name="4 Título"/>
          <p:cNvSpPr>
            <a:spLocks noGrp="1"/>
          </p:cNvSpPr>
          <p:nvPr>
            <p:ph type="title" idx="4294967295"/>
          </p:nvPr>
        </p:nvSpPr>
        <p:spPr>
          <a:xfrm>
            <a:off x="308670" y="227488"/>
            <a:ext cx="3831282" cy="465208"/>
          </a:xfrm>
        </p:spPr>
        <p:txBody>
          <a:bodyPr>
            <a:noAutofit/>
          </a:bodyPr>
          <a:lstStyle/>
          <a:p>
            <a:r>
              <a:rPr lang="es-MX" sz="1400" dirty="0" smtClean="0"/>
              <a:t>Indicador de la Tendencia Laboral de la Pobreza (ITLP)</a:t>
            </a:r>
            <a:endParaRPr lang="es-MX" sz="1400" baseline="30000" dirty="0"/>
          </a:p>
        </p:txBody>
      </p:sp>
      <p:sp>
        <p:nvSpPr>
          <p:cNvPr id="16" name="Cuadro de texto 2"/>
          <p:cNvSpPr txBox="1">
            <a:spLocks noChangeArrowheads="1"/>
          </p:cNvSpPr>
          <p:nvPr/>
        </p:nvSpPr>
        <p:spPr bwMode="auto">
          <a:xfrm>
            <a:off x="5335513" y="980728"/>
            <a:ext cx="3600400" cy="738664"/>
          </a:xfrm>
          <a:prstGeom prst="rect">
            <a:avLst/>
          </a:prstGeom>
          <a:solidFill>
            <a:schemeClr val="accent3">
              <a:lumMod val="20000"/>
              <a:lumOff val="80000"/>
            </a:schemeClr>
          </a:solidFill>
          <a:ln w="9525">
            <a:noFill/>
            <a:miter lim="800000"/>
            <a:headEnd/>
            <a:tailEnd/>
          </a:ln>
          <a:effectLst/>
        </p:spPr>
        <p:txBody>
          <a:bodyPr rot="0" vert="horz" wrap="square" lIns="91440" tIns="45720" rIns="91440" bIns="45720" anchor="t" anchorCtr="0">
            <a:spAutoFit/>
          </a:bodyPr>
          <a:lstStyle>
            <a:defPPr>
              <a:defRPr lang="es-MX"/>
            </a:defPPr>
            <a:lvl1pPr algn="just">
              <a:spcAft>
                <a:spcPts val="0"/>
              </a:spcAft>
              <a:defRPr sz="1050" i="1">
                <a:latin typeface="Arial"/>
                <a:ea typeface="Calibri"/>
                <a:cs typeface="Times New Roman"/>
              </a:defRPr>
            </a:lvl1pPr>
          </a:lstStyle>
          <a:p>
            <a:r>
              <a:rPr lang="es-MX" dirty="0">
                <a:latin typeface="+mj-lt"/>
              </a:rPr>
              <a:t>En Chiapas el ITLP al </a:t>
            </a:r>
            <a:r>
              <a:rPr lang="es-MX" dirty="0" smtClean="0">
                <a:latin typeface="+mj-lt"/>
              </a:rPr>
              <a:t>primer </a:t>
            </a:r>
            <a:r>
              <a:rPr lang="es-MX" dirty="0">
                <a:latin typeface="+mj-lt"/>
              </a:rPr>
              <a:t>trimestre de </a:t>
            </a:r>
            <a:r>
              <a:rPr lang="es-MX" dirty="0" smtClean="0">
                <a:latin typeface="+mj-lt"/>
              </a:rPr>
              <a:t>2013 </a:t>
            </a:r>
            <a:r>
              <a:rPr lang="es-MX" dirty="0">
                <a:latin typeface="+mj-lt"/>
              </a:rPr>
              <a:t>fue de </a:t>
            </a:r>
            <a:r>
              <a:rPr lang="es-MX" dirty="0" smtClean="0">
                <a:latin typeface="+mj-lt"/>
              </a:rPr>
              <a:t>0.9862. colocándose junto con Campeche como las entidades que a nivel nacional tuvieron un descenso en este indicador. </a:t>
            </a:r>
            <a:endParaRPr lang="es-MX" dirty="0">
              <a:latin typeface="+mj-lt"/>
            </a:endParaRPr>
          </a:p>
        </p:txBody>
      </p:sp>
      <p:sp>
        <p:nvSpPr>
          <p:cNvPr id="14" name="13 CuadroTexto"/>
          <p:cNvSpPr txBox="1"/>
          <p:nvPr/>
        </p:nvSpPr>
        <p:spPr>
          <a:xfrm>
            <a:off x="251520" y="764704"/>
            <a:ext cx="4392488" cy="900246"/>
          </a:xfrm>
          <a:prstGeom prst="rect">
            <a:avLst/>
          </a:prstGeom>
          <a:noFill/>
        </p:spPr>
        <p:txBody>
          <a:bodyPr wrap="square" rtlCol="0">
            <a:spAutoFit/>
          </a:bodyPr>
          <a:lstStyle/>
          <a:p>
            <a:pPr algn="just"/>
            <a:r>
              <a:rPr lang="es-MX" sz="1050" dirty="0" smtClean="0">
                <a:latin typeface="+mj-lt"/>
              </a:rPr>
              <a:t>El ITLP “…muestra la tendencia del porcentaje de personas que no pueden adquirir la canasta alimentaria con el ingreso de su trabajo. Si el índice sube, significa que aumenta el porcentaje de personas que no pueden comprar una canasta alimentaria con el ingreso de su trabajo” (CONEVAL).</a:t>
            </a:r>
            <a:endParaRPr lang="en-US" sz="2800" dirty="0">
              <a:latin typeface="+mj-lt"/>
            </a:endParaRPr>
          </a:p>
        </p:txBody>
      </p:sp>
      <p:sp>
        <p:nvSpPr>
          <p:cNvPr id="15" name="13 Estrella de 5 puntas"/>
          <p:cNvSpPr/>
          <p:nvPr/>
        </p:nvSpPr>
        <p:spPr>
          <a:xfrm>
            <a:off x="5137546" y="814499"/>
            <a:ext cx="313408" cy="313408"/>
          </a:xfrm>
          <a:prstGeom prst="star5">
            <a:avLst>
              <a:gd name="adj" fmla="val 28444"/>
              <a:gd name="hf" fmla="val 105146"/>
              <a:gd name="vf" fmla="val 110557"/>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 lastClr="FFFFFF"/>
              </a:solidFill>
              <a:effectLst/>
              <a:uLnTx/>
              <a:uFillTx/>
              <a:latin typeface="Calibri"/>
              <a:ea typeface="+mn-ea"/>
              <a:cs typeface="+mn-cs"/>
            </a:endParaRPr>
          </a:p>
        </p:txBody>
      </p:sp>
      <p:graphicFrame>
        <p:nvGraphicFramePr>
          <p:cNvPr id="17" name="5 Gráfico"/>
          <p:cNvGraphicFramePr>
            <a:graphicFrameLocks/>
          </p:cNvGraphicFramePr>
          <p:nvPr>
            <p:extLst>
              <p:ext uri="{D42A27DB-BD31-4B8C-83A1-F6EECF244321}">
                <p14:modId xmlns:p14="http://schemas.microsoft.com/office/powerpoint/2010/main" val="3774579184"/>
              </p:ext>
            </p:extLst>
          </p:nvPr>
        </p:nvGraphicFramePr>
        <p:xfrm>
          <a:off x="773694" y="1988840"/>
          <a:ext cx="7519148"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2" name="1 CuadroTexto"/>
          <p:cNvSpPr txBox="1"/>
          <p:nvPr/>
        </p:nvSpPr>
        <p:spPr>
          <a:xfrm>
            <a:off x="1826171" y="6073117"/>
            <a:ext cx="2087431" cy="215444"/>
          </a:xfrm>
          <a:prstGeom prst="rect">
            <a:avLst/>
          </a:prstGeom>
          <a:noFill/>
        </p:spPr>
        <p:txBody>
          <a:bodyPr wrap="none" rtlCol="0">
            <a:spAutoFit/>
          </a:bodyPr>
          <a:lstStyle/>
          <a:p>
            <a:r>
              <a:rPr lang="es-MX" sz="800" dirty="0">
                <a:latin typeface="+mj-lt"/>
              </a:rPr>
              <a:t>Fuente: CONEVAL. </a:t>
            </a:r>
            <a:r>
              <a:rPr lang="es-MX" sz="800" dirty="0" smtClean="0">
                <a:latin typeface="+mj-lt"/>
              </a:rPr>
              <a:t>www.coneval.gob.mx</a:t>
            </a:r>
            <a:endParaRPr lang="es-MX" sz="800" dirty="0">
              <a:latin typeface="+mj-lt"/>
            </a:endParaRPr>
          </a:p>
        </p:txBody>
      </p:sp>
    </p:spTree>
    <p:extLst>
      <p:ext uri="{BB962C8B-B14F-4D97-AF65-F5344CB8AC3E}">
        <p14:creationId xmlns:p14="http://schemas.microsoft.com/office/powerpoint/2010/main" val="1690739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95536" y="4293096"/>
            <a:ext cx="6347713" cy="1320800"/>
          </a:xfrm>
        </p:spPr>
        <p:txBody>
          <a:bodyPr>
            <a:normAutofit/>
          </a:bodyPr>
          <a:lstStyle/>
          <a:p>
            <a:r>
              <a:rPr lang="es-MX" sz="4000" dirty="0" smtClean="0">
                <a:solidFill>
                  <a:schemeClr val="tx1"/>
                </a:solidFill>
              </a:rPr>
              <a:t>Capítulo 4 </a:t>
            </a:r>
            <a:br>
              <a:rPr lang="es-MX" sz="4000" dirty="0" smtClean="0">
                <a:solidFill>
                  <a:schemeClr val="tx1"/>
                </a:solidFill>
              </a:rPr>
            </a:br>
            <a:r>
              <a:rPr lang="es-MX" sz="4000" dirty="0" smtClean="0">
                <a:solidFill>
                  <a:schemeClr val="tx1"/>
                </a:solidFill>
              </a:rPr>
              <a:t>Energía</a:t>
            </a:r>
            <a:endParaRPr lang="es-MX" sz="4000" dirty="0">
              <a:solidFill>
                <a:schemeClr val="tx1"/>
              </a:solidFill>
            </a:endParaRPr>
          </a:p>
        </p:txBody>
      </p:sp>
    </p:spTree>
    <p:extLst>
      <p:ext uri="{BB962C8B-B14F-4D97-AF65-F5344CB8AC3E}">
        <p14:creationId xmlns:p14="http://schemas.microsoft.com/office/powerpoint/2010/main" val="2695828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35696" y="6124631"/>
            <a:ext cx="3403426" cy="338554"/>
          </a:xfrm>
          <a:prstGeom prst="rect">
            <a:avLst/>
          </a:prstGeom>
          <a:noFill/>
        </p:spPr>
        <p:txBody>
          <a:bodyPr wrap="square" rtlCol="0">
            <a:spAutoFit/>
          </a:bodyPr>
          <a:lstStyle/>
          <a:p>
            <a:r>
              <a:rPr lang="es-MX" sz="800" dirty="0" smtClean="0">
                <a:latin typeface="+mj-lt"/>
              </a:rPr>
              <a:t>Fuente</a:t>
            </a:r>
            <a:r>
              <a:rPr lang="es-MX" sz="800" dirty="0">
                <a:latin typeface="+mj-lt"/>
              </a:rPr>
              <a:t>: </a:t>
            </a:r>
            <a:r>
              <a:rPr lang="es-MX" sz="800" dirty="0" smtClean="0">
                <a:latin typeface="+mj-lt"/>
              </a:rPr>
              <a:t>INEGI. Anuarios Estadísticos 2010-2012</a:t>
            </a:r>
          </a:p>
          <a:p>
            <a:pPr marL="357188" indent="-357188"/>
            <a:r>
              <a:rPr lang="es-MX" sz="800" dirty="0" smtClean="0">
                <a:latin typeface="+mj-lt"/>
              </a:rPr>
              <a:t>	CFE. www.cfe.gob.mx</a:t>
            </a:r>
            <a:endParaRPr lang="es-MX" sz="800" dirty="0">
              <a:latin typeface="+mj-lt"/>
            </a:endParaRPr>
          </a:p>
        </p:txBody>
      </p:sp>
      <p:sp>
        <p:nvSpPr>
          <p:cNvPr id="10" name="9 CuadroTexto">
            <a:hlinkClick r:id="rId2"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28</a:t>
            </a:r>
            <a:endParaRPr lang="es-MX" sz="1200" dirty="0">
              <a:solidFill>
                <a:schemeClr val="bg1"/>
              </a:solidFill>
            </a:endParaRPr>
          </a:p>
        </p:txBody>
      </p:sp>
      <p:sp>
        <p:nvSpPr>
          <p:cNvPr id="4" name="3 Título"/>
          <p:cNvSpPr>
            <a:spLocks noGrp="1"/>
          </p:cNvSpPr>
          <p:nvPr>
            <p:ph type="title" idx="4294967295"/>
          </p:nvPr>
        </p:nvSpPr>
        <p:spPr>
          <a:xfrm>
            <a:off x="251520" y="188640"/>
            <a:ext cx="6804918" cy="350837"/>
          </a:xfrm>
        </p:spPr>
        <p:txBody>
          <a:bodyPr>
            <a:normAutofit/>
          </a:bodyPr>
          <a:lstStyle/>
          <a:p>
            <a:r>
              <a:rPr lang="es-MX" sz="1400" dirty="0" smtClean="0"/>
              <a:t>Electricidad</a:t>
            </a:r>
          </a:p>
        </p:txBody>
      </p:sp>
      <p:sp>
        <p:nvSpPr>
          <p:cNvPr id="14" name="Cuadro de texto 2"/>
          <p:cNvSpPr txBox="1">
            <a:spLocks noChangeArrowheads="1"/>
          </p:cNvSpPr>
          <p:nvPr/>
        </p:nvSpPr>
        <p:spPr bwMode="auto">
          <a:xfrm>
            <a:off x="4751788" y="633376"/>
            <a:ext cx="4208052" cy="900246"/>
          </a:xfrm>
          <a:prstGeom prst="rect">
            <a:avLst/>
          </a:prstGeom>
          <a:solidFill>
            <a:schemeClr val="accent3">
              <a:lumMod val="20000"/>
              <a:lumOff val="80000"/>
            </a:schemeClr>
          </a:solidFill>
          <a:ln w="9525">
            <a:noFill/>
            <a:miter lim="800000"/>
            <a:headEnd/>
            <a:tailEnd/>
          </a:ln>
          <a:effectLst/>
        </p:spPr>
        <p:txBody>
          <a:bodyPr rot="0" vert="horz" wrap="square" lIns="91440" tIns="45720" rIns="91440" bIns="45720" anchor="t" anchorCtr="0">
            <a:spAutoFit/>
          </a:bodyPr>
          <a:lstStyle>
            <a:defPPr>
              <a:defRPr lang="es-MX"/>
            </a:defPPr>
            <a:lvl1pPr algn="just">
              <a:spcAft>
                <a:spcPts val="0"/>
              </a:spcAft>
              <a:defRPr sz="1050" i="1">
                <a:latin typeface="Arial"/>
                <a:ea typeface="Calibri"/>
                <a:cs typeface="Times New Roman"/>
              </a:defRPr>
            </a:lvl1pPr>
          </a:lstStyle>
          <a:p>
            <a:r>
              <a:rPr lang="es-MX" dirty="0">
                <a:latin typeface="+mj-lt"/>
                <a:cs typeface="Arial"/>
              </a:rPr>
              <a:t>En el año 2011 </a:t>
            </a:r>
            <a:r>
              <a:rPr lang="es-MX" dirty="0" smtClean="0">
                <a:latin typeface="+mj-lt"/>
                <a:cs typeface="Arial"/>
              </a:rPr>
              <a:t>a</a:t>
            </a:r>
            <a:r>
              <a:rPr lang="es-ES_tradnl" dirty="0" smtClean="0">
                <a:latin typeface="+mj-lt"/>
                <a:cs typeface="Arial"/>
              </a:rPr>
              <a:t> </a:t>
            </a:r>
            <a:r>
              <a:rPr lang="es-ES_tradnl" dirty="0">
                <a:latin typeface="+mj-lt"/>
                <a:cs typeface="Arial"/>
              </a:rPr>
              <a:t>nivel nacional Chiapas </a:t>
            </a:r>
            <a:r>
              <a:rPr lang="es-ES_tradnl" dirty="0" smtClean="0">
                <a:latin typeface="+mj-lt"/>
                <a:cs typeface="Arial"/>
              </a:rPr>
              <a:t>ocupó </a:t>
            </a:r>
            <a:r>
              <a:rPr lang="es-ES_tradnl" dirty="0">
                <a:latin typeface="+mj-lt"/>
                <a:cs typeface="Arial"/>
              </a:rPr>
              <a:t>el 1er. lugar en generación bruta de energía </a:t>
            </a:r>
            <a:r>
              <a:rPr lang="es-ES_tradnl" dirty="0" smtClean="0">
                <a:latin typeface="+mj-lt"/>
                <a:cs typeface="Arial"/>
              </a:rPr>
              <a:t>hidroeléctrica, con </a:t>
            </a:r>
            <a:r>
              <a:rPr lang="es-MX" dirty="0">
                <a:latin typeface="+mj-lt"/>
                <a:cs typeface="Arial"/>
              </a:rPr>
              <a:t>19,128 </a:t>
            </a:r>
            <a:r>
              <a:rPr lang="es-MX" dirty="0" err="1" smtClean="0">
                <a:latin typeface="+mj-lt"/>
                <a:cs typeface="Arial"/>
              </a:rPr>
              <a:t>Gigawatts</a:t>
            </a:r>
            <a:r>
              <a:rPr lang="es-MX" dirty="0" smtClean="0">
                <a:latin typeface="+mj-lt"/>
                <a:cs typeface="Arial"/>
              </a:rPr>
              <a:t>/hora.</a:t>
            </a:r>
          </a:p>
          <a:p>
            <a:r>
              <a:rPr lang="es-MX" dirty="0" smtClean="0">
                <a:latin typeface="+mj-lt"/>
                <a:cs typeface="Arial"/>
              </a:rPr>
              <a:t>Esta producción equivale al </a:t>
            </a:r>
            <a:r>
              <a:rPr lang="es-ES_tradnl" dirty="0">
                <a:latin typeface="+mj-lt"/>
                <a:cs typeface="Arial"/>
              </a:rPr>
              <a:t>54.7% </a:t>
            </a:r>
            <a:r>
              <a:rPr lang="es-ES_tradnl" dirty="0" smtClean="0">
                <a:latin typeface="+mj-lt"/>
                <a:cs typeface="Arial"/>
              </a:rPr>
              <a:t>de la </a:t>
            </a:r>
            <a:r>
              <a:rPr lang="es-MX" dirty="0" smtClean="0">
                <a:latin typeface="+mj-lt"/>
                <a:cs typeface="Arial"/>
              </a:rPr>
              <a:t>generación de </a:t>
            </a:r>
            <a:r>
              <a:rPr lang="es-MX" dirty="0">
                <a:latin typeface="+mj-lt"/>
                <a:cs typeface="Arial"/>
              </a:rPr>
              <a:t>energía </a:t>
            </a:r>
            <a:r>
              <a:rPr lang="es-ES_tradnl" dirty="0" smtClean="0">
                <a:latin typeface="+mj-lt"/>
                <a:cs typeface="Arial"/>
              </a:rPr>
              <a:t>hidroeléctrica del país y al </a:t>
            </a:r>
            <a:r>
              <a:rPr lang="es-MX" dirty="0" smtClean="0">
                <a:latin typeface="+mj-lt"/>
                <a:cs typeface="Arial"/>
              </a:rPr>
              <a:t>12.3</a:t>
            </a:r>
            <a:r>
              <a:rPr lang="es-MX" dirty="0">
                <a:latin typeface="+mj-lt"/>
                <a:cs typeface="Arial"/>
              </a:rPr>
              <a:t>% de </a:t>
            </a:r>
            <a:r>
              <a:rPr lang="es-MX" dirty="0" smtClean="0">
                <a:latin typeface="+mj-lt"/>
                <a:cs typeface="Arial"/>
              </a:rPr>
              <a:t>la energía eléctrica total.</a:t>
            </a:r>
            <a:endParaRPr lang="es-MX" dirty="0">
              <a:latin typeface="+mj-lt"/>
            </a:endParaRPr>
          </a:p>
        </p:txBody>
      </p:sp>
      <p:graphicFrame>
        <p:nvGraphicFramePr>
          <p:cNvPr id="13" name="3 Gráfico"/>
          <p:cNvGraphicFramePr>
            <a:graphicFrameLocks/>
          </p:cNvGraphicFramePr>
          <p:nvPr>
            <p:extLst>
              <p:ext uri="{D42A27DB-BD31-4B8C-83A1-F6EECF244321}">
                <p14:modId xmlns:p14="http://schemas.microsoft.com/office/powerpoint/2010/main" val="1685233801"/>
              </p:ext>
            </p:extLst>
          </p:nvPr>
        </p:nvGraphicFramePr>
        <p:xfrm>
          <a:off x="297096" y="1721331"/>
          <a:ext cx="4176464" cy="2160240"/>
        </p:xfrm>
        <a:graphic>
          <a:graphicData uri="http://schemas.openxmlformats.org/drawingml/2006/chart">
            <c:chart xmlns:c="http://schemas.openxmlformats.org/drawingml/2006/chart" xmlns:r="http://schemas.openxmlformats.org/officeDocument/2006/relationships" r:id="rId3"/>
          </a:graphicData>
        </a:graphic>
      </p:graphicFrame>
      <p:sp>
        <p:nvSpPr>
          <p:cNvPr id="21" name="20 CuadroTexto"/>
          <p:cNvSpPr txBox="1"/>
          <p:nvPr/>
        </p:nvSpPr>
        <p:spPr>
          <a:xfrm>
            <a:off x="251520" y="561368"/>
            <a:ext cx="4267617" cy="577081"/>
          </a:xfrm>
          <a:prstGeom prst="rect">
            <a:avLst/>
          </a:prstGeom>
          <a:noFill/>
        </p:spPr>
        <p:txBody>
          <a:bodyPr wrap="square" rtlCol="0">
            <a:spAutoFit/>
          </a:bodyPr>
          <a:lstStyle/>
          <a:p>
            <a:pPr algn="just"/>
            <a:r>
              <a:rPr lang="es-MX" sz="1050" dirty="0" smtClean="0">
                <a:latin typeface="+mj-lt"/>
              </a:rPr>
              <a:t>El número de usuarios* en Chiapas en el año 2012 fue de 1,370,898, que equivale a un crecimiento del 3% en relación al año anterior. </a:t>
            </a:r>
            <a:endParaRPr lang="en-US" sz="2800" dirty="0">
              <a:latin typeface="+mj-lt"/>
            </a:endParaRPr>
          </a:p>
        </p:txBody>
      </p:sp>
      <p:graphicFrame>
        <p:nvGraphicFramePr>
          <p:cNvPr id="22" name="5 Gráfico"/>
          <p:cNvGraphicFramePr>
            <a:graphicFrameLocks/>
          </p:cNvGraphicFramePr>
          <p:nvPr>
            <p:extLst>
              <p:ext uri="{D42A27DB-BD31-4B8C-83A1-F6EECF244321}">
                <p14:modId xmlns:p14="http://schemas.microsoft.com/office/powerpoint/2010/main" val="3153808091"/>
              </p:ext>
            </p:extLst>
          </p:nvPr>
        </p:nvGraphicFramePr>
        <p:xfrm>
          <a:off x="4702626" y="1700808"/>
          <a:ext cx="4257214" cy="2160240"/>
        </p:xfrm>
        <a:graphic>
          <a:graphicData uri="http://schemas.openxmlformats.org/drawingml/2006/chart">
            <c:chart xmlns:c="http://schemas.openxmlformats.org/drawingml/2006/chart" xmlns:r="http://schemas.openxmlformats.org/officeDocument/2006/relationships" r:id="rId4"/>
          </a:graphicData>
        </a:graphic>
      </p:graphicFrame>
      <p:sp>
        <p:nvSpPr>
          <p:cNvPr id="23" name="22 CuadroTexto"/>
          <p:cNvSpPr txBox="1"/>
          <p:nvPr/>
        </p:nvSpPr>
        <p:spPr>
          <a:xfrm>
            <a:off x="251520" y="1138449"/>
            <a:ext cx="4267617" cy="338554"/>
          </a:xfrm>
          <a:prstGeom prst="rect">
            <a:avLst/>
          </a:prstGeom>
          <a:noFill/>
        </p:spPr>
        <p:txBody>
          <a:bodyPr wrap="square" rtlCol="0">
            <a:spAutoFit/>
          </a:bodyPr>
          <a:lstStyle/>
          <a:p>
            <a:pPr marL="85725" indent="-85725" algn="just"/>
            <a:r>
              <a:rPr lang="es-MX" sz="800" dirty="0" smtClean="0">
                <a:latin typeface="+mj-lt"/>
              </a:rPr>
              <a:t>* Se </a:t>
            </a:r>
            <a:r>
              <a:rPr lang="es-MX" sz="800" dirty="0">
                <a:latin typeface="+mj-lt"/>
              </a:rPr>
              <a:t>refiere al número de contratos celebrados para el suministro de energía eléctrica, existentes al 31 de diciembre.</a:t>
            </a:r>
            <a:endParaRPr lang="en-US" dirty="0">
              <a:latin typeface="+mj-lt"/>
            </a:endParaRPr>
          </a:p>
        </p:txBody>
      </p:sp>
      <p:graphicFrame>
        <p:nvGraphicFramePr>
          <p:cNvPr id="5" name="4 Tabla"/>
          <p:cNvGraphicFramePr>
            <a:graphicFrameLocks noGrp="1"/>
          </p:cNvGraphicFramePr>
          <p:nvPr>
            <p:extLst>
              <p:ext uri="{D42A27DB-BD31-4B8C-83A1-F6EECF244321}">
                <p14:modId xmlns:p14="http://schemas.microsoft.com/office/powerpoint/2010/main" val="3935102361"/>
              </p:ext>
            </p:extLst>
          </p:nvPr>
        </p:nvGraphicFramePr>
        <p:xfrm>
          <a:off x="439056" y="4005064"/>
          <a:ext cx="8229599" cy="1948680"/>
        </p:xfrm>
        <a:graphic>
          <a:graphicData uri="http://schemas.openxmlformats.org/drawingml/2006/table">
            <a:tbl>
              <a:tblPr firstRow="1" bandRow="1">
                <a:tableStyleId>{F5AB1C69-6EDB-4FF4-983F-18BD219EF322}</a:tableStyleId>
              </a:tblPr>
              <a:tblGrid>
                <a:gridCol w="2024535"/>
                <a:gridCol w="701137"/>
                <a:gridCol w="806308"/>
                <a:gridCol w="701137"/>
                <a:gridCol w="1191934"/>
                <a:gridCol w="701137"/>
                <a:gridCol w="701137"/>
                <a:gridCol w="701137"/>
                <a:gridCol w="701137"/>
              </a:tblGrid>
              <a:tr h="236212">
                <a:tc gridSpan="9">
                  <a:txBody>
                    <a:bodyPr/>
                    <a:lstStyle/>
                    <a:p>
                      <a:pPr algn="ctr" fontAlgn="b"/>
                      <a:r>
                        <a:rPr lang="es-MX" sz="900" u="none" strike="noStrike" dirty="0">
                          <a:solidFill>
                            <a:srgbClr val="FFFFFF"/>
                          </a:solidFill>
                          <a:effectLst/>
                          <a:latin typeface="+mj-lt"/>
                        </a:rPr>
                        <a:t>Chiapas Centrales </a:t>
                      </a:r>
                      <a:r>
                        <a:rPr lang="es-MX" sz="900" u="none" strike="noStrike" dirty="0" smtClean="0">
                          <a:solidFill>
                            <a:srgbClr val="FFFFFF"/>
                          </a:solidFill>
                          <a:effectLst/>
                          <a:latin typeface="+mj-lt"/>
                        </a:rPr>
                        <a:t>Generadoras Hidroeléctricas </a:t>
                      </a:r>
                      <a:r>
                        <a:rPr lang="es-MX" sz="900" u="none" strike="noStrike" dirty="0">
                          <a:solidFill>
                            <a:srgbClr val="FFFFFF"/>
                          </a:solidFill>
                          <a:effectLst/>
                          <a:latin typeface="+mj-lt"/>
                        </a:rPr>
                        <a:t>a enero de 2013</a:t>
                      </a:r>
                      <a:endParaRPr lang="es-MX" sz="900" b="1" i="0" u="none" strike="noStrike" dirty="0">
                        <a:solidFill>
                          <a:srgbClr val="FFFFFF"/>
                        </a:solidFill>
                        <a:effectLst/>
                        <a:latin typeface="+mj-lt"/>
                      </a:endParaRPr>
                    </a:p>
                  </a:txBody>
                  <a:tcPr marL="36000" marR="36000" marT="72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42706">
                <a:tc rowSpan="2">
                  <a:txBody>
                    <a:bodyPr/>
                    <a:lstStyle/>
                    <a:p>
                      <a:pPr algn="l" fontAlgn="ctr"/>
                      <a:r>
                        <a:rPr lang="es-MX" sz="800" u="none" strike="noStrike" dirty="0">
                          <a:solidFill>
                            <a:srgbClr val="FFFFFF"/>
                          </a:solidFill>
                          <a:effectLst/>
                          <a:latin typeface="+mj-lt"/>
                        </a:rPr>
                        <a:t>Nombre de la Central</a:t>
                      </a:r>
                      <a:endParaRPr lang="es-MX" sz="800" b="1" i="0" u="none" strike="noStrike" dirty="0">
                        <a:solidFill>
                          <a:srgbClr val="FFFFFF"/>
                        </a:solidFill>
                        <a:effectLst/>
                        <a:latin typeface="+mj-lt"/>
                      </a:endParaRPr>
                    </a:p>
                  </a:txBody>
                  <a:tcPr marL="36000" marR="36000" marT="72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p>
                      <a:pPr algn="ctr" fontAlgn="ctr"/>
                      <a:r>
                        <a:rPr lang="es-MX" sz="800" u="none" strike="noStrike" dirty="0">
                          <a:solidFill>
                            <a:srgbClr val="FFFFFF"/>
                          </a:solidFill>
                          <a:effectLst/>
                          <a:latin typeface="+mj-lt"/>
                        </a:rPr>
                        <a:t>Unidades</a:t>
                      </a:r>
                      <a:endParaRPr lang="es-MX" sz="800" b="1" i="0" u="none" strike="noStrike" dirty="0">
                        <a:solidFill>
                          <a:srgbClr val="FFFFFF"/>
                        </a:solidFill>
                        <a:effectLst/>
                        <a:latin typeface="+mj-lt"/>
                      </a:endParaRPr>
                    </a:p>
                  </a:txBody>
                  <a:tcPr marL="36000" marR="36000" marT="72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p>
                      <a:pPr algn="ctr" fontAlgn="ctr"/>
                      <a:r>
                        <a:rPr lang="es-MX" sz="800" u="none" strike="noStrike" dirty="0">
                          <a:solidFill>
                            <a:srgbClr val="FFFFFF"/>
                          </a:solidFill>
                          <a:effectLst/>
                          <a:latin typeface="+mj-lt"/>
                        </a:rPr>
                        <a:t>Fecha de entrada en operación</a:t>
                      </a:r>
                      <a:endParaRPr lang="es-MX" sz="800" b="1" i="0" u="none" strike="noStrike" dirty="0">
                        <a:solidFill>
                          <a:srgbClr val="FFFFFF"/>
                        </a:solidFill>
                        <a:effectLst/>
                        <a:latin typeface="+mj-lt"/>
                      </a:endParaRPr>
                    </a:p>
                  </a:txBody>
                  <a:tcPr marL="36000" marR="36000" marT="72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p>
                      <a:pPr algn="ctr" fontAlgn="ctr"/>
                      <a:r>
                        <a:rPr lang="es-MX" sz="800" u="none" strike="noStrike" dirty="0">
                          <a:solidFill>
                            <a:srgbClr val="FFFFFF"/>
                          </a:solidFill>
                          <a:effectLst/>
                          <a:latin typeface="+mj-lt"/>
                        </a:rPr>
                        <a:t>Capacidad Efectiva Instalada (MW)</a:t>
                      </a:r>
                      <a:endParaRPr lang="es-MX" sz="800" b="1" i="0" u="none" strike="noStrike" dirty="0">
                        <a:solidFill>
                          <a:srgbClr val="FFFFFF"/>
                        </a:solidFill>
                        <a:effectLst/>
                        <a:latin typeface="+mj-lt"/>
                      </a:endParaRPr>
                    </a:p>
                  </a:txBody>
                  <a:tcPr marL="36000" marR="36000" marT="72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p>
                      <a:pPr algn="ctr" fontAlgn="ctr"/>
                      <a:r>
                        <a:rPr lang="es-MX" sz="800" u="none" strike="noStrike" dirty="0">
                          <a:solidFill>
                            <a:srgbClr val="FFFFFF"/>
                          </a:solidFill>
                          <a:effectLst/>
                          <a:latin typeface="+mj-lt"/>
                        </a:rPr>
                        <a:t>Ubicación</a:t>
                      </a:r>
                      <a:endParaRPr lang="es-MX" sz="800" b="1" i="0" u="none" strike="noStrike" dirty="0">
                        <a:solidFill>
                          <a:srgbClr val="FFFFFF"/>
                        </a:solidFill>
                        <a:effectLst/>
                        <a:latin typeface="+mj-lt"/>
                      </a:endParaRPr>
                    </a:p>
                  </a:txBody>
                  <a:tcPr marL="36000" marR="36000" marT="72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4">
                  <a:txBody>
                    <a:bodyPr/>
                    <a:lstStyle/>
                    <a:p>
                      <a:pPr algn="ctr" fontAlgn="b"/>
                      <a:r>
                        <a:rPr lang="es-MX" sz="800" u="none" strike="noStrike" dirty="0">
                          <a:solidFill>
                            <a:srgbClr val="FFFFFF"/>
                          </a:solidFill>
                          <a:effectLst/>
                          <a:latin typeface="+mj-lt"/>
                        </a:rPr>
                        <a:t>Datos de las principales presas del estado</a:t>
                      </a:r>
                      <a:endParaRPr lang="es-MX" sz="800" b="1" i="0" u="none" strike="noStrike" dirty="0">
                        <a:solidFill>
                          <a:srgbClr val="FFFFFF"/>
                        </a:solidFill>
                        <a:effectLst/>
                        <a:latin typeface="+mj-lt"/>
                      </a:endParaRPr>
                    </a:p>
                  </a:txBody>
                  <a:tcPr marL="36000" marR="36000" marT="72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97148">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fontAlgn="ctr"/>
                      <a:r>
                        <a:rPr lang="es-MX" sz="800" u="none" strike="noStrike" dirty="0">
                          <a:solidFill>
                            <a:srgbClr val="FFFFFF"/>
                          </a:solidFill>
                          <a:effectLst/>
                          <a:latin typeface="+mj-lt"/>
                        </a:rPr>
                        <a:t>Capacidad Útil (Hm3)</a:t>
                      </a:r>
                      <a:endParaRPr lang="es-MX" sz="800" b="1" i="0" u="none" strike="noStrike" dirty="0">
                        <a:solidFill>
                          <a:srgbClr val="FFFFFF"/>
                        </a:solidFill>
                        <a:effectLst/>
                        <a:latin typeface="+mj-lt"/>
                      </a:endParaRPr>
                    </a:p>
                  </a:txBody>
                  <a:tcPr marL="36000" marR="36000" marT="72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800" u="none" strike="noStrike" dirty="0">
                          <a:solidFill>
                            <a:srgbClr val="FFFFFF"/>
                          </a:solidFill>
                          <a:effectLst/>
                          <a:latin typeface="+mj-lt"/>
                        </a:rPr>
                        <a:t>Altura de la Cortina (</a:t>
                      </a:r>
                      <a:r>
                        <a:rPr lang="es-MX" sz="800" u="none" strike="noStrike" dirty="0" err="1">
                          <a:solidFill>
                            <a:srgbClr val="FFFFFF"/>
                          </a:solidFill>
                          <a:effectLst/>
                          <a:latin typeface="+mj-lt"/>
                        </a:rPr>
                        <a:t>mts</a:t>
                      </a:r>
                      <a:r>
                        <a:rPr lang="es-MX" sz="800" u="none" strike="noStrike" dirty="0">
                          <a:solidFill>
                            <a:srgbClr val="FFFFFF"/>
                          </a:solidFill>
                          <a:effectLst/>
                          <a:latin typeface="+mj-lt"/>
                        </a:rPr>
                        <a:t>)</a:t>
                      </a:r>
                      <a:endParaRPr lang="es-MX" sz="800" b="1" i="0" u="none" strike="noStrike" dirty="0">
                        <a:solidFill>
                          <a:srgbClr val="FFFFFF"/>
                        </a:solidFill>
                        <a:effectLst/>
                        <a:latin typeface="+mj-lt"/>
                      </a:endParaRPr>
                    </a:p>
                  </a:txBody>
                  <a:tcPr marL="36000" marR="36000" marT="72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800" u="none" strike="noStrike" dirty="0">
                          <a:solidFill>
                            <a:srgbClr val="FFFFFF"/>
                          </a:solidFill>
                          <a:effectLst/>
                          <a:latin typeface="+mj-lt"/>
                        </a:rPr>
                        <a:t>Año de terminación</a:t>
                      </a:r>
                      <a:endParaRPr lang="es-MX" sz="800" b="1" i="0" u="none" strike="noStrike" dirty="0">
                        <a:solidFill>
                          <a:srgbClr val="FFFFFF"/>
                        </a:solidFill>
                        <a:effectLst/>
                        <a:latin typeface="+mj-lt"/>
                      </a:endParaRPr>
                    </a:p>
                  </a:txBody>
                  <a:tcPr marL="36000" marR="36000" marT="72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800" u="none" strike="noStrike" dirty="0">
                          <a:solidFill>
                            <a:srgbClr val="FFFFFF"/>
                          </a:solidFill>
                          <a:effectLst/>
                          <a:latin typeface="+mj-lt"/>
                        </a:rPr>
                        <a:t>Operación a cargo de:</a:t>
                      </a:r>
                      <a:endParaRPr lang="es-MX" sz="800" b="1" i="0" u="none" strike="noStrike" dirty="0">
                        <a:solidFill>
                          <a:srgbClr val="FFFFFF"/>
                        </a:solidFill>
                        <a:effectLst/>
                        <a:latin typeface="+mj-lt"/>
                      </a:endParaRPr>
                    </a:p>
                  </a:txBody>
                  <a:tcPr marL="36000" marR="36000" marT="72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52029">
                <a:tc>
                  <a:txBody>
                    <a:bodyPr/>
                    <a:lstStyle/>
                    <a:p>
                      <a:pPr algn="l" fontAlgn="b"/>
                      <a:r>
                        <a:rPr lang="es-MX" sz="800" u="none" strike="noStrike" dirty="0">
                          <a:effectLst/>
                          <a:latin typeface="+mj-lt"/>
                        </a:rPr>
                        <a:t>Belisario Domínguez (La Angostura)</a:t>
                      </a:r>
                      <a:endParaRPr lang="es-MX" sz="800" b="0" i="0" u="none" strike="noStrike" dirty="0">
                        <a:solidFill>
                          <a:srgbClr val="000000"/>
                        </a:solidFill>
                        <a:effectLst/>
                        <a:latin typeface="+mj-lt"/>
                      </a:endParaRPr>
                    </a:p>
                  </a:txBody>
                  <a:tcPr marL="36000" marR="36000" marT="72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s-MX" sz="800" u="none" strike="noStrike">
                          <a:effectLst/>
                          <a:latin typeface="+mj-lt"/>
                        </a:rPr>
                        <a:t>5</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s-MX" sz="800" u="none" strike="noStrike">
                          <a:effectLst/>
                          <a:latin typeface="+mj-lt"/>
                        </a:rPr>
                        <a:t>14/07/1976</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800" u="none" strike="noStrike" dirty="0">
                          <a:effectLst/>
                          <a:latin typeface="+mj-lt"/>
                        </a:rPr>
                        <a:t>900</a:t>
                      </a:r>
                      <a:endParaRPr lang="es-MX" sz="800" b="0" i="0" u="none" strike="noStrike" dirty="0">
                        <a:solidFill>
                          <a:srgbClr val="000000"/>
                        </a:solidFill>
                        <a:effectLst/>
                        <a:latin typeface="+mj-lt"/>
                      </a:endParaRPr>
                    </a:p>
                  </a:txBody>
                  <a:tcPr marL="36000" marR="180000" marT="72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s-MX" sz="800" u="none" strike="noStrike" dirty="0">
                          <a:effectLst/>
                          <a:latin typeface="+mj-lt"/>
                        </a:rPr>
                        <a:t>Venustiano Carranza</a:t>
                      </a:r>
                      <a:endParaRPr lang="es-MX" sz="800" b="0" i="0" u="none" strike="noStrike" dirty="0">
                        <a:solidFill>
                          <a:srgbClr val="000000"/>
                        </a:solidFill>
                        <a:effectLst/>
                        <a:latin typeface="+mj-lt"/>
                      </a:endParaRPr>
                    </a:p>
                  </a:txBody>
                  <a:tcPr marL="36000" marR="36000" marT="72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800" u="none" strike="noStrike" dirty="0">
                          <a:effectLst/>
                          <a:latin typeface="+mj-lt"/>
                        </a:rPr>
                        <a:t>8,727</a:t>
                      </a:r>
                      <a:endParaRPr lang="es-MX" sz="800" b="0" i="0" u="none" strike="noStrike" dirty="0">
                        <a:solidFill>
                          <a:srgbClr val="000000"/>
                        </a:solidFill>
                        <a:effectLst/>
                        <a:latin typeface="+mj-lt"/>
                      </a:endParaRPr>
                    </a:p>
                  </a:txBody>
                  <a:tcPr marL="36000" marR="36000" marT="72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800" u="none" strike="noStrike" dirty="0">
                          <a:effectLst/>
                          <a:latin typeface="+mj-lt"/>
                        </a:rPr>
                        <a:t>143</a:t>
                      </a:r>
                      <a:endParaRPr lang="es-MX" sz="800" b="0" i="0" u="none" strike="noStrike" dirty="0">
                        <a:solidFill>
                          <a:srgbClr val="000000"/>
                        </a:solidFill>
                        <a:effectLst/>
                        <a:latin typeface="+mj-lt"/>
                      </a:endParaRPr>
                    </a:p>
                  </a:txBody>
                  <a:tcPr marL="36000" marR="36000" marT="72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s-MX" sz="800" u="none" strike="noStrike">
                          <a:effectLst/>
                          <a:latin typeface="+mj-lt"/>
                        </a:rPr>
                        <a:t>1974</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s-MX" sz="800" u="none" strike="noStrike">
                          <a:effectLst/>
                          <a:latin typeface="+mj-lt"/>
                        </a:rPr>
                        <a:t>CFE</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42706">
                <a:tc>
                  <a:txBody>
                    <a:bodyPr/>
                    <a:lstStyle/>
                    <a:p>
                      <a:pPr algn="l" fontAlgn="b"/>
                      <a:r>
                        <a:rPr lang="es-MX" sz="800" u="none" strike="noStrike" dirty="0">
                          <a:effectLst/>
                          <a:latin typeface="+mj-lt"/>
                        </a:rPr>
                        <a:t>Malpaso</a:t>
                      </a:r>
                      <a:endParaRPr lang="es-MX" sz="800" b="0" i="0" u="none" strike="noStrike" dirty="0">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800" u="none" strike="noStrike">
                          <a:effectLst/>
                          <a:latin typeface="+mj-lt"/>
                        </a:rPr>
                        <a:t>6</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800" u="none" strike="noStrike">
                          <a:effectLst/>
                          <a:latin typeface="+mj-lt"/>
                        </a:rPr>
                        <a:t>29/01/1969</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u="none" strike="noStrike" dirty="0">
                          <a:effectLst/>
                          <a:latin typeface="+mj-lt"/>
                        </a:rPr>
                        <a:t>1,080</a:t>
                      </a:r>
                      <a:endParaRPr lang="es-MX" sz="800" b="0" i="0" u="none" strike="noStrike" dirty="0">
                        <a:solidFill>
                          <a:srgbClr val="000000"/>
                        </a:solidFill>
                        <a:effectLst/>
                        <a:latin typeface="+mj-lt"/>
                      </a:endParaRPr>
                    </a:p>
                  </a:txBody>
                  <a:tcPr marL="36000" marR="180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MX" sz="800" u="none" strike="noStrike">
                          <a:effectLst/>
                          <a:latin typeface="+mj-lt"/>
                        </a:rPr>
                        <a:t>Tecpatán</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u="none" strike="noStrike">
                          <a:effectLst/>
                          <a:latin typeface="+mj-lt"/>
                        </a:rPr>
                        <a:t>8,485</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u="none" strike="noStrike">
                          <a:effectLst/>
                          <a:latin typeface="+mj-lt"/>
                        </a:rPr>
                        <a:t>138</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800" u="none" strike="noStrike">
                          <a:effectLst/>
                          <a:latin typeface="+mj-lt"/>
                        </a:rPr>
                        <a:t>1964</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800" u="none" strike="noStrike">
                          <a:effectLst/>
                          <a:latin typeface="+mj-lt"/>
                        </a:rPr>
                        <a:t>CFE</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42706">
                <a:tc>
                  <a:txBody>
                    <a:bodyPr/>
                    <a:lstStyle/>
                    <a:p>
                      <a:pPr algn="l" fontAlgn="b"/>
                      <a:r>
                        <a:rPr lang="es-MX" sz="800" u="none" strike="noStrike">
                          <a:effectLst/>
                          <a:latin typeface="+mj-lt"/>
                        </a:rPr>
                        <a:t>Ángel Albino Corzo (Peñitas)</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800" u="none" strike="noStrike" dirty="0">
                          <a:effectLst/>
                          <a:latin typeface="+mj-lt"/>
                        </a:rPr>
                        <a:t>4</a:t>
                      </a:r>
                      <a:endParaRPr lang="es-MX" sz="800" b="0" i="0" u="none" strike="noStrike" dirty="0">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800" u="none" strike="noStrike">
                          <a:effectLst/>
                          <a:latin typeface="+mj-lt"/>
                        </a:rPr>
                        <a:t>15/09/1987</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u="none" strike="noStrike" dirty="0">
                          <a:effectLst/>
                          <a:latin typeface="+mj-lt"/>
                        </a:rPr>
                        <a:t>420</a:t>
                      </a:r>
                      <a:endParaRPr lang="es-MX" sz="800" b="0" i="0" u="none" strike="noStrike" dirty="0">
                        <a:solidFill>
                          <a:srgbClr val="000000"/>
                        </a:solidFill>
                        <a:effectLst/>
                        <a:latin typeface="+mj-lt"/>
                      </a:endParaRPr>
                    </a:p>
                  </a:txBody>
                  <a:tcPr marL="36000" marR="180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MX" sz="800" u="none" strike="noStrike">
                          <a:effectLst/>
                          <a:latin typeface="+mj-lt"/>
                        </a:rPr>
                        <a:t>Ostuacán</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u="none" strike="noStrike">
                          <a:effectLst/>
                          <a:latin typeface="+mj-lt"/>
                        </a:rPr>
                        <a:t>949</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u="none" strike="noStrike">
                          <a:effectLst/>
                          <a:latin typeface="+mj-lt"/>
                        </a:rPr>
                        <a:t>58</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800" u="none" strike="noStrike">
                          <a:effectLst/>
                          <a:latin typeface="+mj-lt"/>
                        </a:rPr>
                        <a:t>1986</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800" u="none" strike="noStrike">
                          <a:effectLst/>
                          <a:latin typeface="+mj-lt"/>
                        </a:rPr>
                        <a:t>CFE</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42706">
                <a:tc>
                  <a:txBody>
                    <a:bodyPr/>
                    <a:lstStyle/>
                    <a:p>
                      <a:pPr algn="l" fontAlgn="b"/>
                      <a:r>
                        <a:rPr lang="es-MX" sz="800" u="none" strike="noStrike">
                          <a:effectLst/>
                          <a:latin typeface="+mj-lt"/>
                        </a:rPr>
                        <a:t>Manuel Moreno Torres (Chicoasén)</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800" u="none" strike="noStrike">
                          <a:effectLst/>
                          <a:latin typeface="+mj-lt"/>
                        </a:rPr>
                        <a:t>8</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800" u="none" strike="noStrike" dirty="0">
                          <a:effectLst/>
                          <a:latin typeface="+mj-lt"/>
                        </a:rPr>
                        <a:t>29/05/1981</a:t>
                      </a:r>
                      <a:endParaRPr lang="es-MX" sz="800" b="0" i="0" u="none" strike="noStrike" dirty="0">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u="none" strike="noStrike" dirty="0">
                          <a:effectLst/>
                          <a:latin typeface="+mj-lt"/>
                        </a:rPr>
                        <a:t>2,400</a:t>
                      </a:r>
                      <a:endParaRPr lang="es-MX" sz="800" b="0" i="0" u="none" strike="noStrike" dirty="0">
                        <a:solidFill>
                          <a:srgbClr val="000000"/>
                        </a:solidFill>
                        <a:effectLst/>
                        <a:latin typeface="+mj-lt"/>
                      </a:endParaRPr>
                    </a:p>
                  </a:txBody>
                  <a:tcPr marL="36000" marR="180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MX" sz="800" u="none" strike="noStrike" dirty="0">
                          <a:effectLst/>
                          <a:latin typeface="+mj-lt"/>
                        </a:rPr>
                        <a:t>Chicoasén</a:t>
                      </a:r>
                      <a:endParaRPr lang="es-MX" sz="800" b="0" i="0" u="none" strike="noStrike" dirty="0">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u="none" strike="noStrike" dirty="0">
                          <a:effectLst/>
                          <a:latin typeface="+mj-lt"/>
                        </a:rPr>
                        <a:t>598</a:t>
                      </a:r>
                      <a:endParaRPr lang="es-MX" sz="800" b="0" i="0" u="none" strike="noStrike" dirty="0">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u="none" strike="noStrike">
                          <a:effectLst/>
                          <a:latin typeface="+mj-lt"/>
                        </a:rPr>
                        <a:t>261</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800" u="none" strike="noStrike">
                          <a:effectLst/>
                          <a:latin typeface="+mj-lt"/>
                        </a:rPr>
                        <a:t>1980</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800" u="none" strike="noStrike">
                          <a:effectLst/>
                          <a:latin typeface="+mj-lt"/>
                        </a:rPr>
                        <a:t>CFE</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42706">
                <a:tc>
                  <a:txBody>
                    <a:bodyPr/>
                    <a:lstStyle/>
                    <a:p>
                      <a:pPr algn="l" fontAlgn="b"/>
                      <a:r>
                        <a:rPr lang="es-MX" sz="800" u="none" strike="noStrike">
                          <a:effectLst/>
                          <a:latin typeface="+mj-lt"/>
                        </a:rPr>
                        <a:t>Bombaná</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800" u="none" strike="noStrike">
                          <a:effectLst/>
                          <a:latin typeface="+mj-lt"/>
                        </a:rPr>
                        <a:t>4</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800" u="none" strike="noStrike">
                          <a:effectLst/>
                          <a:latin typeface="+mj-lt"/>
                        </a:rPr>
                        <a:t>20/03/1961</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u="none" strike="noStrike" dirty="0" smtClean="0">
                          <a:effectLst/>
                          <a:latin typeface="+mj-lt"/>
                        </a:rPr>
                        <a:t>5</a:t>
                      </a:r>
                      <a:endParaRPr lang="es-MX" sz="800" b="0" i="0" u="none" strike="noStrike" dirty="0">
                        <a:solidFill>
                          <a:srgbClr val="000000"/>
                        </a:solidFill>
                        <a:effectLst/>
                        <a:latin typeface="+mj-lt"/>
                      </a:endParaRPr>
                    </a:p>
                  </a:txBody>
                  <a:tcPr marL="36000" marR="180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MX" sz="800" u="none" strike="noStrike">
                          <a:effectLst/>
                          <a:latin typeface="+mj-lt"/>
                        </a:rPr>
                        <a:t>Soyaló</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u="none" strike="noStrike">
                          <a:effectLst/>
                          <a:latin typeface="+mj-lt"/>
                        </a:rPr>
                        <a:t> </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u="none" strike="noStrike">
                          <a:effectLst/>
                          <a:latin typeface="+mj-lt"/>
                        </a:rPr>
                        <a:t> </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MX" sz="800" u="none" strike="noStrike">
                          <a:effectLst/>
                          <a:latin typeface="+mj-lt"/>
                        </a:rPr>
                        <a:t> </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MX" sz="800" u="none" strike="noStrike">
                          <a:effectLst/>
                          <a:latin typeface="+mj-lt"/>
                        </a:rPr>
                        <a:t> </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42706">
                <a:tc>
                  <a:txBody>
                    <a:bodyPr/>
                    <a:lstStyle/>
                    <a:p>
                      <a:pPr algn="l" fontAlgn="b"/>
                      <a:r>
                        <a:rPr lang="es-MX" sz="800" u="none" strike="noStrike">
                          <a:effectLst/>
                          <a:latin typeface="+mj-lt"/>
                        </a:rPr>
                        <a:t>José Cecilio del Valle</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800" u="none" strike="noStrike">
                          <a:effectLst/>
                          <a:latin typeface="+mj-lt"/>
                        </a:rPr>
                        <a:t>3</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800" u="none" strike="noStrike">
                          <a:effectLst/>
                          <a:latin typeface="+mj-lt"/>
                        </a:rPr>
                        <a:t>26/04/1967</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u="none" strike="noStrike" dirty="0">
                          <a:effectLst/>
                          <a:latin typeface="+mj-lt"/>
                        </a:rPr>
                        <a:t>21</a:t>
                      </a:r>
                      <a:endParaRPr lang="es-MX" sz="800" b="0" i="0" u="none" strike="noStrike" dirty="0">
                        <a:solidFill>
                          <a:srgbClr val="000000"/>
                        </a:solidFill>
                        <a:effectLst/>
                        <a:latin typeface="+mj-lt"/>
                      </a:endParaRPr>
                    </a:p>
                  </a:txBody>
                  <a:tcPr marL="36000" marR="180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MX" sz="800" u="none" strike="noStrike" dirty="0">
                          <a:effectLst/>
                          <a:latin typeface="+mj-lt"/>
                        </a:rPr>
                        <a:t>Tapachula</a:t>
                      </a:r>
                      <a:endParaRPr lang="es-MX" sz="800" b="0" i="0" u="none" strike="noStrike" dirty="0">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u="none" strike="noStrike">
                          <a:effectLst/>
                          <a:latin typeface="+mj-lt"/>
                        </a:rPr>
                        <a:t> </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u="none" strike="noStrike">
                          <a:effectLst/>
                          <a:latin typeface="+mj-lt"/>
                        </a:rPr>
                        <a:t> </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MX" sz="800" u="none" strike="noStrike">
                          <a:effectLst/>
                          <a:latin typeface="+mj-lt"/>
                        </a:rPr>
                        <a:t> </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MX" sz="800" u="none" strike="noStrike">
                          <a:effectLst/>
                          <a:latin typeface="+mj-lt"/>
                        </a:rPr>
                        <a:t> </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52029">
                <a:tc>
                  <a:txBody>
                    <a:bodyPr/>
                    <a:lstStyle/>
                    <a:p>
                      <a:pPr algn="l" fontAlgn="b"/>
                      <a:r>
                        <a:rPr lang="es-MX" sz="800" u="none" strike="noStrike" dirty="0" err="1">
                          <a:effectLst/>
                          <a:latin typeface="+mj-lt"/>
                        </a:rPr>
                        <a:t>Schpoiná</a:t>
                      </a:r>
                      <a:endParaRPr lang="es-MX" sz="800" b="0" i="0" u="none" strike="noStrike" dirty="0">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800" u="none" strike="noStrike">
                          <a:effectLst/>
                          <a:latin typeface="+mj-lt"/>
                        </a:rPr>
                        <a:t>3</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800" u="none" strike="noStrike">
                          <a:effectLst/>
                          <a:latin typeface="+mj-lt"/>
                        </a:rPr>
                        <a:t>07/05/1953</a:t>
                      </a:r>
                      <a:endParaRPr lang="es-MX" sz="800" b="0" i="0" u="none" strike="noStrike">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u="none" strike="noStrike" dirty="0" smtClean="0">
                          <a:effectLst/>
                          <a:latin typeface="+mj-lt"/>
                        </a:rPr>
                        <a:t>2</a:t>
                      </a:r>
                      <a:endParaRPr lang="es-MX" sz="800" b="0" i="0" u="none" strike="noStrike" dirty="0">
                        <a:solidFill>
                          <a:srgbClr val="000000"/>
                        </a:solidFill>
                        <a:effectLst/>
                        <a:latin typeface="+mj-lt"/>
                      </a:endParaRPr>
                    </a:p>
                  </a:txBody>
                  <a:tcPr marL="36000" marR="180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MX" sz="800" u="none" strike="noStrike" dirty="0">
                          <a:effectLst/>
                          <a:latin typeface="+mj-lt"/>
                        </a:rPr>
                        <a:t>Venustiano Carranza</a:t>
                      </a:r>
                      <a:endParaRPr lang="es-MX" sz="800" b="0" i="0" u="none" strike="noStrike" dirty="0">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u="none" strike="noStrike" dirty="0">
                          <a:effectLst/>
                          <a:latin typeface="+mj-lt"/>
                        </a:rPr>
                        <a:t> </a:t>
                      </a:r>
                      <a:endParaRPr lang="es-MX" sz="800" b="0" i="0" u="none" strike="noStrike" dirty="0">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800" u="none" strike="noStrike" dirty="0">
                          <a:effectLst/>
                          <a:latin typeface="+mj-lt"/>
                        </a:rPr>
                        <a:t> </a:t>
                      </a:r>
                      <a:endParaRPr lang="es-MX" sz="800" b="0" i="0" u="none" strike="noStrike" dirty="0">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MX" sz="800" u="none" strike="noStrike" dirty="0">
                          <a:effectLst/>
                          <a:latin typeface="+mj-lt"/>
                        </a:rPr>
                        <a:t> </a:t>
                      </a:r>
                      <a:endParaRPr lang="es-MX" sz="800" b="0" i="0" u="none" strike="noStrike" dirty="0">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MX" sz="800" u="none" strike="noStrike" dirty="0">
                          <a:effectLst/>
                          <a:latin typeface="+mj-lt"/>
                        </a:rPr>
                        <a:t> </a:t>
                      </a:r>
                      <a:endParaRPr lang="es-MX" sz="800" b="0" i="0" u="none" strike="noStrike" dirty="0">
                        <a:solidFill>
                          <a:srgbClr val="000000"/>
                        </a:solidFill>
                        <a:effectLst/>
                        <a:latin typeface="+mj-lt"/>
                      </a:endParaRPr>
                    </a:p>
                  </a:txBody>
                  <a:tcPr marL="360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6" name="13 Estrella de 5 puntas"/>
          <p:cNvSpPr/>
          <p:nvPr/>
        </p:nvSpPr>
        <p:spPr>
          <a:xfrm>
            <a:off x="4553856" y="476672"/>
            <a:ext cx="313408" cy="313408"/>
          </a:xfrm>
          <a:prstGeom prst="star5">
            <a:avLst>
              <a:gd name="adj" fmla="val 28444"/>
              <a:gd name="hf" fmla="val 105146"/>
              <a:gd name="vf" fmla="val 110557"/>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15" name="14 Grupo"/>
          <p:cNvGrpSpPr/>
          <p:nvPr/>
        </p:nvGrpSpPr>
        <p:grpSpPr>
          <a:xfrm>
            <a:off x="4497184" y="6237312"/>
            <a:ext cx="1154936" cy="125182"/>
            <a:chOff x="539552" y="5763453"/>
            <a:chExt cx="1154936" cy="126245"/>
          </a:xfrm>
          <a:solidFill>
            <a:schemeClr val="bg1">
              <a:lumMod val="20000"/>
              <a:lumOff val="80000"/>
            </a:schemeClr>
          </a:solidFill>
        </p:grpSpPr>
        <p:sp>
          <p:nvSpPr>
            <p:cNvPr id="17" name="16 CuadroTexto"/>
            <p:cNvSpPr txBox="1"/>
            <p:nvPr/>
          </p:nvSpPr>
          <p:spPr>
            <a:xfrm>
              <a:off x="539552" y="5763453"/>
              <a:ext cx="610745" cy="124156"/>
            </a:xfrm>
            <a:prstGeom prst="rect">
              <a:avLst/>
            </a:prstGeom>
            <a:grpFill/>
          </p:spPr>
          <p:txBody>
            <a:bodyPr wrap="none" lIns="0" tIns="0" rIns="0" bIns="0" rtlCol="0">
              <a:spAutoFit/>
            </a:bodyPr>
            <a:lstStyle/>
            <a:p>
              <a:r>
                <a:rPr lang="es-MX" sz="800" dirty="0" smtClean="0">
                  <a:solidFill>
                    <a:schemeClr val="tx1">
                      <a:lumMod val="75000"/>
                      <a:lumOff val="25000"/>
                    </a:schemeClr>
                  </a:solidFill>
                  <a:latin typeface="+mj-lt"/>
                </a:rPr>
                <a:t>Periodicidad:</a:t>
              </a:r>
            </a:p>
          </p:txBody>
        </p:sp>
        <p:sp>
          <p:nvSpPr>
            <p:cNvPr id="18" name="17 CuadroTexto"/>
            <p:cNvSpPr txBox="1"/>
            <p:nvPr/>
          </p:nvSpPr>
          <p:spPr>
            <a:xfrm>
              <a:off x="1256868" y="5765542"/>
              <a:ext cx="437620" cy="124156"/>
            </a:xfrm>
            <a:prstGeom prst="rect">
              <a:avLst/>
            </a:prstGeom>
            <a:grpFill/>
          </p:spPr>
          <p:txBody>
            <a:bodyPr wrap="none" lIns="0" tIns="0" rIns="0" bIns="0" rtlCol="0">
              <a:spAutoFit/>
            </a:bodyPr>
            <a:lstStyle/>
            <a:p>
              <a:pPr marL="171450" indent="-171450">
                <a:buClr>
                  <a:schemeClr val="accent2">
                    <a:lumMod val="75000"/>
                  </a:schemeClr>
                </a:buClr>
                <a:buFont typeface="Wingdings" pitchFamily="2" charset="2"/>
                <a:buChar char="q"/>
              </a:pPr>
              <a:r>
                <a:rPr lang="es-MX" sz="800" u="sng" dirty="0" smtClean="0">
                  <a:solidFill>
                    <a:schemeClr val="tx1">
                      <a:lumMod val="75000"/>
                      <a:lumOff val="25000"/>
                    </a:schemeClr>
                  </a:solidFill>
                  <a:latin typeface="+mj-lt"/>
                </a:rPr>
                <a:t>Anual</a:t>
              </a:r>
            </a:p>
          </p:txBody>
        </p:sp>
      </p:grpSp>
    </p:spTree>
    <p:extLst>
      <p:ext uri="{BB962C8B-B14F-4D97-AF65-F5344CB8AC3E}">
        <p14:creationId xmlns:p14="http://schemas.microsoft.com/office/powerpoint/2010/main" val="12479908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547664" y="5939211"/>
            <a:ext cx="4228790" cy="338554"/>
          </a:xfrm>
          <a:prstGeom prst="rect">
            <a:avLst/>
          </a:prstGeom>
          <a:noFill/>
        </p:spPr>
        <p:txBody>
          <a:bodyPr wrap="square" rtlCol="0">
            <a:spAutoFit/>
          </a:bodyPr>
          <a:lstStyle/>
          <a:p>
            <a:r>
              <a:rPr lang="es-MX" sz="800" dirty="0" smtClean="0"/>
              <a:t>Fuente</a:t>
            </a:r>
            <a:r>
              <a:rPr lang="es-MX" sz="800" dirty="0"/>
              <a:t>: </a:t>
            </a:r>
            <a:r>
              <a:rPr lang="es-MX" sz="800" dirty="0" smtClean="0"/>
              <a:t>PEMEX</a:t>
            </a:r>
            <a:r>
              <a:rPr lang="es-MX" sz="800" dirty="0"/>
              <a:t>. Subgerencia de Programación y Seguimiento Operativo, R.S.- </a:t>
            </a:r>
            <a:r>
              <a:rPr lang="es-MX" sz="800" dirty="0" smtClean="0"/>
              <a:t>SIPOP</a:t>
            </a:r>
          </a:p>
          <a:p>
            <a:r>
              <a:rPr lang="es-MX" sz="800" dirty="0"/>
              <a:t> </a:t>
            </a:r>
            <a:r>
              <a:rPr lang="es-MX" sz="800" dirty="0" smtClean="0"/>
              <a:t>            PEMEX. www.pemex.com</a:t>
            </a:r>
            <a:endParaRPr lang="es-MX" sz="800" dirty="0"/>
          </a:p>
        </p:txBody>
      </p:sp>
      <p:sp>
        <p:nvSpPr>
          <p:cNvPr id="9" name="8 CuadroTexto">
            <a:hlinkClick r:id="rId2"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29</a:t>
            </a:r>
            <a:endParaRPr lang="es-MX" sz="1200" dirty="0">
              <a:solidFill>
                <a:schemeClr val="bg1"/>
              </a:solidFill>
            </a:endParaRPr>
          </a:p>
        </p:txBody>
      </p:sp>
      <p:sp>
        <p:nvSpPr>
          <p:cNvPr id="10" name="9 Título"/>
          <p:cNvSpPr>
            <a:spLocks noGrp="1"/>
          </p:cNvSpPr>
          <p:nvPr>
            <p:ph type="title" idx="4294967295"/>
          </p:nvPr>
        </p:nvSpPr>
        <p:spPr>
          <a:xfrm>
            <a:off x="323528" y="212390"/>
            <a:ext cx="7056438" cy="360362"/>
          </a:xfrm>
        </p:spPr>
        <p:txBody>
          <a:bodyPr>
            <a:normAutofit/>
          </a:bodyPr>
          <a:lstStyle/>
          <a:p>
            <a:r>
              <a:rPr lang="es-MX" sz="1400" dirty="0" smtClean="0"/>
              <a:t>Petróleo Volumen de producción</a:t>
            </a:r>
          </a:p>
        </p:txBody>
      </p:sp>
      <p:graphicFrame>
        <p:nvGraphicFramePr>
          <p:cNvPr id="13" name="2 Gráfico"/>
          <p:cNvGraphicFramePr>
            <a:graphicFrameLocks/>
          </p:cNvGraphicFramePr>
          <p:nvPr>
            <p:extLst>
              <p:ext uri="{D42A27DB-BD31-4B8C-83A1-F6EECF244321}">
                <p14:modId xmlns:p14="http://schemas.microsoft.com/office/powerpoint/2010/main" val="410311811"/>
              </p:ext>
            </p:extLst>
          </p:nvPr>
        </p:nvGraphicFramePr>
        <p:xfrm>
          <a:off x="5148064" y="1268760"/>
          <a:ext cx="3744416" cy="1944216"/>
        </p:xfrm>
        <a:graphic>
          <a:graphicData uri="http://schemas.openxmlformats.org/drawingml/2006/chart">
            <c:chart xmlns:c="http://schemas.openxmlformats.org/drawingml/2006/chart" xmlns:r="http://schemas.openxmlformats.org/officeDocument/2006/relationships" r:id="rId3"/>
          </a:graphicData>
        </a:graphic>
      </p:graphicFrame>
      <p:sp>
        <p:nvSpPr>
          <p:cNvPr id="14" name="Cuadro de texto 2"/>
          <p:cNvSpPr txBox="1">
            <a:spLocks noChangeArrowheads="1"/>
          </p:cNvSpPr>
          <p:nvPr/>
        </p:nvSpPr>
        <p:spPr bwMode="auto">
          <a:xfrm>
            <a:off x="5292080" y="549275"/>
            <a:ext cx="3744416" cy="577081"/>
          </a:xfrm>
          <a:prstGeom prst="rect">
            <a:avLst/>
          </a:prstGeom>
          <a:solidFill>
            <a:schemeClr val="accent3">
              <a:lumMod val="20000"/>
              <a:lumOff val="80000"/>
            </a:schemeClr>
          </a:solidFill>
          <a:ln w="9525">
            <a:noFill/>
            <a:miter lim="800000"/>
            <a:headEnd/>
            <a:tailEnd/>
          </a:ln>
          <a:effectLst/>
        </p:spPr>
        <p:txBody>
          <a:bodyPr rot="0" vert="horz" wrap="square" lIns="91440" tIns="45720" rIns="91440" bIns="45720" anchor="t" anchorCtr="0">
            <a:spAutoFit/>
          </a:bodyPr>
          <a:lstStyle>
            <a:defPPr>
              <a:defRPr lang="es-MX"/>
            </a:defPPr>
            <a:lvl1pPr algn="just">
              <a:spcAft>
                <a:spcPts val="0"/>
              </a:spcAft>
              <a:defRPr sz="1050" i="1">
                <a:latin typeface="Arial"/>
                <a:ea typeface="Calibri"/>
                <a:cs typeface="Times New Roman"/>
              </a:defRPr>
            </a:lvl1pPr>
          </a:lstStyle>
          <a:p>
            <a:r>
              <a:rPr lang="es-MX" dirty="0" smtClean="0">
                <a:latin typeface="+mj-lt"/>
                <a:cs typeface="Arial"/>
              </a:rPr>
              <a:t>Chiapas pasó de 93 pozos en explotación en el año 2009 a 111 en el 2011, incrementándose la producción de crudo anual en un 14% en ese periodo.  </a:t>
            </a:r>
            <a:endParaRPr lang="es-MX" dirty="0">
              <a:latin typeface="+mj-lt"/>
            </a:endParaRPr>
          </a:p>
        </p:txBody>
      </p:sp>
      <p:graphicFrame>
        <p:nvGraphicFramePr>
          <p:cNvPr id="19" name="6 Gráfico"/>
          <p:cNvGraphicFramePr>
            <a:graphicFrameLocks/>
          </p:cNvGraphicFramePr>
          <p:nvPr>
            <p:extLst>
              <p:ext uri="{D42A27DB-BD31-4B8C-83A1-F6EECF244321}">
                <p14:modId xmlns:p14="http://schemas.microsoft.com/office/powerpoint/2010/main" val="1848140576"/>
              </p:ext>
            </p:extLst>
          </p:nvPr>
        </p:nvGraphicFramePr>
        <p:xfrm>
          <a:off x="323528" y="3501008"/>
          <a:ext cx="4144079" cy="21985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7 Gráfico"/>
          <p:cNvGraphicFramePr>
            <a:graphicFrameLocks/>
          </p:cNvGraphicFramePr>
          <p:nvPr>
            <p:extLst>
              <p:ext uri="{D42A27DB-BD31-4B8C-83A1-F6EECF244321}">
                <p14:modId xmlns:p14="http://schemas.microsoft.com/office/powerpoint/2010/main" val="559221534"/>
              </p:ext>
            </p:extLst>
          </p:nvPr>
        </p:nvGraphicFramePr>
        <p:xfrm>
          <a:off x="4860032" y="3501008"/>
          <a:ext cx="4087040" cy="22050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2 Tabla"/>
          <p:cNvGraphicFramePr>
            <a:graphicFrameLocks noGrp="1"/>
          </p:cNvGraphicFramePr>
          <p:nvPr>
            <p:extLst>
              <p:ext uri="{D42A27DB-BD31-4B8C-83A1-F6EECF244321}">
                <p14:modId xmlns:p14="http://schemas.microsoft.com/office/powerpoint/2010/main" val="3781000061"/>
              </p:ext>
            </p:extLst>
          </p:nvPr>
        </p:nvGraphicFramePr>
        <p:xfrm>
          <a:off x="287921" y="693279"/>
          <a:ext cx="4690869" cy="2624717"/>
        </p:xfrm>
        <a:graphic>
          <a:graphicData uri="http://schemas.openxmlformats.org/drawingml/2006/table">
            <a:tbl>
              <a:tblPr firstRow="1" bandRow="1">
                <a:tableStyleId>{F5AB1C69-6EDB-4FF4-983F-18BD219EF322}</a:tableStyleId>
              </a:tblPr>
              <a:tblGrid>
                <a:gridCol w="946449"/>
                <a:gridCol w="374442"/>
                <a:gridCol w="374442"/>
                <a:gridCol w="374442"/>
                <a:gridCol w="374442"/>
                <a:gridCol w="374442"/>
                <a:gridCol w="374442"/>
                <a:gridCol w="374442"/>
                <a:gridCol w="374442"/>
                <a:gridCol w="374442"/>
                <a:gridCol w="374442"/>
              </a:tblGrid>
              <a:tr h="361577">
                <a:tc gridSpan="11">
                  <a:txBody>
                    <a:bodyPr/>
                    <a:lstStyle/>
                    <a:p>
                      <a:pPr algn="ctr" fontAlgn="ctr"/>
                      <a:r>
                        <a:rPr lang="es-MX" sz="800" u="none" strike="noStrike" dirty="0" smtClean="0">
                          <a:solidFill>
                            <a:srgbClr val="FFFFFF"/>
                          </a:solidFill>
                          <a:effectLst/>
                          <a:latin typeface="+mj-lt"/>
                        </a:rPr>
                        <a:t>Estados Unidos Mexicanos</a:t>
                      </a:r>
                    </a:p>
                    <a:p>
                      <a:pPr algn="ctr" fontAlgn="ctr"/>
                      <a:r>
                        <a:rPr lang="es-MX" sz="800" u="none" strike="noStrike" dirty="0" smtClean="0">
                          <a:solidFill>
                            <a:srgbClr val="FFFFFF"/>
                          </a:solidFill>
                          <a:effectLst/>
                          <a:latin typeface="+mj-lt"/>
                        </a:rPr>
                        <a:t>Producción de Petróleo Crudo (Miles de barriles diarios)</a:t>
                      </a:r>
                      <a:endParaRPr lang="es-MX" sz="800" b="0" i="0" u="none" strike="noStrike" dirty="0" smtClean="0">
                        <a:solidFill>
                          <a:srgbClr val="FFFFFF"/>
                        </a:solidFill>
                        <a:effectLst/>
                        <a:latin typeface="+mj-lt"/>
                        <a:cs typeface="Arial" pitchFamily="34" charset="0"/>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s-MX" sz="750" b="0" i="0" u="none" strike="noStrike" dirty="0">
                        <a:solidFill>
                          <a:schemeClr val="bg1"/>
                        </a:solidFill>
                        <a:effectLst/>
                        <a:latin typeface="Calibri"/>
                      </a:endParaRPr>
                    </a:p>
                  </a:txBody>
                  <a:tcPr marL="45720" marR="45720" anchor="b">
                    <a:solidFill>
                      <a:srgbClr val="012A4F"/>
                    </a:solidFill>
                  </a:tcPr>
                </a:tc>
                <a:tc hMerge="1">
                  <a:txBody>
                    <a:bodyPr/>
                    <a:lstStyle/>
                    <a:p>
                      <a:endParaRPr lang="es-MX"/>
                    </a:p>
                  </a:txBody>
                  <a:tcPr/>
                </a:tc>
                <a:tc hMerge="1">
                  <a:txBody>
                    <a:bodyPr/>
                    <a:lstStyle/>
                    <a:p>
                      <a:pPr algn="ctr" fontAlgn="b"/>
                      <a:endParaRPr lang="es-MX" sz="750" b="0" i="0" u="none" strike="noStrike" dirty="0">
                        <a:solidFill>
                          <a:schemeClr val="bg1"/>
                        </a:solidFill>
                        <a:effectLst/>
                        <a:latin typeface="Calibri"/>
                      </a:endParaRPr>
                    </a:p>
                  </a:txBody>
                  <a:tcPr marL="45720" marR="45720" anchor="b">
                    <a:solidFill>
                      <a:srgbClr val="012A4F"/>
                    </a:solidFill>
                  </a:tcPr>
                </a:tc>
                <a:tc hMerge="1">
                  <a:txBody>
                    <a:bodyPr/>
                    <a:lstStyle/>
                    <a:p>
                      <a:endParaRPr lang="es-MX"/>
                    </a:p>
                  </a:txBody>
                  <a:tcPr/>
                </a:tc>
                <a:tc hMerge="1">
                  <a:txBody>
                    <a:bodyPr/>
                    <a:lstStyle/>
                    <a:p>
                      <a:pPr algn="ctr" fontAlgn="b"/>
                      <a:endParaRPr lang="es-MX" sz="750" b="0" i="0" u="none" strike="noStrike" dirty="0">
                        <a:solidFill>
                          <a:schemeClr val="bg1"/>
                        </a:solidFill>
                        <a:effectLst/>
                        <a:latin typeface="Calibri"/>
                      </a:endParaRPr>
                    </a:p>
                  </a:txBody>
                  <a:tcPr marL="45720" marR="45720" anchor="b">
                    <a:solidFill>
                      <a:srgbClr val="012A4F"/>
                    </a:solidFill>
                  </a:tcPr>
                </a:tc>
                <a:tc hMerge="1">
                  <a:txBody>
                    <a:bodyPr/>
                    <a:lstStyle/>
                    <a:p>
                      <a:endParaRPr lang="es-MX"/>
                    </a:p>
                  </a:txBody>
                  <a:tcPr/>
                </a:tc>
                <a:tc hMerge="1">
                  <a:txBody>
                    <a:bodyPr/>
                    <a:lstStyle/>
                    <a:p>
                      <a:pPr algn="ctr" fontAlgn="b"/>
                      <a:endParaRPr lang="es-MX" sz="750" b="0" i="0" u="none" strike="noStrike" dirty="0">
                        <a:solidFill>
                          <a:schemeClr val="bg1"/>
                        </a:solidFill>
                        <a:effectLst/>
                        <a:latin typeface="Calibri"/>
                      </a:endParaRPr>
                    </a:p>
                  </a:txBody>
                  <a:tcPr marL="45720" marR="45720" anchor="b">
                    <a:solidFill>
                      <a:srgbClr val="012A4F"/>
                    </a:solidFill>
                  </a:tcPr>
                </a:tc>
                <a:tc hMerge="1">
                  <a:txBody>
                    <a:bodyPr/>
                    <a:lstStyle/>
                    <a:p>
                      <a:endParaRPr lang="es-MX"/>
                    </a:p>
                  </a:txBody>
                  <a:tcPr/>
                </a:tc>
                <a:tc hMerge="1">
                  <a:txBody>
                    <a:bodyPr/>
                    <a:lstStyle/>
                    <a:p>
                      <a:pPr algn="ctr" fontAlgn="b"/>
                      <a:endParaRPr lang="es-MX" sz="750" b="0" i="0" u="none" strike="noStrike" dirty="0">
                        <a:solidFill>
                          <a:schemeClr val="bg1"/>
                        </a:solidFill>
                        <a:effectLst/>
                        <a:latin typeface="Calibri"/>
                      </a:endParaRPr>
                    </a:p>
                  </a:txBody>
                  <a:tcPr marL="45720" marR="45720" anchor="b">
                    <a:lnR w="12700" cap="flat" cmpd="sng" algn="ctr">
                      <a:solidFill>
                        <a:schemeClr val="tx1"/>
                      </a:solidFill>
                      <a:prstDash val="solid"/>
                      <a:round/>
                      <a:headEnd type="none" w="med" len="med"/>
                      <a:tailEnd type="none" w="med" len="med"/>
                    </a:lnR>
                    <a:solidFill>
                      <a:srgbClr val="012A4F"/>
                    </a:solidFill>
                  </a:tcPr>
                </a:tc>
                <a:tc hMerge="1">
                  <a:txBody>
                    <a:bodyPr/>
                    <a:lstStyle/>
                    <a:p>
                      <a:endParaRPr lang="es-MX"/>
                    </a:p>
                  </a:txBody>
                  <a:tcPr/>
                </a:tc>
              </a:tr>
              <a:tr h="180788">
                <a:tc rowSpan="2">
                  <a:txBody>
                    <a:bodyPr/>
                    <a:lstStyle/>
                    <a:p>
                      <a:pPr algn="l" fontAlgn="ctr"/>
                      <a:r>
                        <a:rPr lang="es-MX" sz="750" u="none" strike="noStrike" dirty="0">
                          <a:solidFill>
                            <a:srgbClr val="FFFFFF"/>
                          </a:solidFill>
                          <a:effectLst/>
                          <a:latin typeface="+mj-lt"/>
                        </a:rPr>
                        <a:t>Ámbito / año</a:t>
                      </a:r>
                      <a:endParaRPr lang="es-MX" sz="750" b="0" i="0" u="none" strike="noStrike" dirty="0">
                        <a:solidFill>
                          <a:srgbClr val="FFFFFF"/>
                        </a:solidFill>
                        <a:effectLst/>
                        <a:latin typeface="+mj-lt"/>
                        <a:cs typeface="Arial" pitchFamily="34" charset="0"/>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2">
                  <a:txBody>
                    <a:bodyPr/>
                    <a:lstStyle/>
                    <a:p>
                      <a:pPr algn="ctr" fontAlgn="b"/>
                      <a:r>
                        <a:rPr lang="es-MX" sz="750" u="none" strike="noStrike">
                          <a:solidFill>
                            <a:srgbClr val="FFFFFF"/>
                          </a:solidFill>
                          <a:effectLst/>
                          <a:latin typeface="+mj-lt"/>
                        </a:rPr>
                        <a:t>2007</a:t>
                      </a:r>
                      <a:endParaRPr lang="es-MX" sz="750" b="0" i="0" u="none" strike="noStrike">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c gridSpan="2">
                  <a:txBody>
                    <a:bodyPr/>
                    <a:lstStyle/>
                    <a:p>
                      <a:pPr algn="ctr" fontAlgn="b"/>
                      <a:r>
                        <a:rPr lang="es-MX" sz="750" u="none" strike="noStrike" dirty="0">
                          <a:solidFill>
                            <a:srgbClr val="FFFFFF"/>
                          </a:solidFill>
                          <a:effectLst/>
                          <a:latin typeface="+mj-lt"/>
                        </a:rPr>
                        <a:t>2008</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c gridSpan="2">
                  <a:txBody>
                    <a:bodyPr/>
                    <a:lstStyle/>
                    <a:p>
                      <a:pPr algn="ctr" fontAlgn="b"/>
                      <a:r>
                        <a:rPr lang="es-MX" sz="750" u="none" strike="noStrike" dirty="0">
                          <a:solidFill>
                            <a:srgbClr val="FFFFFF"/>
                          </a:solidFill>
                          <a:effectLst/>
                          <a:latin typeface="+mj-lt"/>
                        </a:rPr>
                        <a:t>2009</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c gridSpan="2">
                  <a:txBody>
                    <a:bodyPr/>
                    <a:lstStyle/>
                    <a:p>
                      <a:pPr algn="ctr" fontAlgn="b"/>
                      <a:r>
                        <a:rPr lang="es-MX" sz="750" u="none" strike="noStrike" dirty="0">
                          <a:solidFill>
                            <a:srgbClr val="FFFFFF"/>
                          </a:solidFill>
                          <a:effectLst/>
                          <a:latin typeface="+mj-lt"/>
                        </a:rPr>
                        <a:t>2010</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c gridSpan="2">
                  <a:txBody>
                    <a:bodyPr/>
                    <a:lstStyle/>
                    <a:p>
                      <a:pPr algn="ctr" fontAlgn="b"/>
                      <a:r>
                        <a:rPr lang="es-MX" sz="750" u="none" strike="noStrike" dirty="0">
                          <a:solidFill>
                            <a:srgbClr val="FFFFFF"/>
                          </a:solidFill>
                          <a:effectLst/>
                          <a:latin typeface="+mj-lt"/>
                        </a:rPr>
                        <a:t>2011</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r>
              <a:tr h="180788">
                <a:tc vMerge="1">
                  <a:txBody>
                    <a:bodyPr/>
                    <a:lstStyle/>
                    <a:p>
                      <a:endParaRPr lang="es-MX"/>
                    </a:p>
                  </a:txBody>
                  <a:tcPr/>
                </a:tc>
                <a:tc>
                  <a:txBody>
                    <a:bodyPr/>
                    <a:lstStyle/>
                    <a:p>
                      <a:pPr algn="ctr" fontAlgn="b"/>
                      <a:r>
                        <a:rPr lang="es-MX" sz="750" u="none" strike="noStrike" dirty="0">
                          <a:solidFill>
                            <a:srgbClr val="FFFFFF"/>
                          </a:solidFill>
                          <a:effectLst/>
                          <a:latin typeface="+mj-lt"/>
                        </a:rPr>
                        <a:t>Abs.</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750" u="none" strike="noStrike" dirty="0">
                          <a:solidFill>
                            <a:srgbClr val="FFFFFF"/>
                          </a:solidFill>
                          <a:effectLst/>
                          <a:latin typeface="+mj-lt"/>
                        </a:rPr>
                        <a:t>Rel</a:t>
                      </a:r>
                      <a:r>
                        <a:rPr lang="es-MX" sz="750" u="none" strike="noStrike" dirty="0" smtClean="0">
                          <a:solidFill>
                            <a:srgbClr val="FFFFFF"/>
                          </a:solidFill>
                          <a:effectLst/>
                          <a:latin typeface="+mj-lt"/>
                        </a:rPr>
                        <a:t>. %</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750" u="none" strike="noStrike" dirty="0">
                          <a:solidFill>
                            <a:srgbClr val="FFFFFF"/>
                          </a:solidFill>
                          <a:effectLst/>
                          <a:latin typeface="+mj-lt"/>
                        </a:rPr>
                        <a:t>Abs.</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750" u="none" strike="noStrike" dirty="0">
                          <a:solidFill>
                            <a:srgbClr val="FFFFFF"/>
                          </a:solidFill>
                          <a:effectLst/>
                          <a:latin typeface="+mj-lt"/>
                        </a:rPr>
                        <a:t>Rel</a:t>
                      </a:r>
                      <a:r>
                        <a:rPr lang="es-MX" sz="750" u="none" strike="noStrike" dirty="0" smtClean="0">
                          <a:solidFill>
                            <a:srgbClr val="FFFFFF"/>
                          </a:solidFill>
                          <a:effectLst/>
                          <a:latin typeface="+mj-lt"/>
                        </a:rPr>
                        <a:t>. %</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750" u="none" strike="noStrike" dirty="0">
                          <a:solidFill>
                            <a:srgbClr val="FFFFFF"/>
                          </a:solidFill>
                          <a:effectLst/>
                          <a:latin typeface="+mj-lt"/>
                        </a:rPr>
                        <a:t>Abs.</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750" u="none" strike="noStrike" dirty="0">
                          <a:solidFill>
                            <a:srgbClr val="FFFFFF"/>
                          </a:solidFill>
                          <a:effectLst/>
                          <a:latin typeface="+mj-lt"/>
                        </a:rPr>
                        <a:t>Rel</a:t>
                      </a:r>
                      <a:r>
                        <a:rPr lang="es-MX" sz="750" u="none" strike="noStrike" dirty="0" smtClean="0">
                          <a:solidFill>
                            <a:srgbClr val="FFFFFF"/>
                          </a:solidFill>
                          <a:effectLst/>
                          <a:latin typeface="+mj-lt"/>
                        </a:rPr>
                        <a:t>. %</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750" u="none" strike="noStrike" dirty="0">
                          <a:solidFill>
                            <a:srgbClr val="FFFFFF"/>
                          </a:solidFill>
                          <a:effectLst/>
                          <a:latin typeface="+mj-lt"/>
                        </a:rPr>
                        <a:t>Abs.</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750" u="none" strike="noStrike" dirty="0">
                          <a:solidFill>
                            <a:srgbClr val="FFFFFF"/>
                          </a:solidFill>
                          <a:effectLst/>
                          <a:latin typeface="+mj-lt"/>
                        </a:rPr>
                        <a:t>Rel</a:t>
                      </a:r>
                      <a:r>
                        <a:rPr lang="es-MX" sz="750" u="none" strike="noStrike" dirty="0" smtClean="0">
                          <a:solidFill>
                            <a:srgbClr val="FFFFFF"/>
                          </a:solidFill>
                          <a:effectLst/>
                          <a:latin typeface="+mj-lt"/>
                        </a:rPr>
                        <a:t>. %</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750" u="none" strike="noStrike" dirty="0">
                          <a:solidFill>
                            <a:srgbClr val="FFFFFF"/>
                          </a:solidFill>
                          <a:effectLst/>
                          <a:latin typeface="+mj-lt"/>
                        </a:rPr>
                        <a:t>Abs.</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750" u="none" strike="noStrike" dirty="0">
                          <a:solidFill>
                            <a:srgbClr val="FFFFFF"/>
                          </a:solidFill>
                          <a:effectLst/>
                          <a:latin typeface="+mj-lt"/>
                        </a:rPr>
                        <a:t>Rel</a:t>
                      </a:r>
                      <a:r>
                        <a:rPr lang="es-MX" sz="750" u="none" strike="noStrike" dirty="0" smtClean="0">
                          <a:solidFill>
                            <a:srgbClr val="FFFFFF"/>
                          </a:solidFill>
                          <a:effectLst/>
                          <a:latin typeface="+mj-lt"/>
                        </a:rPr>
                        <a:t>. %</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80788">
                <a:tc>
                  <a:txBody>
                    <a:bodyPr/>
                    <a:lstStyle/>
                    <a:p>
                      <a:pPr algn="l" fontAlgn="b"/>
                      <a:r>
                        <a:rPr lang="es-MX" sz="750" u="none" strike="noStrike" dirty="0">
                          <a:effectLst/>
                          <a:latin typeface="+mj-lt"/>
                        </a:rPr>
                        <a:t>Total Nacional</a:t>
                      </a:r>
                      <a:endParaRPr lang="es-MX" sz="750" b="0" i="0" u="none" strike="noStrike" dirty="0">
                        <a:solidFill>
                          <a:srgbClr val="000000"/>
                        </a:solidFill>
                        <a:effectLst/>
                        <a:latin typeface="+mj-lt"/>
                        <a:cs typeface="Arial" pitchFamily="34" charset="0"/>
                      </a:endParaRPr>
                    </a:p>
                  </a:txBody>
                  <a:tcPr marL="45720" marR="4572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3,076</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750" u="none" strike="noStrike" dirty="0" smtClean="0">
                          <a:effectLst/>
                          <a:latin typeface="+mj-lt"/>
                        </a:rPr>
                        <a:t>100%</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2,792</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750" u="none" strike="noStrike" dirty="0" smtClean="0">
                          <a:effectLst/>
                          <a:latin typeface="+mj-lt"/>
                        </a:rPr>
                        <a:t>100%</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2,601</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750" u="none" strike="noStrike" dirty="0" smtClean="0">
                          <a:effectLst/>
                          <a:latin typeface="+mj-lt"/>
                        </a:rPr>
                        <a:t>100%</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2,576</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750" u="none" strike="noStrike" dirty="0" smtClean="0">
                          <a:effectLst/>
                          <a:latin typeface="+mj-lt"/>
                        </a:rPr>
                        <a:t>100%</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2,550</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750" u="none" strike="noStrike" dirty="0" smtClean="0">
                          <a:effectLst/>
                          <a:latin typeface="+mj-lt"/>
                        </a:rPr>
                        <a:t>100%</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80788">
                <a:tc>
                  <a:txBody>
                    <a:bodyPr/>
                    <a:lstStyle/>
                    <a:p>
                      <a:pPr algn="l" fontAlgn="b"/>
                      <a:r>
                        <a:rPr lang="es-MX" sz="750" u="none" strike="noStrike" dirty="0">
                          <a:effectLst/>
                          <a:latin typeface="+mj-lt"/>
                        </a:rPr>
                        <a:t>Aguas territoriales</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2,539</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82.54</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2,266</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81.16</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2,030</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78.05</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1,959</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76.05</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1,919</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75.25</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80788">
                <a:tc>
                  <a:txBody>
                    <a:bodyPr/>
                    <a:lstStyle/>
                    <a:p>
                      <a:pPr algn="l" fontAlgn="b"/>
                      <a:r>
                        <a:rPr lang="es-MX" sz="750" u="none" strike="noStrike">
                          <a:effectLst/>
                          <a:latin typeface="+mj-lt"/>
                        </a:rPr>
                        <a:t>Tabasco</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428</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13.91</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419</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15.01</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450</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17.30</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470</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18.25</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463</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18.16</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80788">
                <a:tc>
                  <a:txBody>
                    <a:bodyPr/>
                    <a:lstStyle/>
                    <a:p>
                      <a:pPr algn="l" fontAlgn="b"/>
                      <a:r>
                        <a:rPr lang="es-MX" sz="750" u="none" strike="noStrike">
                          <a:effectLst/>
                          <a:latin typeface="+mj-lt"/>
                        </a:rPr>
                        <a:t>Veracruz</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62</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2.02</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58</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2.08</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63</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2.42</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80</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3.11</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94</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3.69</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80788">
                <a:tc>
                  <a:txBody>
                    <a:bodyPr/>
                    <a:lstStyle/>
                    <a:p>
                      <a:pPr algn="l" fontAlgn="b"/>
                      <a:r>
                        <a:rPr lang="es-MX" sz="750" u="none" strike="noStrike">
                          <a:effectLst/>
                          <a:latin typeface="+mj-lt"/>
                        </a:rPr>
                        <a:t>Chiapas</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31</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1.01</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34</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1.22</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40</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1.54</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47</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1.82</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46</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1.80</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80788">
                <a:tc>
                  <a:txBody>
                    <a:bodyPr/>
                    <a:lstStyle/>
                    <a:p>
                      <a:pPr algn="l" fontAlgn="b"/>
                      <a:r>
                        <a:rPr lang="es-MX" sz="750" u="none" strike="noStrike">
                          <a:effectLst/>
                          <a:latin typeface="+mj-lt"/>
                        </a:rPr>
                        <a:t>Tamaulipas</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9</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0.29</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9</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0.32</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9</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0.35</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8</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0.31</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9</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0.35</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80788">
                <a:tc>
                  <a:txBody>
                    <a:bodyPr/>
                    <a:lstStyle/>
                    <a:p>
                      <a:pPr algn="l" fontAlgn="b"/>
                      <a:r>
                        <a:rPr lang="es-MX" sz="750" u="none" strike="noStrike">
                          <a:effectLst/>
                          <a:latin typeface="+mj-lt"/>
                        </a:rPr>
                        <a:t>Puebla</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5</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0.16</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6</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0.21</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9</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0.35</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11</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0.43</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18</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0.71</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80788">
                <a:tc>
                  <a:txBody>
                    <a:bodyPr/>
                    <a:lstStyle/>
                    <a:p>
                      <a:pPr algn="l" fontAlgn="b"/>
                      <a:r>
                        <a:rPr lang="es-MX" sz="750" u="none" strike="noStrike">
                          <a:effectLst/>
                          <a:latin typeface="+mj-lt"/>
                        </a:rPr>
                        <a:t>San Luis Potosí</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0</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0.00</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0</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0.00</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0.04</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0.04</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1</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0.04</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80788">
                <a:tc>
                  <a:txBody>
                    <a:bodyPr/>
                    <a:lstStyle/>
                    <a:p>
                      <a:pPr algn="l" fontAlgn="b"/>
                      <a:r>
                        <a:rPr lang="es-MX" sz="750" u="none" strike="noStrike" dirty="0">
                          <a:effectLst/>
                          <a:latin typeface="+mj-lt"/>
                        </a:rPr>
                        <a:t>Hidalgo</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a:t>
                      </a:r>
                      <a:endParaRPr lang="es-MX" sz="750" b="0" i="0" u="none" strike="noStrike">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a:t>
                      </a:r>
                      <a:endParaRPr lang="es-MX" sz="750" b="0" i="0" u="none" strike="noStrike" dirty="0">
                        <a:solidFill>
                          <a:srgbClr val="404040"/>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6" name="13 Estrella de 5 puntas"/>
          <p:cNvSpPr/>
          <p:nvPr/>
        </p:nvSpPr>
        <p:spPr>
          <a:xfrm>
            <a:off x="5095106" y="383046"/>
            <a:ext cx="313408" cy="313408"/>
          </a:xfrm>
          <a:prstGeom prst="star5">
            <a:avLst>
              <a:gd name="adj" fmla="val 28444"/>
              <a:gd name="hf" fmla="val 105146"/>
              <a:gd name="vf" fmla="val 110557"/>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15" name="14 Grupo"/>
          <p:cNvGrpSpPr/>
          <p:nvPr/>
        </p:nvGrpSpPr>
        <p:grpSpPr>
          <a:xfrm>
            <a:off x="1647308" y="6328154"/>
            <a:ext cx="1154936" cy="125182"/>
            <a:chOff x="539552" y="5763453"/>
            <a:chExt cx="1154936" cy="126245"/>
          </a:xfrm>
          <a:solidFill>
            <a:schemeClr val="bg1">
              <a:lumMod val="20000"/>
              <a:lumOff val="80000"/>
            </a:schemeClr>
          </a:solidFill>
        </p:grpSpPr>
        <p:sp>
          <p:nvSpPr>
            <p:cNvPr id="17" name="16 CuadroTexto"/>
            <p:cNvSpPr txBox="1"/>
            <p:nvPr/>
          </p:nvSpPr>
          <p:spPr>
            <a:xfrm>
              <a:off x="539552" y="5763453"/>
              <a:ext cx="610745" cy="124156"/>
            </a:xfrm>
            <a:prstGeom prst="rect">
              <a:avLst/>
            </a:prstGeom>
            <a:grpFill/>
          </p:spPr>
          <p:txBody>
            <a:bodyPr wrap="none" lIns="0" tIns="0" rIns="0" bIns="0" rtlCol="0">
              <a:spAutoFit/>
            </a:bodyPr>
            <a:lstStyle/>
            <a:p>
              <a:r>
                <a:rPr lang="es-MX" sz="800" dirty="0" smtClean="0">
                  <a:solidFill>
                    <a:schemeClr val="tx1">
                      <a:lumMod val="75000"/>
                      <a:lumOff val="25000"/>
                    </a:schemeClr>
                  </a:solidFill>
                  <a:latin typeface="+mj-lt"/>
                </a:rPr>
                <a:t>Periodicidad:</a:t>
              </a:r>
            </a:p>
          </p:txBody>
        </p:sp>
        <p:sp>
          <p:nvSpPr>
            <p:cNvPr id="18" name="17 CuadroTexto"/>
            <p:cNvSpPr txBox="1"/>
            <p:nvPr/>
          </p:nvSpPr>
          <p:spPr>
            <a:xfrm>
              <a:off x="1256868" y="5765542"/>
              <a:ext cx="437620" cy="124156"/>
            </a:xfrm>
            <a:prstGeom prst="rect">
              <a:avLst/>
            </a:prstGeom>
            <a:grpFill/>
          </p:spPr>
          <p:txBody>
            <a:bodyPr wrap="none" lIns="0" tIns="0" rIns="0" bIns="0" rtlCol="0">
              <a:spAutoFit/>
            </a:bodyPr>
            <a:lstStyle/>
            <a:p>
              <a:pPr marL="171450" indent="-171450">
                <a:buClr>
                  <a:schemeClr val="accent2">
                    <a:lumMod val="75000"/>
                  </a:schemeClr>
                </a:buClr>
                <a:buFont typeface="Wingdings" pitchFamily="2" charset="2"/>
                <a:buChar char="q"/>
              </a:pPr>
              <a:r>
                <a:rPr lang="es-MX" sz="800" u="sng" dirty="0" smtClean="0">
                  <a:solidFill>
                    <a:schemeClr val="tx1">
                      <a:lumMod val="75000"/>
                      <a:lumOff val="25000"/>
                    </a:schemeClr>
                  </a:solidFill>
                  <a:latin typeface="+mj-lt"/>
                </a:rPr>
                <a:t>Anual</a:t>
              </a:r>
            </a:p>
          </p:txBody>
        </p:sp>
      </p:grpSp>
    </p:spTree>
    <p:extLst>
      <p:ext uri="{BB962C8B-B14F-4D97-AF65-F5344CB8AC3E}">
        <p14:creationId xmlns:p14="http://schemas.microsoft.com/office/powerpoint/2010/main" val="3849613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586797577"/>
              </p:ext>
            </p:extLst>
          </p:nvPr>
        </p:nvGraphicFramePr>
        <p:xfrm>
          <a:off x="395535" y="793279"/>
          <a:ext cx="8280921" cy="4360448"/>
        </p:xfrm>
        <a:graphic>
          <a:graphicData uri="http://schemas.openxmlformats.org/drawingml/2006/table">
            <a:tbl>
              <a:tblPr firstRow="1" bandRow="1">
                <a:tableStyleId>{F5AB1C69-6EDB-4FF4-983F-18BD219EF322}</a:tableStyleId>
              </a:tblPr>
              <a:tblGrid>
                <a:gridCol w="1539172"/>
                <a:gridCol w="3213357"/>
                <a:gridCol w="1080120"/>
                <a:gridCol w="1512168"/>
                <a:gridCol w="936104"/>
              </a:tblGrid>
              <a:tr h="234580">
                <a:tc>
                  <a:txBody>
                    <a:bodyPr/>
                    <a:lstStyle/>
                    <a:p>
                      <a:pPr algn="ctr" fontAlgn="ctr"/>
                      <a:r>
                        <a:rPr lang="es-MX" sz="1200" u="none" strike="noStrike" dirty="0">
                          <a:solidFill>
                            <a:srgbClr val="FFFFFF"/>
                          </a:solidFill>
                          <a:effectLst/>
                          <a:latin typeface="+mj-lt"/>
                        </a:rPr>
                        <a:t>Capítulo</a:t>
                      </a:r>
                      <a:endParaRPr lang="es-MX" sz="1200" b="1" i="0" u="none" strike="noStrike" dirty="0">
                        <a:solidFill>
                          <a:srgbClr val="FFFFFF"/>
                        </a:solidFill>
                        <a:effectLst/>
                        <a:latin typeface="+mj-lt"/>
                        <a:cs typeface="Arial" pitchFamily="34" charset="0"/>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fontAlgn="ctr"/>
                      <a:r>
                        <a:rPr lang="es-MX" sz="1200" u="none" strike="noStrike" dirty="0">
                          <a:solidFill>
                            <a:srgbClr val="FFFFFF"/>
                          </a:solidFill>
                          <a:effectLst/>
                          <a:latin typeface="+mj-lt"/>
                        </a:rPr>
                        <a:t>Tema</a:t>
                      </a:r>
                      <a:endParaRPr lang="es-MX" sz="1200" b="1" i="0" u="none" strike="noStrike" dirty="0">
                        <a:solidFill>
                          <a:srgbClr val="FFFFFF"/>
                        </a:solidFill>
                        <a:effectLst/>
                        <a:latin typeface="+mj-lt"/>
                        <a:cs typeface="Arial" pitchFamily="34" charset="0"/>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fontAlgn="ctr"/>
                      <a:r>
                        <a:rPr lang="es-MX" sz="1200" u="none" strike="noStrike" dirty="0">
                          <a:solidFill>
                            <a:srgbClr val="FFFFFF"/>
                          </a:solidFill>
                          <a:effectLst/>
                          <a:latin typeface="+mj-lt"/>
                        </a:rPr>
                        <a:t>Cobertura</a:t>
                      </a:r>
                      <a:endParaRPr lang="es-MX" sz="1200" b="1" i="0" u="none" strike="noStrike" dirty="0">
                        <a:solidFill>
                          <a:srgbClr val="FFFFFF"/>
                        </a:solidFill>
                        <a:effectLst/>
                        <a:latin typeface="+mj-lt"/>
                        <a:cs typeface="Arial" pitchFamily="34" charset="0"/>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fontAlgn="ctr"/>
                      <a:r>
                        <a:rPr lang="es-MX" sz="1200" u="none" strike="noStrike" dirty="0">
                          <a:solidFill>
                            <a:srgbClr val="FFFFFF"/>
                          </a:solidFill>
                          <a:effectLst/>
                          <a:latin typeface="+mj-lt"/>
                        </a:rPr>
                        <a:t>Periodo de </a:t>
                      </a:r>
                      <a:r>
                        <a:rPr lang="es-MX" sz="1200" u="none" strike="noStrike" dirty="0" smtClean="0">
                          <a:solidFill>
                            <a:srgbClr val="FFFFFF"/>
                          </a:solidFill>
                          <a:effectLst/>
                          <a:latin typeface="+mj-lt"/>
                        </a:rPr>
                        <a:t>Actualización</a:t>
                      </a:r>
                      <a:endParaRPr lang="es-MX" sz="1200" b="1" i="0" u="none" strike="noStrike" dirty="0">
                        <a:solidFill>
                          <a:srgbClr val="FFFFFF"/>
                        </a:solidFill>
                        <a:effectLst/>
                        <a:latin typeface="+mj-lt"/>
                        <a:cs typeface="Arial" pitchFamily="34" charset="0"/>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fontAlgn="ctr"/>
                      <a:r>
                        <a:rPr lang="es-MX" sz="1200" b="1" u="none" strike="noStrike" kern="1200" dirty="0" smtClean="0">
                          <a:solidFill>
                            <a:srgbClr val="FFFFFF"/>
                          </a:solidFill>
                          <a:effectLst/>
                          <a:latin typeface="+mj-lt"/>
                          <a:ea typeface="+mn-ea"/>
                          <a:cs typeface="+mn-cs"/>
                        </a:rPr>
                        <a:t>Diapositiva</a:t>
                      </a:r>
                      <a:endParaRPr lang="es-MX" sz="1200" b="1" i="0" u="none" strike="noStrike" kern="1200" dirty="0">
                        <a:solidFill>
                          <a:srgbClr val="FFFFFF"/>
                        </a:solidFill>
                        <a:effectLst/>
                        <a:latin typeface="+mj-lt"/>
                        <a:ea typeface="+mn-ea"/>
                        <a:cs typeface="Arial" pitchFamily="34" charset="0"/>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93529">
                <a:tc rowSpan="4">
                  <a:txBody>
                    <a:bodyPr/>
                    <a:lstStyle/>
                    <a:p>
                      <a:pPr marL="72000" algn="l" defTabSz="914400" rtl="0" eaLnBrk="1" fontAlgn="ctr" latinLnBrk="0" hangingPunct="1">
                        <a:spcBef>
                          <a:spcPts val="0"/>
                        </a:spcBef>
                      </a:pPr>
                      <a:r>
                        <a:rPr lang="es-MX" sz="1050" b="1" u="none" strike="noStrike" kern="1200" dirty="0" smtClean="0">
                          <a:effectLst/>
                          <a:latin typeface="+mj-lt"/>
                        </a:rPr>
                        <a:t>1. Sector primario</a:t>
                      </a:r>
                      <a:endParaRPr lang="es-MX" sz="1050" b="1" u="none" strike="noStrike" kern="1200" dirty="0">
                        <a:solidFill>
                          <a:schemeClr val="tx1"/>
                        </a:solidFill>
                        <a:effectLst/>
                        <a:latin typeface="+mj-lt"/>
                        <a:ea typeface="+mn-ea"/>
                        <a:cs typeface="Arial" pitchFamily="34" charset="0"/>
                      </a:endParaRPr>
                    </a:p>
                  </a:txBody>
                  <a:tcPr marL="45720" marR="45720" anchor="ctr">
                    <a:lnL w="12700" cmpd="sng">
                      <a:noFill/>
                    </a:lnL>
                    <a:lnR w="12700" cmpd="sng">
                      <a:noFill/>
                    </a:lnR>
                    <a:lnT w="381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438" indent="0" algn="l" fontAlgn="ctr"/>
                      <a:r>
                        <a:rPr lang="es-MX" sz="1050" u="none" strike="noStrike" dirty="0" smtClean="0">
                          <a:effectLst/>
                          <a:latin typeface="+mj-lt"/>
                        </a:rPr>
                        <a:t>Agricultur</a:t>
                      </a:r>
                      <a:r>
                        <a:rPr lang="es-MX" sz="1050" u="none" strike="noStrike" baseline="0" dirty="0" smtClean="0">
                          <a:effectLst/>
                          <a:latin typeface="+mj-lt"/>
                        </a:rPr>
                        <a:t>a</a:t>
                      </a:r>
                      <a:endParaRPr lang="es-MX" sz="1050" b="0" i="0" u="none" strike="noStrike" dirty="0">
                        <a:solidFill>
                          <a:schemeClr val="tx1"/>
                        </a:solidFill>
                        <a:effectLst/>
                        <a:latin typeface="+mj-lt"/>
                        <a:cs typeface="Arial" pitchFamily="34" charset="0"/>
                      </a:endParaRPr>
                    </a:p>
                  </a:txBody>
                  <a:tcPr marL="180000" marR="46800" marT="46800" marB="4680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Estatal</a:t>
                      </a:r>
                      <a:endParaRPr lang="es-MX" sz="1050" b="0" i="0" u="none" strike="noStrike" dirty="0">
                        <a:solidFill>
                          <a:schemeClr val="tx1"/>
                        </a:solidFill>
                        <a:effectLst/>
                        <a:latin typeface="+mj-lt"/>
                        <a:cs typeface="Arial" pitchFamily="34" charset="0"/>
                      </a:endParaRP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a:effectLst/>
                          <a:latin typeface="+mj-lt"/>
                        </a:rPr>
                        <a:t>Anual</a:t>
                      </a:r>
                      <a:endParaRPr lang="es-MX" sz="1050" b="0" i="0" u="none" strike="noStrike" dirty="0">
                        <a:solidFill>
                          <a:schemeClr val="tx1"/>
                        </a:solidFill>
                        <a:effectLst/>
                        <a:latin typeface="+mj-lt"/>
                        <a:cs typeface="Arial" pitchFamily="34" charset="0"/>
                      </a:endParaRP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r" fontAlgn="ctr"/>
                      <a:r>
                        <a:rPr lang="es-MX" sz="1050" u="none" strike="noStrike" dirty="0" smtClean="0">
                          <a:effectLst/>
                          <a:latin typeface="+mj-lt"/>
                        </a:rPr>
                        <a:t>6</a:t>
                      </a:r>
                      <a:endParaRPr lang="es-MX" sz="1050" b="0" i="0" u="none" strike="noStrike" dirty="0">
                        <a:solidFill>
                          <a:schemeClr val="tx1"/>
                        </a:solidFill>
                        <a:effectLst/>
                        <a:latin typeface="+mj-lt"/>
                        <a:cs typeface="Arial" pitchFamily="34" charset="0"/>
                      </a:endParaRPr>
                    </a:p>
                  </a:txBody>
                  <a:tcPr marL="46800" marR="396000" marT="46800" marB="4680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r>
              <a:tr h="193529">
                <a:tc vMerge="1">
                  <a:txBody>
                    <a:bodyPr/>
                    <a:lstStyle/>
                    <a:p>
                      <a:pPr marL="72000" algn="l" fontAlgn="ctr">
                        <a:spcBef>
                          <a:spcPts val="0"/>
                        </a:spcBef>
                      </a:pPr>
                      <a:endParaRPr lang="es-MX" sz="1050" b="0" i="0" u="none" strike="noStrike" dirty="0">
                        <a:solidFill>
                          <a:schemeClr val="tx1"/>
                        </a:solidFill>
                        <a:effectLst/>
                        <a:latin typeface="Arial" pitchFamily="34" charset="0"/>
                        <a:cs typeface="Arial" pitchFamily="34" charset="0"/>
                      </a:endParaRPr>
                    </a:p>
                  </a:txBody>
                  <a:tcPr marL="0" marR="0" marT="0" marB="0" anchor="ctr">
                    <a:lnL w="12700" cap="flat" cmpd="sng" algn="ctr">
                      <a:solidFill>
                        <a:srgbClr val="02519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72000" algn="l" fontAlgn="ctr"/>
                      <a:r>
                        <a:rPr lang="es-MX" sz="1050" u="none" strike="noStrike" dirty="0" smtClean="0">
                          <a:effectLst/>
                          <a:latin typeface="+mj-lt"/>
                        </a:rPr>
                        <a:t>Ganadería</a:t>
                      </a:r>
                      <a:endParaRPr lang="es-MX" sz="1050" b="0" i="0" u="none" strike="noStrike" dirty="0">
                        <a:solidFill>
                          <a:schemeClr val="tx1"/>
                        </a:solidFill>
                        <a:effectLst/>
                        <a:latin typeface="+mj-lt"/>
                        <a:cs typeface="Arial" pitchFamily="34" charset="0"/>
                      </a:endParaRPr>
                    </a:p>
                  </a:txBody>
                  <a:tcPr marL="180000" marR="468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a:effectLst/>
                          <a:latin typeface="+mj-lt"/>
                        </a:rPr>
                        <a:t>Estatal </a:t>
                      </a:r>
                      <a:endParaRPr lang="es-MX" sz="105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a:effectLst/>
                          <a:latin typeface="+mj-lt"/>
                        </a:rPr>
                        <a:t>Anual</a:t>
                      </a:r>
                      <a:endParaRPr lang="es-MX" sz="105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1050" u="none" strike="noStrike" dirty="0" smtClean="0">
                          <a:effectLst/>
                          <a:latin typeface="+mj-lt"/>
                        </a:rPr>
                        <a:t>8</a:t>
                      </a:r>
                      <a:endParaRPr lang="es-MX" sz="1050" b="0" i="0" u="none" strike="noStrike" dirty="0">
                        <a:solidFill>
                          <a:schemeClr val="tx1"/>
                        </a:solidFill>
                        <a:effectLst/>
                        <a:latin typeface="+mj-lt"/>
                        <a:cs typeface="Arial" pitchFamily="34" charset="0"/>
                      </a:endParaRPr>
                    </a:p>
                  </a:txBody>
                  <a:tcPr marL="46800" marR="396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3529">
                <a:tc vMerge="1">
                  <a:txBody>
                    <a:bodyPr/>
                    <a:lstStyle/>
                    <a:p>
                      <a:pPr marL="72000" algn="l" fontAlgn="ctr">
                        <a:spcBef>
                          <a:spcPts val="0"/>
                        </a:spcBef>
                      </a:pPr>
                      <a:endParaRPr lang="es-MX" sz="1050" b="0" i="0" u="none" strike="noStrike" dirty="0">
                        <a:solidFill>
                          <a:schemeClr val="tx1"/>
                        </a:solidFill>
                        <a:effectLst/>
                        <a:latin typeface="Arial" pitchFamily="34" charset="0"/>
                        <a:cs typeface="Arial" pitchFamily="34" charset="0"/>
                      </a:endParaRPr>
                    </a:p>
                  </a:txBody>
                  <a:tcPr marL="0" marR="0" marT="0" marB="0" anchor="ctr">
                    <a:lnL w="12700" cap="flat" cmpd="sng" algn="ctr">
                      <a:solidFill>
                        <a:srgbClr val="02519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marL="72000" algn="l" fontAlgn="ctr"/>
                      <a:r>
                        <a:rPr lang="es-MX" sz="1050" u="none" strike="noStrike" dirty="0" smtClean="0">
                          <a:effectLst/>
                          <a:latin typeface="+mj-lt"/>
                        </a:rPr>
                        <a:t>Pesca</a:t>
                      </a:r>
                      <a:endParaRPr lang="es-MX" sz="1050" b="0" i="0" u="none" strike="noStrike" dirty="0">
                        <a:solidFill>
                          <a:schemeClr val="tx1"/>
                        </a:solidFill>
                        <a:effectLst/>
                        <a:latin typeface="+mj-lt"/>
                        <a:cs typeface="Arial" pitchFamily="34" charset="0"/>
                      </a:endParaRPr>
                    </a:p>
                  </a:txBody>
                  <a:tcPr marL="180000" marR="468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a:effectLst/>
                          <a:latin typeface="+mj-lt"/>
                        </a:rPr>
                        <a:t>Estatal</a:t>
                      </a:r>
                      <a:endParaRPr lang="es-MX" sz="105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a:effectLst/>
                          <a:latin typeface="+mj-lt"/>
                        </a:rPr>
                        <a:t>Anual</a:t>
                      </a:r>
                      <a:endParaRPr lang="es-MX" sz="105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1050" u="none" strike="noStrike" dirty="0">
                          <a:effectLst/>
                          <a:latin typeface="+mj-lt"/>
                        </a:rPr>
                        <a:t> </a:t>
                      </a:r>
                      <a:r>
                        <a:rPr lang="es-MX" sz="1050" u="none" strike="noStrike" dirty="0" smtClean="0">
                          <a:effectLst/>
                          <a:latin typeface="+mj-lt"/>
                        </a:rPr>
                        <a:t>10</a:t>
                      </a:r>
                      <a:endParaRPr lang="es-MX" sz="1050" b="0" i="0" u="none" strike="noStrike" dirty="0">
                        <a:solidFill>
                          <a:schemeClr val="tx1"/>
                        </a:solidFill>
                        <a:effectLst/>
                        <a:latin typeface="+mj-lt"/>
                        <a:cs typeface="Arial" pitchFamily="34" charset="0"/>
                      </a:endParaRPr>
                    </a:p>
                  </a:txBody>
                  <a:tcPr marL="46800" marR="396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3529">
                <a:tc vMerge="1">
                  <a:txBody>
                    <a:bodyPr/>
                    <a:lstStyle/>
                    <a:p>
                      <a:pPr marL="72000" algn="l" fontAlgn="ctr">
                        <a:spcBef>
                          <a:spcPts val="0"/>
                        </a:spcBef>
                      </a:pPr>
                      <a:endParaRPr lang="es-MX" sz="1050" b="0" i="0" u="none" strike="noStrike" dirty="0">
                        <a:solidFill>
                          <a:schemeClr val="tx1"/>
                        </a:solidFill>
                        <a:effectLst/>
                        <a:latin typeface="Arial" pitchFamily="34" charset="0"/>
                        <a:cs typeface="Arial" pitchFamily="34" charset="0"/>
                      </a:endParaRPr>
                    </a:p>
                  </a:txBody>
                  <a:tcPr marL="0" marR="0" marT="0" marB="0" anchor="ctr">
                    <a:lnL w="12700" cap="flat" cmpd="sng" algn="ctr">
                      <a:solidFill>
                        <a:srgbClr val="02519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72000" algn="l" fontAlgn="ctr"/>
                      <a:r>
                        <a:rPr lang="es-MX" sz="1050" u="none" strike="noStrike" dirty="0" smtClean="0">
                          <a:effectLst/>
                          <a:latin typeface="+mj-lt"/>
                        </a:rPr>
                        <a:t>Silvicultura</a:t>
                      </a:r>
                      <a:endParaRPr lang="es-MX" sz="1050" b="0" i="0" u="none" strike="noStrike" dirty="0">
                        <a:solidFill>
                          <a:schemeClr val="tx1"/>
                        </a:solidFill>
                        <a:effectLst/>
                        <a:latin typeface="+mj-lt"/>
                        <a:cs typeface="Arial" pitchFamily="34" charset="0"/>
                      </a:endParaRPr>
                    </a:p>
                  </a:txBody>
                  <a:tcPr marL="180000" marR="46800" marT="46800" marB="4680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050" u="none" strike="noStrike" dirty="0">
                          <a:effectLst/>
                          <a:latin typeface="+mj-lt"/>
                        </a:rPr>
                        <a:t>Estatal</a:t>
                      </a:r>
                      <a:endParaRPr lang="es-MX" sz="105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050" u="none" strike="noStrike" dirty="0">
                          <a:effectLst/>
                          <a:latin typeface="+mj-lt"/>
                        </a:rPr>
                        <a:t>Anual</a:t>
                      </a:r>
                      <a:endParaRPr lang="es-MX" sz="105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s-MX" sz="1050" u="none" strike="noStrike" dirty="0">
                          <a:effectLst/>
                          <a:latin typeface="+mj-lt"/>
                        </a:rPr>
                        <a:t> </a:t>
                      </a:r>
                      <a:r>
                        <a:rPr lang="es-MX" sz="1050" u="none" strike="noStrike" dirty="0" smtClean="0">
                          <a:effectLst/>
                          <a:latin typeface="+mj-lt"/>
                        </a:rPr>
                        <a:t>12</a:t>
                      </a:r>
                      <a:endParaRPr lang="es-MX" sz="1050" b="0" i="0" u="none" strike="noStrike" dirty="0">
                        <a:solidFill>
                          <a:schemeClr val="tx1"/>
                        </a:solidFill>
                        <a:effectLst/>
                        <a:latin typeface="+mj-lt"/>
                        <a:cs typeface="Arial" pitchFamily="34" charset="0"/>
                      </a:endParaRPr>
                    </a:p>
                  </a:txBody>
                  <a:tcPr marL="46800" marR="396000" marT="46800" marB="4680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r>
              <a:tr h="216066">
                <a:tc rowSpan="5">
                  <a:txBody>
                    <a:bodyPr/>
                    <a:lstStyle/>
                    <a:p>
                      <a:pPr marL="72000" algn="l" fontAlgn="ctr"/>
                      <a:r>
                        <a:rPr lang="es-MX" sz="1050" b="1" u="none" strike="noStrike" dirty="0" smtClean="0">
                          <a:effectLst/>
                          <a:latin typeface="+mj-lt"/>
                        </a:rPr>
                        <a:t>2. Macroeconomía</a:t>
                      </a:r>
                      <a:endParaRPr lang="es-MX" sz="1050" b="1" u="none" strike="noStrike" dirty="0" smtClean="0">
                        <a:solidFill>
                          <a:schemeClr val="tx1"/>
                        </a:solidFill>
                        <a:effectLst/>
                        <a:latin typeface="+mj-lt"/>
                        <a:cs typeface="Arial" pitchFamily="34" charset="0"/>
                      </a:endParaRPr>
                    </a:p>
                  </a:txBody>
                  <a:tcPr marL="45720" marR="45720" anchor="ct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marL="72000" algn="l" fontAlgn="ctr"/>
                      <a:r>
                        <a:rPr lang="es-MX" sz="1050" u="none" strike="noStrike" dirty="0" smtClean="0">
                          <a:effectLst/>
                          <a:latin typeface="+mj-lt"/>
                        </a:rPr>
                        <a:t>Producto Interno Bruto Estatal</a:t>
                      </a:r>
                      <a:endParaRPr lang="es-MX" sz="1050" b="0" i="0" u="none" strike="noStrike" dirty="0">
                        <a:solidFill>
                          <a:schemeClr val="tx1"/>
                        </a:solidFill>
                        <a:effectLst/>
                        <a:latin typeface="+mj-lt"/>
                        <a:cs typeface="Arial" pitchFamily="34" charset="0"/>
                      </a:endParaRPr>
                    </a:p>
                  </a:txBody>
                  <a:tcPr marL="180000" marR="46800" marT="46800" marB="4680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Estatal</a:t>
                      </a:r>
                      <a:endParaRPr lang="es-MX" sz="105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050" u="none" strike="noStrike" dirty="0" smtClean="0">
                          <a:effectLst/>
                          <a:latin typeface="+mj-lt"/>
                        </a:rPr>
                        <a:t>Anual</a:t>
                      </a:r>
                      <a:endParaRPr lang="es-MX" sz="1050" b="0" i="0" u="none" strike="noStrike" dirty="0" smtClean="0">
                        <a:solidFill>
                          <a:schemeClr val="tx1"/>
                        </a:solidFill>
                        <a:effectLst/>
                        <a:latin typeface="+mj-lt"/>
                        <a:cs typeface="Arial" pitchFamily="34" charset="0"/>
                      </a:endParaRPr>
                    </a:p>
                  </a:txBody>
                  <a:tcPr marL="45720" marR="4572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es-MX" sz="1050" u="none" strike="noStrike" dirty="0" smtClean="0">
                          <a:effectLst/>
                          <a:latin typeface="+mj-lt"/>
                        </a:rPr>
                        <a:t>14</a:t>
                      </a:r>
                      <a:endParaRPr lang="es-MX" sz="1050" b="0" i="0" u="none" strike="noStrike" dirty="0">
                        <a:solidFill>
                          <a:schemeClr val="tx1"/>
                        </a:solidFill>
                        <a:effectLst/>
                        <a:latin typeface="+mj-lt"/>
                        <a:cs typeface="Arial" pitchFamily="34" charset="0"/>
                      </a:endParaRPr>
                    </a:p>
                  </a:txBody>
                  <a:tcPr marL="46800" marR="396000" marT="46800" marB="4680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16684">
                <a:tc vMerge="1">
                  <a:txBody>
                    <a:bodyPr/>
                    <a:lstStyle/>
                    <a:p>
                      <a:pPr marL="72000" marR="0" indent="0" algn="l" defTabSz="914400" rtl="0" eaLnBrk="1" fontAlgn="ctr" latinLnBrk="0" hangingPunct="1">
                        <a:lnSpc>
                          <a:spcPct val="100000"/>
                        </a:lnSpc>
                        <a:spcBef>
                          <a:spcPts val="0"/>
                        </a:spcBef>
                        <a:spcAft>
                          <a:spcPts val="0"/>
                        </a:spcAft>
                        <a:buClrTx/>
                        <a:buSzTx/>
                        <a:buFontTx/>
                        <a:buNone/>
                        <a:tabLst/>
                        <a:defRPr/>
                      </a:pPr>
                      <a:endParaRPr lang="es-MX" sz="1050" u="none" strike="noStrike" dirty="0" smtClean="0">
                        <a:solidFill>
                          <a:schemeClr val="tx1"/>
                        </a:solidFill>
                        <a:effectLst/>
                        <a:latin typeface="Arial" pitchFamily="34" charset="0"/>
                        <a:cs typeface="Arial" pitchFamily="34" charset="0"/>
                      </a:endParaRPr>
                    </a:p>
                  </a:txBody>
                  <a:tcPr marL="0" marR="0" marT="0" marB="0" anchor="ctr">
                    <a:lnL w="12700" cap="flat" cmpd="sng" algn="ctr">
                      <a:solidFill>
                        <a:srgbClr val="02519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F"/>
                    </a:solidFill>
                  </a:tcPr>
                </a:tc>
                <a:tc>
                  <a:txBody>
                    <a:bodyPr/>
                    <a:lstStyle/>
                    <a:p>
                      <a:pPr marL="72000" algn="l" fontAlgn="ctr"/>
                      <a:r>
                        <a:rPr lang="es-MX" sz="1050" u="none" strike="noStrike" dirty="0" smtClean="0">
                          <a:effectLst/>
                          <a:latin typeface="+mj-lt"/>
                        </a:rPr>
                        <a:t>Indicador Trimestral de la Actividad Económica Estatal (ITAEE)</a:t>
                      </a:r>
                      <a:endParaRPr lang="es-MX" sz="1050" b="0" i="0" u="none" strike="noStrike" dirty="0">
                        <a:solidFill>
                          <a:schemeClr val="tx1"/>
                        </a:solidFill>
                        <a:effectLst/>
                        <a:latin typeface="+mj-lt"/>
                        <a:cs typeface="Arial" pitchFamily="34" charset="0"/>
                      </a:endParaRPr>
                    </a:p>
                  </a:txBody>
                  <a:tcPr marL="180000" marR="468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a:effectLst/>
                          <a:latin typeface="+mj-lt"/>
                        </a:rPr>
                        <a:t>Estatal</a:t>
                      </a:r>
                      <a:endParaRPr lang="es-MX" sz="105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050" u="none" strike="noStrike" dirty="0" smtClean="0">
                          <a:effectLst/>
                          <a:latin typeface="+mj-lt"/>
                        </a:rPr>
                        <a:t>Trimestral</a:t>
                      </a:r>
                      <a:endParaRPr lang="es-MX" sz="1050" b="0" i="0" u="none" strike="noStrike" dirty="0" smtClean="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1050" u="none" strike="noStrike" dirty="0" smtClean="0">
                          <a:effectLst/>
                          <a:latin typeface="+mj-lt"/>
                        </a:rPr>
                        <a:t>16</a:t>
                      </a:r>
                      <a:endParaRPr lang="es-MX" sz="1050" b="0" i="0" u="none" strike="noStrike" dirty="0">
                        <a:solidFill>
                          <a:schemeClr val="tx1"/>
                        </a:solidFill>
                        <a:effectLst/>
                        <a:latin typeface="+mj-lt"/>
                        <a:cs typeface="Arial" pitchFamily="34" charset="0"/>
                      </a:endParaRPr>
                    </a:p>
                  </a:txBody>
                  <a:tcPr marL="46800" marR="396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16684">
                <a:tc vMerge="1">
                  <a:txBody>
                    <a:bodyPr/>
                    <a:lstStyle/>
                    <a:p>
                      <a:pPr marL="72000" marR="0" indent="0" algn="l" defTabSz="914400" rtl="0" eaLnBrk="1" fontAlgn="ctr" latinLnBrk="0" hangingPunct="1">
                        <a:lnSpc>
                          <a:spcPct val="100000"/>
                        </a:lnSpc>
                        <a:spcBef>
                          <a:spcPts val="0"/>
                        </a:spcBef>
                        <a:spcAft>
                          <a:spcPts val="0"/>
                        </a:spcAft>
                        <a:buClrTx/>
                        <a:buSzTx/>
                        <a:buFontTx/>
                        <a:buNone/>
                        <a:tabLst/>
                        <a:defRPr/>
                      </a:pPr>
                      <a:endParaRPr lang="es-MX" sz="1050" u="none" strike="noStrike" dirty="0" smtClean="0">
                        <a:solidFill>
                          <a:schemeClr val="tx1"/>
                        </a:solidFill>
                        <a:effectLst/>
                        <a:latin typeface="Arial" pitchFamily="34" charset="0"/>
                        <a:cs typeface="Arial" pitchFamily="34" charset="0"/>
                      </a:endParaRPr>
                    </a:p>
                  </a:txBody>
                  <a:tcPr marL="0" marR="0" marT="0" marB="0" anchor="ctr">
                    <a:lnL w="12700" cap="flat" cmpd="sng" algn="ctr">
                      <a:solidFill>
                        <a:srgbClr val="02519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F"/>
                    </a:solidFill>
                  </a:tcPr>
                </a:tc>
                <a:tc>
                  <a:txBody>
                    <a:bodyPr/>
                    <a:lstStyle/>
                    <a:p>
                      <a:pPr marL="72000" marR="0" indent="0" algn="l" defTabSz="914400" rtl="0" eaLnBrk="1" fontAlgn="ctr" latinLnBrk="0" hangingPunct="1">
                        <a:lnSpc>
                          <a:spcPct val="100000"/>
                        </a:lnSpc>
                        <a:spcBef>
                          <a:spcPts val="0"/>
                        </a:spcBef>
                        <a:spcAft>
                          <a:spcPts val="0"/>
                        </a:spcAft>
                        <a:buClrTx/>
                        <a:buSzTx/>
                        <a:buFontTx/>
                        <a:buNone/>
                        <a:tabLst/>
                        <a:defRPr/>
                      </a:pPr>
                      <a:r>
                        <a:rPr lang="es-MX" sz="1050" u="none" strike="noStrike" dirty="0" smtClean="0">
                          <a:effectLst/>
                          <a:latin typeface="+mj-lt"/>
                        </a:rPr>
                        <a:t>Índice Nacional de Precios al Consumidor e Inflación</a:t>
                      </a:r>
                      <a:endParaRPr lang="es-MX" sz="1050" b="0" i="0" u="none" strike="noStrike" dirty="0" smtClean="0">
                        <a:solidFill>
                          <a:schemeClr val="tx1"/>
                        </a:solidFill>
                        <a:effectLst/>
                        <a:latin typeface="+mj-lt"/>
                        <a:cs typeface="Arial" pitchFamily="34" charset="0"/>
                      </a:endParaRPr>
                    </a:p>
                  </a:txBody>
                  <a:tcPr marL="180000" marR="468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Tapachula</a:t>
                      </a:r>
                      <a:endParaRPr lang="es-MX" sz="105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Mensual</a:t>
                      </a:r>
                      <a:endParaRPr lang="es-MX" sz="105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1050" u="none" strike="noStrike" dirty="0" smtClean="0">
                          <a:effectLst/>
                          <a:latin typeface="+mj-lt"/>
                        </a:rPr>
                        <a:t>17</a:t>
                      </a:r>
                      <a:endParaRPr lang="es-MX" sz="1050" b="0" i="0" u="none" strike="noStrike" dirty="0">
                        <a:solidFill>
                          <a:schemeClr val="tx1"/>
                        </a:solidFill>
                        <a:effectLst/>
                        <a:latin typeface="+mj-lt"/>
                        <a:cs typeface="Arial" pitchFamily="34" charset="0"/>
                      </a:endParaRPr>
                    </a:p>
                  </a:txBody>
                  <a:tcPr marL="46800" marR="396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16684">
                <a:tc vMerge="1">
                  <a:txBody>
                    <a:bodyPr/>
                    <a:lstStyle/>
                    <a:p>
                      <a:pPr marL="72000" marR="0" indent="0" algn="l" defTabSz="914400" rtl="0" eaLnBrk="1" fontAlgn="ctr" latinLnBrk="0" hangingPunct="1">
                        <a:lnSpc>
                          <a:spcPct val="100000"/>
                        </a:lnSpc>
                        <a:spcBef>
                          <a:spcPts val="0"/>
                        </a:spcBef>
                        <a:spcAft>
                          <a:spcPts val="0"/>
                        </a:spcAft>
                        <a:buClrTx/>
                        <a:buSzTx/>
                        <a:buFontTx/>
                        <a:buNone/>
                        <a:tabLst/>
                        <a:defRPr/>
                      </a:pPr>
                      <a:endParaRPr lang="es-MX" sz="1050" u="none" strike="noStrike" dirty="0" smtClean="0">
                        <a:solidFill>
                          <a:schemeClr val="tx1"/>
                        </a:solidFill>
                        <a:effectLst/>
                        <a:latin typeface="Arial" pitchFamily="34" charset="0"/>
                        <a:cs typeface="Arial" pitchFamily="34" charset="0"/>
                      </a:endParaRPr>
                    </a:p>
                  </a:txBody>
                  <a:tcPr marL="0" marR="0" marT="0" marB="0" anchor="ctr">
                    <a:lnL w="12700" cap="flat" cmpd="sng" algn="ctr">
                      <a:solidFill>
                        <a:srgbClr val="02519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F"/>
                    </a:solidFill>
                  </a:tcPr>
                </a:tc>
                <a:tc>
                  <a:txBody>
                    <a:bodyPr/>
                    <a:lstStyle/>
                    <a:p>
                      <a:pPr marL="72000" algn="l" fontAlgn="ctr"/>
                      <a:r>
                        <a:rPr lang="es-MX" sz="1050" u="none" strike="noStrike" dirty="0">
                          <a:effectLst/>
                          <a:latin typeface="+mj-lt"/>
                        </a:rPr>
                        <a:t>Inversión extranjera directa</a:t>
                      </a:r>
                      <a:endParaRPr lang="es-MX" sz="1050" b="0" i="0" u="none" strike="noStrike" dirty="0">
                        <a:solidFill>
                          <a:schemeClr val="tx1"/>
                        </a:solidFill>
                        <a:effectLst/>
                        <a:latin typeface="+mj-lt"/>
                        <a:cs typeface="Arial" pitchFamily="34" charset="0"/>
                      </a:endParaRPr>
                    </a:p>
                  </a:txBody>
                  <a:tcPr marL="180000" marR="468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a:effectLst/>
                          <a:latin typeface="+mj-lt"/>
                        </a:rPr>
                        <a:t>Estatal</a:t>
                      </a:r>
                      <a:endParaRPr lang="es-MX" sz="105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a:effectLst/>
                          <a:latin typeface="+mj-lt"/>
                        </a:rPr>
                        <a:t>Anual y </a:t>
                      </a:r>
                      <a:r>
                        <a:rPr lang="es-MX" sz="1050" u="none" strike="noStrike" dirty="0" smtClean="0">
                          <a:effectLst/>
                          <a:latin typeface="+mj-lt"/>
                        </a:rPr>
                        <a:t>Trimestral</a:t>
                      </a:r>
                      <a:endParaRPr lang="es-MX" sz="105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1050" u="none" strike="noStrike" dirty="0" smtClean="0">
                          <a:effectLst/>
                          <a:latin typeface="+mj-lt"/>
                        </a:rPr>
                        <a:t>18</a:t>
                      </a:r>
                      <a:endParaRPr lang="es-MX" sz="1050" b="0" i="0" u="none" strike="noStrike" dirty="0">
                        <a:solidFill>
                          <a:schemeClr val="tx1"/>
                        </a:solidFill>
                        <a:effectLst/>
                        <a:latin typeface="+mj-lt"/>
                        <a:cs typeface="Arial" pitchFamily="34" charset="0"/>
                      </a:endParaRPr>
                    </a:p>
                  </a:txBody>
                  <a:tcPr marL="46800" marR="396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16066">
                <a:tc vMerge="1">
                  <a:txBody>
                    <a:bodyPr/>
                    <a:lstStyle/>
                    <a:p>
                      <a:pPr marL="72000" marR="0" indent="0" algn="l" defTabSz="914400" rtl="0" eaLnBrk="1" fontAlgn="ctr" latinLnBrk="0" hangingPunct="1">
                        <a:lnSpc>
                          <a:spcPct val="100000"/>
                        </a:lnSpc>
                        <a:spcBef>
                          <a:spcPts val="0"/>
                        </a:spcBef>
                        <a:spcAft>
                          <a:spcPts val="0"/>
                        </a:spcAft>
                        <a:buClrTx/>
                        <a:buSzTx/>
                        <a:buFontTx/>
                        <a:buNone/>
                        <a:tabLst/>
                        <a:defRPr/>
                      </a:pPr>
                      <a:endParaRPr lang="es-MX" sz="900" u="none" strike="noStrike" dirty="0" smtClean="0">
                        <a:solidFill>
                          <a:schemeClr val="tx1"/>
                        </a:solidFill>
                        <a:effectLst/>
                        <a:latin typeface="Arial" pitchFamily="34" charset="0"/>
                        <a:cs typeface="Arial" pitchFamily="34" charset="0"/>
                      </a:endParaRPr>
                    </a:p>
                  </a:txBody>
                  <a:tcPr marL="0" marR="0" marT="0" marB="0" anchor="ctr">
                    <a:lnL w="12700" cap="flat" cmpd="sng" algn="ctr">
                      <a:solidFill>
                        <a:srgbClr val="02519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F"/>
                    </a:solidFill>
                  </a:tcPr>
                </a:tc>
                <a:tc>
                  <a:txBody>
                    <a:bodyPr/>
                    <a:lstStyle/>
                    <a:p>
                      <a:pPr marL="72000" algn="l" fontAlgn="ctr"/>
                      <a:r>
                        <a:rPr lang="es-MX" sz="1050" u="none" strike="noStrike" dirty="0">
                          <a:effectLst/>
                          <a:latin typeface="+mj-lt"/>
                        </a:rPr>
                        <a:t>Ingresos por remesas </a:t>
                      </a:r>
                      <a:r>
                        <a:rPr lang="es-MX" sz="1050" u="none" strike="noStrike" dirty="0" smtClean="0">
                          <a:effectLst/>
                          <a:latin typeface="+mj-lt"/>
                        </a:rPr>
                        <a:t>familiares</a:t>
                      </a:r>
                      <a:endParaRPr lang="es-MX" sz="1050" b="0" i="0" u="none" strike="noStrike" dirty="0">
                        <a:solidFill>
                          <a:schemeClr val="tx1"/>
                        </a:solidFill>
                        <a:effectLst/>
                        <a:latin typeface="+mj-lt"/>
                        <a:cs typeface="Arial" pitchFamily="34" charset="0"/>
                      </a:endParaRPr>
                    </a:p>
                  </a:txBody>
                  <a:tcPr marL="180000" marR="46800" marT="46800" marB="4680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050" u="none" strike="noStrike" dirty="0">
                          <a:effectLst/>
                          <a:latin typeface="+mj-lt"/>
                        </a:rPr>
                        <a:t>Estatal</a:t>
                      </a:r>
                      <a:endParaRPr lang="es-MX" sz="105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050" u="none" strike="noStrike" dirty="0">
                          <a:effectLst/>
                          <a:latin typeface="+mj-lt"/>
                        </a:rPr>
                        <a:t>Trimestral</a:t>
                      </a:r>
                      <a:endParaRPr lang="es-MX" sz="105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s-MX" sz="1050" u="none" strike="noStrike" dirty="0" smtClean="0">
                          <a:effectLst/>
                          <a:latin typeface="+mj-lt"/>
                        </a:rPr>
                        <a:t>19</a:t>
                      </a:r>
                      <a:endParaRPr lang="es-MX" sz="1050" b="0" i="0" u="none" strike="noStrike" dirty="0">
                        <a:solidFill>
                          <a:schemeClr val="tx1"/>
                        </a:solidFill>
                        <a:effectLst/>
                        <a:latin typeface="+mj-lt"/>
                        <a:cs typeface="Arial" pitchFamily="34" charset="0"/>
                      </a:endParaRPr>
                    </a:p>
                  </a:txBody>
                  <a:tcPr marL="46800" marR="396000" marT="46800" marB="4680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r>
              <a:tr h="316684">
                <a:tc rowSpan="4">
                  <a:txBody>
                    <a:bodyPr/>
                    <a:lstStyle/>
                    <a:p>
                      <a:pPr marL="72000" algn="l" fontAlgn="ctr"/>
                      <a:r>
                        <a:rPr lang="es-MX" sz="1050" b="1" u="none" strike="noStrike" dirty="0" smtClean="0">
                          <a:effectLst/>
                          <a:latin typeface="+mj-lt"/>
                        </a:rPr>
                        <a:t>3. Empleo e ingresos</a:t>
                      </a:r>
                      <a:endParaRPr lang="es-MX" sz="1050" b="1"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BD5E8"/>
                    </a:solidFill>
                  </a:tcPr>
                </a:tc>
                <a:tc>
                  <a:txBody>
                    <a:bodyPr/>
                    <a:lstStyle/>
                    <a:p>
                      <a:pPr marL="72000" algn="l" fontAlgn="ctr"/>
                      <a:r>
                        <a:rPr lang="es-MX" sz="1050" u="none" strike="noStrike" dirty="0" smtClean="0">
                          <a:effectLst/>
                          <a:latin typeface="+mj-lt"/>
                        </a:rPr>
                        <a:t>Datos de la Encuesta Nacional de Ocupación y Empleo (ENOE)</a:t>
                      </a:r>
                      <a:endParaRPr lang="es-MX" sz="1050" b="0" i="0" u="none" strike="noStrike" dirty="0">
                        <a:solidFill>
                          <a:schemeClr val="tx1"/>
                        </a:solidFill>
                        <a:effectLst/>
                        <a:latin typeface="+mj-lt"/>
                        <a:cs typeface="Arial" pitchFamily="34" charset="0"/>
                      </a:endParaRPr>
                    </a:p>
                  </a:txBody>
                  <a:tcPr marL="180000" marR="46800" marT="46800" marB="4680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a:effectLst/>
                          <a:latin typeface="+mj-lt"/>
                        </a:rPr>
                        <a:t>Estatal</a:t>
                      </a:r>
                      <a:endParaRPr lang="es-MX" sz="105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Trimestral</a:t>
                      </a:r>
                      <a:endParaRPr lang="es-MX" sz="105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es-MX" sz="1050" u="none" strike="noStrike" dirty="0" smtClean="0">
                          <a:effectLst/>
                          <a:latin typeface="+mj-lt"/>
                        </a:rPr>
                        <a:t>21</a:t>
                      </a:r>
                      <a:endParaRPr lang="es-MX" sz="1050" b="0" i="0" u="none" strike="noStrike" dirty="0">
                        <a:solidFill>
                          <a:schemeClr val="tx1"/>
                        </a:solidFill>
                        <a:effectLst/>
                        <a:latin typeface="+mj-lt"/>
                        <a:cs typeface="Arial" pitchFamily="34" charset="0"/>
                      </a:endParaRPr>
                    </a:p>
                  </a:txBody>
                  <a:tcPr marL="46800" marR="396000" marT="46800" marB="4680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16066">
                <a:tc vMerge="1">
                  <a:txBody>
                    <a:bodyPr/>
                    <a:lstStyle/>
                    <a:p>
                      <a:pPr marL="72000" marR="0" indent="0" algn="l" defTabSz="914400" rtl="0" eaLnBrk="1" fontAlgn="ctr" latinLnBrk="0" hangingPunct="1">
                        <a:lnSpc>
                          <a:spcPct val="100000"/>
                        </a:lnSpc>
                        <a:spcBef>
                          <a:spcPts val="0"/>
                        </a:spcBef>
                        <a:spcAft>
                          <a:spcPts val="0"/>
                        </a:spcAft>
                        <a:buClrTx/>
                        <a:buSzTx/>
                        <a:buFontTx/>
                        <a:buNone/>
                        <a:tabLst/>
                        <a:defRPr/>
                      </a:pPr>
                      <a:endParaRPr lang="es-MX" sz="1050" b="0" i="0" u="none" strike="noStrike" dirty="0" smtClean="0">
                        <a:solidFill>
                          <a:schemeClr val="tx1"/>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72000" marR="0" indent="0" algn="l" defTabSz="914400" rtl="0" eaLnBrk="1" fontAlgn="ctr" latinLnBrk="0" hangingPunct="1">
                        <a:lnSpc>
                          <a:spcPct val="100000"/>
                        </a:lnSpc>
                        <a:spcBef>
                          <a:spcPts val="0"/>
                        </a:spcBef>
                        <a:spcAft>
                          <a:spcPts val="0"/>
                        </a:spcAft>
                        <a:buClrTx/>
                        <a:buSzTx/>
                        <a:buFontTx/>
                        <a:buNone/>
                        <a:tabLst/>
                        <a:defRPr/>
                      </a:pPr>
                      <a:r>
                        <a:rPr lang="es-MX" sz="1050" u="none" strike="noStrike" dirty="0" smtClean="0">
                          <a:effectLst/>
                          <a:latin typeface="+mj-lt"/>
                        </a:rPr>
                        <a:t>Estructura ingreso-Gasto en los Hogares</a:t>
                      </a:r>
                      <a:endParaRPr lang="es-MX" sz="1050" b="0" i="0" u="none" strike="noStrike" dirty="0" smtClean="0">
                        <a:solidFill>
                          <a:schemeClr val="tx1"/>
                        </a:solidFill>
                        <a:effectLst/>
                        <a:latin typeface="+mj-lt"/>
                        <a:cs typeface="Arial" pitchFamily="34" charset="0"/>
                      </a:endParaRPr>
                    </a:p>
                  </a:txBody>
                  <a:tcPr marL="180000" marR="468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Estatal</a:t>
                      </a:r>
                      <a:endParaRPr lang="es-MX" sz="105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Bianual</a:t>
                      </a:r>
                      <a:endParaRPr lang="es-MX" sz="105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1050" u="none" strike="noStrike" dirty="0" smtClean="0">
                          <a:effectLst/>
                          <a:latin typeface="+mj-lt"/>
                        </a:rPr>
                        <a:t>23</a:t>
                      </a:r>
                      <a:endParaRPr lang="es-MX" sz="1050" b="0" i="0" u="none" strike="noStrike" dirty="0">
                        <a:solidFill>
                          <a:schemeClr val="tx1"/>
                        </a:solidFill>
                        <a:effectLst/>
                        <a:latin typeface="+mj-lt"/>
                        <a:cs typeface="Arial" pitchFamily="34" charset="0"/>
                      </a:endParaRPr>
                    </a:p>
                  </a:txBody>
                  <a:tcPr marL="46800" marR="396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16066">
                <a:tc vMerge="1">
                  <a:txBody>
                    <a:bodyPr/>
                    <a:lstStyle/>
                    <a:p>
                      <a:pPr marL="72000" marR="0" indent="0" algn="l" defTabSz="914400" rtl="0" eaLnBrk="1" fontAlgn="ctr" latinLnBrk="0" hangingPunct="1">
                        <a:lnSpc>
                          <a:spcPct val="100000"/>
                        </a:lnSpc>
                        <a:spcBef>
                          <a:spcPts val="0"/>
                        </a:spcBef>
                        <a:spcAft>
                          <a:spcPts val="0"/>
                        </a:spcAft>
                        <a:buClrTx/>
                        <a:buSzTx/>
                        <a:buFontTx/>
                        <a:buNone/>
                        <a:tabLst/>
                        <a:defRPr/>
                      </a:pPr>
                      <a:endParaRPr lang="es-MX" sz="1050" b="0" i="0" u="none" strike="noStrike" dirty="0" smtClean="0">
                        <a:solidFill>
                          <a:schemeClr val="tx1"/>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72000" marR="0" indent="0" algn="l" defTabSz="914400" rtl="0" eaLnBrk="1" fontAlgn="ctr" latinLnBrk="0" hangingPunct="1">
                        <a:lnSpc>
                          <a:spcPct val="100000"/>
                        </a:lnSpc>
                        <a:spcBef>
                          <a:spcPts val="0"/>
                        </a:spcBef>
                        <a:spcAft>
                          <a:spcPts val="0"/>
                        </a:spcAft>
                        <a:buClrTx/>
                        <a:buSzTx/>
                        <a:buFontTx/>
                        <a:buNone/>
                        <a:tabLst/>
                        <a:defRPr/>
                      </a:pPr>
                      <a:r>
                        <a:rPr lang="es-MX" sz="1050" u="none" strike="noStrike" dirty="0" smtClean="0">
                          <a:effectLst/>
                          <a:latin typeface="+mj-lt"/>
                        </a:rPr>
                        <a:t>Trabajadores afiliados al IMSS</a:t>
                      </a:r>
                      <a:endParaRPr lang="es-MX" sz="1050" b="0" i="0" u="none" strike="noStrike" dirty="0">
                        <a:solidFill>
                          <a:schemeClr val="tx1"/>
                        </a:solidFill>
                        <a:effectLst/>
                        <a:latin typeface="+mj-lt"/>
                        <a:cs typeface="Arial" pitchFamily="34" charset="0"/>
                      </a:endParaRPr>
                    </a:p>
                  </a:txBody>
                  <a:tcPr marL="180000" marR="468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a:effectLst/>
                          <a:latin typeface="+mj-lt"/>
                        </a:rPr>
                        <a:t>Estatal</a:t>
                      </a:r>
                      <a:endParaRPr lang="es-MX" sz="105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Mensual</a:t>
                      </a:r>
                      <a:endParaRPr lang="es-MX" sz="105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1050" u="none" strike="noStrike" dirty="0" smtClean="0">
                          <a:effectLst/>
                          <a:latin typeface="+mj-lt"/>
                        </a:rPr>
                        <a:t>25</a:t>
                      </a:r>
                      <a:endParaRPr lang="es-MX" sz="1050" b="0" i="0" u="none" strike="noStrike" dirty="0">
                        <a:solidFill>
                          <a:schemeClr val="tx1"/>
                        </a:solidFill>
                        <a:effectLst/>
                        <a:latin typeface="+mj-lt"/>
                        <a:cs typeface="Arial" pitchFamily="34" charset="0"/>
                      </a:endParaRPr>
                    </a:p>
                  </a:txBody>
                  <a:tcPr marL="46800" marR="396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16684">
                <a:tc vMerge="1">
                  <a:txBody>
                    <a:bodyPr/>
                    <a:lstStyle/>
                    <a:p>
                      <a:pPr marL="72000" marR="0" indent="0" algn="l" defTabSz="914400" rtl="0" eaLnBrk="1" fontAlgn="ctr" latinLnBrk="0" hangingPunct="1">
                        <a:lnSpc>
                          <a:spcPct val="100000"/>
                        </a:lnSpc>
                        <a:spcBef>
                          <a:spcPts val="0"/>
                        </a:spcBef>
                        <a:spcAft>
                          <a:spcPts val="0"/>
                        </a:spcAft>
                        <a:buClrTx/>
                        <a:buSzTx/>
                        <a:buFontTx/>
                        <a:buNone/>
                        <a:tabLst/>
                        <a:defRPr/>
                      </a:pPr>
                      <a:endParaRPr lang="es-MX" sz="1050" b="0" i="0" u="none" strike="noStrike" dirty="0" smtClean="0">
                        <a:solidFill>
                          <a:schemeClr val="tx1"/>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72000" marR="0" indent="0" algn="l" defTabSz="914400" rtl="0" eaLnBrk="1" fontAlgn="ctr" latinLnBrk="0" hangingPunct="1">
                        <a:lnSpc>
                          <a:spcPct val="100000"/>
                        </a:lnSpc>
                        <a:spcBef>
                          <a:spcPts val="0"/>
                        </a:spcBef>
                        <a:spcAft>
                          <a:spcPts val="0"/>
                        </a:spcAft>
                        <a:buClrTx/>
                        <a:buSzTx/>
                        <a:buFontTx/>
                        <a:buNone/>
                        <a:tabLst/>
                        <a:defRPr/>
                      </a:pPr>
                      <a:r>
                        <a:rPr lang="es-MX" sz="1050" u="none" strike="noStrike" dirty="0" smtClean="0">
                          <a:effectLst/>
                          <a:latin typeface="+mj-lt"/>
                        </a:rPr>
                        <a:t>Indicador de la Tendencia Laboral de la Pobreza</a:t>
                      </a:r>
                      <a:endParaRPr lang="es-MX" sz="1050" b="0" i="0" u="none" strike="noStrike" dirty="0" smtClean="0">
                        <a:solidFill>
                          <a:schemeClr val="tx1"/>
                        </a:solidFill>
                        <a:effectLst/>
                        <a:latin typeface="+mj-lt"/>
                        <a:cs typeface="Arial" pitchFamily="34" charset="0"/>
                      </a:endParaRPr>
                    </a:p>
                  </a:txBody>
                  <a:tcPr marL="180000" marR="468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s-MX" sz="1050" u="none" strike="noStrike" kern="1200" dirty="0" smtClean="0">
                          <a:effectLst/>
                          <a:latin typeface="+mj-lt"/>
                        </a:rPr>
                        <a:t>Estatal</a:t>
                      </a:r>
                      <a:endParaRPr lang="es-MX" sz="1050" u="none" strike="noStrike" kern="1200" dirty="0">
                        <a:solidFill>
                          <a:schemeClr val="tx1"/>
                        </a:solidFill>
                        <a:effectLst/>
                        <a:latin typeface="+mj-lt"/>
                        <a:ea typeface="+mn-ea"/>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050" u="none" strike="noStrike" kern="1200" dirty="0" smtClean="0">
                          <a:effectLst/>
                          <a:latin typeface="+mj-lt"/>
                        </a:rPr>
                        <a:t>Trimestral</a:t>
                      </a:r>
                      <a:endParaRPr lang="es-MX" sz="1050" u="none" strike="noStrike" kern="1200" dirty="0" smtClean="0">
                        <a:solidFill>
                          <a:schemeClr val="tx1"/>
                        </a:solidFill>
                        <a:effectLst/>
                        <a:latin typeface="+mj-lt"/>
                        <a:ea typeface="+mn-ea"/>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ctr" latinLnBrk="0" hangingPunct="1"/>
                      <a:r>
                        <a:rPr lang="es-MX" sz="1050" u="none" strike="noStrike" kern="1200" dirty="0" smtClean="0">
                          <a:effectLst/>
                          <a:latin typeface="+mj-lt"/>
                        </a:rPr>
                        <a:t>26</a:t>
                      </a:r>
                      <a:endParaRPr lang="es-MX" sz="1050" u="none" strike="noStrike" kern="1200" dirty="0">
                        <a:solidFill>
                          <a:schemeClr val="tx1"/>
                        </a:solidFill>
                        <a:effectLst/>
                        <a:latin typeface="+mj-lt"/>
                        <a:ea typeface="+mn-ea"/>
                        <a:cs typeface="Arial" pitchFamily="34" charset="0"/>
                      </a:endParaRPr>
                    </a:p>
                  </a:txBody>
                  <a:tcPr marL="46800" marR="396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5" name="4 CuadroTexto">
            <a:hlinkClick r:id="rId3" action="ppaction://hlinksldjump"/>
          </p:cNvPr>
          <p:cNvSpPr txBox="1"/>
          <p:nvPr/>
        </p:nvSpPr>
        <p:spPr>
          <a:xfrm>
            <a:off x="4355976" y="6556702"/>
            <a:ext cx="269626" cy="276999"/>
          </a:xfrm>
          <a:prstGeom prst="rect">
            <a:avLst/>
          </a:prstGeom>
          <a:noFill/>
        </p:spPr>
        <p:txBody>
          <a:bodyPr wrap="none" rtlCol="0">
            <a:spAutoFit/>
          </a:bodyPr>
          <a:lstStyle/>
          <a:p>
            <a:r>
              <a:rPr lang="es-MX" sz="1200" dirty="0" smtClean="0">
                <a:solidFill>
                  <a:schemeClr val="bg1"/>
                </a:solidFill>
              </a:rPr>
              <a:t>2</a:t>
            </a:r>
            <a:endParaRPr lang="es-MX" sz="1200" dirty="0">
              <a:solidFill>
                <a:schemeClr val="bg1"/>
              </a:solidFill>
            </a:endParaRPr>
          </a:p>
        </p:txBody>
      </p:sp>
      <p:sp>
        <p:nvSpPr>
          <p:cNvPr id="3" name="2 Título"/>
          <p:cNvSpPr>
            <a:spLocks noGrp="1"/>
          </p:cNvSpPr>
          <p:nvPr>
            <p:ph type="title" idx="4294967295"/>
          </p:nvPr>
        </p:nvSpPr>
        <p:spPr>
          <a:xfrm>
            <a:off x="323529" y="475903"/>
            <a:ext cx="2232248" cy="360809"/>
          </a:xfrm>
        </p:spPr>
        <p:txBody>
          <a:bodyPr>
            <a:noAutofit/>
          </a:bodyPr>
          <a:lstStyle/>
          <a:p>
            <a:r>
              <a:rPr lang="es-MX" sz="1600" dirty="0" smtClean="0"/>
              <a:t>Índice Temático</a:t>
            </a:r>
            <a:endParaRPr lang="es-MX" sz="1600" dirty="0"/>
          </a:p>
        </p:txBody>
      </p:sp>
      <p:pic>
        <p:nvPicPr>
          <p:cNvPr id="4" name="Imagen 3"/>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943728" y="1537742"/>
            <a:ext cx="180000" cy="180000"/>
          </a:xfrm>
          <a:prstGeom prst="rect">
            <a:avLst/>
          </a:prstGeom>
        </p:spPr>
      </p:pic>
      <p:pic>
        <p:nvPicPr>
          <p:cNvPr id="8" name="Imagen 7"/>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943728" y="2557495"/>
            <a:ext cx="180000" cy="180000"/>
          </a:xfrm>
          <a:prstGeom prst="rect">
            <a:avLst/>
          </a:prstGeom>
        </p:spPr>
      </p:pic>
      <p:pic>
        <p:nvPicPr>
          <p:cNvPr id="9" name="Imagen 8"/>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943728" y="2960968"/>
            <a:ext cx="180000" cy="180000"/>
          </a:xfrm>
          <a:prstGeom prst="rect">
            <a:avLst/>
          </a:prstGeom>
        </p:spPr>
      </p:pic>
      <p:pic>
        <p:nvPicPr>
          <p:cNvPr id="10" name="Imagen 9"/>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943728" y="3429000"/>
            <a:ext cx="180000" cy="180000"/>
          </a:xfrm>
          <a:prstGeom prst="rect">
            <a:avLst/>
          </a:prstGeom>
        </p:spPr>
      </p:pic>
      <p:pic>
        <p:nvPicPr>
          <p:cNvPr id="11" name="Imagen 10"/>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943728" y="3950030"/>
            <a:ext cx="180000" cy="180000"/>
          </a:xfrm>
          <a:prstGeom prst="rect">
            <a:avLst/>
          </a:prstGeom>
        </p:spPr>
      </p:pic>
      <p:pic>
        <p:nvPicPr>
          <p:cNvPr id="12" name="Imagen 11"/>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943728" y="4617152"/>
            <a:ext cx="180000" cy="180000"/>
          </a:xfrm>
          <a:prstGeom prst="rect">
            <a:avLst/>
          </a:prstGeom>
        </p:spPr>
      </p:pic>
      <p:pic>
        <p:nvPicPr>
          <p:cNvPr id="13" name="Imagen 12"/>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943728" y="4906316"/>
            <a:ext cx="180000" cy="180000"/>
          </a:xfrm>
          <a:prstGeom prst="rect">
            <a:avLst/>
          </a:prstGeom>
        </p:spPr>
      </p:pic>
      <p:pic>
        <p:nvPicPr>
          <p:cNvPr id="15" name="Imagen 14"/>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943728" y="2312896"/>
            <a:ext cx="180000" cy="180000"/>
          </a:xfrm>
          <a:prstGeom prst="rect">
            <a:avLst/>
          </a:prstGeom>
        </p:spPr>
      </p:pic>
      <p:pic>
        <p:nvPicPr>
          <p:cNvPr id="18" name="Imagen 8"/>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943728" y="3709623"/>
            <a:ext cx="180000" cy="180000"/>
          </a:xfrm>
          <a:prstGeom prst="rect">
            <a:avLst/>
          </a:prstGeom>
        </p:spPr>
      </p:pic>
      <p:grpSp>
        <p:nvGrpSpPr>
          <p:cNvPr id="19" name="18 Grupo"/>
          <p:cNvGrpSpPr/>
          <p:nvPr/>
        </p:nvGrpSpPr>
        <p:grpSpPr>
          <a:xfrm>
            <a:off x="611560" y="5684756"/>
            <a:ext cx="2016224" cy="276999"/>
            <a:chOff x="611560" y="5684756"/>
            <a:chExt cx="2016224" cy="276999"/>
          </a:xfrm>
        </p:grpSpPr>
        <p:pic>
          <p:nvPicPr>
            <p:cNvPr id="20" name="Imagen 10"/>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11560" y="5733256"/>
              <a:ext cx="180000" cy="180000"/>
            </a:xfrm>
            <a:prstGeom prst="rect">
              <a:avLst/>
            </a:prstGeom>
          </p:spPr>
        </p:pic>
        <p:sp>
          <p:nvSpPr>
            <p:cNvPr id="21" name="CuadroTexto 11"/>
            <p:cNvSpPr txBox="1"/>
            <p:nvPr/>
          </p:nvSpPr>
          <p:spPr>
            <a:xfrm>
              <a:off x="739450" y="5684756"/>
              <a:ext cx="1888334" cy="276999"/>
            </a:xfrm>
            <a:prstGeom prst="rect">
              <a:avLst/>
            </a:prstGeom>
            <a:noFill/>
          </p:spPr>
          <p:txBody>
            <a:bodyPr wrap="square" rtlCol="0">
              <a:spAutoFit/>
            </a:bodyPr>
            <a:lstStyle/>
            <a:p>
              <a:r>
                <a:rPr lang="es-MX" sz="1200" dirty="0" smtClean="0">
                  <a:latin typeface="+mj-lt"/>
                </a:rPr>
                <a:t>Temas actualizados</a:t>
              </a:r>
              <a:endParaRPr lang="es-MX" sz="1200" dirty="0">
                <a:latin typeface="+mj-lt"/>
              </a:endParaRPr>
            </a:p>
          </p:txBody>
        </p:sp>
      </p:grpSp>
    </p:spTree>
    <p:extLst>
      <p:ext uri="{BB962C8B-B14F-4D97-AF65-F5344CB8AC3E}">
        <p14:creationId xmlns:p14="http://schemas.microsoft.com/office/powerpoint/2010/main" val="141822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Gráfico"/>
          <p:cNvGraphicFramePr>
            <a:graphicFrameLocks/>
          </p:cNvGraphicFramePr>
          <p:nvPr>
            <p:extLst>
              <p:ext uri="{D42A27DB-BD31-4B8C-83A1-F6EECF244321}">
                <p14:modId xmlns:p14="http://schemas.microsoft.com/office/powerpoint/2010/main" val="3740381901"/>
              </p:ext>
            </p:extLst>
          </p:nvPr>
        </p:nvGraphicFramePr>
        <p:xfrm>
          <a:off x="5232760" y="1124744"/>
          <a:ext cx="3744416" cy="2232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1 Gráfico"/>
          <p:cNvGraphicFramePr>
            <a:graphicFrameLocks/>
          </p:cNvGraphicFramePr>
          <p:nvPr>
            <p:extLst>
              <p:ext uri="{D42A27DB-BD31-4B8C-83A1-F6EECF244321}">
                <p14:modId xmlns:p14="http://schemas.microsoft.com/office/powerpoint/2010/main" val="1782326286"/>
              </p:ext>
            </p:extLst>
          </p:nvPr>
        </p:nvGraphicFramePr>
        <p:xfrm>
          <a:off x="251520" y="3717032"/>
          <a:ext cx="4320480" cy="216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4 Gráfico"/>
          <p:cNvGraphicFramePr>
            <a:graphicFrameLocks/>
          </p:cNvGraphicFramePr>
          <p:nvPr>
            <p:extLst>
              <p:ext uri="{D42A27DB-BD31-4B8C-83A1-F6EECF244321}">
                <p14:modId xmlns:p14="http://schemas.microsoft.com/office/powerpoint/2010/main" val="4090027425"/>
              </p:ext>
            </p:extLst>
          </p:nvPr>
        </p:nvGraphicFramePr>
        <p:xfrm>
          <a:off x="4788024" y="3717032"/>
          <a:ext cx="4176464" cy="2160240"/>
        </p:xfrm>
        <a:graphic>
          <a:graphicData uri="http://schemas.openxmlformats.org/drawingml/2006/chart">
            <c:chart xmlns:c="http://schemas.openxmlformats.org/drawingml/2006/chart" xmlns:r="http://schemas.openxmlformats.org/officeDocument/2006/relationships" r:id="rId4"/>
          </a:graphicData>
        </a:graphic>
      </p:graphicFrame>
      <p:sp>
        <p:nvSpPr>
          <p:cNvPr id="7" name="6 CuadroTexto"/>
          <p:cNvSpPr txBox="1"/>
          <p:nvPr/>
        </p:nvSpPr>
        <p:spPr>
          <a:xfrm>
            <a:off x="1907704" y="5949280"/>
            <a:ext cx="4228790" cy="338554"/>
          </a:xfrm>
          <a:prstGeom prst="rect">
            <a:avLst/>
          </a:prstGeom>
          <a:noFill/>
        </p:spPr>
        <p:txBody>
          <a:bodyPr wrap="square" rtlCol="0">
            <a:spAutoFit/>
          </a:bodyPr>
          <a:lstStyle/>
          <a:p>
            <a:r>
              <a:rPr lang="es-MX" sz="800" dirty="0" smtClean="0"/>
              <a:t>Fuente</a:t>
            </a:r>
            <a:r>
              <a:rPr lang="es-MX" sz="800" dirty="0"/>
              <a:t>: </a:t>
            </a:r>
            <a:r>
              <a:rPr lang="es-MX" sz="800" dirty="0" smtClean="0"/>
              <a:t>PEMEX</a:t>
            </a:r>
            <a:r>
              <a:rPr lang="es-MX" sz="800" dirty="0"/>
              <a:t>. Subgerencia de Programación y Seguimiento Operativo, R.S.- </a:t>
            </a:r>
            <a:r>
              <a:rPr lang="es-MX" sz="800" dirty="0" smtClean="0"/>
              <a:t>SIPOP</a:t>
            </a:r>
          </a:p>
          <a:p>
            <a:r>
              <a:rPr lang="es-MX" sz="800" dirty="0"/>
              <a:t> </a:t>
            </a:r>
            <a:r>
              <a:rPr lang="es-MX" sz="800" dirty="0" smtClean="0"/>
              <a:t>            PEMEX. www.pemex.com</a:t>
            </a:r>
            <a:endParaRPr lang="es-MX" sz="800" dirty="0"/>
          </a:p>
        </p:txBody>
      </p:sp>
      <p:sp>
        <p:nvSpPr>
          <p:cNvPr id="12" name="Cuadro de texto 2"/>
          <p:cNvSpPr txBox="1">
            <a:spLocks noChangeArrowheads="1"/>
          </p:cNvSpPr>
          <p:nvPr/>
        </p:nvSpPr>
        <p:spPr bwMode="auto">
          <a:xfrm>
            <a:off x="5292080" y="548680"/>
            <a:ext cx="3404014" cy="415498"/>
          </a:xfrm>
          <a:prstGeom prst="rect">
            <a:avLst/>
          </a:prstGeom>
          <a:solidFill>
            <a:schemeClr val="accent3">
              <a:lumMod val="20000"/>
              <a:lumOff val="80000"/>
            </a:schemeClr>
          </a:solidFill>
          <a:ln w="9525">
            <a:noFill/>
            <a:miter lim="800000"/>
            <a:headEnd/>
            <a:tailEnd/>
          </a:ln>
          <a:effectLst/>
        </p:spPr>
        <p:txBody>
          <a:bodyPr rot="0" vert="horz" wrap="square" lIns="91440" tIns="45720" rIns="91440" bIns="45720" anchor="t" anchorCtr="0">
            <a:spAutoFit/>
          </a:bodyPr>
          <a:lstStyle>
            <a:defPPr>
              <a:defRPr lang="es-MX"/>
            </a:defPPr>
            <a:lvl1pPr algn="just">
              <a:spcAft>
                <a:spcPts val="0"/>
              </a:spcAft>
              <a:defRPr sz="1050" i="1">
                <a:latin typeface="Arial"/>
                <a:ea typeface="Calibri"/>
                <a:cs typeface="Times New Roman"/>
              </a:defRPr>
            </a:lvl1pPr>
          </a:lstStyle>
          <a:p>
            <a:r>
              <a:rPr lang="es-MX" dirty="0" smtClean="0">
                <a:latin typeface="+mj-lt"/>
                <a:cs typeface="Arial"/>
              </a:rPr>
              <a:t>Chiapas tuvo un descenso en su producción de gas de 3.2% entre el año 2009 y el 2011.</a:t>
            </a:r>
            <a:endParaRPr lang="es-MX" dirty="0">
              <a:latin typeface="+mj-lt"/>
            </a:endParaRPr>
          </a:p>
        </p:txBody>
      </p:sp>
      <p:graphicFrame>
        <p:nvGraphicFramePr>
          <p:cNvPr id="15" name="14 Tabla"/>
          <p:cNvGraphicFramePr>
            <a:graphicFrameLocks noGrp="1"/>
          </p:cNvGraphicFramePr>
          <p:nvPr>
            <p:extLst>
              <p:ext uri="{D42A27DB-BD31-4B8C-83A1-F6EECF244321}">
                <p14:modId xmlns:p14="http://schemas.microsoft.com/office/powerpoint/2010/main" val="943640427"/>
              </p:ext>
            </p:extLst>
          </p:nvPr>
        </p:nvGraphicFramePr>
        <p:xfrm>
          <a:off x="271205" y="705384"/>
          <a:ext cx="4804851" cy="2869244"/>
        </p:xfrm>
        <a:graphic>
          <a:graphicData uri="http://schemas.openxmlformats.org/drawingml/2006/table">
            <a:tbl>
              <a:tblPr firstRow="1" bandRow="1">
                <a:tableStyleId>{F5AB1C69-6EDB-4FF4-983F-18BD219EF322}</a:tableStyleId>
              </a:tblPr>
              <a:tblGrid>
                <a:gridCol w="1055951"/>
                <a:gridCol w="374890"/>
                <a:gridCol w="374890"/>
                <a:gridCol w="374890"/>
                <a:gridCol w="374890"/>
                <a:gridCol w="374890"/>
                <a:gridCol w="374890"/>
                <a:gridCol w="374890"/>
                <a:gridCol w="374890"/>
                <a:gridCol w="374890"/>
                <a:gridCol w="374890"/>
              </a:tblGrid>
              <a:tr h="333664">
                <a:tc gridSpan="11">
                  <a:txBody>
                    <a:bodyPr/>
                    <a:lstStyle/>
                    <a:p>
                      <a:pPr algn="ctr" fontAlgn="ctr"/>
                      <a:r>
                        <a:rPr lang="es-MX" sz="800" u="none" strike="noStrike" dirty="0">
                          <a:solidFill>
                            <a:srgbClr val="FFFFFF"/>
                          </a:solidFill>
                          <a:effectLst/>
                          <a:latin typeface="+mj-lt"/>
                        </a:rPr>
                        <a:t>Estados Unidos </a:t>
                      </a:r>
                      <a:r>
                        <a:rPr lang="es-MX" sz="800" u="none" strike="noStrike" dirty="0" smtClean="0">
                          <a:solidFill>
                            <a:srgbClr val="FFFFFF"/>
                          </a:solidFill>
                          <a:effectLst/>
                          <a:latin typeface="+mj-lt"/>
                        </a:rPr>
                        <a:t>Mexicanos</a:t>
                      </a:r>
                    </a:p>
                    <a:p>
                      <a:pPr algn="ctr" fontAlgn="ctr"/>
                      <a:r>
                        <a:rPr lang="es-MX" sz="800" u="none" strike="noStrike" dirty="0" smtClean="0">
                          <a:solidFill>
                            <a:srgbClr val="FFFFFF"/>
                          </a:solidFill>
                          <a:effectLst/>
                          <a:latin typeface="+mj-lt"/>
                        </a:rPr>
                        <a:t>Producción </a:t>
                      </a:r>
                      <a:r>
                        <a:rPr lang="es-MX" sz="800" u="none" strike="noStrike" dirty="0">
                          <a:solidFill>
                            <a:srgbClr val="FFFFFF"/>
                          </a:solidFill>
                          <a:effectLst/>
                          <a:latin typeface="+mj-lt"/>
                        </a:rPr>
                        <a:t>de Gas </a:t>
                      </a:r>
                      <a:r>
                        <a:rPr lang="es-MX" sz="800" u="none" strike="noStrike" dirty="0" smtClean="0">
                          <a:solidFill>
                            <a:srgbClr val="FFFFFF"/>
                          </a:solidFill>
                          <a:effectLst/>
                          <a:latin typeface="+mj-lt"/>
                        </a:rPr>
                        <a:t>Natural (</a:t>
                      </a:r>
                      <a:r>
                        <a:rPr lang="es-MX" sz="800" u="none" strike="noStrike" dirty="0">
                          <a:solidFill>
                            <a:srgbClr val="FFFFFF"/>
                          </a:solidFill>
                          <a:effectLst/>
                          <a:latin typeface="+mj-lt"/>
                        </a:rPr>
                        <a:t>Millones de pies cúbicos diarios)</a:t>
                      </a:r>
                      <a:endParaRPr lang="es-MX" sz="800" b="0" i="0" u="none" strike="noStrike" dirty="0">
                        <a:solidFill>
                          <a:srgbClr val="FFFFFF"/>
                        </a:solidFill>
                        <a:effectLst/>
                        <a:latin typeface="+mj-lt"/>
                        <a:cs typeface="Arial" pitchFamily="34" charset="0"/>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14498">
                <a:tc rowSpan="2">
                  <a:txBody>
                    <a:bodyPr/>
                    <a:lstStyle/>
                    <a:p>
                      <a:pPr algn="l" fontAlgn="ctr"/>
                      <a:r>
                        <a:rPr lang="es-MX" sz="750" b="0" u="none" strike="noStrike" dirty="0">
                          <a:solidFill>
                            <a:srgbClr val="FFFFFF"/>
                          </a:solidFill>
                          <a:effectLst/>
                          <a:latin typeface="+mj-lt"/>
                        </a:rPr>
                        <a:t>Ámbito / año</a:t>
                      </a:r>
                      <a:endParaRPr lang="es-MX" sz="750" b="0" i="0" u="none" strike="noStrike" dirty="0">
                        <a:solidFill>
                          <a:srgbClr val="FFFFFF"/>
                        </a:solidFill>
                        <a:effectLst/>
                        <a:latin typeface="+mj-lt"/>
                        <a:cs typeface="Arial" pitchFamily="34" charset="0"/>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2">
                  <a:txBody>
                    <a:bodyPr/>
                    <a:lstStyle/>
                    <a:p>
                      <a:pPr algn="ctr" fontAlgn="b"/>
                      <a:r>
                        <a:rPr lang="es-MX" sz="750" b="0" u="none" strike="noStrike" dirty="0">
                          <a:solidFill>
                            <a:srgbClr val="FFFFFF"/>
                          </a:solidFill>
                          <a:effectLst/>
                          <a:latin typeface="+mj-lt"/>
                        </a:rPr>
                        <a:t>2007</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c gridSpan="2">
                  <a:txBody>
                    <a:bodyPr/>
                    <a:lstStyle/>
                    <a:p>
                      <a:pPr algn="ctr" fontAlgn="b"/>
                      <a:r>
                        <a:rPr lang="es-MX" sz="750" b="0" u="none" strike="noStrike" dirty="0">
                          <a:solidFill>
                            <a:srgbClr val="FFFFFF"/>
                          </a:solidFill>
                          <a:effectLst/>
                          <a:latin typeface="+mj-lt"/>
                        </a:rPr>
                        <a:t>2008</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c gridSpan="2">
                  <a:txBody>
                    <a:bodyPr/>
                    <a:lstStyle/>
                    <a:p>
                      <a:pPr algn="ctr" fontAlgn="b"/>
                      <a:r>
                        <a:rPr lang="es-MX" sz="750" b="0" u="none" strike="noStrike" dirty="0">
                          <a:solidFill>
                            <a:srgbClr val="FFFFFF"/>
                          </a:solidFill>
                          <a:effectLst/>
                          <a:latin typeface="+mj-lt"/>
                        </a:rPr>
                        <a:t>2009</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c gridSpan="2">
                  <a:txBody>
                    <a:bodyPr/>
                    <a:lstStyle/>
                    <a:p>
                      <a:pPr algn="ctr" fontAlgn="b"/>
                      <a:r>
                        <a:rPr lang="es-MX" sz="750" b="0" u="none" strike="noStrike" dirty="0">
                          <a:solidFill>
                            <a:srgbClr val="FFFFFF"/>
                          </a:solidFill>
                          <a:effectLst/>
                          <a:latin typeface="+mj-lt"/>
                        </a:rPr>
                        <a:t>2010</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c gridSpan="2">
                  <a:txBody>
                    <a:bodyPr/>
                    <a:lstStyle/>
                    <a:p>
                      <a:pPr algn="ctr" fontAlgn="b"/>
                      <a:r>
                        <a:rPr lang="es-MX" sz="750" b="0" u="none" strike="noStrike">
                          <a:solidFill>
                            <a:srgbClr val="FFFFFF"/>
                          </a:solidFill>
                          <a:effectLst/>
                          <a:latin typeface="+mj-lt"/>
                        </a:rPr>
                        <a:t>2011</a:t>
                      </a:r>
                      <a:endParaRPr lang="es-MX" sz="750" b="0" i="0" u="none" strike="noStrike">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r>
              <a:tr h="214498">
                <a:tc vMerge="1">
                  <a:txBody>
                    <a:bodyPr/>
                    <a:lstStyle/>
                    <a:p>
                      <a:endParaRPr lang="es-MX"/>
                    </a:p>
                  </a:txBody>
                  <a:tcPr/>
                </a:tc>
                <a:tc>
                  <a:txBody>
                    <a:bodyPr/>
                    <a:lstStyle/>
                    <a:p>
                      <a:pPr algn="ctr" fontAlgn="b"/>
                      <a:r>
                        <a:rPr lang="es-MX" sz="750" b="0" u="none" strike="noStrike" dirty="0">
                          <a:solidFill>
                            <a:srgbClr val="FFFFFF"/>
                          </a:solidFill>
                          <a:effectLst/>
                          <a:latin typeface="+mj-lt"/>
                        </a:rPr>
                        <a:t>Abs.</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750" b="0" u="none" strike="noStrike" dirty="0">
                          <a:solidFill>
                            <a:srgbClr val="FFFFFF"/>
                          </a:solidFill>
                          <a:effectLst/>
                          <a:latin typeface="+mj-lt"/>
                        </a:rPr>
                        <a:t>Rel</a:t>
                      </a:r>
                      <a:r>
                        <a:rPr lang="es-MX" sz="750" b="0" u="none" strike="noStrike" dirty="0" smtClean="0">
                          <a:solidFill>
                            <a:srgbClr val="FFFFFF"/>
                          </a:solidFill>
                          <a:effectLst/>
                          <a:latin typeface="+mj-lt"/>
                        </a:rPr>
                        <a:t>. %</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750" b="0" u="none" strike="noStrike" dirty="0">
                          <a:solidFill>
                            <a:srgbClr val="FFFFFF"/>
                          </a:solidFill>
                          <a:effectLst/>
                          <a:latin typeface="+mj-lt"/>
                        </a:rPr>
                        <a:t>Abs.</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750" b="0" u="none" strike="noStrike" dirty="0">
                          <a:solidFill>
                            <a:srgbClr val="FFFFFF"/>
                          </a:solidFill>
                          <a:effectLst/>
                          <a:latin typeface="+mj-lt"/>
                        </a:rPr>
                        <a:t>Rel</a:t>
                      </a:r>
                      <a:r>
                        <a:rPr lang="es-MX" sz="750" b="0" u="none" strike="noStrike" dirty="0" smtClean="0">
                          <a:solidFill>
                            <a:srgbClr val="FFFFFF"/>
                          </a:solidFill>
                          <a:effectLst/>
                          <a:latin typeface="+mj-lt"/>
                        </a:rPr>
                        <a:t>. %</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750" b="0" u="none" strike="noStrike" dirty="0">
                          <a:solidFill>
                            <a:srgbClr val="FFFFFF"/>
                          </a:solidFill>
                          <a:effectLst/>
                          <a:latin typeface="+mj-lt"/>
                        </a:rPr>
                        <a:t>Abs.</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750" b="0" u="none" strike="noStrike" dirty="0">
                          <a:solidFill>
                            <a:srgbClr val="FFFFFF"/>
                          </a:solidFill>
                          <a:effectLst/>
                          <a:latin typeface="+mj-lt"/>
                        </a:rPr>
                        <a:t>Rel</a:t>
                      </a:r>
                      <a:r>
                        <a:rPr lang="es-MX" sz="750" b="0" u="none" strike="noStrike" dirty="0" smtClean="0">
                          <a:solidFill>
                            <a:srgbClr val="FFFFFF"/>
                          </a:solidFill>
                          <a:effectLst/>
                          <a:latin typeface="+mj-lt"/>
                        </a:rPr>
                        <a:t>. %</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750" b="0" u="none" strike="noStrike" dirty="0">
                          <a:solidFill>
                            <a:srgbClr val="FFFFFF"/>
                          </a:solidFill>
                          <a:effectLst/>
                          <a:latin typeface="+mj-lt"/>
                        </a:rPr>
                        <a:t>Abs.</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750" b="0" u="none" strike="noStrike" dirty="0">
                          <a:solidFill>
                            <a:srgbClr val="FFFFFF"/>
                          </a:solidFill>
                          <a:effectLst/>
                          <a:latin typeface="+mj-lt"/>
                        </a:rPr>
                        <a:t>Rel</a:t>
                      </a:r>
                      <a:r>
                        <a:rPr lang="es-MX" sz="750" b="0" u="none" strike="noStrike" dirty="0" smtClean="0">
                          <a:solidFill>
                            <a:srgbClr val="FFFFFF"/>
                          </a:solidFill>
                          <a:effectLst/>
                          <a:latin typeface="+mj-lt"/>
                        </a:rPr>
                        <a:t>. %</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750" b="0" u="none" strike="noStrike" dirty="0">
                          <a:solidFill>
                            <a:srgbClr val="FFFFFF"/>
                          </a:solidFill>
                          <a:effectLst/>
                          <a:latin typeface="+mj-lt"/>
                        </a:rPr>
                        <a:t>Abs.</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750" b="0" u="none" strike="noStrike" dirty="0">
                          <a:solidFill>
                            <a:srgbClr val="FFFFFF"/>
                          </a:solidFill>
                          <a:effectLst/>
                          <a:latin typeface="+mj-lt"/>
                        </a:rPr>
                        <a:t>Rel</a:t>
                      </a:r>
                      <a:r>
                        <a:rPr lang="es-MX" sz="750" b="0" u="none" strike="noStrike" dirty="0" smtClean="0">
                          <a:solidFill>
                            <a:srgbClr val="FFFFFF"/>
                          </a:solidFill>
                          <a:effectLst/>
                          <a:latin typeface="+mj-lt"/>
                        </a:rPr>
                        <a:t>. %</a:t>
                      </a:r>
                      <a:endParaRPr lang="es-MX" sz="750" b="0" i="0" u="none" strike="noStrike" dirty="0">
                        <a:solidFill>
                          <a:srgbClr val="FFFFFF"/>
                        </a:solidFill>
                        <a:effectLst/>
                        <a:latin typeface="+mj-lt"/>
                        <a:cs typeface="Arial" pitchFamily="34" charset="0"/>
                      </a:endParaRP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75414">
                <a:tc>
                  <a:txBody>
                    <a:bodyPr/>
                    <a:lstStyle/>
                    <a:p>
                      <a:pPr algn="l" fontAlgn="b"/>
                      <a:r>
                        <a:rPr lang="es-MX" sz="750" u="none" strike="noStrike" dirty="0">
                          <a:effectLst/>
                          <a:latin typeface="+mj-lt"/>
                        </a:rPr>
                        <a:t>Total Nacional</a:t>
                      </a:r>
                      <a:endParaRPr lang="es-MX" sz="750" b="0" i="0" u="none" strike="noStrike" dirty="0">
                        <a:solidFill>
                          <a:srgbClr val="000000"/>
                        </a:solidFill>
                        <a:effectLst/>
                        <a:latin typeface="+mj-lt"/>
                        <a:cs typeface="Arial" pitchFamily="34" charset="0"/>
                      </a:endParaRPr>
                    </a:p>
                  </a:txBody>
                  <a:tcPr marL="46800" marR="46800" marT="18000" marB="1800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6,058</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750" u="none" strike="noStrike" dirty="0" smtClean="0">
                          <a:effectLst/>
                          <a:latin typeface="+mj-lt"/>
                        </a:rPr>
                        <a:t>100</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6,919</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750" u="none" strike="noStrike" dirty="0" smtClean="0">
                          <a:effectLst/>
                          <a:latin typeface="+mj-lt"/>
                        </a:rPr>
                        <a:t>100</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7,031</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750" u="none" strike="noStrike" dirty="0" smtClean="0">
                          <a:effectLst/>
                          <a:latin typeface="+mj-lt"/>
                        </a:rPr>
                        <a:t>100</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7,020</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750" u="none" strike="noStrike" dirty="0" smtClean="0">
                          <a:effectLst/>
                          <a:latin typeface="+mj-lt"/>
                        </a:rPr>
                        <a:t>100</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6,594</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750" u="none" strike="noStrike" dirty="0" smtClean="0">
                          <a:effectLst/>
                          <a:latin typeface="+mj-lt"/>
                        </a:rPr>
                        <a:t>100</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75414">
                <a:tc>
                  <a:txBody>
                    <a:bodyPr/>
                    <a:lstStyle/>
                    <a:p>
                      <a:pPr algn="l" fontAlgn="b"/>
                      <a:r>
                        <a:rPr lang="es-MX" sz="750" u="none" strike="noStrike" dirty="0">
                          <a:effectLst/>
                          <a:latin typeface="+mj-lt"/>
                        </a:rPr>
                        <a:t>Aguas territoriales</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2,280</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37.64</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3,026</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43.73</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2,976</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42.33</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2,824</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40.23</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2,678</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40.61</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75414">
                <a:tc>
                  <a:txBody>
                    <a:bodyPr/>
                    <a:lstStyle/>
                    <a:p>
                      <a:pPr algn="l" fontAlgn="b"/>
                      <a:r>
                        <a:rPr lang="es-MX" sz="750" u="none" strike="noStrike" dirty="0">
                          <a:effectLst/>
                          <a:latin typeface="+mj-lt"/>
                        </a:rPr>
                        <a:t>Tabasco</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1,099</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18.14</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1,215</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17.56</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1,377</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19.58</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1,536</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21.88</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1,453</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22.04</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75414">
                <a:tc>
                  <a:txBody>
                    <a:bodyPr/>
                    <a:lstStyle/>
                    <a:p>
                      <a:pPr algn="l" fontAlgn="b"/>
                      <a:r>
                        <a:rPr lang="es-MX" sz="750" u="none" strike="noStrike" dirty="0">
                          <a:effectLst/>
                          <a:latin typeface="+mj-lt"/>
                        </a:rPr>
                        <a:t>Veracruz</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1,008</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16.64</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1,048</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15.15</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922</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13.11</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938</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13.36</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853</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12.94</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75414">
                <a:tc>
                  <a:txBody>
                    <a:bodyPr/>
                    <a:lstStyle/>
                    <a:p>
                      <a:pPr algn="l" fontAlgn="b"/>
                      <a:r>
                        <a:rPr lang="es-MX" sz="750" u="none" strike="noStrike">
                          <a:effectLst/>
                          <a:latin typeface="+mj-lt"/>
                        </a:rPr>
                        <a:t>Tamaulipas</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989</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16.33</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937</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13.54</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957</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13.61</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896</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12.76</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803</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12.18</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75414">
                <a:tc>
                  <a:txBody>
                    <a:bodyPr/>
                    <a:lstStyle/>
                    <a:p>
                      <a:pPr algn="l" fontAlgn="b"/>
                      <a:r>
                        <a:rPr lang="es-MX" sz="750" u="none" strike="noStrike">
                          <a:effectLst/>
                          <a:latin typeface="+mj-lt"/>
                        </a:rPr>
                        <a:t>Nuevo León</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397</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6.55</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391</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5.65</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432</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6.14</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463</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6.60</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454</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6.89</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75414">
                <a:tc>
                  <a:txBody>
                    <a:bodyPr/>
                    <a:lstStyle/>
                    <a:p>
                      <a:pPr algn="l" fontAlgn="b"/>
                      <a:r>
                        <a:rPr lang="es-MX" sz="750" u="none" strike="noStrike">
                          <a:effectLst/>
                          <a:latin typeface="+mj-lt"/>
                        </a:rPr>
                        <a:t>Chiapas</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245</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4.04</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227</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3.28</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214</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3.04</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216</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3.08</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222</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3.37</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75414">
                <a:tc>
                  <a:txBody>
                    <a:bodyPr/>
                    <a:lstStyle/>
                    <a:p>
                      <a:pPr algn="l" fontAlgn="b"/>
                      <a:r>
                        <a:rPr lang="es-MX" sz="750" u="none" strike="noStrike">
                          <a:effectLst/>
                          <a:latin typeface="+mj-lt"/>
                        </a:rPr>
                        <a:t>Coahuila</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31</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0.51</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61</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0.88</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134</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1.91</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128</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1.82</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96</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1.46</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75414">
                <a:tc>
                  <a:txBody>
                    <a:bodyPr/>
                    <a:lstStyle/>
                    <a:p>
                      <a:pPr algn="l" fontAlgn="b"/>
                      <a:r>
                        <a:rPr lang="es-MX" sz="750" u="none" strike="noStrike">
                          <a:effectLst/>
                          <a:latin typeface="+mj-lt"/>
                        </a:rPr>
                        <a:t>Puebla</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7</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0.12</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11</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0.16</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19</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0.27</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19</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0.27</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35</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0.53</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75414">
                <a:tc>
                  <a:txBody>
                    <a:bodyPr/>
                    <a:lstStyle/>
                    <a:p>
                      <a:pPr algn="l" fontAlgn="b"/>
                      <a:r>
                        <a:rPr lang="es-MX" sz="750" u="none" strike="noStrike">
                          <a:effectLst/>
                          <a:latin typeface="+mj-lt"/>
                        </a:rPr>
                        <a:t>Campeche</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2</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0.03</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2</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0.03</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1</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0.01</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75414">
                <a:tc>
                  <a:txBody>
                    <a:bodyPr/>
                    <a:lstStyle/>
                    <a:p>
                      <a:pPr algn="l" fontAlgn="b"/>
                      <a:r>
                        <a:rPr lang="es-MX" sz="750" u="none" strike="noStrike">
                          <a:effectLst/>
                          <a:latin typeface="+mj-lt"/>
                        </a:rPr>
                        <a:t>San Luis Potosí</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75414">
                <a:tc>
                  <a:txBody>
                    <a:bodyPr/>
                    <a:lstStyle/>
                    <a:p>
                      <a:pPr algn="l" fontAlgn="b"/>
                      <a:r>
                        <a:rPr lang="es-MX" sz="750" u="none" strike="noStrike" dirty="0">
                          <a:effectLst/>
                          <a:latin typeface="+mj-lt"/>
                        </a:rPr>
                        <a:t>Hidalgo</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a:effectLst/>
                          <a:latin typeface="+mj-lt"/>
                        </a:rPr>
                        <a:t>-</a:t>
                      </a:r>
                      <a:endParaRPr lang="es-MX" sz="750" b="0" i="0" u="none" strike="noStrike">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750" u="none" strike="noStrike" dirty="0">
                          <a:effectLst/>
                          <a:latin typeface="+mj-lt"/>
                        </a:rPr>
                        <a:t>-</a:t>
                      </a:r>
                      <a:endParaRPr lang="es-MX" sz="750" b="0" i="0" u="none" strike="noStrike" dirty="0">
                        <a:solidFill>
                          <a:srgbClr val="404040"/>
                        </a:solidFill>
                        <a:effectLst/>
                        <a:latin typeface="+mj-lt"/>
                        <a:cs typeface="Arial" pitchFamily="34" charset="0"/>
                      </a:endParaRPr>
                    </a:p>
                  </a:txBody>
                  <a:tcPr marL="46800" marR="468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6" name="15 CuadroTexto">
            <a:hlinkClick r:id="rId5"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30</a:t>
            </a:r>
            <a:endParaRPr lang="es-MX" sz="1200" dirty="0">
              <a:solidFill>
                <a:schemeClr val="bg1"/>
              </a:solidFill>
            </a:endParaRPr>
          </a:p>
        </p:txBody>
      </p:sp>
      <p:sp>
        <p:nvSpPr>
          <p:cNvPr id="3" name="2 Título"/>
          <p:cNvSpPr>
            <a:spLocks noGrp="1"/>
          </p:cNvSpPr>
          <p:nvPr>
            <p:ph type="title" idx="4294967295"/>
          </p:nvPr>
        </p:nvSpPr>
        <p:spPr>
          <a:xfrm>
            <a:off x="323528" y="245926"/>
            <a:ext cx="7055296" cy="292100"/>
          </a:xfrm>
        </p:spPr>
        <p:txBody>
          <a:bodyPr>
            <a:noAutofit/>
          </a:bodyPr>
          <a:lstStyle/>
          <a:p>
            <a:r>
              <a:rPr lang="es-MX" sz="1400" dirty="0" smtClean="0"/>
              <a:t>Gas Natural Volumen de producción</a:t>
            </a:r>
            <a:endParaRPr lang="es-MX" sz="1400" dirty="0"/>
          </a:p>
        </p:txBody>
      </p:sp>
      <p:sp>
        <p:nvSpPr>
          <p:cNvPr id="17" name="13 Estrella de 5 puntas"/>
          <p:cNvSpPr/>
          <p:nvPr/>
        </p:nvSpPr>
        <p:spPr>
          <a:xfrm>
            <a:off x="5076056" y="391976"/>
            <a:ext cx="313408" cy="313408"/>
          </a:xfrm>
          <a:prstGeom prst="star5">
            <a:avLst>
              <a:gd name="adj" fmla="val 28444"/>
              <a:gd name="hf" fmla="val 105146"/>
              <a:gd name="vf" fmla="val 110557"/>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14" name="13 Grupo"/>
          <p:cNvGrpSpPr/>
          <p:nvPr/>
        </p:nvGrpSpPr>
        <p:grpSpPr>
          <a:xfrm>
            <a:off x="2007348" y="6328154"/>
            <a:ext cx="1154936" cy="125182"/>
            <a:chOff x="539552" y="5763453"/>
            <a:chExt cx="1154936" cy="126245"/>
          </a:xfrm>
          <a:solidFill>
            <a:schemeClr val="bg1">
              <a:lumMod val="20000"/>
              <a:lumOff val="80000"/>
            </a:schemeClr>
          </a:solidFill>
        </p:grpSpPr>
        <p:sp>
          <p:nvSpPr>
            <p:cNvPr id="18" name="17 CuadroTexto"/>
            <p:cNvSpPr txBox="1"/>
            <p:nvPr/>
          </p:nvSpPr>
          <p:spPr>
            <a:xfrm>
              <a:off x="539552" y="5763453"/>
              <a:ext cx="610745" cy="124156"/>
            </a:xfrm>
            <a:prstGeom prst="rect">
              <a:avLst/>
            </a:prstGeom>
            <a:grpFill/>
          </p:spPr>
          <p:txBody>
            <a:bodyPr wrap="none" lIns="0" tIns="0" rIns="0" bIns="0" rtlCol="0">
              <a:spAutoFit/>
            </a:bodyPr>
            <a:lstStyle/>
            <a:p>
              <a:r>
                <a:rPr lang="es-MX" sz="800" dirty="0" smtClean="0">
                  <a:solidFill>
                    <a:schemeClr val="tx1">
                      <a:lumMod val="75000"/>
                      <a:lumOff val="25000"/>
                    </a:schemeClr>
                  </a:solidFill>
                  <a:latin typeface="+mj-lt"/>
                </a:rPr>
                <a:t>Periodicidad:</a:t>
              </a:r>
            </a:p>
          </p:txBody>
        </p:sp>
        <p:sp>
          <p:nvSpPr>
            <p:cNvPr id="19" name="18 CuadroTexto"/>
            <p:cNvSpPr txBox="1"/>
            <p:nvPr/>
          </p:nvSpPr>
          <p:spPr>
            <a:xfrm>
              <a:off x="1256868" y="5765542"/>
              <a:ext cx="437620" cy="124156"/>
            </a:xfrm>
            <a:prstGeom prst="rect">
              <a:avLst/>
            </a:prstGeom>
            <a:grpFill/>
          </p:spPr>
          <p:txBody>
            <a:bodyPr wrap="none" lIns="0" tIns="0" rIns="0" bIns="0" rtlCol="0">
              <a:spAutoFit/>
            </a:bodyPr>
            <a:lstStyle/>
            <a:p>
              <a:pPr marL="171450" indent="-171450">
                <a:buClr>
                  <a:schemeClr val="accent2">
                    <a:lumMod val="75000"/>
                  </a:schemeClr>
                </a:buClr>
                <a:buFont typeface="Wingdings" pitchFamily="2" charset="2"/>
                <a:buChar char="q"/>
              </a:pPr>
              <a:r>
                <a:rPr lang="es-MX" sz="800" u="sng" dirty="0" smtClean="0">
                  <a:solidFill>
                    <a:schemeClr val="tx1">
                      <a:lumMod val="75000"/>
                      <a:lumOff val="25000"/>
                    </a:schemeClr>
                  </a:solidFill>
                  <a:latin typeface="+mj-lt"/>
                </a:rPr>
                <a:t>Anual</a:t>
              </a:r>
            </a:p>
          </p:txBody>
        </p:sp>
      </p:grpSp>
    </p:spTree>
    <p:extLst>
      <p:ext uri="{BB962C8B-B14F-4D97-AF65-F5344CB8AC3E}">
        <p14:creationId xmlns:p14="http://schemas.microsoft.com/office/powerpoint/2010/main" val="1705306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95536" y="4293096"/>
            <a:ext cx="6347713" cy="1320800"/>
          </a:xfrm>
        </p:spPr>
        <p:txBody>
          <a:bodyPr>
            <a:normAutofit/>
          </a:bodyPr>
          <a:lstStyle/>
          <a:p>
            <a:r>
              <a:rPr lang="es-MX" sz="4000" dirty="0" smtClean="0">
                <a:solidFill>
                  <a:schemeClr val="tx1"/>
                </a:solidFill>
              </a:rPr>
              <a:t>Capítulo 5 </a:t>
            </a:r>
            <a:br>
              <a:rPr lang="es-MX" sz="4000" dirty="0" smtClean="0">
                <a:solidFill>
                  <a:schemeClr val="tx1"/>
                </a:solidFill>
              </a:rPr>
            </a:br>
            <a:r>
              <a:rPr lang="es-MX" sz="4000" dirty="0" smtClean="0">
                <a:solidFill>
                  <a:schemeClr val="tx1"/>
                </a:solidFill>
              </a:rPr>
              <a:t>Construcción</a:t>
            </a:r>
            <a:endParaRPr lang="es-MX" sz="4000" dirty="0">
              <a:solidFill>
                <a:schemeClr val="tx1"/>
              </a:solidFill>
            </a:endParaRPr>
          </a:p>
        </p:txBody>
      </p:sp>
    </p:spTree>
    <p:extLst>
      <p:ext uri="{BB962C8B-B14F-4D97-AF65-F5344CB8AC3E}">
        <p14:creationId xmlns:p14="http://schemas.microsoft.com/office/powerpoint/2010/main" val="24118712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21017" y="5710266"/>
            <a:ext cx="4248472" cy="215444"/>
          </a:xfrm>
          <a:prstGeom prst="rect">
            <a:avLst/>
          </a:prstGeom>
          <a:noFill/>
        </p:spPr>
        <p:txBody>
          <a:bodyPr wrap="square" rtlCol="0">
            <a:spAutoFit/>
          </a:bodyPr>
          <a:lstStyle/>
          <a:p>
            <a:r>
              <a:rPr lang="es-MX" sz="800" dirty="0" smtClean="0">
                <a:latin typeface="+mj-lt"/>
              </a:rPr>
              <a:t>Fuente</a:t>
            </a:r>
            <a:r>
              <a:rPr lang="es-MX" sz="800" dirty="0">
                <a:latin typeface="+mj-lt"/>
              </a:rPr>
              <a:t>: </a:t>
            </a:r>
            <a:r>
              <a:rPr lang="es-MX" sz="800" dirty="0" smtClean="0">
                <a:latin typeface="+mj-lt"/>
              </a:rPr>
              <a:t>INEGI. BIE. Encuesta Nacional de Empresas Constructoras. www.inegi.org.mx</a:t>
            </a:r>
            <a:endParaRPr lang="es-MX" sz="800" dirty="0">
              <a:latin typeface="+mj-lt"/>
            </a:endParaRPr>
          </a:p>
        </p:txBody>
      </p:sp>
      <p:sp>
        <p:nvSpPr>
          <p:cNvPr id="12" name="11 CuadroTexto">
            <a:hlinkClick r:id="rId2"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32</a:t>
            </a:r>
            <a:endParaRPr lang="es-MX" sz="1200" dirty="0">
              <a:solidFill>
                <a:schemeClr val="bg1"/>
              </a:solidFill>
            </a:endParaRPr>
          </a:p>
        </p:txBody>
      </p:sp>
      <p:sp>
        <p:nvSpPr>
          <p:cNvPr id="3" name="2 Título"/>
          <p:cNvSpPr>
            <a:spLocks noGrp="1"/>
          </p:cNvSpPr>
          <p:nvPr>
            <p:ph type="title" idx="4294967295"/>
          </p:nvPr>
        </p:nvSpPr>
        <p:spPr>
          <a:xfrm>
            <a:off x="280095" y="241598"/>
            <a:ext cx="3888432" cy="576263"/>
          </a:xfrm>
        </p:spPr>
        <p:txBody>
          <a:bodyPr>
            <a:normAutofit fontScale="90000"/>
          </a:bodyPr>
          <a:lstStyle/>
          <a:p>
            <a:r>
              <a:rPr lang="es-MX" sz="1600" dirty="0" smtClean="0"/>
              <a:t>Información de las empresas constructoras.</a:t>
            </a:r>
            <a:br>
              <a:rPr lang="es-MX" sz="1600" dirty="0" smtClean="0"/>
            </a:br>
            <a:r>
              <a:rPr lang="es-MX" sz="1600" dirty="0" smtClean="0"/>
              <a:t>Datos del mes de marzo de 2013 p/</a:t>
            </a:r>
          </a:p>
        </p:txBody>
      </p:sp>
      <p:graphicFrame>
        <p:nvGraphicFramePr>
          <p:cNvPr id="15" name="14 Tabla"/>
          <p:cNvGraphicFramePr>
            <a:graphicFrameLocks noGrp="1"/>
          </p:cNvGraphicFramePr>
          <p:nvPr>
            <p:extLst>
              <p:ext uri="{D42A27DB-BD31-4B8C-83A1-F6EECF244321}">
                <p14:modId xmlns:p14="http://schemas.microsoft.com/office/powerpoint/2010/main" val="4179667592"/>
              </p:ext>
            </p:extLst>
          </p:nvPr>
        </p:nvGraphicFramePr>
        <p:xfrm>
          <a:off x="4499992" y="5668849"/>
          <a:ext cx="4104456" cy="803910"/>
        </p:xfrm>
        <a:graphic>
          <a:graphicData uri="http://schemas.openxmlformats.org/drawingml/2006/table">
            <a:tbl>
              <a:tblPr>
                <a:tableStyleId>{5C22544A-7EE6-4342-B048-85BDC9FD1C3A}</a:tableStyleId>
              </a:tblPr>
              <a:tblGrid>
                <a:gridCol w="4104456"/>
              </a:tblGrid>
              <a:tr h="104274">
                <a:tc>
                  <a:txBody>
                    <a:bodyPr/>
                    <a:lstStyle/>
                    <a:p>
                      <a:pPr algn="l" fontAlgn="ctr"/>
                      <a:r>
                        <a:rPr lang="es-MX" sz="700" u="none" strike="noStrike" dirty="0">
                          <a:effectLst/>
                          <a:latin typeface="+mj-lt"/>
                        </a:rPr>
                        <a:t>p/ Cifras preliminares</a:t>
                      </a:r>
                      <a:endParaRPr lang="es-MX" sz="700" b="0"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4274">
                <a:tc>
                  <a:txBody>
                    <a:bodyPr/>
                    <a:lstStyle/>
                    <a:p>
                      <a:pPr algn="l" fontAlgn="ctr"/>
                      <a:r>
                        <a:rPr lang="es-MX" sz="700" u="none" strike="noStrike" dirty="0">
                          <a:effectLst/>
                          <a:latin typeface="+mj-lt"/>
                        </a:rPr>
                        <a:t>Nota: Los totales pueden no coincidir con los datos parciales por cuestión de redondeo.</a:t>
                      </a:r>
                      <a:endParaRPr lang="es-MX" sz="700" b="0"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4274">
                <a:tc>
                  <a:txBody>
                    <a:bodyPr/>
                    <a:lstStyle/>
                    <a:p>
                      <a:pPr algn="l" fontAlgn="ctr"/>
                      <a:r>
                        <a:rPr lang="es-MX" sz="700" u="none" strike="noStrike" dirty="0">
                          <a:effectLst/>
                          <a:latin typeface="+mj-lt"/>
                        </a:rPr>
                        <a:t>a/ Miles de pesos a precios de la segunda quincena de diciembre de 2010.</a:t>
                      </a:r>
                      <a:endParaRPr lang="es-MX" sz="700" b="0"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4274">
                <a:tc>
                  <a:txBody>
                    <a:bodyPr/>
                    <a:lstStyle/>
                    <a:p>
                      <a:pPr algn="l" fontAlgn="ctr"/>
                      <a:r>
                        <a:rPr lang="es-MX" sz="700" u="none" strike="noStrike" dirty="0">
                          <a:effectLst/>
                          <a:latin typeface="+mj-lt"/>
                        </a:rPr>
                        <a:t>b/ Miles de horas.</a:t>
                      </a:r>
                      <a:endParaRPr lang="es-MX" sz="700" b="0"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4274">
                <a:tc>
                  <a:txBody>
                    <a:bodyPr/>
                    <a:lstStyle/>
                    <a:p>
                      <a:pPr algn="l" fontAlgn="ctr"/>
                      <a:r>
                        <a:rPr lang="es-MX" sz="700" u="none" strike="noStrike" dirty="0">
                          <a:effectLst/>
                          <a:latin typeface="+mj-lt"/>
                        </a:rPr>
                        <a:t>c/ Registra el total de días trabajados por la empresa constructora en actividades relacionadas a la construcción o no, durante el mes de referencia.</a:t>
                      </a:r>
                      <a:endParaRPr lang="es-MX" sz="700" b="0"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4274">
                <a:tc>
                  <a:txBody>
                    <a:bodyPr/>
                    <a:lstStyle/>
                    <a:p>
                      <a:pPr algn="l" fontAlgn="ctr"/>
                      <a:r>
                        <a:rPr lang="es-MX" sz="700" u="none" strike="noStrike" dirty="0">
                          <a:effectLst/>
                          <a:latin typeface="+mj-lt"/>
                        </a:rPr>
                        <a:t>d/ Miles de pesos a precios de junio de 2012.</a:t>
                      </a:r>
                      <a:endParaRPr lang="es-MX" sz="700" b="0"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2" name="1 Tabla"/>
          <p:cNvGraphicFramePr>
            <a:graphicFrameLocks noGrp="1"/>
          </p:cNvGraphicFramePr>
          <p:nvPr>
            <p:extLst>
              <p:ext uri="{D42A27DB-BD31-4B8C-83A1-F6EECF244321}">
                <p14:modId xmlns:p14="http://schemas.microsoft.com/office/powerpoint/2010/main" val="3509763439"/>
              </p:ext>
            </p:extLst>
          </p:nvPr>
        </p:nvGraphicFramePr>
        <p:xfrm>
          <a:off x="179512" y="836712"/>
          <a:ext cx="4007113" cy="4817912"/>
        </p:xfrm>
        <a:graphic>
          <a:graphicData uri="http://schemas.openxmlformats.org/drawingml/2006/table">
            <a:tbl>
              <a:tblPr firstRow="1" bandRow="1">
                <a:tableStyleId>{F5AB1C69-6EDB-4FF4-983F-18BD219EF322}</a:tableStyleId>
              </a:tblPr>
              <a:tblGrid>
                <a:gridCol w="1918880"/>
                <a:gridCol w="720080"/>
                <a:gridCol w="720080"/>
                <a:gridCol w="648073"/>
              </a:tblGrid>
              <a:tr h="265532">
                <a:tc gridSpan="4">
                  <a:txBody>
                    <a:bodyPr/>
                    <a:lstStyle/>
                    <a:p>
                      <a:pPr algn="ctr" fontAlgn="ctr"/>
                      <a:r>
                        <a:rPr lang="es-MX" sz="900" u="none" strike="noStrike" dirty="0">
                          <a:solidFill>
                            <a:srgbClr val="FFFFFF"/>
                          </a:solidFill>
                          <a:effectLst/>
                          <a:latin typeface="+mj-lt"/>
                        </a:rPr>
                        <a:t>Personal Ocupado</a:t>
                      </a:r>
                      <a:endParaRPr lang="es-MX" sz="900" b="1" i="0" u="none" strike="noStrike" dirty="0">
                        <a:solidFill>
                          <a:srgbClr val="FFFFFF"/>
                        </a:solidFill>
                        <a:effectLst/>
                        <a:latin typeface="+mj-lt"/>
                      </a:endParaRPr>
                    </a:p>
                  </a:txBody>
                  <a:tcPr marL="7594" marR="7594" marT="75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c hMerge="1">
                  <a:txBody>
                    <a:bodyPr/>
                    <a:lstStyle/>
                    <a:p>
                      <a:endParaRPr lang="es-MX"/>
                    </a:p>
                  </a:txBody>
                  <a:tcPr/>
                </a:tc>
              </a:tr>
              <a:tr h="238524">
                <a:tc>
                  <a:txBody>
                    <a:bodyPr/>
                    <a:lstStyle/>
                    <a:p>
                      <a:pPr algn="ctr" fontAlgn="ctr"/>
                      <a:r>
                        <a:rPr lang="es-MX" sz="900" u="none" strike="noStrike" dirty="0">
                          <a:solidFill>
                            <a:srgbClr val="FFFFFF"/>
                          </a:solidFill>
                          <a:effectLst/>
                          <a:latin typeface="+mj-lt"/>
                        </a:rPr>
                        <a:t>Concepto</a:t>
                      </a:r>
                      <a:endParaRPr lang="es-MX" sz="900" b="0" i="0" u="none" strike="noStrike" dirty="0">
                        <a:solidFill>
                          <a:srgbClr val="FFFFFF"/>
                        </a:solidFill>
                        <a:effectLst/>
                        <a:latin typeface="+mj-lt"/>
                      </a:endParaRPr>
                    </a:p>
                  </a:txBody>
                  <a:tcPr marL="7594" marR="7594" marT="75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u="none" strike="noStrike" dirty="0">
                          <a:solidFill>
                            <a:srgbClr val="FFFFFF"/>
                          </a:solidFill>
                          <a:effectLst/>
                          <a:latin typeface="+mj-lt"/>
                        </a:rPr>
                        <a:t>Nacional</a:t>
                      </a:r>
                      <a:endParaRPr lang="es-MX" sz="900" b="0" i="0" u="none" strike="noStrike" dirty="0">
                        <a:solidFill>
                          <a:srgbClr val="FFFFFF"/>
                        </a:solidFill>
                        <a:effectLst/>
                        <a:latin typeface="+mj-lt"/>
                      </a:endParaRPr>
                    </a:p>
                  </a:txBody>
                  <a:tcPr marL="7594" marR="7594" marT="75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u="none" strike="noStrike" dirty="0">
                          <a:solidFill>
                            <a:srgbClr val="FFFFFF"/>
                          </a:solidFill>
                          <a:effectLst/>
                          <a:latin typeface="+mj-lt"/>
                        </a:rPr>
                        <a:t>Chiapas</a:t>
                      </a:r>
                      <a:endParaRPr lang="es-MX" sz="900" b="0" i="0" u="none" strike="noStrike" dirty="0">
                        <a:solidFill>
                          <a:srgbClr val="FFFFFF"/>
                        </a:solidFill>
                        <a:effectLst/>
                        <a:latin typeface="+mj-lt"/>
                      </a:endParaRPr>
                    </a:p>
                  </a:txBody>
                  <a:tcPr marL="7594" marR="7594" marT="75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u="none" strike="noStrike" dirty="0" err="1">
                          <a:solidFill>
                            <a:srgbClr val="FFFFFF"/>
                          </a:solidFill>
                          <a:effectLst/>
                          <a:latin typeface="+mj-lt"/>
                        </a:rPr>
                        <a:t>Paticip</a:t>
                      </a:r>
                      <a:r>
                        <a:rPr lang="es-MX" sz="900" u="none" strike="noStrike" dirty="0">
                          <a:solidFill>
                            <a:srgbClr val="FFFFFF"/>
                          </a:solidFill>
                          <a:effectLst/>
                          <a:latin typeface="+mj-lt"/>
                        </a:rPr>
                        <a:t>. %</a:t>
                      </a:r>
                      <a:endParaRPr lang="es-MX" sz="900" b="0" i="0" u="none" strike="noStrike" dirty="0">
                        <a:solidFill>
                          <a:srgbClr val="FFFFFF"/>
                        </a:solidFill>
                        <a:effectLst/>
                        <a:latin typeface="+mj-lt"/>
                      </a:endParaRPr>
                    </a:p>
                  </a:txBody>
                  <a:tcPr marL="7594" marR="7594" marT="75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52939">
                <a:tc>
                  <a:txBody>
                    <a:bodyPr/>
                    <a:lstStyle/>
                    <a:p>
                      <a:pPr algn="l" fontAlgn="ctr"/>
                      <a:r>
                        <a:rPr lang="es-MX" sz="900" u="sng" strike="noStrike" dirty="0">
                          <a:effectLst/>
                          <a:latin typeface="+mj-lt"/>
                        </a:rPr>
                        <a:t>Personal Ocupado Total</a:t>
                      </a:r>
                      <a:endParaRPr lang="es-MX" sz="900" b="1" i="0" u="sng" strike="noStrike" dirty="0">
                        <a:solidFill>
                          <a:srgbClr val="000000"/>
                        </a:solidFill>
                        <a:effectLst/>
                        <a:latin typeface="+mj-lt"/>
                      </a:endParaRPr>
                    </a:p>
                  </a:txBody>
                  <a:tcPr marL="54000" marR="7200" marT="72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r" fontAlgn="ctr"/>
                      <a:r>
                        <a:rPr lang="es-MX" sz="900" b="1" i="0" u="none" strike="noStrike" dirty="0">
                          <a:solidFill>
                            <a:srgbClr val="000000"/>
                          </a:solidFill>
                          <a:effectLst/>
                          <a:latin typeface="+mj-lt"/>
                        </a:rPr>
                        <a:t>633,606</a:t>
                      </a:r>
                    </a:p>
                  </a:txBody>
                  <a:tcPr marL="9525" marR="9525" marT="9525"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r" fontAlgn="ctr"/>
                      <a:r>
                        <a:rPr lang="es-MX" sz="900" b="1" i="0" u="none" strike="noStrike" dirty="0">
                          <a:solidFill>
                            <a:srgbClr val="000000"/>
                          </a:solidFill>
                          <a:effectLst/>
                          <a:latin typeface="+mj-lt"/>
                        </a:rPr>
                        <a:t>9,329</a:t>
                      </a:r>
                    </a:p>
                  </a:txBody>
                  <a:tcPr marL="9525" marR="9525" marT="9525"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ctr" fontAlgn="ctr"/>
                      <a:r>
                        <a:rPr lang="es-MX" sz="900" b="0" i="0" u="none" strike="noStrike" dirty="0">
                          <a:solidFill>
                            <a:srgbClr val="000000"/>
                          </a:solidFill>
                          <a:effectLst/>
                          <a:latin typeface="+mj-lt"/>
                        </a:rPr>
                        <a:t>1.47</a:t>
                      </a:r>
                    </a:p>
                  </a:txBody>
                  <a:tcPr marL="9525" marR="9525" marT="9525"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20000"/>
                        <a:lumOff val="80000"/>
                      </a:schemeClr>
                    </a:solidFill>
                  </a:tcPr>
                </a:tc>
              </a:tr>
              <a:tr h="152939">
                <a:tc>
                  <a:txBody>
                    <a:bodyPr/>
                    <a:lstStyle/>
                    <a:p>
                      <a:pPr algn="l" fontAlgn="ctr"/>
                      <a:r>
                        <a:rPr lang="es-MX" sz="900" u="none" strike="noStrike" dirty="0">
                          <a:effectLst/>
                          <a:latin typeface="+mj-lt"/>
                        </a:rPr>
                        <a:t>Dependiente</a:t>
                      </a:r>
                      <a:endParaRPr lang="es-MX" sz="900" b="0" i="0" u="none" strike="noStrike" dirty="0">
                        <a:solidFill>
                          <a:srgbClr val="000000"/>
                        </a:solidFill>
                        <a:effectLst/>
                        <a:latin typeface="+mj-lt"/>
                      </a:endParaRPr>
                    </a:p>
                  </a:txBody>
                  <a:tcPr marL="54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541,210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dirty="0">
                          <a:solidFill>
                            <a:srgbClr val="000000"/>
                          </a:solidFill>
                          <a:effectLst/>
                          <a:latin typeface="+mj-lt"/>
                        </a:rPr>
                        <a:t>9,260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dirty="0">
                          <a:solidFill>
                            <a:srgbClr val="000000"/>
                          </a:solidFill>
                          <a:effectLst/>
                          <a:latin typeface="+mj-lt"/>
                        </a:rPr>
                        <a:t>1.71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2939">
                <a:tc>
                  <a:txBody>
                    <a:bodyPr/>
                    <a:lstStyle/>
                    <a:p>
                      <a:pPr algn="l" fontAlgn="ctr"/>
                      <a:r>
                        <a:rPr lang="es-MX" sz="900" u="none" strike="noStrike" dirty="0">
                          <a:effectLst/>
                          <a:latin typeface="+mj-lt"/>
                        </a:rPr>
                        <a:t>Obreros</a:t>
                      </a:r>
                      <a:endParaRPr lang="es-MX" sz="900" b="0" i="0" u="none" strike="noStrike" dirty="0">
                        <a:solidFill>
                          <a:srgbClr val="000000"/>
                        </a:solidFill>
                        <a:effectLst/>
                        <a:latin typeface="+mj-lt"/>
                      </a:endParaRPr>
                    </a:p>
                  </a:txBody>
                  <a:tcPr marL="12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416,274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5,845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1.40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2939">
                <a:tc>
                  <a:txBody>
                    <a:bodyPr/>
                    <a:lstStyle/>
                    <a:p>
                      <a:pPr algn="l" fontAlgn="ctr"/>
                      <a:r>
                        <a:rPr lang="es-MX" sz="900" u="none" strike="noStrike" dirty="0">
                          <a:effectLst/>
                          <a:latin typeface="+mj-lt"/>
                        </a:rPr>
                        <a:t>Empleados</a:t>
                      </a:r>
                      <a:endParaRPr lang="es-MX" sz="900" b="0" i="0" u="none" strike="noStrike" dirty="0">
                        <a:solidFill>
                          <a:srgbClr val="000000"/>
                        </a:solidFill>
                        <a:effectLst/>
                        <a:latin typeface="+mj-lt"/>
                      </a:endParaRPr>
                    </a:p>
                  </a:txBody>
                  <a:tcPr marL="12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900" b="0" i="0" u="none" strike="noStrike">
                          <a:solidFill>
                            <a:srgbClr val="000000"/>
                          </a:solidFill>
                          <a:effectLst/>
                          <a:latin typeface="+mj-lt"/>
                        </a:rPr>
                        <a:t>115,945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900" b="0" i="0" u="none" strike="noStrike">
                          <a:solidFill>
                            <a:srgbClr val="000000"/>
                          </a:solidFill>
                          <a:effectLst/>
                          <a:latin typeface="+mj-lt"/>
                        </a:rPr>
                        <a:t>3,063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ctr" fontAlgn="ctr"/>
                      <a:r>
                        <a:rPr lang="es-MX" sz="900" b="0" i="0" u="none" strike="noStrike">
                          <a:solidFill>
                            <a:srgbClr val="000000"/>
                          </a:solidFill>
                          <a:effectLst/>
                          <a:latin typeface="+mj-lt"/>
                        </a:rPr>
                        <a:t>2.64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r>
              <a:tr h="298249">
                <a:tc>
                  <a:txBody>
                    <a:bodyPr/>
                    <a:lstStyle/>
                    <a:p>
                      <a:pPr algn="l" fontAlgn="ctr"/>
                      <a:r>
                        <a:rPr lang="es-MX" sz="900" u="none" strike="noStrike" dirty="0">
                          <a:effectLst/>
                          <a:latin typeface="+mj-lt"/>
                        </a:rPr>
                        <a:t>Propietarios, familiares y otros trabajadores no remunerados</a:t>
                      </a:r>
                      <a:endParaRPr lang="es-MX" sz="900" b="0" i="0" u="none" strike="noStrike" dirty="0">
                        <a:solidFill>
                          <a:srgbClr val="000000"/>
                        </a:solidFill>
                        <a:effectLst/>
                        <a:latin typeface="+mj-lt"/>
                      </a:endParaRPr>
                    </a:p>
                  </a:txBody>
                  <a:tcPr marL="12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8,991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352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3.92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05553">
                <a:tc>
                  <a:txBody>
                    <a:bodyPr/>
                    <a:lstStyle/>
                    <a:p>
                      <a:pPr algn="l" fontAlgn="ctr"/>
                      <a:endParaRPr lang="es-MX" sz="900" b="0" i="0" u="none" strike="noStrike" dirty="0">
                        <a:solidFill>
                          <a:srgbClr val="000000"/>
                        </a:solidFill>
                        <a:effectLst/>
                        <a:latin typeface="+mj-lt"/>
                      </a:endParaRPr>
                    </a:p>
                  </a:txBody>
                  <a:tcPr marL="54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s-MX" sz="900" b="0" i="0" u="none" strike="noStrike">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s-MX" sz="900" b="0"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s-MX" sz="900" b="0" i="0" u="none" strike="noStrike">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2939">
                <a:tc>
                  <a:txBody>
                    <a:bodyPr/>
                    <a:lstStyle/>
                    <a:p>
                      <a:pPr algn="l" fontAlgn="ctr"/>
                      <a:r>
                        <a:rPr lang="es-MX" sz="900" u="none" strike="noStrike" dirty="0">
                          <a:effectLst/>
                          <a:latin typeface="+mj-lt"/>
                        </a:rPr>
                        <a:t>No dependiente</a:t>
                      </a:r>
                      <a:endParaRPr lang="es-MX" sz="900" b="0" i="0" u="none" strike="noStrike" dirty="0">
                        <a:solidFill>
                          <a:srgbClr val="000000"/>
                        </a:solidFill>
                        <a:effectLst/>
                        <a:latin typeface="+mj-lt"/>
                      </a:endParaRPr>
                    </a:p>
                  </a:txBody>
                  <a:tcPr marL="54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ctr"/>
                      <a:r>
                        <a:rPr lang="es-MX" sz="900" b="0" i="0" u="none" strike="noStrike">
                          <a:solidFill>
                            <a:srgbClr val="000000"/>
                          </a:solidFill>
                          <a:effectLst/>
                          <a:latin typeface="+mj-lt"/>
                        </a:rPr>
                        <a:t>92,396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ctr"/>
                      <a:r>
                        <a:rPr lang="es-MX" sz="900" b="0" i="0" u="none" strike="noStrike">
                          <a:solidFill>
                            <a:srgbClr val="000000"/>
                          </a:solidFill>
                          <a:effectLst/>
                          <a:latin typeface="+mj-lt"/>
                        </a:rPr>
                        <a:t>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ctr" fontAlgn="ctr"/>
                      <a:r>
                        <a:rPr lang="es-MX" sz="900" b="0" i="0" u="none" strike="noStrike" dirty="0">
                          <a:solidFill>
                            <a:srgbClr val="000000"/>
                          </a:solidFill>
                          <a:effectLst/>
                          <a:latin typeface="+mj-lt"/>
                        </a:rPr>
                        <a:t>0.07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r>
              <a:tr h="104502">
                <a:tc>
                  <a:txBody>
                    <a:bodyPr/>
                    <a:lstStyle/>
                    <a:p>
                      <a:pPr algn="l" fontAlgn="ctr"/>
                      <a:endParaRPr lang="es-MX" sz="900" b="0" i="0" u="sng" strike="noStrike" dirty="0">
                        <a:solidFill>
                          <a:srgbClr val="000000"/>
                        </a:solidFill>
                        <a:effectLst/>
                        <a:latin typeface="+mj-lt"/>
                      </a:endParaRPr>
                    </a:p>
                  </a:txBody>
                  <a:tcPr marL="54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l" fontAlgn="ctr"/>
                      <a:endParaRPr lang="es-MX" sz="900" b="1" i="0" u="none" strike="noStrike" dirty="0">
                        <a:solidFill>
                          <a:srgbClr val="000000"/>
                        </a:solidFill>
                        <a:effectLst/>
                        <a:latin typeface="+mj-lt"/>
                      </a:endParaRPr>
                    </a:p>
                  </a:txBody>
                  <a:tcPr marL="7200" marR="54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l" fontAlgn="ctr"/>
                      <a:endParaRPr lang="es-MX" sz="900" b="1" i="0" u="none" strike="noStrike" dirty="0">
                        <a:solidFill>
                          <a:srgbClr val="000000"/>
                        </a:solidFill>
                        <a:effectLst/>
                        <a:latin typeface="+mj-lt"/>
                      </a:endParaRPr>
                    </a:p>
                  </a:txBody>
                  <a:tcPr marL="7200" marR="54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ctr" fontAlgn="ctr"/>
                      <a:endParaRPr lang="es-MX" sz="900" b="0" i="0" u="none" strike="noStrike" dirty="0">
                        <a:solidFill>
                          <a:srgbClr val="000000"/>
                        </a:solidFill>
                        <a:effectLst/>
                        <a:latin typeface="+mj-lt"/>
                      </a:endParaRPr>
                    </a:p>
                  </a:txBody>
                  <a:tcPr marL="7200" marR="54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r>
              <a:tr h="180321">
                <a:tc gridSpan="4">
                  <a:txBody>
                    <a:bodyPr/>
                    <a:lstStyle/>
                    <a:p>
                      <a:pPr algn="l" fontAlgn="ctr"/>
                      <a:r>
                        <a:rPr lang="es-MX" sz="900" u="sng" strike="noStrike" dirty="0">
                          <a:effectLst/>
                          <a:latin typeface="+mj-lt"/>
                        </a:rPr>
                        <a:t>Remuneraciones (en términos reales) a/</a:t>
                      </a:r>
                      <a:endParaRPr lang="es-MX" sz="900" b="1" i="0" u="sng" strike="noStrike" dirty="0">
                        <a:solidFill>
                          <a:srgbClr val="000000"/>
                        </a:solidFill>
                        <a:effectLst/>
                        <a:latin typeface="+mj-lt"/>
                      </a:endParaRPr>
                    </a:p>
                  </a:txBody>
                  <a:tcPr marL="54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c hMerge="1">
                  <a:txBody>
                    <a:bodyPr/>
                    <a:lstStyle/>
                    <a:p>
                      <a:pPr algn="l" fontAlgn="ctr"/>
                      <a:endParaRPr lang="es-MX" sz="900" b="1" i="0" u="none" strike="noStrike" dirty="0">
                        <a:solidFill>
                          <a:srgbClr val="000000"/>
                        </a:solidFill>
                        <a:effectLst/>
                        <a:latin typeface="+mj-lt"/>
                      </a:endParaRPr>
                    </a:p>
                  </a:txBody>
                  <a:tcPr marL="7200" marR="54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c hMerge="1">
                  <a:txBody>
                    <a:bodyPr/>
                    <a:lstStyle/>
                    <a:p>
                      <a:pPr algn="l" fontAlgn="ctr"/>
                      <a:endParaRPr lang="es-MX" sz="900" b="1" i="0" u="none" strike="noStrike" dirty="0">
                        <a:solidFill>
                          <a:srgbClr val="000000"/>
                        </a:solidFill>
                        <a:effectLst/>
                        <a:latin typeface="+mj-lt"/>
                      </a:endParaRPr>
                    </a:p>
                  </a:txBody>
                  <a:tcPr marL="7200" marR="54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c hMerge="1">
                  <a:txBody>
                    <a:bodyPr/>
                    <a:lstStyle/>
                    <a:p>
                      <a:pPr algn="ctr" fontAlgn="ctr"/>
                      <a:endParaRPr lang="es-MX" sz="900" b="0" i="0" u="none" strike="noStrike" dirty="0">
                        <a:solidFill>
                          <a:srgbClr val="000000"/>
                        </a:solidFill>
                        <a:effectLst/>
                        <a:latin typeface="+mj-lt"/>
                      </a:endParaRPr>
                    </a:p>
                  </a:txBody>
                  <a:tcPr marL="7200" marR="54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r>
              <a:tr h="152939">
                <a:tc>
                  <a:txBody>
                    <a:bodyPr/>
                    <a:lstStyle/>
                    <a:p>
                      <a:pPr algn="l" fontAlgn="ctr"/>
                      <a:r>
                        <a:rPr lang="es-MX" sz="900" u="none" strike="noStrike" dirty="0">
                          <a:effectLst/>
                          <a:latin typeface="+mj-lt"/>
                        </a:rPr>
                        <a:t>Sueldos</a:t>
                      </a:r>
                      <a:endParaRPr lang="es-MX" sz="900" b="0" i="0" u="none" strike="noStrike" dirty="0">
                        <a:solidFill>
                          <a:srgbClr val="000000"/>
                        </a:solidFill>
                        <a:effectLst/>
                        <a:latin typeface="+mj-lt"/>
                      </a:endParaRPr>
                    </a:p>
                  </a:txBody>
                  <a:tcPr marL="12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1,245,733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22,065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1.77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2939">
                <a:tc>
                  <a:txBody>
                    <a:bodyPr/>
                    <a:lstStyle/>
                    <a:p>
                      <a:pPr algn="l" fontAlgn="ctr"/>
                      <a:r>
                        <a:rPr lang="es-MX" sz="900" u="none" strike="noStrike" dirty="0">
                          <a:effectLst/>
                          <a:latin typeface="+mj-lt"/>
                        </a:rPr>
                        <a:t>Salarios</a:t>
                      </a:r>
                      <a:endParaRPr lang="es-MX" sz="900" b="0" i="0" u="none" strike="noStrike" dirty="0">
                        <a:solidFill>
                          <a:srgbClr val="000000"/>
                        </a:solidFill>
                        <a:effectLst/>
                        <a:latin typeface="+mj-lt"/>
                      </a:endParaRPr>
                    </a:p>
                  </a:txBody>
                  <a:tcPr marL="12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2,330,198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32,998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dirty="0">
                          <a:solidFill>
                            <a:srgbClr val="000000"/>
                          </a:solidFill>
                          <a:effectLst/>
                          <a:latin typeface="+mj-lt"/>
                        </a:rPr>
                        <a:t>1.42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04502">
                <a:tc>
                  <a:txBody>
                    <a:bodyPr/>
                    <a:lstStyle/>
                    <a:p>
                      <a:pPr algn="l" fontAlgn="ctr"/>
                      <a:endParaRPr lang="es-MX" sz="900" b="0" i="0" u="none" strike="noStrike" dirty="0">
                        <a:solidFill>
                          <a:srgbClr val="000000"/>
                        </a:solidFill>
                        <a:effectLst/>
                        <a:latin typeface="+mj-lt"/>
                      </a:endParaRPr>
                    </a:p>
                  </a:txBody>
                  <a:tcPr marL="54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s-MX" sz="900" b="0" i="0" u="none" strike="noStrike" dirty="0">
                        <a:solidFill>
                          <a:srgbClr val="000000"/>
                        </a:solidFill>
                        <a:effectLst/>
                        <a:latin typeface="+mj-lt"/>
                      </a:endParaRPr>
                    </a:p>
                  </a:txBody>
                  <a:tcPr marL="7200" marR="54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s-MX" sz="900" b="0" i="0" u="none" strike="noStrike" dirty="0">
                        <a:solidFill>
                          <a:srgbClr val="000000"/>
                        </a:solidFill>
                        <a:effectLst/>
                        <a:latin typeface="+mj-lt"/>
                      </a:endParaRPr>
                    </a:p>
                  </a:txBody>
                  <a:tcPr marL="7200" marR="54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s-MX" sz="900" b="0" i="0" u="none" strike="noStrike" dirty="0">
                        <a:solidFill>
                          <a:srgbClr val="000000"/>
                        </a:solidFill>
                        <a:effectLst/>
                        <a:latin typeface="+mj-lt"/>
                      </a:endParaRPr>
                    </a:p>
                  </a:txBody>
                  <a:tcPr marL="7200" marR="54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6256">
                <a:tc gridSpan="4">
                  <a:txBody>
                    <a:bodyPr/>
                    <a:lstStyle/>
                    <a:p>
                      <a:pPr algn="l" fontAlgn="ctr"/>
                      <a:r>
                        <a:rPr lang="es-MX" sz="900" u="sng" strike="noStrike" dirty="0">
                          <a:effectLst/>
                          <a:latin typeface="+mj-lt"/>
                        </a:rPr>
                        <a:t>Remuneraciones Medias (en términos reales) a/</a:t>
                      </a:r>
                      <a:endParaRPr lang="es-MX" sz="900" b="1" i="0" u="sng" strike="noStrike" dirty="0">
                        <a:solidFill>
                          <a:srgbClr val="000000"/>
                        </a:solidFill>
                        <a:effectLst/>
                        <a:latin typeface="+mj-lt"/>
                      </a:endParaRPr>
                    </a:p>
                  </a:txBody>
                  <a:tcPr marL="54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c hMerge="1">
                  <a:txBody>
                    <a:bodyPr/>
                    <a:lstStyle/>
                    <a:p>
                      <a:pPr algn="l" fontAlgn="ctr"/>
                      <a:endParaRPr lang="es-MX" sz="900" b="1" i="0" u="none" strike="noStrike" dirty="0">
                        <a:solidFill>
                          <a:srgbClr val="000000"/>
                        </a:solidFill>
                        <a:effectLst/>
                        <a:latin typeface="+mj-lt"/>
                      </a:endParaRPr>
                    </a:p>
                  </a:txBody>
                  <a:tcPr marL="7200" marR="54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c hMerge="1">
                  <a:txBody>
                    <a:bodyPr/>
                    <a:lstStyle/>
                    <a:p>
                      <a:pPr algn="l" fontAlgn="ctr"/>
                      <a:endParaRPr lang="es-MX" sz="900" b="1" i="0" u="none" strike="noStrike" dirty="0">
                        <a:solidFill>
                          <a:srgbClr val="000000"/>
                        </a:solidFill>
                        <a:effectLst/>
                        <a:latin typeface="+mj-lt"/>
                      </a:endParaRPr>
                    </a:p>
                  </a:txBody>
                  <a:tcPr marL="7200" marR="54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c hMerge="1">
                  <a:txBody>
                    <a:bodyPr/>
                    <a:lstStyle/>
                    <a:p>
                      <a:pPr algn="ctr" fontAlgn="ctr"/>
                      <a:endParaRPr lang="es-MX" sz="900" b="0" i="0" u="none" strike="noStrike" dirty="0">
                        <a:solidFill>
                          <a:srgbClr val="000000"/>
                        </a:solidFill>
                        <a:effectLst/>
                        <a:latin typeface="+mj-lt"/>
                      </a:endParaRPr>
                    </a:p>
                  </a:txBody>
                  <a:tcPr marL="7200" marR="54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r>
              <a:tr h="152939">
                <a:tc>
                  <a:txBody>
                    <a:bodyPr/>
                    <a:lstStyle/>
                    <a:p>
                      <a:pPr algn="l" fontAlgn="ctr"/>
                      <a:r>
                        <a:rPr lang="es-MX" sz="900" u="none" strike="noStrike" dirty="0">
                          <a:effectLst/>
                          <a:latin typeface="+mj-lt"/>
                        </a:rPr>
                        <a:t>Sueldos</a:t>
                      </a:r>
                      <a:endParaRPr lang="es-MX" sz="900" b="0" i="0" u="none" strike="noStrike" dirty="0">
                        <a:solidFill>
                          <a:srgbClr val="000000"/>
                        </a:solidFill>
                        <a:effectLst/>
                        <a:latin typeface="+mj-lt"/>
                      </a:endParaRPr>
                    </a:p>
                  </a:txBody>
                  <a:tcPr marL="12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10,744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7,204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67.05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2939">
                <a:tc>
                  <a:txBody>
                    <a:bodyPr/>
                    <a:lstStyle/>
                    <a:p>
                      <a:pPr algn="l" fontAlgn="ctr"/>
                      <a:r>
                        <a:rPr lang="es-MX" sz="900" u="none" strike="noStrike" dirty="0">
                          <a:effectLst/>
                          <a:latin typeface="+mj-lt"/>
                        </a:rPr>
                        <a:t>Salarios</a:t>
                      </a:r>
                      <a:endParaRPr lang="es-MX" sz="900" b="0" i="0" u="none" strike="noStrike" dirty="0">
                        <a:solidFill>
                          <a:srgbClr val="000000"/>
                        </a:solidFill>
                        <a:effectLst/>
                        <a:latin typeface="+mj-lt"/>
                      </a:endParaRPr>
                    </a:p>
                  </a:txBody>
                  <a:tcPr marL="12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5,598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5,646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dirty="0">
                          <a:solidFill>
                            <a:srgbClr val="000000"/>
                          </a:solidFill>
                          <a:effectLst/>
                          <a:latin typeface="+mj-lt"/>
                        </a:rPr>
                        <a:t>100.86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2939">
                <a:tc>
                  <a:txBody>
                    <a:bodyPr/>
                    <a:lstStyle/>
                    <a:p>
                      <a:pPr algn="l" fontAlgn="ctr"/>
                      <a:endParaRPr lang="es-MX" sz="900" b="0" i="0" u="none" strike="noStrike" dirty="0">
                        <a:solidFill>
                          <a:srgbClr val="000000"/>
                        </a:solidFill>
                        <a:effectLst/>
                        <a:latin typeface="+mj-lt"/>
                      </a:endParaRPr>
                    </a:p>
                  </a:txBody>
                  <a:tcPr marL="54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s-MX" sz="900" b="0" i="0" u="none" strike="noStrike" dirty="0">
                        <a:solidFill>
                          <a:srgbClr val="000000"/>
                        </a:solidFill>
                        <a:effectLst/>
                        <a:latin typeface="+mj-lt"/>
                      </a:endParaRPr>
                    </a:p>
                  </a:txBody>
                  <a:tcPr marL="7200" marR="54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s-MX" sz="900" b="0" i="0" u="none" strike="noStrike" dirty="0">
                        <a:solidFill>
                          <a:srgbClr val="000000"/>
                        </a:solidFill>
                        <a:effectLst/>
                        <a:latin typeface="+mj-lt"/>
                      </a:endParaRPr>
                    </a:p>
                  </a:txBody>
                  <a:tcPr marL="7200" marR="54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s-MX" sz="900" b="0" i="0" u="none" strike="noStrike" dirty="0">
                        <a:solidFill>
                          <a:srgbClr val="000000"/>
                        </a:solidFill>
                        <a:effectLst/>
                        <a:latin typeface="+mj-lt"/>
                      </a:endParaRPr>
                    </a:p>
                  </a:txBody>
                  <a:tcPr marL="7200" marR="54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2939">
                <a:tc>
                  <a:txBody>
                    <a:bodyPr/>
                    <a:lstStyle/>
                    <a:p>
                      <a:pPr algn="l" fontAlgn="ctr"/>
                      <a:r>
                        <a:rPr lang="es-MX" sz="900" u="sng" strike="noStrike" dirty="0">
                          <a:effectLst/>
                          <a:latin typeface="+mj-lt"/>
                        </a:rPr>
                        <a:t>Horas trabajadas total  b/</a:t>
                      </a:r>
                      <a:endParaRPr lang="es-MX" sz="900" b="1" i="0" u="sng" strike="noStrike" dirty="0">
                        <a:solidFill>
                          <a:srgbClr val="000000"/>
                        </a:solidFill>
                        <a:effectLst/>
                        <a:latin typeface="+mj-lt"/>
                      </a:endParaRPr>
                    </a:p>
                  </a:txBody>
                  <a:tcPr marL="54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r" fontAlgn="ctr"/>
                      <a:r>
                        <a:rPr lang="es-MX" sz="900" b="1" i="0" u="none" strike="noStrike" dirty="0">
                          <a:solidFill>
                            <a:srgbClr val="000000"/>
                          </a:solidFill>
                          <a:effectLst/>
                          <a:latin typeface="+mj-lt"/>
                        </a:rPr>
                        <a:t>134,692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r" fontAlgn="ctr"/>
                      <a:r>
                        <a:rPr lang="es-MX" sz="900" b="1" i="0" u="none" strike="noStrike">
                          <a:solidFill>
                            <a:srgbClr val="000000"/>
                          </a:solidFill>
                          <a:effectLst/>
                          <a:latin typeface="+mj-lt"/>
                        </a:rPr>
                        <a:t>1,906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ctr" fontAlgn="ctr"/>
                      <a:r>
                        <a:rPr lang="es-MX" sz="900" b="0" i="0" u="none" strike="noStrike">
                          <a:solidFill>
                            <a:srgbClr val="000000"/>
                          </a:solidFill>
                          <a:effectLst/>
                          <a:latin typeface="+mj-lt"/>
                        </a:rPr>
                        <a:t>1.42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r>
              <a:tr h="152939">
                <a:tc>
                  <a:txBody>
                    <a:bodyPr/>
                    <a:lstStyle/>
                    <a:p>
                      <a:pPr algn="l" fontAlgn="ctr"/>
                      <a:r>
                        <a:rPr lang="es-MX" sz="900" u="none" strike="noStrike" dirty="0">
                          <a:effectLst/>
                          <a:latin typeface="+mj-lt"/>
                        </a:rPr>
                        <a:t>Del personal dependiente</a:t>
                      </a:r>
                      <a:endParaRPr lang="es-MX" sz="900" b="0" i="0" u="none" strike="noStrike" dirty="0">
                        <a:solidFill>
                          <a:srgbClr val="000000"/>
                        </a:solidFill>
                        <a:effectLst/>
                        <a:latin typeface="+mj-lt"/>
                      </a:endParaRPr>
                    </a:p>
                  </a:txBody>
                  <a:tcPr marL="54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115,581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1,894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dirty="0">
                          <a:solidFill>
                            <a:srgbClr val="000000"/>
                          </a:solidFill>
                          <a:effectLst/>
                          <a:latin typeface="+mj-lt"/>
                        </a:rPr>
                        <a:t>1.64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2939">
                <a:tc>
                  <a:txBody>
                    <a:bodyPr/>
                    <a:lstStyle/>
                    <a:p>
                      <a:pPr algn="l" fontAlgn="ctr"/>
                      <a:r>
                        <a:rPr lang="es-MX" sz="900" u="none" strike="noStrike" dirty="0">
                          <a:effectLst/>
                          <a:latin typeface="+mj-lt"/>
                        </a:rPr>
                        <a:t>Obreros</a:t>
                      </a:r>
                      <a:endParaRPr lang="es-MX" sz="900" b="0" i="0" u="none" strike="noStrike" dirty="0">
                        <a:solidFill>
                          <a:srgbClr val="000000"/>
                        </a:solidFill>
                        <a:effectLst/>
                        <a:latin typeface="+mj-lt"/>
                      </a:endParaRPr>
                    </a:p>
                  </a:txBody>
                  <a:tcPr marL="12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90,450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1,234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1.36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2939">
                <a:tc>
                  <a:txBody>
                    <a:bodyPr/>
                    <a:lstStyle/>
                    <a:p>
                      <a:pPr algn="l" fontAlgn="ctr"/>
                      <a:r>
                        <a:rPr lang="es-MX" sz="900" u="none" strike="noStrike" dirty="0">
                          <a:effectLst/>
                          <a:latin typeface="+mj-lt"/>
                        </a:rPr>
                        <a:t>Empleados</a:t>
                      </a:r>
                      <a:endParaRPr lang="es-MX" sz="900" b="0" i="0" u="none" strike="noStrike" dirty="0">
                        <a:solidFill>
                          <a:srgbClr val="000000"/>
                        </a:solidFill>
                        <a:effectLst/>
                        <a:latin typeface="+mj-lt"/>
                      </a:endParaRPr>
                    </a:p>
                  </a:txBody>
                  <a:tcPr marL="12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900" b="0" i="0" u="none" strike="noStrike">
                          <a:solidFill>
                            <a:srgbClr val="000000"/>
                          </a:solidFill>
                          <a:effectLst/>
                          <a:latin typeface="+mj-lt"/>
                        </a:rPr>
                        <a:t>23,499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900" b="0" i="0" u="none" strike="noStrike">
                          <a:solidFill>
                            <a:srgbClr val="000000"/>
                          </a:solidFill>
                          <a:effectLst/>
                          <a:latin typeface="+mj-lt"/>
                        </a:rPr>
                        <a:t>592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ctr" fontAlgn="ctr"/>
                      <a:r>
                        <a:rPr lang="es-MX" sz="900" b="0" i="0" u="none" strike="noStrike">
                          <a:solidFill>
                            <a:srgbClr val="000000"/>
                          </a:solidFill>
                          <a:effectLst/>
                          <a:latin typeface="+mj-lt"/>
                        </a:rPr>
                        <a:t>2.52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r>
              <a:tr h="298249">
                <a:tc>
                  <a:txBody>
                    <a:bodyPr/>
                    <a:lstStyle/>
                    <a:p>
                      <a:pPr algn="l" fontAlgn="ctr"/>
                      <a:r>
                        <a:rPr lang="es-MX" sz="900" u="none" strike="noStrike" dirty="0">
                          <a:effectLst/>
                          <a:latin typeface="+mj-lt"/>
                        </a:rPr>
                        <a:t>Propietarios, familiares y otros trabajadores no remunerados</a:t>
                      </a:r>
                      <a:endParaRPr lang="es-MX" sz="900" b="0" i="0" u="none" strike="noStrike" dirty="0">
                        <a:solidFill>
                          <a:srgbClr val="000000"/>
                        </a:solidFill>
                        <a:effectLst/>
                        <a:latin typeface="+mj-lt"/>
                      </a:endParaRPr>
                    </a:p>
                  </a:txBody>
                  <a:tcPr marL="12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1,632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4.17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04502">
                <a:tc>
                  <a:txBody>
                    <a:bodyPr/>
                    <a:lstStyle/>
                    <a:p>
                      <a:pPr algn="l" fontAlgn="ctr"/>
                      <a:endParaRPr lang="es-MX" sz="900" b="0" i="0" u="none" strike="noStrike" dirty="0">
                        <a:solidFill>
                          <a:srgbClr val="000000"/>
                        </a:solidFill>
                        <a:effectLst/>
                        <a:latin typeface="+mj-lt"/>
                      </a:endParaRPr>
                    </a:p>
                  </a:txBody>
                  <a:tcPr marL="54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s-MX" sz="900" b="0" i="0" u="none" strike="noStrike">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s-MX" sz="900" b="0" i="0" u="none" strike="noStrike">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s-MX" sz="900" b="0" i="0" u="none" strike="noStrike">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2939">
                <a:tc>
                  <a:txBody>
                    <a:bodyPr/>
                    <a:lstStyle/>
                    <a:p>
                      <a:pPr algn="l" fontAlgn="ctr"/>
                      <a:r>
                        <a:rPr lang="es-MX" sz="900" u="none" strike="noStrike" dirty="0">
                          <a:effectLst/>
                          <a:latin typeface="+mj-lt"/>
                        </a:rPr>
                        <a:t>Del personal no dependiente</a:t>
                      </a:r>
                      <a:endParaRPr lang="es-MX" sz="900" b="0" i="0" u="none" strike="noStrike" dirty="0">
                        <a:solidFill>
                          <a:srgbClr val="000000"/>
                        </a:solidFill>
                        <a:effectLst/>
                        <a:latin typeface="+mj-lt"/>
                      </a:endParaRPr>
                    </a:p>
                  </a:txBody>
                  <a:tcPr marL="54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ctr"/>
                      <a:r>
                        <a:rPr lang="es-MX" sz="900" b="0" i="0" u="none" strike="noStrike">
                          <a:solidFill>
                            <a:srgbClr val="000000"/>
                          </a:solidFill>
                          <a:effectLst/>
                          <a:latin typeface="+mj-lt"/>
                        </a:rPr>
                        <a:t>19,111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ctr"/>
                      <a:r>
                        <a:rPr lang="es-MX" sz="900" b="0" i="0" u="none" strike="noStrike">
                          <a:solidFill>
                            <a:srgbClr val="000000"/>
                          </a:solidFill>
                          <a:effectLst/>
                          <a:latin typeface="+mj-lt"/>
                        </a:rPr>
                        <a:t>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ctr" fontAlgn="ctr"/>
                      <a:r>
                        <a:rPr lang="es-MX" sz="900" b="0" i="0" u="none" strike="noStrike">
                          <a:solidFill>
                            <a:srgbClr val="000000"/>
                          </a:solidFill>
                          <a:effectLst/>
                          <a:latin typeface="+mj-lt"/>
                        </a:rPr>
                        <a:t>0.06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r>
              <a:tr h="104502">
                <a:tc>
                  <a:txBody>
                    <a:bodyPr/>
                    <a:lstStyle/>
                    <a:p>
                      <a:pPr algn="l" fontAlgn="ctr"/>
                      <a:endParaRPr lang="es-MX" sz="900" b="0" i="0" u="sng" strike="noStrike" dirty="0">
                        <a:solidFill>
                          <a:srgbClr val="000000"/>
                        </a:solidFill>
                        <a:effectLst/>
                        <a:latin typeface="+mj-lt"/>
                      </a:endParaRPr>
                    </a:p>
                  </a:txBody>
                  <a:tcPr marL="54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l" fontAlgn="ctr"/>
                      <a:endParaRPr lang="es-MX" sz="900" b="1"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l" fontAlgn="ctr"/>
                      <a:endParaRPr lang="es-MX" sz="900" b="1"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ctr" fontAlgn="ctr"/>
                      <a:endParaRPr lang="es-MX" sz="900" b="0"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r>
              <a:tr h="237921">
                <a:tc>
                  <a:txBody>
                    <a:bodyPr/>
                    <a:lstStyle/>
                    <a:p>
                      <a:pPr algn="l" fontAlgn="ctr"/>
                      <a:r>
                        <a:rPr lang="es-MX" sz="900" u="none" strike="noStrike" dirty="0">
                          <a:effectLst/>
                          <a:latin typeface="+mj-lt"/>
                        </a:rPr>
                        <a:t>Días trabajados c/</a:t>
                      </a:r>
                      <a:endParaRPr lang="es-MX" sz="900" b="1" i="0" u="none" strike="noStrike" dirty="0">
                        <a:solidFill>
                          <a:srgbClr val="000000"/>
                        </a:solidFill>
                        <a:effectLst/>
                        <a:latin typeface="+mj-lt"/>
                      </a:endParaRPr>
                    </a:p>
                  </a:txBody>
                  <a:tcPr marL="54000" marR="7200" marT="7200"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r" fontAlgn="ctr"/>
                      <a:r>
                        <a:rPr lang="es-MX" sz="900" b="1" i="0" u="none" strike="noStrike">
                          <a:solidFill>
                            <a:srgbClr val="000000"/>
                          </a:solidFill>
                          <a:effectLst/>
                          <a:latin typeface="+mj-lt"/>
                        </a:rPr>
                        <a:t>20</a:t>
                      </a:r>
                    </a:p>
                  </a:txBody>
                  <a:tcPr marL="9525" marR="9525" marT="9525"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r" fontAlgn="ctr"/>
                      <a:r>
                        <a:rPr lang="es-MX" sz="900" b="1" i="0" u="none" strike="noStrike">
                          <a:solidFill>
                            <a:srgbClr val="000000"/>
                          </a:solidFill>
                          <a:effectLst/>
                          <a:latin typeface="+mj-lt"/>
                        </a:rPr>
                        <a:t>22</a:t>
                      </a:r>
                    </a:p>
                  </a:txBody>
                  <a:tcPr marL="9525" marR="9525" marT="9525"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fontAlgn="ctr"/>
                      <a:endParaRPr lang="es-MX" sz="900" b="0"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4048211807"/>
              </p:ext>
            </p:extLst>
          </p:nvPr>
        </p:nvGraphicFramePr>
        <p:xfrm>
          <a:off x="4327482" y="489392"/>
          <a:ext cx="4643388" cy="2363543"/>
        </p:xfrm>
        <a:graphic>
          <a:graphicData uri="http://schemas.openxmlformats.org/drawingml/2006/table">
            <a:tbl>
              <a:tblPr firstRow="1" bandRow="1">
                <a:tableStyleId>{F5AB1C69-6EDB-4FF4-983F-18BD219EF322}</a:tableStyleId>
              </a:tblPr>
              <a:tblGrid>
                <a:gridCol w="2384443"/>
                <a:gridCol w="831417"/>
                <a:gridCol w="800043"/>
                <a:gridCol w="627485"/>
              </a:tblGrid>
              <a:tr h="315736">
                <a:tc gridSpan="4">
                  <a:txBody>
                    <a:bodyPr/>
                    <a:lstStyle/>
                    <a:p>
                      <a:pPr algn="ctr" fontAlgn="ctr"/>
                      <a:r>
                        <a:rPr lang="es-MX" sz="900" u="none" strike="noStrike" dirty="0">
                          <a:solidFill>
                            <a:srgbClr val="FFFFFF"/>
                          </a:solidFill>
                          <a:effectLst/>
                          <a:latin typeface="+mj-lt"/>
                        </a:rPr>
                        <a:t>Valor de producción generado por las empresas de la entidad </a:t>
                      </a:r>
                      <a:endParaRPr lang="es-MX" sz="900" u="none" strike="noStrike" dirty="0" smtClean="0">
                        <a:solidFill>
                          <a:srgbClr val="FFFFFF"/>
                        </a:solidFill>
                        <a:effectLst/>
                        <a:latin typeface="+mj-lt"/>
                      </a:endParaRPr>
                    </a:p>
                    <a:p>
                      <a:pPr algn="ctr" fontAlgn="ctr"/>
                      <a:r>
                        <a:rPr lang="es-MX" sz="900" u="none" strike="noStrike" dirty="0" smtClean="0">
                          <a:solidFill>
                            <a:srgbClr val="FFFFFF"/>
                          </a:solidFill>
                          <a:effectLst/>
                          <a:latin typeface="+mj-lt"/>
                        </a:rPr>
                        <a:t>(</a:t>
                      </a:r>
                      <a:r>
                        <a:rPr lang="es-MX" sz="900" u="none" strike="noStrike" dirty="0">
                          <a:solidFill>
                            <a:srgbClr val="FFFFFF"/>
                          </a:solidFill>
                          <a:effectLst/>
                          <a:latin typeface="+mj-lt"/>
                        </a:rPr>
                        <a:t>en términos reales)  d/</a:t>
                      </a:r>
                      <a:endParaRPr lang="es-MX" sz="900" b="1" i="0" u="none" strike="noStrike" dirty="0">
                        <a:solidFill>
                          <a:srgbClr val="FFFFFF"/>
                        </a:solidFill>
                        <a:effectLst/>
                        <a:latin typeface="+mj-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c hMerge="1">
                  <a:txBody>
                    <a:bodyPr/>
                    <a:lstStyle/>
                    <a:p>
                      <a:endParaRPr lang="es-MX"/>
                    </a:p>
                  </a:txBody>
                  <a:tcPr/>
                </a:tc>
              </a:tr>
              <a:tr h="284320">
                <a:tc>
                  <a:txBody>
                    <a:bodyPr/>
                    <a:lstStyle/>
                    <a:p>
                      <a:pPr algn="ctr" fontAlgn="ctr"/>
                      <a:r>
                        <a:rPr lang="es-MX" sz="900" u="none" strike="noStrike" dirty="0">
                          <a:solidFill>
                            <a:srgbClr val="FFFFFF"/>
                          </a:solidFill>
                          <a:effectLst/>
                          <a:latin typeface="+mj-lt"/>
                        </a:rPr>
                        <a:t>Concepto</a:t>
                      </a:r>
                      <a:endParaRPr lang="es-MX" sz="900" b="0" i="0" u="none" strike="noStrike" dirty="0">
                        <a:solidFill>
                          <a:srgbClr val="FFFFFF"/>
                        </a:solidFill>
                        <a:effectLst/>
                        <a:latin typeface="+mj-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u="none" strike="noStrike" dirty="0">
                          <a:solidFill>
                            <a:srgbClr val="FFFFFF"/>
                          </a:solidFill>
                          <a:effectLst/>
                          <a:latin typeface="+mj-lt"/>
                        </a:rPr>
                        <a:t>Nacional</a:t>
                      </a:r>
                      <a:endParaRPr lang="es-MX" sz="900" b="0" i="0" u="none" strike="noStrike" dirty="0">
                        <a:solidFill>
                          <a:srgbClr val="FFFFFF"/>
                        </a:solidFill>
                        <a:effectLst/>
                        <a:latin typeface="+mj-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u="none" strike="noStrike" dirty="0">
                          <a:solidFill>
                            <a:srgbClr val="FFFFFF"/>
                          </a:solidFill>
                          <a:effectLst/>
                          <a:latin typeface="+mj-lt"/>
                        </a:rPr>
                        <a:t>Chiapas</a:t>
                      </a:r>
                      <a:endParaRPr lang="es-MX" sz="900" b="0" i="0" u="none" strike="noStrike" dirty="0">
                        <a:solidFill>
                          <a:srgbClr val="FFFFFF"/>
                        </a:solidFill>
                        <a:effectLst/>
                        <a:latin typeface="+mj-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u="none" strike="noStrike" dirty="0" err="1">
                          <a:solidFill>
                            <a:srgbClr val="FFFFFF"/>
                          </a:solidFill>
                          <a:effectLst/>
                          <a:latin typeface="+mj-lt"/>
                        </a:rPr>
                        <a:t>Paticip</a:t>
                      </a:r>
                      <a:r>
                        <a:rPr lang="es-MX" sz="900" u="none" strike="noStrike" dirty="0">
                          <a:solidFill>
                            <a:srgbClr val="FFFFFF"/>
                          </a:solidFill>
                          <a:effectLst/>
                          <a:latin typeface="+mj-lt"/>
                        </a:rPr>
                        <a:t>. %</a:t>
                      </a:r>
                      <a:endParaRPr lang="es-MX" sz="900" b="0" i="0" u="none" strike="noStrike" dirty="0">
                        <a:solidFill>
                          <a:srgbClr val="FFFFFF"/>
                        </a:solidFill>
                        <a:effectLst/>
                        <a:latin typeface="+mj-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60317">
                <a:tc>
                  <a:txBody>
                    <a:bodyPr/>
                    <a:lstStyle/>
                    <a:p>
                      <a:pPr algn="l" fontAlgn="ctr"/>
                      <a:r>
                        <a:rPr lang="es-MX" sz="900" u="sng" strike="noStrike" dirty="0">
                          <a:effectLst/>
                          <a:latin typeface="+mj-lt"/>
                        </a:rPr>
                        <a:t>Por tipo de obra</a:t>
                      </a:r>
                      <a:endParaRPr lang="es-MX" sz="900" b="1" i="0" u="sng" strike="noStrike" dirty="0">
                        <a:solidFill>
                          <a:srgbClr val="000000"/>
                        </a:solidFill>
                        <a:effectLst/>
                        <a:latin typeface="+mj-lt"/>
                      </a:endParaRPr>
                    </a:p>
                  </a:txBody>
                  <a:tcPr marL="54000" marR="108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es-MX" sz="900" b="1" i="0" u="none" strike="noStrike">
                          <a:solidFill>
                            <a:srgbClr val="000000"/>
                          </a:solidFill>
                          <a:effectLst/>
                          <a:latin typeface="+mj-lt"/>
                        </a:rPr>
                        <a:t>34,471,375</a:t>
                      </a:r>
                    </a:p>
                  </a:txBody>
                  <a:tcPr marL="9525" marR="9525" marT="9525"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es-MX" sz="900" b="1" i="0" u="none" strike="noStrike">
                          <a:solidFill>
                            <a:srgbClr val="000000"/>
                          </a:solidFill>
                          <a:effectLst/>
                          <a:latin typeface="+mj-lt"/>
                        </a:rPr>
                        <a:t>453,791</a:t>
                      </a:r>
                    </a:p>
                  </a:txBody>
                  <a:tcPr marL="9525" marR="9525" marT="9525"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1.32</a:t>
                      </a:r>
                    </a:p>
                  </a:txBody>
                  <a:tcPr marL="9525" marR="9525" marT="9525"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60317">
                <a:tc>
                  <a:txBody>
                    <a:bodyPr/>
                    <a:lstStyle/>
                    <a:p>
                      <a:pPr algn="l" fontAlgn="ctr"/>
                      <a:r>
                        <a:rPr lang="es-MX" sz="900" u="none" strike="noStrike" dirty="0">
                          <a:effectLst/>
                          <a:latin typeface="+mj-lt"/>
                        </a:rPr>
                        <a:t>Edificación </a:t>
                      </a:r>
                      <a:endParaRPr lang="es-MX" sz="900" b="0" i="0" u="none" strike="noStrike" dirty="0">
                        <a:solidFill>
                          <a:srgbClr val="000000"/>
                        </a:solidFill>
                        <a:effectLst/>
                        <a:latin typeface="+mj-lt"/>
                      </a:endParaRPr>
                    </a:p>
                  </a:txBody>
                  <a:tcPr marL="126000" marR="108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15,616,801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311,902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2.00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60317">
                <a:tc>
                  <a:txBody>
                    <a:bodyPr/>
                    <a:lstStyle/>
                    <a:p>
                      <a:pPr algn="l" fontAlgn="ctr"/>
                      <a:r>
                        <a:rPr lang="es-MX" sz="900" u="none" strike="noStrike" dirty="0">
                          <a:effectLst/>
                          <a:latin typeface="+mj-lt"/>
                        </a:rPr>
                        <a:t>Agua, riego y saneamiento</a:t>
                      </a:r>
                      <a:endParaRPr lang="es-MX" sz="900" b="0" i="0" u="none" strike="noStrike" dirty="0">
                        <a:solidFill>
                          <a:srgbClr val="000000"/>
                        </a:solidFill>
                        <a:effectLst/>
                        <a:latin typeface="+mj-lt"/>
                      </a:endParaRPr>
                    </a:p>
                  </a:txBody>
                  <a:tcPr marL="126000" marR="108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1,576,318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9,602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0.61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60317">
                <a:tc>
                  <a:txBody>
                    <a:bodyPr/>
                    <a:lstStyle/>
                    <a:p>
                      <a:pPr algn="l" fontAlgn="ctr"/>
                      <a:r>
                        <a:rPr lang="es-MX" sz="900" u="none" strike="noStrike" dirty="0">
                          <a:effectLst/>
                          <a:latin typeface="+mj-lt"/>
                        </a:rPr>
                        <a:t>Electricidad y comunicaciones</a:t>
                      </a:r>
                      <a:endParaRPr lang="es-MX" sz="900" b="0" i="0" u="none" strike="noStrike" dirty="0">
                        <a:solidFill>
                          <a:srgbClr val="000000"/>
                        </a:solidFill>
                        <a:effectLst/>
                        <a:latin typeface="+mj-lt"/>
                      </a:endParaRPr>
                    </a:p>
                  </a:txBody>
                  <a:tcPr marL="126000" marR="108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2,191,938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37,149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1.69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60317">
                <a:tc>
                  <a:txBody>
                    <a:bodyPr/>
                    <a:lstStyle/>
                    <a:p>
                      <a:pPr algn="l" fontAlgn="ctr"/>
                      <a:r>
                        <a:rPr lang="es-MX" sz="900" u="none" strike="noStrike" dirty="0">
                          <a:effectLst/>
                          <a:latin typeface="+mj-lt"/>
                        </a:rPr>
                        <a:t>Transporte</a:t>
                      </a:r>
                      <a:endParaRPr lang="es-MX" sz="900" b="0" i="0" u="none" strike="noStrike" dirty="0">
                        <a:solidFill>
                          <a:srgbClr val="000000"/>
                        </a:solidFill>
                        <a:effectLst/>
                        <a:latin typeface="+mj-lt"/>
                      </a:endParaRPr>
                    </a:p>
                  </a:txBody>
                  <a:tcPr marL="126000" marR="108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8,288,686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88,237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1.06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60317">
                <a:tc>
                  <a:txBody>
                    <a:bodyPr/>
                    <a:lstStyle/>
                    <a:p>
                      <a:pPr algn="l" fontAlgn="ctr"/>
                      <a:r>
                        <a:rPr lang="es-MX" sz="900" u="none" strike="noStrike" dirty="0">
                          <a:effectLst/>
                          <a:latin typeface="+mj-lt"/>
                        </a:rPr>
                        <a:t>Petróleo y petroquímica</a:t>
                      </a:r>
                      <a:endParaRPr lang="es-MX" sz="900" b="0" i="0" u="none" strike="noStrike" dirty="0">
                        <a:solidFill>
                          <a:srgbClr val="000000"/>
                        </a:solidFill>
                        <a:effectLst/>
                        <a:latin typeface="+mj-lt"/>
                      </a:endParaRPr>
                    </a:p>
                  </a:txBody>
                  <a:tcPr marL="126000" marR="108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4,081,345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0.00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60317">
                <a:tc>
                  <a:txBody>
                    <a:bodyPr/>
                    <a:lstStyle/>
                    <a:p>
                      <a:pPr algn="l" fontAlgn="ctr"/>
                      <a:r>
                        <a:rPr lang="es-MX" sz="900" u="none" strike="noStrike" dirty="0">
                          <a:effectLst/>
                          <a:latin typeface="+mj-lt"/>
                        </a:rPr>
                        <a:t>Otras construcciones</a:t>
                      </a:r>
                      <a:endParaRPr lang="es-MX" sz="900" b="0" i="0" u="none" strike="noStrike" dirty="0">
                        <a:solidFill>
                          <a:srgbClr val="000000"/>
                        </a:solidFill>
                        <a:effectLst/>
                        <a:latin typeface="+mj-lt"/>
                      </a:endParaRPr>
                    </a:p>
                  </a:txBody>
                  <a:tcPr marL="126000" marR="10800" marT="10800"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2,716,287</a:t>
                      </a:r>
                    </a:p>
                  </a:txBody>
                  <a:tcPr marL="9525" marR="9525" marT="9525"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6,901</a:t>
                      </a:r>
                    </a:p>
                  </a:txBody>
                  <a:tcPr marL="9525" marR="9525" marT="9525"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0.25</a:t>
                      </a:r>
                    </a:p>
                  </a:txBody>
                  <a:tcPr marL="9525" marR="9525" marT="9525"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r>
              <a:tr h="160317">
                <a:tc>
                  <a:txBody>
                    <a:bodyPr/>
                    <a:lstStyle/>
                    <a:p>
                      <a:pPr algn="l" fontAlgn="ctr"/>
                      <a:endParaRPr lang="es-MX" sz="900" b="0" i="0" u="none" strike="noStrike" dirty="0">
                        <a:solidFill>
                          <a:srgbClr val="000000"/>
                        </a:solidFill>
                        <a:effectLst/>
                        <a:latin typeface="+mj-lt"/>
                      </a:endParaRPr>
                    </a:p>
                  </a:txBody>
                  <a:tcPr marL="54000" marR="10800" marT="10800"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l" fontAlgn="ctr"/>
                      <a:endParaRPr lang="es-MX" sz="900" b="0" i="0" u="none" strike="noStrike">
                        <a:solidFill>
                          <a:srgbClr val="000000"/>
                        </a:solidFill>
                        <a:effectLst/>
                        <a:latin typeface="+mj-lt"/>
                      </a:endParaRPr>
                    </a:p>
                  </a:txBody>
                  <a:tcPr marL="9525" marR="9525" marT="9525"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l" fontAlgn="ctr"/>
                      <a:endParaRPr lang="es-MX" sz="900" b="0" i="0" u="none" strike="noStrike">
                        <a:solidFill>
                          <a:srgbClr val="000000"/>
                        </a:solidFill>
                        <a:effectLst/>
                        <a:latin typeface="+mj-lt"/>
                      </a:endParaRPr>
                    </a:p>
                  </a:txBody>
                  <a:tcPr marL="9525" marR="9525" marT="9525"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ctr" fontAlgn="ctr"/>
                      <a:endParaRPr lang="es-MX" sz="900" b="0" i="0" u="none" strike="noStrike">
                        <a:solidFill>
                          <a:srgbClr val="000000"/>
                        </a:solidFill>
                        <a:effectLst/>
                        <a:latin typeface="+mj-lt"/>
                      </a:endParaRPr>
                    </a:p>
                  </a:txBody>
                  <a:tcPr marL="9525" marR="9525" marT="9525"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20000"/>
                        <a:lumOff val="80000"/>
                      </a:schemeClr>
                    </a:solidFill>
                  </a:tcPr>
                </a:tc>
              </a:tr>
              <a:tr h="160317">
                <a:tc>
                  <a:txBody>
                    <a:bodyPr/>
                    <a:lstStyle/>
                    <a:p>
                      <a:pPr algn="l" fontAlgn="ctr"/>
                      <a:r>
                        <a:rPr lang="es-MX" sz="900" u="sng" strike="noStrike" dirty="0">
                          <a:effectLst/>
                          <a:latin typeface="+mj-lt"/>
                        </a:rPr>
                        <a:t>Por sector institucional</a:t>
                      </a:r>
                      <a:endParaRPr lang="es-MX" sz="900" b="1" i="0" u="sng" strike="noStrike" dirty="0">
                        <a:solidFill>
                          <a:srgbClr val="000000"/>
                        </a:solidFill>
                        <a:effectLst/>
                        <a:latin typeface="+mj-lt"/>
                      </a:endParaRPr>
                    </a:p>
                  </a:txBody>
                  <a:tcPr marL="54000" marR="108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r" fontAlgn="ctr"/>
                      <a:r>
                        <a:rPr lang="es-MX" sz="900" b="1" i="0" u="none" strike="noStrike">
                          <a:solidFill>
                            <a:srgbClr val="000000"/>
                          </a:solidFill>
                          <a:effectLst/>
                          <a:latin typeface="+mj-lt"/>
                        </a:rPr>
                        <a:t>34,471,375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r" fontAlgn="ctr"/>
                      <a:r>
                        <a:rPr lang="es-MX" sz="900" b="1" i="0" u="none" strike="noStrike">
                          <a:solidFill>
                            <a:srgbClr val="000000"/>
                          </a:solidFill>
                          <a:effectLst/>
                          <a:latin typeface="+mj-lt"/>
                        </a:rPr>
                        <a:t>453,790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ctr" fontAlgn="ctr"/>
                      <a:r>
                        <a:rPr lang="es-MX" sz="900" b="0" i="0" u="none" strike="noStrike">
                          <a:solidFill>
                            <a:srgbClr val="000000"/>
                          </a:solidFill>
                          <a:effectLst/>
                          <a:latin typeface="+mj-lt"/>
                        </a:rPr>
                        <a:t>1.32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r>
              <a:tr h="160317">
                <a:tc>
                  <a:txBody>
                    <a:bodyPr/>
                    <a:lstStyle/>
                    <a:p>
                      <a:pPr algn="l" fontAlgn="ctr"/>
                      <a:r>
                        <a:rPr lang="es-MX" sz="900" u="none" strike="noStrike" dirty="0">
                          <a:effectLst/>
                          <a:latin typeface="+mj-lt"/>
                        </a:rPr>
                        <a:t>Sector público</a:t>
                      </a:r>
                      <a:endParaRPr lang="es-MX" sz="900" b="0" i="0" u="none" strike="noStrike" dirty="0">
                        <a:solidFill>
                          <a:srgbClr val="000000"/>
                        </a:solidFill>
                        <a:effectLst/>
                        <a:latin typeface="+mj-lt"/>
                      </a:endParaRPr>
                    </a:p>
                  </a:txBody>
                  <a:tcPr marL="126000" marR="108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900" b="0" i="0" u="none" strike="noStrike">
                          <a:solidFill>
                            <a:srgbClr val="000000"/>
                          </a:solidFill>
                          <a:effectLst/>
                          <a:latin typeface="+mj-lt"/>
                        </a:rPr>
                        <a:t>16,461,933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900" b="0" i="0" u="none" strike="noStrike">
                          <a:solidFill>
                            <a:srgbClr val="000000"/>
                          </a:solidFill>
                          <a:effectLst/>
                          <a:latin typeface="+mj-lt"/>
                        </a:rPr>
                        <a:t>223,826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ctr" fontAlgn="ctr"/>
                      <a:r>
                        <a:rPr lang="es-MX" sz="900" b="0" i="0" u="none" strike="noStrike">
                          <a:solidFill>
                            <a:srgbClr val="000000"/>
                          </a:solidFill>
                          <a:effectLst/>
                          <a:latin typeface="+mj-lt"/>
                        </a:rPr>
                        <a:t>1.36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r>
              <a:tr h="160317">
                <a:tc>
                  <a:txBody>
                    <a:bodyPr/>
                    <a:lstStyle/>
                    <a:p>
                      <a:pPr algn="l" fontAlgn="ctr"/>
                      <a:r>
                        <a:rPr lang="es-MX" sz="900" u="none" strike="noStrike" dirty="0">
                          <a:effectLst/>
                          <a:latin typeface="+mj-lt"/>
                        </a:rPr>
                        <a:t>Sector privado</a:t>
                      </a:r>
                      <a:endParaRPr lang="es-MX" sz="900" b="0" i="0" u="none" strike="noStrike" dirty="0">
                        <a:solidFill>
                          <a:srgbClr val="000000"/>
                        </a:solidFill>
                        <a:effectLst/>
                        <a:latin typeface="+mj-lt"/>
                      </a:endParaRPr>
                    </a:p>
                  </a:txBody>
                  <a:tcPr marL="126000" marR="108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ctr"/>
                      <a:r>
                        <a:rPr lang="es-MX" sz="900" b="0" i="0" u="none" strike="noStrike">
                          <a:solidFill>
                            <a:srgbClr val="000000"/>
                          </a:solidFill>
                          <a:effectLst/>
                          <a:latin typeface="+mj-lt"/>
                        </a:rPr>
                        <a:t>18,009,442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ctr"/>
                      <a:r>
                        <a:rPr lang="es-MX" sz="900" b="0" i="0" u="none" strike="noStrike">
                          <a:solidFill>
                            <a:srgbClr val="000000"/>
                          </a:solidFill>
                          <a:effectLst/>
                          <a:latin typeface="+mj-lt"/>
                        </a:rPr>
                        <a:t>229,964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ctr" fontAlgn="ctr"/>
                      <a:r>
                        <a:rPr lang="es-MX" sz="900" b="0" i="0" u="none" strike="noStrike" dirty="0">
                          <a:solidFill>
                            <a:srgbClr val="000000"/>
                          </a:solidFill>
                          <a:effectLst/>
                          <a:latin typeface="+mj-lt"/>
                        </a:rPr>
                        <a:t>1.28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2349098226"/>
              </p:ext>
            </p:extLst>
          </p:nvPr>
        </p:nvGraphicFramePr>
        <p:xfrm>
          <a:off x="4355976" y="2996952"/>
          <a:ext cx="4643388" cy="2499716"/>
        </p:xfrm>
        <a:graphic>
          <a:graphicData uri="http://schemas.openxmlformats.org/drawingml/2006/table">
            <a:tbl>
              <a:tblPr firstRow="1" bandRow="1">
                <a:tableStyleId>{F5AB1C69-6EDB-4FF4-983F-18BD219EF322}</a:tableStyleId>
              </a:tblPr>
              <a:tblGrid>
                <a:gridCol w="2384443"/>
                <a:gridCol w="831417"/>
                <a:gridCol w="800043"/>
                <a:gridCol w="627485"/>
              </a:tblGrid>
              <a:tr h="349753">
                <a:tc gridSpan="4">
                  <a:txBody>
                    <a:bodyPr/>
                    <a:lstStyle/>
                    <a:p>
                      <a:pPr algn="ctr" fontAlgn="ctr"/>
                      <a:r>
                        <a:rPr lang="es-MX" sz="900" u="none" strike="noStrike" dirty="0">
                          <a:solidFill>
                            <a:srgbClr val="FFFFFF"/>
                          </a:solidFill>
                          <a:effectLst/>
                          <a:latin typeface="+mj-lt"/>
                        </a:rPr>
                        <a:t>Valor de producción generado en la </a:t>
                      </a:r>
                      <a:r>
                        <a:rPr lang="es-MX" sz="900" u="none" strike="noStrike" dirty="0" smtClean="0">
                          <a:solidFill>
                            <a:srgbClr val="FFFFFF"/>
                          </a:solidFill>
                          <a:effectLst/>
                          <a:latin typeface="+mj-lt"/>
                        </a:rPr>
                        <a:t>entidad</a:t>
                      </a:r>
                    </a:p>
                    <a:p>
                      <a:pPr algn="ctr" fontAlgn="ctr"/>
                      <a:r>
                        <a:rPr lang="es-MX" sz="900" u="none" strike="noStrike" dirty="0" smtClean="0">
                          <a:solidFill>
                            <a:srgbClr val="FFFFFF"/>
                          </a:solidFill>
                          <a:effectLst/>
                          <a:latin typeface="+mj-lt"/>
                        </a:rPr>
                        <a:t>(</a:t>
                      </a:r>
                      <a:r>
                        <a:rPr lang="es-MX" sz="900" u="none" strike="noStrike" dirty="0">
                          <a:solidFill>
                            <a:srgbClr val="FFFFFF"/>
                          </a:solidFill>
                          <a:effectLst/>
                          <a:latin typeface="+mj-lt"/>
                        </a:rPr>
                        <a:t>en términos reales)  d/</a:t>
                      </a:r>
                      <a:endParaRPr lang="es-MX" sz="900" b="1" i="0" u="none" strike="noStrike" dirty="0">
                        <a:solidFill>
                          <a:srgbClr val="FFFFFF"/>
                        </a:solidFill>
                        <a:effectLst/>
                        <a:latin typeface="+mj-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c hMerge="1">
                  <a:txBody>
                    <a:bodyPr/>
                    <a:lstStyle/>
                    <a:p>
                      <a:endParaRPr lang="es-MX"/>
                    </a:p>
                  </a:txBody>
                  <a:tcPr/>
                </a:tc>
              </a:tr>
              <a:tr h="226316">
                <a:tc>
                  <a:txBody>
                    <a:bodyPr/>
                    <a:lstStyle/>
                    <a:p>
                      <a:pPr algn="ctr" fontAlgn="ctr"/>
                      <a:r>
                        <a:rPr lang="es-MX" sz="900" u="none" strike="noStrike" dirty="0">
                          <a:solidFill>
                            <a:srgbClr val="FFFFFF"/>
                          </a:solidFill>
                          <a:effectLst/>
                          <a:latin typeface="+mj-lt"/>
                        </a:rPr>
                        <a:t>Concepto</a:t>
                      </a:r>
                      <a:endParaRPr lang="es-MX" sz="900" b="0" i="0" u="none" strike="noStrike" dirty="0">
                        <a:solidFill>
                          <a:srgbClr val="FFFFFF"/>
                        </a:solidFill>
                        <a:effectLst/>
                        <a:latin typeface="+mj-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u="none" strike="noStrike" dirty="0">
                          <a:solidFill>
                            <a:srgbClr val="FFFFFF"/>
                          </a:solidFill>
                          <a:effectLst/>
                          <a:latin typeface="+mj-lt"/>
                        </a:rPr>
                        <a:t>Nacional</a:t>
                      </a:r>
                      <a:endParaRPr lang="es-MX" sz="900" b="0" i="0" u="none" strike="noStrike" dirty="0">
                        <a:solidFill>
                          <a:srgbClr val="FFFFFF"/>
                        </a:solidFill>
                        <a:effectLst/>
                        <a:latin typeface="+mj-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u="none" strike="noStrike" dirty="0">
                          <a:solidFill>
                            <a:srgbClr val="FFFFFF"/>
                          </a:solidFill>
                          <a:effectLst/>
                          <a:latin typeface="+mj-lt"/>
                        </a:rPr>
                        <a:t>Chiapas</a:t>
                      </a:r>
                      <a:endParaRPr lang="es-MX" sz="900" b="0" i="0" u="none" strike="noStrike" dirty="0">
                        <a:solidFill>
                          <a:srgbClr val="FFFFFF"/>
                        </a:solidFill>
                        <a:effectLst/>
                        <a:latin typeface="+mj-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u="none" strike="noStrike" dirty="0" err="1">
                          <a:solidFill>
                            <a:srgbClr val="FFFFFF"/>
                          </a:solidFill>
                          <a:effectLst/>
                          <a:latin typeface="+mj-lt"/>
                        </a:rPr>
                        <a:t>Paticip</a:t>
                      </a:r>
                      <a:r>
                        <a:rPr lang="es-MX" sz="900" u="none" strike="noStrike" dirty="0">
                          <a:solidFill>
                            <a:srgbClr val="FFFFFF"/>
                          </a:solidFill>
                          <a:effectLst/>
                          <a:latin typeface="+mj-lt"/>
                        </a:rPr>
                        <a:t>. %</a:t>
                      </a:r>
                      <a:endParaRPr lang="es-MX" sz="900" b="0" i="0" u="none" strike="noStrike" dirty="0">
                        <a:solidFill>
                          <a:srgbClr val="FFFFFF"/>
                        </a:solidFill>
                        <a:effectLst/>
                        <a:latin typeface="+mj-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74877">
                <a:tc>
                  <a:txBody>
                    <a:bodyPr/>
                    <a:lstStyle/>
                    <a:p>
                      <a:pPr algn="l" fontAlgn="ctr"/>
                      <a:r>
                        <a:rPr lang="es-MX" sz="900" u="sng" strike="noStrike" dirty="0">
                          <a:effectLst/>
                          <a:latin typeface="+mj-lt"/>
                        </a:rPr>
                        <a:t>Por tipo de obra</a:t>
                      </a:r>
                      <a:endParaRPr lang="es-MX" sz="900" b="1" i="0" u="sng" strike="noStrike" dirty="0">
                        <a:solidFill>
                          <a:schemeClr val="tx1"/>
                        </a:solidFill>
                        <a:effectLst/>
                        <a:latin typeface="+mj-lt"/>
                      </a:endParaRPr>
                    </a:p>
                  </a:txBody>
                  <a:tcPr marL="54000" marR="108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es-MX" sz="900" b="1" i="0" u="none" strike="noStrike">
                          <a:solidFill>
                            <a:srgbClr val="000000"/>
                          </a:solidFill>
                          <a:effectLst/>
                          <a:latin typeface="+mj-lt"/>
                        </a:rPr>
                        <a:t>34,471,375</a:t>
                      </a:r>
                    </a:p>
                  </a:txBody>
                  <a:tcPr marL="9525" marR="9525" marT="9525"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es-MX" sz="900" b="1" i="0" u="none" strike="noStrike">
                          <a:solidFill>
                            <a:srgbClr val="000000"/>
                          </a:solidFill>
                          <a:effectLst/>
                          <a:latin typeface="+mj-lt"/>
                        </a:rPr>
                        <a:t>613,746</a:t>
                      </a:r>
                    </a:p>
                  </a:txBody>
                  <a:tcPr marL="9525" marR="9525" marT="9525"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1.78</a:t>
                      </a:r>
                    </a:p>
                  </a:txBody>
                  <a:tcPr marL="9525" marR="9525" marT="9525"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74877">
                <a:tc>
                  <a:txBody>
                    <a:bodyPr/>
                    <a:lstStyle/>
                    <a:p>
                      <a:pPr algn="l" fontAlgn="ctr"/>
                      <a:r>
                        <a:rPr lang="es-MX" sz="900" u="none" strike="noStrike" dirty="0">
                          <a:effectLst/>
                          <a:latin typeface="+mj-lt"/>
                        </a:rPr>
                        <a:t>Edificación </a:t>
                      </a:r>
                      <a:endParaRPr lang="es-MX" sz="900" b="0" i="0" u="none" strike="noStrike" dirty="0">
                        <a:solidFill>
                          <a:schemeClr val="tx1"/>
                        </a:solidFill>
                        <a:effectLst/>
                        <a:latin typeface="+mj-lt"/>
                      </a:endParaRPr>
                    </a:p>
                  </a:txBody>
                  <a:tcPr marL="126000" marR="108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15,616,801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434,042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2.78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74877">
                <a:tc>
                  <a:txBody>
                    <a:bodyPr/>
                    <a:lstStyle/>
                    <a:p>
                      <a:pPr algn="l" fontAlgn="ctr"/>
                      <a:r>
                        <a:rPr lang="es-MX" sz="900" u="none" strike="noStrike" dirty="0">
                          <a:effectLst/>
                          <a:latin typeface="+mj-lt"/>
                        </a:rPr>
                        <a:t>Agua, riego y saneamiento</a:t>
                      </a:r>
                      <a:endParaRPr lang="es-MX" sz="900" b="0" i="0" u="none" strike="noStrike" dirty="0">
                        <a:solidFill>
                          <a:schemeClr val="tx1"/>
                        </a:solidFill>
                        <a:effectLst/>
                        <a:latin typeface="+mj-lt"/>
                      </a:endParaRPr>
                    </a:p>
                  </a:txBody>
                  <a:tcPr marL="126000" marR="108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1,576,318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9,602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0.61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74877">
                <a:tc>
                  <a:txBody>
                    <a:bodyPr/>
                    <a:lstStyle/>
                    <a:p>
                      <a:pPr algn="l" fontAlgn="ctr"/>
                      <a:r>
                        <a:rPr lang="es-MX" sz="900" u="none" strike="noStrike" dirty="0">
                          <a:effectLst/>
                          <a:latin typeface="+mj-lt"/>
                        </a:rPr>
                        <a:t>Electricidad y comunicaciones</a:t>
                      </a:r>
                      <a:endParaRPr lang="es-MX" sz="900" b="0" i="0" u="none" strike="noStrike" dirty="0">
                        <a:solidFill>
                          <a:schemeClr val="tx1"/>
                        </a:solidFill>
                        <a:effectLst/>
                        <a:latin typeface="+mj-lt"/>
                      </a:endParaRPr>
                    </a:p>
                  </a:txBody>
                  <a:tcPr marL="126000" marR="108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2,191,938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41,791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1.91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74877">
                <a:tc>
                  <a:txBody>
                    <a:bodyPr/>
                    <a:lstStyle/>
                    <a:p>
                      <a:pPr algn="l" fontAlgn="ctr"/>
                      <a:r>
                        <a:rPr lang="es-MX" sz="900" u="none" strike="noStrike" dirty="0">
                          <a:effectLst/>
                          <a:latin typeface="+mj-lt"/>
                        </a:rPr>
                        <a:t>Transporte</a:t>
                      </a:r>
                      <a:endParaRPr lang="es-MX" sz="900" b="0" i="0" u="none" strike="noStrike" dirty="0">
                        <a:solidFill>
                          <a:schemeClr val="tx1"/>
                        </a:solidFill>
                        <a:effectLst/>
                        <a:latin typeface="+mj-lt"/>
                      </a:endParaRPr>
                    </a:p>
                  </a:txBody>
                  <a:tcPr marL="126000" marR="108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8,288,686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94,554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1.14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74877">
                <a:tc>
                  <a:txBody>
                    <a:bodyPr/>
                    <a:lstStyle/>
                    <a:p>
                      <a:pPr algn="l" fontAlgn="ctr"/>
                      <a:r>
                        <a:rPr lang="es-MX" sz="900" u="none" strike="noStrike" dirty="0">
                          <a:effectLst/>
                          <a:latin typeface="+mj-lt"/>
                        </a:rPr>
                        <a:t>Petróleo y petroquímica</a:t>
                      </a:r>
                      <a:endParaRPr lang="es-MX" sz="900" b="0" i="0" u="none" strike="noStrike" dirty="0">
                        <a:solidFill>
                          <a:schemeClr val="tx1"/>
                        </a:solidFill>
                        <a:effectLst/>
                        <a:latin typeface="+mj-lt"/>
                      </a:endParaRPr>
                    </a:p>
                  </a:txBody>
                  <a:tcPr marL="126000" marR="108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4,081,345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4,549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0.11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74877">
                <a:tc>
                  <a:txBody>
                    <a:bodyPr/>
                    <a:lstStyle/>
                    <a:p>
                      <a:pPr algn="l" fontAlgn="ctr"/>
                      <a:r>
                        <a:rPr lang="es-MX" sz="900" u="none" strike="noStrike" dirty="0">
                          <a:effectLst/>
                          <a:latin typeface="+mj-lt"/>
                        </a:rPr>
                        <a:t>Otras construcciones</a:t>
                      </a:r>
                      <a:endParaRPr lang="es-MX" sz="900" b="0" i="0" u="none" strike="noStrike" dirty="0">
                        <a:solidFill>
                          <a:schemeClr val="tx1"/>
                        </a:solidFill>
                        <a:effectLst/>
                        <a:latin typeface="+mj-lt"/>
                      </a:endParaRPr>
                    </a:p>
                  </a:txBody>
                  <a:tcPr marL="126000" marR="10800" marT="10800"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2,716,287</a:t>
                      </a:r>
                    </a:p>
                  </a:txBody>
                  <a:tcPr marL="9525" marR="9525" marT="9525"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29,208</a:t>
                      </a:r>
                    </a:p>
                  </a:txBody>
                  <a:tcPr marL="9525" marR="9525" marT="9525"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1.08</a:t>
                      </a:r>
                    </a:p>
                  </a:txBody>
                  <a:tcPr marL="9525" marR="9525" marT="9525"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r>
              <a:tr h="174877">
                <a:tc>
                  <a:txBody>
                    <a:bodyPr/>
                    <a:lstStyle/>
                    <a:p>
                      <a:pPr algn="l" fontAlgn="ctr"/>
                      <a:endParaRPr lang="es-MX" sz="900" b="0" i="0" u="none" strike="noStrike" dirty="0">
                        <a:solidFill>
                          <a:srgbClr val="000000"/>
                        </a:solidFill>
                        <a:effectLst/>
                        <a:latin typeface="+mj-lt"/>
                      </a:endParaRPr>
                    </a:p>
                  </a:txBody>
                  <a:tcPr marL="54000" marR="10800" marT="10800"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l" fontAlgn="ctr"/>
                      <a:endParaRPr lang="es-MX" sz="900" b="0" i="0" u="none" strike="noStrike">
                        <a:solidFill>
                          <a:srgbClr val="000000"/>
                        </a:solidFill>
                        <a:effectLst/>
                        <a:latin typeface="+mj-lt"/>
                      </a:endParaRPr>
                    </a:p>
                  </a:txBody>
                  <a:tcPr marL="9525" marR="9525" marT="9525"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l" fontAlgn="ctr"/>
                      <a:endParaRPr lang="es-MX" sz="900" b="0" i="0" u="none" strike="noStrike">
                        <a:solidFill>
                          <a:srgbClr val="000000"/>
                        </a:solidFill>
                        <a:effectLst/>
                        <a:latin typeface="+mj-lt"/>
                      </a:endParaRPr>
                    </a:p>
                  </a:txBody>
                  <a:tcPr marL="9525" marR="9525" marT="9525"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ctr" fontAlgn="ctr"/>
                      <a:endParaRPr lang="es-MX" sz="900" b="0" i="0" u="none" strike="noStrike">
                        <a:solidFill>
                          <a:srgbClr val="000000"/>
                        </a:solidFill>
                        <a:effectLst/>
                        <a:latin typeface="+mj-lt"/>
                      </a:endParaRPr>
                    </a:p>
                  </a:txBody>
                  <a:tcPr marL="9525" marR="9525" marT="9525"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20000"/>
                        <a:lumOff val="80000"/>
                      </a:schemeClr>
                    </a:solidFill>
                  </a:tcPr>
                </a:tc>
              </a:tr>
              <a:tr h="174877">
                <a:tc>
                  <a:txBody>
                    <a:bodyPr/>
                    <a:lstStyle/>
                    <a:p>
                      <a:pPr algn="l" fontAlgn="ctr"/>
                      <a:r>
                        <a:rPr lang="es-MX" sz="900" u="sng" strike="noStrike" dirty="0">
                          <a:effectLst/>
                          <a:latin typeface="+mj-lt"/>
                        </a:rPr>
                        <a:t>Por sector institucional</a:t>
                      </a:r>
                      <a:endParaRPr lang="es-MX" sz="900" b="1" i="0" u="sng" strike="noStrike" dirty="0">
                        <a:solidFill>
                          <a:srgbClr val="000000"/>
                        </a:solidFill>
                        <a:effectLst/>
                        <a:latin typeface="+mj-lt"/>
                      </a:endParaRPr>
                    </a:p>
                  </a:txBody>
                  <a:tcPr marL="54000" marR="108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r" fontAlgn="ctr"/>
                      <a:r>
                        <a:rPr lang="es-MX" sz="900" b="1" i="0" u="none" strike="noStrike">
                          <a:solidFill>
                            <a:srgbClr val="000000"/>
                          </a:solidFill>
                          <a:effectLst/>
                          <a:latin typeface="+mj-lt"/>
                        </a:rPr>
                        <a:t>34,471,375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r" fontAlgn="ctr"/>
                      <a:r>
                        <a:rPr lang="es-MX" sz="900" b="1" i="0" u="none" strike="noStrike">
                          <a:solidFill>
                            <a:srgbClr val="000000"/>
                          </a:solidFill>
                          <a:effectLst/>
                          <a:latin typeface="+mj-lt"/>
                        </a:rPr>
                        <a:t>613,745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ctr" fontAlgn="ctr"/>
                      <a:r>
                        <a:rPr lang="es-MX" sz="900" b="0" i="0" u="none" strike="noStrike">
                          <a:solidFill>
                            <a:srgbClr val="000000"/>
                          </a:solidFill>
                          <a:effectLst/>
                          <a:latin typeface="+mj-lt"/>
                        </a:rPr>
                        <a:t>1.78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20000"/>
                        <a:lumOff val="80000"/>
                      </a:schemeClr>
                    </a:solidFill>
                  </a:tcPr>
                </a:tc>
              </a:tr>
              <a:tr h="174877">
                <a:tc>
                  <a:txBody>
                    <a:bodyPr/>
                    <a:lstStyle/>
                    <a:p>
                      <a:pPr algn="l" fontAlgn="ctr"/>
                      <a:r>
                        <a:rPr lang="es-MX" sz="900" u="none" strike="noStrike" dirty="0">
                          <a:effectLst/>
                          <a:latin typeface="+mj-lt"/>
                        </a:rPr>
                        <a:t>Sector público</a:t>
                      </a:r>
                      <a:endParaRPr lang="es-MX" sz="900" b="0" i="0" u="none" strike="noStrike" dirty="0">
                        <a:solidFill>
                          <a:srgbClr val="000000"/>
                        </a:solidFill>
                        <a:effectLst/>
                        <a:latin typeface="+mj-lt"/>
                      </a:endParaRPr>
                    </a:p>
                  </a:txBody>
                  <a:tcPr marL="126000" marR="108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900" b="0" i="0" u="none" strike="noStrike">
                          <a:solidFill>
                            <a:srgbClr val="000000"/>
                          </a:solidFill>
                          <a:effectLst/>
                          <a:latin typeface="+mj-lt"/>
                        </a:rPr>
                        <a:t>16,461,933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r" fontAlgn="ctr"/>
                      <a:r>
                        <a:rPr lang="es-MX" sz="900" b="0" i="0" u="none" strike="noStrike">
                          <a:solidFill>
                            <a:srgbClr val="000000"/>
                          </a:solidFill>
                          <a:effectLst/>
                          <a:latin typeface="+mj-lt"/>
                        </a:rPr>
                        <a:t>291,095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c>
                  <a:txBody>
                    <a:bodyPr/>
                    <a:lstStyle/>
                    <a:p>
                      <a:pPr algn="ctr" fontAlgn="ctr"/>
                      <a:r>
                        <a:rPr lang="es-MX" sz="900" b="0" i="0" u="none" strike="noStrike">
                          <a:solidFill>
                            <a:srgbClr val="000000"/>
                          </a:solidFill>
                          <a:effectLst/>
                          <a:latin typeface="+mj-lt"/>
                        </a:rPr>
                        <a:t>1.77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BF4"/>
                    </a:solidFill>
                  </a:tcPr>
                </a:tc>
              </a:tr>
              <a:tr h="174877">
                <a:tc>
                  <a:txBody>
                    <a:bodyPr/>
                    <a:lstStyle/>
                    <a:p>
                      <a:pPr algn="l" fontAlgn="ctr"/>
                      <a:r>
                        <a:rPr lang="es-MX" sz="900" u="none" strike="noStrike" dirty="0">
                          <a:effectLst/>
                          <a:latin typeface="+mj-lt"/>
                        </a:rPr>
                        <a:t>Sector privado</a:t>
                      </a:r>
                      <a:endParaRPr lang="es-MX" sz="900" b="0" i="0" u="none" strike="noStrike" dirty="0">
                        <a:solidFill>
                          <a:srgbClr val="000000"/>
                        </a:solidFill>
                        <a:effectLst/>
                        <a:latin typeface="+mj-lt"/>
                      </a:endParaRPr>
                    </a:p>
                  </a:txBody>
                  <a:tcPr marL="126000" marR="108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ctr"/>
                      <a:r>
                        <a:rPr lang="es-MX" sz="900" b="0" i="0" u="none" strike="noStrike">
                          <a:solidFill>
                            <a:srgbClr val="000000"/>
                          </a:solidFill>
                          <a:effectLst/>
                          <a:latin typeface="+mj-lt"/>
                        </a:rPr>
                        <a:t>18,009,442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ctr"/>
                      <a:r>
                        <a:rPr lang="es-MX" sz="900" b="0" i="0" u="none" strike="noStrike">
                          <a:solidFill>
                            <a:srgbClr val="000000"/>
                          </a:solidFill>
                          <a:effectLst/>
                          <a:latin typeface="+mj-lt"/>
                        </a:rPr>
                        <a:t>322,650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ctr" fontAlgn="ctr"/>
                      <a:r>
                        <a:rPr lang="es-MX" sz="900" b="0" i="0" u="none" strike="noStrike" dirty="0">
                          <a:solidFill>
                            <a:srgbClr val="000000"/>
                          </a:solidFill>
                          <a:effectLst/>
                          <a:latin typeface="+mj-lt"/>
                        </a:rPr>
                        <a:t>1.79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r>
            </a:tbl>
          </a:graphicData>
        </a:graphic>
      </p:graphicFrame>
      <p:grpSp>
        <p:nvGrpSpPr>
          <p:cNvPr id="14" name="13 Grupo"/>
          <p:cNvGrpSpPr/>
          <p:nvPr/>
        </p:nvGrpSpPr>
        <p:grpSpPr>
          <a:xfrm>
            <a:off x="313137" y="5936941"/>
            <a:ext cx="1391623" cy="125182"/>
            <a:chOff x="539552" y="5763453"/>
            <a:chExt cx="1391623" cy="126245"/>
          </a:xfrm>
          <a:solidFill>
            <a:schemeClr val="bg1">
              <a:lumMod val="20000"/>
              <a:lumOff val="80000"/>
            </a:schemeClr>
          </a:solidFill>
        </p:grpSpPr>
        <p:sp>
          <p:nvSpPr>
            <p:cNvPr id="16" name="15 CuadroTexto"/>
            <p:cNvSpPr txBox="1"/>
            <p:nvPr/>
          </p:nvSpPr>
          <p:spPr>
            <a:xfrm>
              <a:off x="539552" y="5763453"/>
              <a:ext cx="596317" cy="124156"/>
            </a:xfrm>
            <a:prstGeom prst="rect">
              <a:avLst/>
            </a:prstGeom>
            <a:grpFill/>
          </p:spPr>
          <p:txBody>
            <a:bodyPr wrap="none" lIns="0" tIns="0" rIns="0" bIns="0" rtlCol="0">
              <a:spAutoFit/>
            </a:bodyPr>
            <a:lstStyle/>
            <a:p>
              <a:r>
                <a:rPr lang="es-MX" sz="800" dirty="0" smtClean="0">
                  <a:solidFill>
                    <a:schemeClr val="tx2">
                      <a:lumMod val="75000"/>
                      <a:lumOff val="25000"/>
                    </a:schemeClr>
                  </a:solidFill>
                </a:rPr>
                <a:t>Periodicidad:</a:t>
              </a:r>
            </a:p>
          </p:txBody>
        </p:sp>
        <p:sp>
          <p:nvSpPr>
            <p:cNvPr id="17" name="16 CuadroTexto"/>
            <p:cNvSpPr txBox="1"/>
            <p:nvPr/>
          </p:nvSpPr>
          <p:spPr>
            <a:xfrm>
              <a:off x="1368520" y="5765542"/>
              <a:ext cx="562655" cy="124156"/>
            </a:xfrm>
            <a:prstGeom prst="rect">
              <a:avLst/>
            </a:prstGeom>
            <a:grpFill/>
          </p:spPr>
          <p:txBody>
            <a:bodyPr wrap="none" lIns="0" tIns="0" rIns="0" bIns="0" rtlCol="0">
              <a:spAutoFit/>
            </a:bodyPr>
            <a:lstStyle/>
            <a:p>
              <a:pPr marL="171450" indent="-171450">
                <a:buClr>
                  <a:srgbClr val="012A4F"/>
                </a:buClr>
                <a:buFont typeface="Wingdings" pitchFamily="2" charset="2"/>
                <a:buChar char="Ø"/>
              </a:pPr>
              <a:r>
                <a:rPr lang="es-MX" sz="800" dirty="0" smtClean="0">
                  <a:solidFill>
                    <a:schemeClr val="tx2">
                      <a:lumMod val="75000"/>
                      <a:lumOff val="25000"/>
                    </a:schemeClr>
                  </a:solidFill>
                </a:rPr>
                <a:t>Mensual</a:t>
              </a:r>
            </a:p>
          </p:txBody>
        </p:sp>
      </p:grpSp>
    </p:spTree>
    <p:extLst>
      <p:ext uri="{BB962C8B-B14F-4D97-AF65-F5344CB8AC3E}">
        <p14:creationId xmlns:p14="http://schemas.microsoft.com/office/powerpoint/2010/main" val="332419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a:hlinkClick r:id="rId2"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33</a:t>
            </a:r>
            <a:endParaRPr lang="es-MX" sz="1200" dirty="0">
              <a:solidFill>
                <a:schemeClr val="bg1"/>
              </a:solidFill>
            </a:endParaRPr>
          </a:p>
        </p:txBody>
      </p:sp>
      <p:sp>
        <p:nvSpPr>
          <p:cNvPr id="2" name="1 Título"/>
          <p:cNvSpPr>
            <a:spLocks noGrp="1"/>
          </p:cNvSpPr>
          <p:nvPr>
            <p:ph type="title" idx="4294967295"/>
          </p:nvPr>
        </p:nvSpPr>
        <p:spPr>
          <a:xfrm>
            <a:off x="323527" y="232073"/>
            <a:ext cx="4152541" cy="532358"/>
          </a:xfrm>
        </p:spPr>
        <p:txBody>
          <a:bodyPr>
            <a:normAutofit fontScale="90000"/>
          </a:bodyPr>
          <a:lstStyle/>
          <a:p>
            <a:r>
              <a:rPr lang="es-MX" sz="1600" dirty="0" smtClean="0"/>
              <a:t>Ingresos y gastos de las empresas constructoras. Datos </a:t>
            </a:r>
            <a:r>
              <a:rPr lang="es-MX" sz="1600" dirty="0"/>
              <a:t>del mes de </a:t>
            </a:r>
            <a:r>
              <a:rPr lang="es-MX" sz="1600" dirty="0" smtClean="0"/>
              <a:t>marzo </a:t>
            </a:r>
            <a:r>
              <a:rPr lang="es-MX" sz="1600" dirty="0"/>
              <a:t>de </a:t>
            </a:r>
            <a:r>
              <a:rPr lang="es-MX" sz="1600" dirty="0" smtClean="0"/>
              <a:t>2013 </a:t>
            </a:r>
            <a:r>
              <a:rPr lang="es-MX" sz="1600" dirty="0"/>
              <a:t>p/</a:t>
            </a:r>
            <a:endParaRPr lang="es-MX" sz="1600" dirty="0" smtClean="0"/>
          </a:p>
        </p:txBody>
      </p:sp>
      <p:sp>
        <p:nvSpPr>
          <p:cNvPr id="17" name="16 CuadroTexto"/>
          <p:cNvSpPr txBox="1"/>
          <p:nvPr/>
        </p:nvSpPr>
        <p:spPr>
          <a:xfrm>
            <a:off x="192990" y="4941168"/>
            <a:ext cx="4162986" cy="461665"/>
          </a:xfrm>
          <a:prstGeom prst="rect">
            <a:avLst/>
          </a:prstGeom>
          <a:noFill/>
        </p:spPr>
        <p:txBody>
          <a:bodyPr wrap="square" rtlCol="0">
            <a:spAutoFit/>
          </a:bodyPr>
          <a:lstStyle/>
          <a:p>
            <a:pPr marL="180975" indent="-180975" algn="just" fontAlgn="b"/>
            <a:r>
              <a:rPr lang="es-MX" sz="800" dirty="0"/>
              <a:t>p/ Cifras </a:t>
            </a:r>
            <a:r>
              <a:rPr lang="es-MX" sz="800" dirty="0" smtClean="0"/>
              <a:t>preliminares</a:t>
            </a:r>
          </a:p>
          <a:p>
            <a:pPr marL="180975" indent="-180975" algn="just" fontAlgn="b"/>
            <a:r>
              <a:rPr lang="es-MX" sz="800" dirty="0"/>
              <a:t>Nota: Los totales pueden no coincidir con los datos parciales por cuestión de redondeo</a:t>
            </a:r>
            <a:r>
              <a:rPr lang="es-MX" sz="800" dirty="0" smtClean="0"/>
              <a:t>.</a:t>
            </a:r>
            <a:endParaRPr lang="es-MX" sz="800" dirty="0">
              <a:solidFill>
                <a:srgbClr val="000000"/>
              </a:solidFill>
              <a:latin typeface="Calibri"/>
            </a:endParaRPr>
          </a:p>
          <a:p>
            <a:pPr marL="180975" indent="-180975" algn="just" fontAlgn="b"/>
            <a:r>
              <a:rPr lang="es-MX" sz="800" dirty="0" smtClean="0">
                <a:latin typeface="Arial" pitchFamily="34" charset="0"/>
                <a:cs typeface="Arial" pitchFamily="34" charset="0"/>
              </a:rPr>
              <a:t>d</a:t>
            </a:r>
            <a:r>
              <a:rPr lang="es-MX" sz="800" dirty="0">
                <a:latin typeface="Arial" pitchFamily="34" charset="0"/>
                <a:cs typeface="Arial" pitchFamily="34" charset="0"/>
              </a:rPr>
              <a:t>/ Miles de pesos a precios de junio de 2012.</a:t>
            </a:r>
          </a:p>
        </p:txBody>
      </p:sp>
      <p:graphicFrame>
        <p:nvGraphicFramePr>
          <p:cNvPr id="4" name="3 Tabla"/>
          <p:cNvGraphicFramePr>
            <a:graphicFrameLocks noGrp="1"/>
          </p:cNvGraphicFramePr>
          <p:nvPr>
            <p:extLst>
              <p:ext uri="{D42A27DB-BD31-4B8C-83A1-F6EECF244321}">
                <p14:modId xmlns:p14="http://schemas.microsoft.com/office/powerpoint/2010/main" val="186837096"/>
              </p:ext>
            </p:extLst>
          </p:nvPr>
        </p:nvGraphicFramePr>
        <p:xfrm>
          <a:off x="227597" y="908721"/>
          <a:ext cx="4200388" cy="2747814"/>
        </p:xfrm>
        <a:graphic>
          <a:graphicData uri="http://schemas.openxmlformats.org/drawingml/2006/table">
            <a:tbl>
              <a:tblPr firstRow="1" bandRow="1">
                <a:tableStyleId>{F5AB1C69-6EDB-4FF4-983F-18BD219EF322}</a:tableStyleId>
              </a:tblPr>
              <a:tblGrid>
                <a:gridCol w="2156956"/>
                <a:gridCol w="752097"/>
                <a:gridCol w="723715"/>
                <a:gridCol w="567620"/>
              </a:tblGrid>
              <a:tr h="288031">
                <a:tc gridSpan="4">
                  <a:txBody>
                    <a:bodyPr/>
                    <a:lstStyle/>
                    <a:p>
                      <a:pPr algn="ctr" fontAlgn="ctr"/>
                      <a:r>
                        <a:rPr lang="es-MX" sz="900" u="none" strike="noStrike" dirty="0">
                          <a:solidFill>
                            <a:srgbClr val="FFFFFF"/>
                          </a:solidFill>
                          <a:effectLst/>
                          <a:latin typeface="+mj-lt"/>
                        </a:rPr>
                        <a:t>Ingresos en la ejecución de obras y servicios (en términos reales)  d/</a:t>
                      </a:r>
                      <a:endParaRPr lang="es-MX" sz="900" b="1" i="0" u="none" strike="noStrike" dirty="0">
                        <a:solidFill>
                          <a:srgbClr val="FFFFFF"/>
                        </a:solidFill>
                        <a:effectLst/>
                        <a:latin typeface="+mj-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c hMerge="1">
                  <a:txBody>
                    <a:bodyPr/>
                    <a:lstStyle/>
                    <a:p>
                      <a:endParaRPr lang="es-MX"/>
                    </a:p>
                  </a:txBody>
                  <a:tcPr/>
                </a:tc>
              </a:tr>
              <a:tr h="229203">
                <a:tc>
                  <a:txBody>
                    <a:bodyPr/>
                    <a:lstStyle/>
                    <a:p>
                      <a:pPr algn="ctr" fontAlgn="ctr"/>
                      <a:r>
                        <a:rPr lang="es-MX" sz="900" u="none" strike="noStrike" dirty="0">
                          <a:solidFill>
                            <a:srgbClr val="FFFFFF"/>
                          </a:solidFill>
                          <a:effectLst/>
                          <a:latin typeface="+mj-lt"/>
                        </a:rPr>
                        <a:t>Concepto</a:t>
                      </a:r>
                      <a:endParaRPr lang="es-MX" sz="900" b="0" i="0" u="none" strike="noStrike" dirty="0">
                        <a:solidFill>
                          <a:srgbClr val="FFFFFF"/>
                        </a:solidFill>
                        <a:effectLst/>
                        <a:latin typeface="+mj-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u="none" strike="noStrike" dirty="0">
                          <a:solidFill>
                            <a:srgbClr val="FFFFFF"/>
                          </a:solidFill>
                          <a:effectLst/>
                          <a:latin typeface="+mj-lt"/>
                        </a:rPr>
                        <a:t>Nacional</a:t>
                      </a:r>
                      <a:endParaRPr lang="es-MX" sz="900" b="0" i="0" u="none" strike="noStrike" dirty="0">
                        <a:solidFill>
                          <a:srgbClr val="FFFFFF"/>
                        </a:solidFill>
                        <a:effectLst/>
                        <a:latin typeface="+mj-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u="none" strike="noStrike" dirty="0">
                          <a:solidFill>
                            <a:srgbClr val="FFFFFF"/>
                          </a:solidFill>
                          <a:effectLst/>
                          <a:latin typeface="+mj-lt"/>
                        </a:rPr>
                        <a:t>Chiapas</a:t>
                      </a:r>
                      <a:endParaRPr lang="es-MX" sz="900" b="0" i="0" u="none" strike="noStrike" dirty="0">
                        <a:solidFill>
                          <a:srgbClr val="FFFFFF"/>
                        </a:solidFill>
                        <a:effectLst/>
                        <a:latin typeface="+mj-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u="none" strike="noStrike" dirty="0" err="1">
                          <a:solidFill>
                            <a:srgbClr val="FFFFFF"/>
                          </a:solidFill>
                          <a:effectLst/>
                          <a:latin typeface="+mj-lt"/>
                        </a:rPr>
                        <a:t>Paticip</a:t>
                      </a:r>
                      <a:r>
                        <a:rPr lang="es-MX" sz="900" u="none" strike="noStrike" dirty="0">
                          <a:solidFill>
                            <a:srgbClr val="FFFFFF"/>
                          </a:solidFill>
                          <a:effectLst/>
                          <a:latin typeface="+mj-lt"/>
                        </a:rPr>
                        <a:t>. %</a:t>
                      </a:r>
                      <a:endParaRPr lang="es-MX" sz="900" b="0" i="0" u="none" strike="noStrike" dirty="0">
                        <a:solidFill>
                          <a:srgbClr val="FFFFFF"/>
                        </a:solidFill>
                        <a:effectLst/>
                        <a:latin typeface="+mj-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29203">
                <a:tc>
                  <a:txBody>
                    <a:bodyPr/>
                    <a:lstStyle/>
                    <a:p>
                      <a:pPr algn="l" fontAlgn="ctr"/>
                      <a:r>
                        <a:rPr lang="es-MX" sz="900" u="none" strike="noStrike" dirty="0">
                          <a:effectLst/>
                          <a:latin typeface="+mj-lt"/>
                        </a:rPr>
                        <a:t>Por prestación de servicios</a:t>
                      </a:r>
                      <a:endParaRPr lang="es-MX" sz="900" b="0" i="0" u="none" strike="noStrike" dirty="0">
                        <a:solidFill>
                          <a:srgbClr val="000000"/>
                        </a:solidFill>
                        <a:effectLst/>
                        <a:latin typeface="+mj-lt"/>
                      </a:endParaRPr>
                    </a:p>
                  </a:txBody>
                  <a:tcPr marL="54000" marR="108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3,083,800</a:t>
                      </a:r>
                    </a:p>
                  </a:txBody>
                  <a:tcPr marL="9525" marR="9525" marT="9525"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0</a:t>
                      </a:r>
                    </a:p>
                  </a:txBody>
                  <a:tcPr marL="9525" marR="9525" marT="9525"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0.00</a:t>
                      </a:r>
                    </a:p>
                  </a:txBody>
                  <a:tcPr marL="9525" marR="9525" marT="9525"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r>
              <a:tr h="458407">
                <a:tc>
                  <a:txBody>
                    <a:bodyPr/>
                    <a:lstStyle/>
                    <a:p>
                      <a:pPr algn="l" fontAlgn="ctr"/>
                      <a:r>
                        <a:rPr lang="es-MX" sz="900" u="none" strike="noStrike" dirty="0">
                          <a:effectLst/>
                          <a:latin typeface="+mj-lt"/>
                        </a:rPr>
                        <a:t>Por ejecución de obras como contratista principal</a:t>
                      </a:r>
                      <a:endParaRPr lang="es-MX" sz="900" b="0" i="0" u="none" strike="noStrike" dirty="0">
                        <a:solidFill>
                          <a:srgbClr val="000000"/>
                        </a:solidFill>
                        <a:effectLst/>
                        <a:latin typeface="+mj-lt"/>
                      </a:endParaRPr>
                    </a:p>
                  </a:txBody>
                  <a:tcPr marL="54000" marR="108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42,679,022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219,292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0.51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58139">
                <a:tc>
                  <a:txBody>
                    <a:bodyPr/>
                    <a:lstStyle/>
                    <a:p>
                      <a:pPr algn="l" fontAlgn="ctr"/>
                      <a:r>
                        <a:rPr lang="es-MX" sz="900" u="none" strike="noStrike" dirty="0">
                          <a:effectLst/>
                          <a:latin typeface="+mj-lt"/>
                        </a:rPr>
                        <a:t>Por ejecución de obras como subcontratista</a:t>
                      </a:r>
                      <a:endParaRPr lang="es-MX" sz="900" b="0" i="0" u="none" strike="noStrike" dirty="0">
                        <a:solidFill>
                          <a:srgbClr val="000000"/>
                        </a:solidFill>
                        <a:effectLst/>
                        <a:latin typeface="+mj-lt"/>
                      </a:endParaRPr>
                    </a:p>
                  </a:txBody>
                  <a:tcPr marL="54000" marR="108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2,895,100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dirty="0">
                          <a:solidFill>
                            <a:srgbClr val="000000"/>
                          </a:solidFill>
                          <a:effectLst/>
                          <a:latin typeface="+mj-lt"/>
                        </a:rPr>
                        <a:t>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0.00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29203">
                <a:tc>
                  <a:txBody>
                    <a:bodyPr/>
                    <a:lstStyle/>
                    <a:p>
                      <a:pPr algn="l" fontAlgn="ctr"/>
                      <a:r>
                        <a:rPr lang="es-MX" sz="900" u="none" strike="noStrike" dirty="0">
                          <a:effectLst/>
                          <a:latin typeface="+mj-lt"/>
                        </a:rPr>
                        <a:t>Por administración o supervisión de obras</a:t>
                      </a:r>
                      <a:endParaRPr lang="es-MX" sz="900" b="0" i="0" u="none" strike="noStrike" dirty="0">
                        <a:solidFill>
                          <a:srgbClr val="000000"/>
                        </a:solidFill>
                        <a:effectLst/>
                        <a:latin typeface="+mj-lt"/>
                      </a:endParaRPr>
                    </a:p>
                  </a:txBody>
                  <a:tcPr marL="54000" marR="108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596,945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0.00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58139">
                <a:tc>
                  <a:txBody>
                    <a:bodyPr/>
                    <a:lstStyle/>
                    <a:p>
                      <a:pPr algn="l" fontAlgn="ctr"/>
                      <a:r>
                        <a:rPr lang="es-MX" sz="900" u="none" strike="noStrike" dirty="0">
                          <a:effectLst/>
                          <a:latin typeface="+mj-lt"/>
                        </a:rPr>
                        <a:t>Por alquiler de bienes muebles e inmuebles</a:t>
                      </a:r>
                      <a:endParaRPr lang="es-MX" sz="900" b="0" i="0" u="none" strike="noStrike" dirty="0">
                        <a:solidFill>
                          <a:srgbClr val="000000"/>
                        </a:solidFill>
                        <a:effectLst/>
                        <a:latin typeface="+mj-lt"/>
                      </a:endParaRPr>
                    </a:p>
                  </a:txBody>
                  <a:tcPr marL="54000" marR="108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298,534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9,156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3.07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29203">
                <a:tc>
                  <a:txBody>
                    <a:bodyPr/>
                    <a:lstStyle/>
                    <a:p>
                      <a:pPr algn="l" fontAlgn="ctr"/>
                      <a:r>
                        <a:rPr lang="es-MX" sz="900" u="none" strike="noStrike" dirty="0">
                          <a:effectLst/>
                          <a:latin typeface="+mj-lt"/>
                        </a:rPr>
                        <a:t>Por anticipos</a:t>
                      </a:r>
                      <a:endParaRPr lang="es-MX" sz="900" b="0" i="0" u="none" strike="noStrike" dirty="0">
                        <a:solidFill>
                          <a:srgbClr val="000000"/>
                        </a:solidFill>
                        <a:effectLst/>
                        <a:latin typeface="+mj-lt"/>
                      </a:endParaRPr>
                    </a:p>
                  </a:txBody>
                  <a:tcPr marL="54000" marR="108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841,460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17,599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2.09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58407">
                <a:tc>
                  <a:txBody>
                    <a:bodyPr/>
                    <a:lstStyle/>
                    <a:p>
                      <a:pPr algn="l" fontAlgn="ctr"/>
                      <a:r>
                        <a:rPr lang="es-MX" sz="900" u="none" strike="noStrike" dirty="0">
                          <a:effectLst/>
                          <a:latin typeface="+mj-lt"/>
                        </a:rPr>
                        <a:t>Otros ingresos por la ejecución de obras y servicios</a:t>
                      </a:r>
                      <a:endParaRPr lang="es-MX" sz="900" b="0" i="0" u="none" strike="noStrike" dirty="0">
                        <a:solidFill>
                          <a:srgbClr val="000000"/>
                        </a:solidFill>
                        <a:effectLst/>
                        <a:latin typeface="+mj-lt"/>
                      </a:endParaRPr>
                    </a:p>
                  </a:txBody>
                  <a:tcPr marL="54000" marR="108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2,564,298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10,188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dirty="0">
                          <a:solidFill>
                            <a:srgbClr val="000000"/>
                          </a:solidFill>
                          <a:effectLst/>
                          <a:latin typeface="+mj-lt"/>
                        </a:rPr>
                        <a:t>0.40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4180698297"/>
              </p:ext>
            </p:extLst>
          </p:nvPr>
        </p:nvGraphicFramePr>
        <p:xfrm>
          <a:off x="4572000" y="908720"/>
          <a:ext cx="4320480" cy="3895984"/>
        </p:xfrm>
        <a:graphic>
          <a:graphicData uri="http://schemas.openxmlformats.org/drawingml/2006/table">
            <a:tbl>
              <a:tblPr firstRow="1" bandRow="1">
                <a:tableStyleId>{F5AB1C69-6EDB-4FF4-983F-18BD219EF322}</a:tableStyleId>
              </a:tblPr>
              <a:tblGrid>
                <a:gridCol w="2218626"/>
                <a:gridCol w="773599"/>
                <a:gridCol w="744407"/>
                <a:gridCol w="583848"/>
              </a:tblGrid>
              <a:tr h="288032">
                <a:tc gridSpan="4">
                  <a:txBody>
                    <a:bodyPr/>
                    <a:lstStyle/>
                    <a:p>
                      <a:pPr algn="ctr" fontAlgn="ctr"/>
                      <a:r>
                        <a:rPr lang="es-MX" sz="900" u="none" strike="noStrike" dirty="0">
                          <a:solidFill>
                            <a:srgbClr val="FFFFFF"/>
                          </a:solidFill>
                          <a:effectLst/>
                          <a:latin typeface="+mj-lt"/>
                        </a:rPr>
                        <a:t>Gastos (en términos reales)  d/</a:t>
                      </a:r>
                      <a:endParaRPr lang="es-MX" sz="900" b="1" i="0" u="none" strike="noStrike" dirty="0">
                        <a:solidFill>
                          <a:srgbClr val="FFFFFF"/>
                        </a:solidFill>
                        <a:effectLst/>
                        <a:latin typeface="+mj-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c hMerge="1">
                  <a:txBody>
                    <a:bodyPr/>
                    <a:lstStyle/>
                    <a:p>
                      <a:endParaRPr lang="es-MX"/>
                    </a:p>
                  </a:txBody>
                  <a:tcPr/>
                </a:tc>
              </a:tr>
              <a:tr h="225685">
                <a:tc>
                  <a:txBody>
                    <a:bodyPr/>
                    <a:lstStyle/>
                    <a:p>
                      <a:pPr algn="ctr" fontAlgn="ctr"/>
                      <a:r>
                        <a:rPr lang="es-MX" sz="900" u="none" strike="noStrike" dirty="0">
                          <a:solidFill>
                            <a:srgbClr val="FFFFFF"/>
                          </a:solidFill>
                          <a:effectLst/>
                          <a:latin typeface="+mj-lt"/>
                        </a:rPr>
                        <a:t>Concepto</a:t>
                      </a:r>
                      <a:endParaRPr lang="es-MX" sz="900" b="0" i="0" u="none" strike="noStrike" dirty="0">
                        <a:solidFill>
                          <a:srgbClr val="FFFFFF"/>
                        </a:solidFill>
                        <a:effectLst/>
                        <a:latin typeface="+mj-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u="none" strike="noStrike" dirty="0">
                          <a:solidFill>
                            <a:srgbClr val="FFFFFF"/>
                          </a:solidFill>
                          <a:effectLst/>
                          <a:latin typeface="+mj-lt"/>
                        </a:rPr>
                        <a:t>Nacional</a:t>
                      </a:r>
                      <a:endParaRPr lang="es-MX" sz="900" b="0" i="0" u="none" strike="noStrike" dirty="0">
                        <a:solidFill>
                          <a:srgbClr val="FFFFFF"/>
                        </a:solidFill>
                        <a:effectLst/>
                        <a:latin typeface="+mj-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u="none" strike="noStrike" dirty="0">
                          <a:solidFill>
                            <a:srgbClr val="FFFFFF"/>
                          </a:solidFill>
                          <a:effectLst/>
                          <a:latin typeface="+mj-lt"/>
                        </a:rPr>
                        <a:t>Chiapas</a:t>
                      </a:r>
                      <a:endParaRPr lang="es-MX" sz="900" b="0" i="0" u="none" strike="noStrike" dirty="0">
                        <a:solidFill>
                          <a:srgbClr val="FFFFFF"/>
                        </a:solidFill>
                        <a:effectLst/>
                        <a:latin typeface="+mj-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u="none" strike="noStrike" dirty="0" err="1">
                          <a:solidFill>
                            <a:srgbClr val="FFFFFF"/>
                          </a:solidFill>
                          <a:effectLst/>
                          <a:latin typeface="+mj-lt"/>
                        </a:rPr>
                        <a:t>Paticip</a:t>
                      </a:r>
                      <a:r>
                        <a:rPr lang="es-MX" sz="900" u="none" strike="noStrike" dirty="0">
                          <a:solidFill>
                            <a:srgbClr val="FFFFFF"/>
                          </a:solidFill>
                          <a:effectLst/>
                          <a:latin typeface="+mj-lt"/>
                        </a:rPr>
                        <a:t>. %</a:t>
                      </a:r>
                      <a:endParaRPr lang="es-MX" sz="900" b="0" i="0" u="none" strike="noStrike" dirty="0">
                        <a:solidFill>
                          <a:srgbClr val="FFFFFF"/>
                        </a:solidFill>
                        <a:effectLst/>
                        <a:latin typeface="+mj-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25685">
                <a:tc>
                  <a:txBody>
                    <a:bodyPr/>
                    <a:lstStyle/>
                    <a:p>
                      <a:pPr algn="l" fontAlgn="ctr"/>
                      <a:r>
                        <a:rPr lang="es-MX" sz="900" u="sng" strike="noStrike" dirty="0">
                          <a:effectLst/>
                          <a:latin typeface="+mj-lt"/>
                        </a:rPr>
                        <a:t>En la ejecución de obras y servicios</a:t>
                      </a:r>
                      <a:endParaRPr lang="es-MX" sz="900" b="0" i="0" u="sng" strike="noStrike" dirty="0">
                        <a:solidFill>
                          <a:srgbClr val="000000"/>
                        </a:solidFill>
                        <a:effectLst/>
                        <a:latin typeface="+mj-lt"/>
                      </a:endParaRPr>
                    </a:p>
                  </a:txBody>
                  <a:tcPr marL="54000" marR="10800" marT="108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endParaRPr lang="es-MX" sz="900" b="1" i="0" u="none" strike="noStrike">
                        <a:solidFill>
                          <a:srgbClr val="000000"/>
                        </a:solidFill>
                        <a:effectLst/>
                        <a:latin typeface="+mj-lt"/>
                      </a:endParaRPr>
                    </a:p>
                  </a:txBody>
                  <a:tcPr marL="9525" marR="9525" marT="9525"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endParaRPr lang="es-MX" sz="900" b="1" i="0" u="none" strike="noStrike">
                        <a:solidFill>
                          <a:srgbClr val="000000"/>
                        </a:solidFill>
                        <a:effectLst/>
                        <a:latin typeface="+mj-lt"/>
                      </a:endParaRPr>
                    </a:p>
                  </a:txBody>
                  <a:tcPr marL="9525" marR="9525" marT="9525"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es-MX" sz="900" b="0" i="0" u="none" strike="noStrike">
                        <a:solidFill>
                          <a:srgbClr val="000000"/>
                        </a:solidFill>
                        <a:effectLst/>
                        <a:latin typeface="+mj-lt"/>
                      </a:endParaRPr>
                    </a:p>
                  </a:txBody>
                  <a:tcPr marL="9525" marR="9525" marT="9525"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r>
              <a:tr h="451369">
                <a:tc>
                  <a:txBody>
                    <a:bodyPr/>
                    <a:lstStyle/>
                    <a:p>
                      <a:pPr algn="l" fontAlgn="ctr"/>
                      <a:r>
                        <a:rPr lang="es-MX" sz="900" u="none" strike="noStrike" dirty="0">
                          <a:effectLst/>
                          <a:latin typeface="+mj-lt"/>
                        </a:rPr>
                        <a:t>Compra de materiales como contratista principal y dados a subcontratistas</a:t>
                      </a:r>
                      <a:endParaRPr lang="es-MX" sz="900" b="0" i="0" u="none" strike="noStrike" dirty="0">
                        <a:solidFill>
                          <a:srgbClr val="000000"/>
                        </a:solidFill>
                        <a:effectLst/>
                        <a:latin typeface="+mj-lt"/>
                      </a:endParaRP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12,965,102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169,079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1.30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36270">
                <a:tc>
                  <a:txBody>
                    <a:bodyPr/>
                    <a:lstStyle/>
                    <a:p>
                      <a:pPr algn="l" fontAlgn="ctr"/>
                      <a:r>
                        <a:rPr lang="es-MX" sz="900" u="none" strike="noStrike" dirty="0">
                          <a:effectLst/>
                          <a:latin typeface="+mj-lt"/>
                        </a:rPr>
                        <a:t>Compra de materiales como subcontratista </a:t>
                      </a:r>
                      <a:endParaRPr lang="es-MX" sz="900" b="0" i="0" u="none" strike="noStrike" dirty="0">
                        <a:solidFill>
                          <a:srgbClr val="000000"/>
                        </a:solidFill>
                        <a:effectLst/>
                        <a:latin typeface="+mj-lt"/>
                      </a:endParaRP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1,480,751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382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0.03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51369">
                <a:tc>
                  <a:txBody>
                    <a:bodyPr/>
                    <a:lstStyle/>
                    <a:p>
                      <a:pPr algn="l" fontAlgn="ctr"/>
                      <a:r>
                        <a:rPr lang="es-MX" sz="900" u="none" strike="noStrike" dirty="0">
                          <a:effectLst/>
                          <a:latin typeface="+mj-lt"/>
                        </a:rPr>
                        <a:t>Materiales consumidos en la producción de activos fijos propios</a:t>
                      </a:r>
                      <a:endParaRPr lang="es-MX" sz="900" b="0" i="0" u="none" strike="noStrike" dirty="0">
                        <a:solidFill>
                          <a:srgbClr val="000000"/>
                        </a:solidFill>
                        <a:effectLst/>
                        <a:latin typeface="+mj-lt"/>
                      </a:endParaRP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56,142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478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0.85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25685">
                <a:tc>
                  <a:txBody>
                    <a:bodyPr/>
                    <a:lstStyle/>
                    <a:p>
                      <a:pPr algn="l" fontAlgn="ctr"/>
                      <a:r>
                        <a:rPr lang="es-MX" sz="900" u="none" strike="noStrike" dirty="0">
                          <a:effectLst/>
                          <a:latin typeface="+mj-lt"/>
                        </a:rPr>
                        <a:t>Suministro de personal</a:t>
                      </a:r>
                      <a:endParaRPr lang="es-MX" sz="900" b="0" i="0" u="none" strike="noStrike" dirty="0">
                        <a:solidFill>
                          <a:srgbClr val="000000"/>
                        </a:solidFill>
                        <a:effectLst/>
                        <a:latin typeface="+mj-lt"/>
                      </a:endParaRP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2,189,035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1,809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0.08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25685">
                <a:tc>
                  <a:txBody>
                    <a:bodyPr/>
                    <a:lstStyle/>
                    <a:p>
                      <a:pPr algn="l" fontAlgn="ctr"/>
                      <a:r>
                        <a:rPr lang="es-MX" sz="900" u="none" strike="noStrike" dirty="0">
                          <a:effectLst/>
                          <a:latin typeface="+mj-lt"/>
                        </a:rPr>
                        <a:t>Pago a subcontratistas</a:t>
                      </a:r>
                      <a:endParaRPr lang="es-MX" sz="900" b="0" i="0" u="none" strike="noStrike" dirty="0">
                        <a:solidFill>
                          <a:srgbClr val="000000"/>
                        </a:solidFill>
                        <a:effectLst/>
                        <a:latin typeface="+mj-lt"/>
                      </a:endParaRP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6,326,798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7,054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0.11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25685">
                <a:tc>
                  <a:txBody>
                    <a:bodyPr/>
                    <a:lstStyle/>
                    <a:p>
                      <a:pPr algn="l" fontAlgn="ctr"/>
                      <a:r>
                        <a:rPr lang="es-MX" sz="900" u="none" strike="noStrike" dirty="0">
                          <a:effectLst/>
                          <a:latin typeface="+mj-lt"/>
                        </a:rPr>
                        <a:t>Otros gastos de ejecución de obras</a:t>
                      </a:r>
                      <a:endParaRPr lang="es-MX" sz="900" b="0" i="0" u="none" strike="noStrike" dirty="0">
                        <a:solidFill>
                          <a:srgbClr val="000000"/>
                        </a:solidFill>
                        <a:effectLst/>
                        <a:latin typeface="+mj-lt"/>
                      </a:endParaRPr>
                    </a:p>
                  </a:txBody>
                  <a:tcPr marL="171450" marR="9525" marT="9525"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6,850,862</a:t>
                      </a:r>
                    </a:p>
                  </a:txBody>
                  <a:tcPr marL="9525" marR="9525" marT="9525"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31,594</a:t>
                      </a:r>
                    </a:p>
                  </a:txBody>
                  <a:tcPr marL="9525" marR="9525" marT="9525"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0.46</a:t>
                      </a:r>
                    </a:p>
                  </a:txBody>
                  <a:tcPr marL="9525" marR="9525" marT="9525"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r>
              <a:tr h="225685">
                <a:tc>
                  <a:txBody>
                    <a:bodyPr/>
                    <a:lstStyle/>
                    <a:p>
                      <a:pPr algn="l" fontAlgn="ctr"/>
                      <a:endParaRPr lang="es-MX" sz="9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endParaRPr lang="es-MX" sz="900" b="0" i="0" u="none" strike="noStrike">
                        <a:solidFill>
                          <a:srgbClr val="000000"/>
                        </a:solidFill>
                        <a:effectLst/>
                        <a:latin typeface="+mj-lt"/>
                      </a:endParaRPr>
                    </a:p>
                  </a:txBody>
                  <a:tcPr marL="9525" marR="9525" marT="9525"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endParaRPr lang="es-MX" sz="900" b="0" i="0" u="none" strike="noStrike">
                        <a:solidFill>
                          <a:srgbClr val="000000"/>
                        </a:solidFill>
                        <a:effectLst/>
                        <a:latin typeface="+mj-lt"/>
                      </a:endParaRPr>
                    </a:p>
                  </a:txBody>
                  <a:tcPr marL="9525" marR="9525" marT="9525"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endParaRPr lang="es-MX" sz="900" b="0" i="0" u="none" strike="noStrike">
                        <a:solidFill>
                          <a:srgbClr val="000000"/>
                        </a:solidFill>
                        <a:effectLst/>
                        <a:latin typeface="+mj-lt"/>
                      </a:endParaRPr>
                    </a:p>
                  </a:txBody>
                  <a:tcPr marL="9525" marR="9525" marT="9525"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51369">
                <a:tc>
                  <a:txBody>
                    <a:bodyPr/>
                    <a:lstStyle/>
                    <a:p>
                      <a:pPr algn="l" fontAlgn="ctr"/>
                      <a:r>
                        <a:rPr lang="es-MX" sz="900" u="sng" strike="noStrike" dirty="0">
                          <a:effectLst/>
                          <a:latin typeface="+mj-lt"/>
                        </a:rPr>
                        <a:t>Consumo de materiales como contratista principal y dados a subcontratistas</a:t>
                      </a:r>
                      <a:endParaRPr lang="es-MX" sz="900" b="0" i="0" u="sng" strike="noStrike" dirty="0">
                        <a:solidFill>
                          <a:srgbClr val="000000"/>
                        </a:solidFill>
                        <a:effectLst/>
                        <a:latin typeface="+mj-lt"/>
                      </a:endParaRPr>
                    </a:p>
                  </a:txBody>
                  <a:tcPr marL="54000" marR="108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13,163,061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s-MX" sz="900" b="0" i="0" u="none" strike="noStrike">
                          <a:solidFill>
                            <a:srgbClr val="000000"/>
                          </a:solidFill>
                          <a:effectLst/>
                          <a:latin typeface="+mj-lt"/>
                        </a:rPr>
                        <a:t>166,881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b="0" i="0" u="none" strike="noStrike">
                          <a:solidFill>
                            <a:srgbClr val="000000"/>
                          </a:solidFill>
                          <a:effectLst/>
                          <a:latin typeface="+mj-lt"/>
                        </a:rPr>
                        <a:t>1.27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25685">
                <a:tc>
                  <a:txBody>
                    <a:bodyPr/>
                    <a:lstStyle/>
                    <a:p>
                      <a:pPr algn="l" fontAlgn="ctr"/>
                      <a:endParaRPr lang="es-MX" sz="900" b="0"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s-MX" sz="900" b="0" i="0" u="none" strike="noStrike">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s-MX" sz="900" b="0" i="0" u="none" strike="noStrike">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s-MX" sz="900" b="0" i="0" u="none" strike="noStrike">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7780">
                <a:tc>
                  <a:txBody>
                    <a:bodyPr/>
                    <a:lstStyle/>
                    <a:p>
                      <a:pPr algn="l" fontAlgn="ctr"/>
                      <a:r>
                        <a:rPr lang="es-MX" sz="900" u="sng" strike="noStrike" dirty="0">
                          <a:effectLst/>
                          <a:latin typeface="+mj-lt"/>
                        </a:rPr>
                        <a:t>Consumo de materiales como subcontratistas </a:t>
                      </a:r>
                      <a:endParaRPr lang="es-MX" sz="900" b="0" i="0" u="sng" strike="noStrike" dirty="0">
                        <a:solidFill>
                          <a:srgbClr val="000000"/>
                        </a:solidFill>
                        <a:effectLst/>
                        <a:latin typeface="+mj-lt"/>
                      </a:endParaRPr>
                    </a:p>
                  </a:txBody>
                  <a:tcPr marL="54000" marR="10800" marT="108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ctr"/>
                      <a:r>
                        <a:rPr lang="es-MX" sz="900" b="0" i="0" u="none" strike="noStrike" dirty="0">
                          <a:solidFill>
                            <a:srgbClr val="000000"/>
                          </a:solidFill>
                          <a:effectLst/>
                          <a:latin typeface="+mj-lt"/>
                        </a:rPr>
                        <a:t>1,376,304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r" fontAlgn="ctr"/>
                      <a:r>
                        <a:rPr lang="es-MX" sz="900" b="0" i="0" u="none" strike="noStrike" dirty="0">
                          <a:solidFill>
                            <a:srgbClr val="000000"/>
                          </a:solidFill>
                          <a:effectLst/>
                          <a:latin typeface="+mj-lt"/>
                        </a:rPr>
                        <a:t>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ctr" fontAlgn="ctr"/>
                      <a:r>
                        <a:rPr lang="es-MX" sz="900" b="0" i="0" u="none" strike="noStrike" dirty="0">
                          <a:solidFill>
                            <a:srgbClr val="000000"/>
                          </a:solidFill>
                          <a:effectLst/>
                          <a:latin typeface="+mj-lt"/>
                        </a:rPr>
                        <a:t>0.00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r>
            </a:tbl>
          </a:graphicData>
        </a:graphic>
      </p:graphicFrame>
      <p:sp>
        <p:nvSpPr>
          <p:cNvPr id="12" name="11 CuadroTexto"/>
          <p:cNvSpPr txBox="1"/>
          <p:nvPr/>
        </p:nvSpPr>
        <p:spPr>
          <a:xfrm>
            <a:off x="221017" y="5710266"/>
            <a:ext cx="4248472" cy="215444"/>
          </a:xfrm>
          <a:prstGeom prst="rect">
            <a:avLst/>
          </a:prstGeom>
          <a:noFill/>
        </p:spPr>
        <p:txBody>
          <a:bodyPr wrap="square" rtlCol="0">
            <a:spAutoFit/>
          </a:bodyPr>
          <a:lstStyle/>
          <a:p>
            <a:r>
              <a:rPr lang="es-MX" sz="800" dirty="0" smtClean="0">
                <a:latin typeface="+mj-lt"/>
              </a:rPr>
              <a:t>Fuente</a:t>
            </a:r>
            <a:r>
              <a:rPr lang="es-MX" sz="800" dirty="0">
                <a:latin typeface="+mj-lt"/>
              </a:rPr>
              <a:t>: </a:t>
            </a:r>
            <a:r>
              <a:rPr lang="es-MX" sz="800" dirty="0" smtClean="0">
                <a:latin typeface="+mj-lt"/>
              </a:rPr>
              <a:t>INEGI. BIE. Encuesta Nacional de Empresas Constructoras. www.inegi.org.mx</a:t>
            </a:r>
            <a:endParaRPr lang="es-MX" sz="800" dirty="0">
              <a:latin typeface="+mj-lt"/>
            </a:endParaRPr>
          </a:p>
        </p:txBody>
      </p:sp>
      <p:grpSp>
        <p:nvGrpSpPr>
          <p:cNvPr id="13" name="12 Grupo"/>
          <p:cNvGrpSpPr/>
          <p:nvPr/>
        </p:nvGrpSpPr>
        <p:grpSpPr>
          <a:xfrm>
            <a:off x="313137" y="5936941"/>
            <a:ext cx="1391623" cy="125182"/>
            <a:chOff x="539552" y="5763453"/>
            <a:chExt cx="1391623" cy="126245"/>
          </a:xfrm>
          <a:solidFill>
            <a:schemeClr val="bg1">
              <a:lumMod val="20000"/>
              <a:lumOff val="80000"/>
            </a:schemeClr>
          </a:solidFill>
        </p:grpSpPr>
        <p:sp>
          <p:nvSpPr>
            <p:cNvPr id="19" name="18 CuadroTexto"/>
            <p:cNvSpPr txBox="1"/>
            <p:nvPr/>
          </p:nvSpPr>
          <p:spPr>
            <a:xfrm>
              <a:off x="539552" y="5763453"/>
              <a:ext cx="596317" cy="124156"/>
            </a:xfrm>
            <a:prstGeom prst="rect">
              <a:avLst/>
            </a:prstGeom>
            <a:grpFill/>
          </p:spPr>
          <p:txBody>
            <a:bodyPr wrap="none" lIns="0" tIns="0" rIns="0" bIns="0" rtlCol="0">
              <a:spAutoFit/>
            </a:bodyPr>
            <a:lstStyle/>
            <a:p>
              <a:r>
                <a:rPr lang="es-MX" sz="800" dirty="0" smtClean="0">
                  <a:solidFill>
                    <a:schemeClr val="tx2">
                      <a:lumMod val="75000"/>
                      <a:lumOff val="25000"/>
                    </a:schemeClr>
                  </a:solidFill>
                </a:rPr>
                <a:t>Periodicidad:</a:t>
              </a:r>
            </a:p>
          </p:txBody>
        </p:sp>
        <p:sp>
          <p:nvSpPr>
            <p:cNvPr id="20" name="19 CuadroTexto"/>
            <p:cNvSpPr txBox="1"/>
            <p:nvPr/>
          </p:nvSpPr>
          <p:spPr>
            <a:xfrm>
              <a:off x="1368520" y="5765542"/>
              <a:ext cx="562655" cy="124156"/>
            </a:xfrm>
            <a:prstGeom prst="rect">
              <a:avLst/>
            </a:prstGeom>
            <a:grpFill/>
          </p:spPr>
          <p:txBody>
            <a:bodyPr wrap="none" lIns="0" tIns="0" rIns="0" bIns="0" rtlCol="0">
              <a:spAutoFit/>
            </a:bodyPr>
            <a:lstStyle/>
            <a:p>
              <a:pPr marL="171450" indent="-171450">
                <a:buClr>
                  <a:srgbClr val="012A4F"/>
                </a:buClr>
                <a:buFont typeface="Wingdings" pitchFamily="2" charset="2"/>
                <a:buChar char="Ø"/>
              </a:pPr>
              <a:r>
                <a:rPr lang="es-MX" sz="800" dirty="0" smtClean="0">
                  <a:solidFill>
                    <a:schemeClr val="tx2">
                      <a:lumMod val="75000"/>
                      <a:lumOff val="25000"/>
                    </a:schemeClr>
                  </a:solidFill>
                </a:rPr>
                <a:t>Mensual</a:t>
              </a:r>
            </a:p>
          </p:txBody>
        </p:sp>
      </p:grpSp>
    </p:spTree>
    <p:extLst>
      <p:ext uri="{BB962C8B-B14F-4D97-AF65-F5344CB8AC3E}">
        <p14:creationId xmlns:p14="http://schemas.microsoft.com/office/powerpoint/2010/main" val="230782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95536" y="4293096"/>
            <a:ext cx="6347713" cy="1320800"/>
          </a:xfrm>
        </p:spPr>
        <p:txBody>
          <a:bodyPr>
            <a:normAutofit/>
          </a:bodyPr>
          <a:lstStyle/>
          <a:p>
            <a:r>
              <a:rPr lang="es-MX" sz="4000" dirty="0" smtClean="0">
                <a:solidFill>
                  <a:schemeClr val="tx1"/>
                </a:solidFill>
              </a:rPr>
              <a:t>Capítulo 6 </a:t>
            </a:r>
            <a:br>
              <a:rPr lang="es-MX" sz="4000" dirty="0" smtClean="0">
                <a:solidFill>
                  <a:schemeClr val="tx1"/>
                </a:solidFill>
              </a:rPr>
            </a:br>
            <a:r>
              <a:rPr lang="es-MX" sz="4000" dirty="0" smtClean="0">
                <a:solidFill>
                  <a:schemeClr val="tx1"/>
                </a:solidFill>
              </a:rPr>
              <a:t>Unidades Económicas</a:t>
            </a:r>
            <a:endParaRPr lang="es-MX" sz="4000" dirty="0">
              <a:solidFill>
                <a:schemeClr val="tx1"/>
              </a:solidFill>
            </a:endParaRPr>
          </a:p>
        </p:txBody>
      </p:sp>
    </p:spTree>
    <p:extLst>
      <p:ext uri="{BB962C8B-B14F-4D97-AF65-F5344CB8AC3E}">
        <p14:creationId xmlns:p14="http://schemas.microsoft.com/office/powerpoint/2010/main" val="1223972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743387379"/>
              </p:ext>
            </p:extLst>
          </p:nvPr>
        </p:nvGraphicFramePr>
        <p:xfrm>
          <a:off x="1187624" y="1340768"/>
          <a:ext cx="6235526" cy="2646045"/>
        </p:xfrm>
        <a:graphic>
          <a:graphicData uri="http://schemas.openxmlformats.org/drawingml/2006/table">
            <a:tbl>
              <a:tblPr firstRow="1" bandRow="1">
                <a:tableStyleId>{F5AB1C69-6EDB-4FF4-983F-18BD219EF322}</a:tableStyleId>
              </a:tblPr>
              <a:tblGrid>
                <a:gridCol w="3139182"/>
                <a:gridCol w="1008112"/>
                <a:gridCol w="1008112"/>
                <a:gridCol w="1080120"/>
              </a:tblGrid>
              <a:tr h="466725">
                <a:tc gridSpan="4">
                  <a:txBody>
                    <a:bodyPr/>
                    <a:lstStyle/>
                    <a:p>
                      <a:pPr algn="ctr" fontAlgn="b"/>
                      <a:r>
                        <a:rPr lang="es-MX" sz="1100" u="none" strike="noStrike" dirty="0">
                          <a:solidFill>
                            <a:srgbClr val="FFFFFF"/>
                          </a:solidFill>
                          <a:effectLst/>
                          <a:latin typeface="+mj-lt"/>
                        </a:rPr>
                        <a:t>Chiapas </a:t>
                      </a:r>
                      <a:br>
                        <a:rPr lang="es-MX" sz="1100" u="none" strike="noStrike" dirty="0">
                          <a:solidFill>
                            <a:srgbClr val="FFFFFF"/>
                          </a:solidFill>
                          <a:effectLst/>
                          <a:latin typeface="+mj-lt"/>
                        </a:rPr>
                      </a:br>
                      <a:r>
                        <a:rPr lang="es-MX" sz="1100" u="none" strike="noStrike" dirty="0">
                          <a:solidFill>
                            <a:srgbClr val="FFFFFF"/>
                          </a:solidFill>
                          <a:effectLst/>
                          <a:latin typeface="+mj-lt"/>
                        </a:rPr>
                        <a:t>Unidades Económicas y principales características</a:t>
                      </a:r>
                      <a:endParaRPr lang="es-MX" sz="1100" b="1"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c hMerge="1">
                  <a:txBody>
                    <a:bodyPr/>
                    <a:lstStyle/>
                    <a:p>
                      <a:endParaRPr lang="es-MX"/>
                    </a:p>
                  </a:txBody>
                  <a:tcPr/>
                </a:tc>
              </a:tr>
              <a:tr h="181347">
                <a:tc rowSpan="2">
                  <a:txBody>
                    <a:bodyPr/>
                    <a:lstStyle/>
                    <a:p>
                      <a:pPr algn="ctr" fontAlgn="ctr"/>
                      <a:r>
                        <a:rPr lang="es-MX" sz="1050" u="none" strike="noStrike" dirty="0">
                          <a:solidFill>
                            <a:srgbClr val="FFFFFF"/>
                          </a:solidFill>
                          <a:effectLst/>
                          <a:latin typeface="+mj-lt"/>
                        </a:rPr>
                        <a:t>Concepto</a:t>
                      </a:r>
                      <a:endParaRPr lang="es-MX" sz="1050" b="1"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3">
                  <a:txBody>
                    <a:bodyPr/>
                    <a:lstStyle/>
                    <a:p>
                      <a:pPr algn="ctr" fontAlgn="b"/>
                      <a:r>
                        <a:rPr lang="es-MX" sz="1050" u="none" strike="noStrike" dirty="0">
                          <a:solidFill>
                            <a:srgbClr val="FFFFFF"/>
                          </a:solidFill>
                          <a:effectLst/>
                          <a:latin typeface="+mj-lt"/>
                        </a:rPr>
                        <a:t>Años</a:t>
                      </a:r>
                      <a:endParaRPr lang="es-MX" sz="1050" b="1"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c hMerge="1">
                  <a:txBody>
                    <a:bodyPr/>
                    <a:lstStyle/>
                    <a:p>
                      <a:endParaRPr lang="es-MX"/>
                    </a:p>
                  </a:txBody>
                  <a:tcPr/>
                </a:tc>
              </a:tr>
              <a:tr h="138291">
                <a:tc vMerge="1">
                  <a:txBody>
                    <a:bodyPr/>
                    <a:lstStyle/>
                    <a:p>
                      <a:endParaRPr lang="es-MX"/>
                    </a:p>
                  </a:txBody>
                  <a:tcPr/>
                </a:tc>
                <a:tc>
                  <a:txBody>
                    <a:bodyPr/>
                    <a:lstStyle/>
                    <a:p>
                      <a:pPr algn="ctr" fontAlgn="b"/>
                      <a:r>
                        <a:rPr lang="es-MX" sz="1050" u="none" strike="noStrike" dirty="0" smtClean="0">
                          <a:solidFill>
                            <a:srgbClr val="FFFFFF"/>
                          </a:solidFill>
                          <a:effectLst/>
                          <a:latin typeface="+mj-lt"/>
                        </a:rPr>
                        <a:t>1998</a:t>
                      </a:r>
                      <a:endParaRPr lang="es-MX" sz="1050" b="1"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1050" u="none" strike="noStrike" dirty="0" smtClean="0">
                          <a:solidFill>
                            <a:srgbClr val="FFFFFF"/>
                          </a:solidFill>
                          <a:effectLst/>
                          <a:latin typeface="+mj-lt"/>
                        </a:rPr>
                        <a:t>2003</a:t>
                      </a:r>
                      <a:endParaRPr lang="es-MX" sz="1050" b="1"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1050" u="none" strike="noStrike" dirty="0">
                          <a:solidFill>
                            <a:srgbClr val="FFFFFF"/>
                          </a:solidFill>
                          <a:effectLst/>
                          <a:latin typeface="+mj-lt"/>
                        </a:rPr>
                        <a:t>2008</a:t>
                      </a:r>
                      <a:endParaRPr lang="es-MX" sz="1050" b="1"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419100">
                <a:tc>
                  <a:txBody>
                    <a:bodyPr/>
                    <a:lstStyle/>
                    <a:p>
                      <a:pPr algn="l" fontAlgn="ctr"/>
                      <a:r>
                        <a:rPr lang="es-MX" sz="1050" u="none" strike="noStrike" dirty="0">
                          <a:effectLst/>
                          <a:latin typeface="+mj-lt"/>
                        </a:rPr>
                        <a:t>Número de Unidades Económicas </a:t>
                      </a:r>
                      <a:endParaRPr lang="es-MX" sz="1050" b="0" i="0" u="none" strike="noStrike" dirty="0">
                        <a:solidFill>
                          <a:srgbClr val="5B6973"/>
                        </a:solidFill>
                        <a:effectLst/>
                        <a:latin typeface="+mj-lt"/>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a:effectLst/>
                          <a:latin typeface="+mj-lt"/>
                        </a:rPr>
                        <a:t>86,999</a:t>
                      </a:r>
                      <a:endParaRPr lang="es-MX" sz="1050" b="0" i="0" u="none" strike="noStrike" dirty="0">
                        <a:solidFill>
                          <a:srgbClr val="5B6973"/>
                        </a:solidFill>
                        <a:effectLst/>
                        <a:latin typeface="+mj-lt"/>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a:effectLst/>
                          <a:latin typeface="+mj-lt"/>
                        </a:rPr>
                        <a:t>93,814</a:t>
                      </a:r>
                      <a:endParaRPr lang="es-MX" sz="1050" b="0" i="0" u="none" strike="noStrike" dirty="0">
                        <a:solidFill>
                          <a:srgbClr val="5B6973"/>
                        </a:solidFill>
                        <a:effectLst/>
                        <a:latin typeface="+mj-lt"/>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a:effectLst/>
                          <a:latin typeface="+mj-lt"/>
                        </a:rPr>
                        <a:t>129,863</a:t>
                      </a:r>
                      <a:endParaRPr lang="es-MX" sz="1050" b="0" i="0" u="none" strike="noStrike" dirty="0">
                        <a:solidFill>
                          <a:srgbClr val="5B6973"/>
                        </a:solidFill>
                        <a:effectLst/>
                        <a:latin typeface="+mj-lt"/>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r>
              <a:tr h="419100">
                <a:tc>
                  <a:txBody>
                    <a:bodyPr/>
                    <a:lstStyle/>
                    <a:p>
                      <a:pPr algn="l" fontAlgn="ctr"/>
                      <a:r>
                        <a:rPr lang="es-MX" sz="1050" u="none" strike="noStrike" dirty="0">
                          <a:effectLst/>
                          <a:latin typeface="+mj-lt"/>
                        </a:rPr>
                        <a:t>Personal Ocupado</a:t>
                      </a:r>
                      <a:endParaRPr lang="es-MX" sz="1050" b="0" i="0" u="none" strike="noStrike" dirty="0">
                        <a:solidFill>
                          <a:srgbClr val="5B6973"/>
                        </a:solidFill>
                        <a:effectLst/>
                        <a:latin typeface="+mj-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a:effectLst/>
                          <a:latin typeface="+mj-lt"/>
                        </a:rPr>
                        <a:t>237,624</a:t>
                      </a:r>
                      <a:endParaRPr lang="es-MX" sz="1050" b="0" i="0" u="none" strike="noStrike" dirty="0">
                        <a:solidFill>
                          <a:srgbClr val="5B6973"/>
                        </a:solidFill>
                        <a:effectLst/>
                        <a:latin typeface="+mj-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a:effectLst/>
                          <a:latin typeface="+mj-lt"/>
                        </a:rPr>
                        <a:t>302,120</a:t>
                      </a:r>
                      <a:endParaRPr lang="es-MX" sz="1050" b="0" i="0" u="none" strike="noStrike" dirty="0">
                        <a:solidFill>
                          <a:srgbClr val="5B6973"/>
                        </a:solidFill>
                        <a:effectLst/>
                        <a:latin typeface="+mj-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a:effectLst/>
                          <a:latin typeface="+mj-lt"/>
                        </a:rPr>
                        <a:t>411,997</a:t>
                      </a:r>
                      <a:endParaRPr lang="es-MX" sz="1050" b="0" i="0" u="none" strike="noStrike">
                        <a:solidFill>
                          <a:srgbClr val="5B6973"/>
                        </a:solidFill>
                        <a:effectLst/>
                        <a:latin typeface="+mj-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19100">
                <a:tc>
                  <a:txBody>
                    <a:bodyPr/>
                    <a:lstStyle/>
                    <a:p>
                      <a:pPr algn="l" fontAlgn="ctr"/>
                      <a:r>
                        <a:rPr lang="es-MX" sz="1050" u="none" strike="noStrike">
                          <a:effectLst/>
                          <a:latin typeface="+mj-lt"/>
                        </a:rPr>
                        <a:t>Valor de la Producción Bruta de la Unidades Económicas (Miles de Pesos)</a:t>
                      </a:r>
                      <a:endParaRPr lang="es-MX" sz="1050" b="0" i="0" u="none" strike="noStrike">
                        <a:solidFill>
                          <a:srgbClr val="5B6973"/>
                        </a:solidFill>
                        <a:effectLst/>
                        <a:latin typeface="+mj-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a:effectLst/>
                          <a:latin typeface="+mj-lt"/>
                        </a:rPr>
                        <a:t>49,534,965</a:t>
                      </a:r>
                      <a:endParaRPr lang="es-MX" sz="1050" b="0" i="0" u="none" strike="noStrike">
                        <a:solidFill>
                          <a:srgbClr val="5B6973"/>
                        </a:solidFill>
                        <a:effectLst/>
                        <a:latin typeface="+mj-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a:effectLst/>
                          <a:latin typeface="+mj-lt"/>
                        </a:rPr>
                        <a:t>119,380,178</a:t>
                      </a:r>
                      <a:endParaRPr lang="es-MX" sz="1050" b="0" i="0" u="none" strike="noStrike" dirty="0">
                        <a:solidFill>
                          <a:srgbClr val="5B6973"/>
                        </a:solidFill>
                        <a:effectLst/>
                        <a:latin typeface="+mj-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a:effectLst/>
                          <a:latin typeface="+mj-lt"/>
                        </a:rPr>
                        <a:t>260,806,357</a:t>
                      </a:r>
                      <a:endParaRPr lang="es-MX" sz="1050" b="0" i="0" u="none" strike="noStrike" dirty="0">
                        <a:solidFill>
                          <a:srgbClr val="5B6973"/>
                        </a:solidFill>
                        <a:effectLst/>
                        <a:latin typeface="+mj-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19100">
                <a:tc>
                  <a:txBody>
                    <a:bodyPr/>
                    <a:lstStyle/>
                    <a:p>
                      <a:pPr algn="l" fontAlgn="ctr"/>
                      <a:r>
                        <a:rPr lang="es-MX" sz="1050" u="none" strike="noStrike" dirty="0">
                          <a:effectLst/>
                          <a:latin typeface="+mj-lt"/>
                        </a:rPr>
                        <a:t>Valor Agregado Censal Bruto de la Unidades Económicas (Miles de Pesos)</a:t>
                      </a:r>
                      <a:endParaRPr lang="es-MX" sz="1050" b="0" i="0" u="none" strike="noStrike" dirty="0">
                        <a:solidFill>
                          <a:srgbClr val="5B6973"/>
                        </a:solidFill>
                        <a:effectLst/>
                        <a:latin typeface="+mj-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a:effectLst/>
                          <a:latin typeface="+mj-lt"/>
                        </a:rPr>
                        <a:t>28,041,929</a:t>
                      </a:r>
                      <a:endParaRPr lang="es-MX" sz="1050" b="0" i="0" u="none" strike="noStrike" dirty="0">
                        <a:solidFill>
                          <a:srgbClr val="5B6973"/>
                        </a:solidFill>
                        <a:effectLst/>
                        <a:latin typeface="+mj-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a:effectLst/>
                          <a:latin typeface="+mj-lt"/>
                        </a:rPr>
                        <a:t>74,769,898</a:t>
                      </a:r>
                      <a:endParaRPr lang="es-MX" sz="1050" b="0" i="0" u="none" strike="noStrike">
                        <a:solidFill>
                          <a:srgbClr val="5B6973"/>
                        </a:solidFill>
                        <a:effectLst/>
                        <a:latin typeface="+mj-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a:effectLst/>
                          <a:latin typeface="+mj-lt"/>
                        </a:rPr>
                        <a:t>152,425,793</a:t>
                      </a:r>
                      <a:endParaRPr lang="es-MX" sz="1050" b="0" i="0" u="none" strike="noStrike" dirty="0">
                        <a:solidFill>
                          <a:srgbClr val="5B6973"/>
                        </a:solidFill>
                        <a:effectLst/>
                        <a:latin typeface="+mj-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3" name="2 CuadroTexto"/>
          <p:cNvSpPr txBox="1"/>
          <p:nvPr/>
        </p:nvSpPr>
        <p:spPr>
          <a:xfrm>
            <a:off x="395536" y="5517232"/>
            <a:ext cx="3243168" cy="215444"/>
          </a:xfrm>
          <a:prstGeom prst="rect">
            <a:avLst/>
          </a:prstGeom>
          <a:noFill/>
        </p:spPr>
        <p:txBody>
          <a:bodyPr wrap="square" rtlCol="0">
            <a:spAutoFit/>
          </a:bodyPr>
          <a:lstStyle/>
          <a:p>
            <a:r>
              <a:rPr lang="es-MX" sz="800" dirty="0" smtClean="0">
                <a:latin typeface="+mj-lt"/>
              </a:rPr>
              <a:t>Fuente</a:t>
            </a:r>
            <a:r>
              <a:rPr lang="es-MX" sz="800" dirty="0">
                <a:latin typeface="+mj-lt"/>
              </a:rPr>
              <a:t>: </a:t>
            </a:r>
            <a:r>
              <a:rPr lang="es-MX" sz="800" dirty="0" smtClean="0">
                <a:latin typeface="+mj-lt"/>
              </a:rPr>
              <a:t>INEGI. </a:t>
            </a:r>
            <a:r>
              <a:rPr lang="es-MX" sz="800" dirty="0">
                <a:latin typeface="+mj-lt"/>
              </a:rPr>
              <a:t>Censos Económicos 1999, 2004 y 2009 .</a:t>
            </a:r>
          </a:p>
        </p:txBody>
      </p:sp>
      <p:sp>
        <p:nvSpPr>
          <p:cNvPr id="5" name="4 Título"/>
          <p:cNvSpPr>
            <a:spLocks noGrp="1"/>
          </p:cNvSpPr>
          <p:nvPr>
            <p:ph type="title" idx="4294967295"/>
          </p:nvPr>
        </p:nvSpPr>
        <p:spPr>
          <a:xfrm>
            <a:off x="314822" y="207690"/>
            <a:ext cx="3580531" cy="273050"/>
          </a:xfrm>
        </p:spPr>
        <p:txBody>
          <a:bodyPr>
            <a:normAutofit fontScale="90000"/>
          </a:bodyPr>
          <a:lstStyle/>
          <a:p>
            <a:r>
              <a:rPr lang="es-MX" sz="1600" dirty="0" smtClean="0"/>
              <a:t>Unidades Económicas</a:t>
            </a:r>
            <a:endParaRPr lang="es-MX" sz="1600" dirty="0"/>
          </a:p>
        </p:txBody>
      </p:sp>
      <p:sp>
        <p:nvSpPr>
          <p:cNvPr id="9" name="8 CuadroTexto">
            <a:hlinkClick r:id="rId2"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35</a:t>
            </a:r>
            <a:endParaRPr lang="es-MX" sz="1200" dirty="0">
              <a:solidFill>
                <a:schemeClr val="bg1"/>
              </a:solidFill>
            </a:endParaRPr>
          </a:p>
        </p:txBody>
      </p:sp>
      <p:grpSp>
        <p:nvGrpSpPr>
          <p:cNvPr id="10" name="9 Grupo"/>
          <p:cNvGrpSpPr/>
          <p:nvPr/>
        </p:nvGrpSpPr>
        <p:grpSpPr>
          <a:xfrm>
            <a:off x="488326" y="5763700"/>
            <a:ext cx="1154936" cy="125182"/>
            <a:chOff x="539552" y="5763453"/>
            <a:chExt cx="1154936" cy="126245"/>
          </a:xfrm>
          <a:solidFill>
            <a:schemeClr val="bg1">
              <a:lumMod val="20000"/>
              <a:lumOff val="80000"/>
            </a:schemeClr>
          </a:solidFill>
        </p:grpSpPr>
        <p:sp>
          <p:nvSpPr>
            <p:cNvPr id="11" name="10 CuadroTexto"/>
            <p:cNvSpPr txBox="1"/>
            <p:nvPr/>
          </p:nvSpPr>
          <p:spPr>
            <a:xfrm>
              <a:off x="539552" y="5763453"/>
              <a:ext cx="610745" cy="124156"/>
            </a:xfrm>
            <a:prstGeom prst="rect">
              <a:avLst/>
            </a:prstGeom>
            <a:grpFill/>
          </p:spPr>
          <p:txBody>
            <a:bodyPr wrap="none" lIns="0" tIns="0" rIns="0" bIns="0" rtlCol="0">
              <a:spAutoFit/>
            </a:bodyPr>
            <a:lstStyle/>
            <a:p>
              <a:r>
                <a:rPr lang="es-MX" sz="800" dirty="0" smtClean="0">
                  <a:solidFill>
                    <a:schemeClr val="tx1">
                      <a:lumMod val="75000"/>
                      <a:lumOff val="25000"/>
                    </a:schemeClr>
                  </a:solidFill>
                  <a:latin typeface="+mj-lt"/>
                </a:rPr>
                <a:t>Periodicidad:</a:t>
              </a:r>
            </a:p>
          </p:txBody>
        </p:sp>
        <p:sp>
          <p:nvSpPr>
            <p:cNvPr id="12" name="11 CuadroTexto"/>
            <p:cNvSpPr txBox="1"/>
            <p:nvPr/>
          </p:nvSpPr>
          <p:spPr>
            <a:xfrm>
              <a:off x="1256868" y="5765542"/>
              <a:ext cx="437620" cy="124156"/>
            </a:xfrm>
            <a:prstGeom prst="rect">
              <a:avLst/>
            </a:prstGeom>
            <a:grpFill/>
          </p:spPr>
          <p:txBody>
            <a:bodyPr wrap="none" lIns="0" tIns="0" rIns="0" bIns="0" rtlCol="0">
              <a:spAutoFit/>
            </a:bodyPr>
            <a:lstStyle/>
            <a:p>
              <a:pPr marL="171450" indent="-171450">
                <a:buClr>
                  <a:schemeClr val="accent2">
                    <a:lumMod val="75000"/>
                  </a:schemeClr>
                </a:buClr>
                <a:buFont typeface="Wingdings" pitchFamily="2" charset="2"/>
                <a:buChar char="q"/>
              </a:pPr>
              <a:r>
                <a:rPr lang="es-MX" sz="800" u="sng" dirty="0" smtClean="0">
                  <a:solidFill>
                    <a:schemeClr val="tx1">
                      <a:lumMod val="75000"/>
                      <a:lumOff val="25000"/>
                    </a:schemeClr>
                  </a:solidFill>
                  <a:latin typeface="+mj-lt"/>
                </a:rPr>
                <a:t>Anual</a:t>
              </a:r>
            </a:p>
          </p:txBody>
        </p:sp>
      </p:grpSp>
    </p:spTree>
    <p:extLst>
      <p:ext uri="{BB962C8B-B14F-4D97-AF65-F5344CB8AC3E}">
        <p14:creationId xmlns:p14="http://schemas.microsoft.com/office/powerpoint/2010/main" val="2275666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8316416" y="116632"/>
            <a:ext cx="576262" cy="417512"/>
          </a:xfrm>
        </p:spPr>
        <p:txBody>
          <a:bodyPr/>
          <a:lstStyle/>
          <a:p>
            <a:r>
              <a:rPr lang="es-MX" sz="100" dirty="0" smtClean="0">
                <a:solidFill>
                  <a:srgbClr val="00B0F0"/>
                </a:solidFill>
              </a:rPr>
              <a:t>Capítulo 7. Comercio</a:t>
            </a:r>
            <a:endParaRPr lang="es-MX" sz="100" dirty="0">
              <a:solidFill>
                <a:srgbClr val="00B0F0"/>
              </a:solidFill>
            </a:endParaRPr>
          </a:p>
        </p:txBody>
      </p:sp>
      <p:sp>
        <p:nvSpPr>
          <p:cNvPr id="4" name="2 Título"/>
          <p:cNvSpPr txBox="1">
            <a:spLocks/>
          </p:cNvSpPr>
          <p:nvPr/>
        </p:nvSpPr>
        <p:spPr>
          <a:xfrm>
            <a:off x="395536" y="4293369"/>
            <a:ext cx="4644008" cy="165591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s-MX" sz="4000" dirty="0" smtClean="0">
                <a:solidFill>
                  <a:schemeClr val="tx1"/>
                </a:solidFill>
              </a:rPr>
              <a:t>Capítulo 7 </a:t>
            </a:r>
            <a:br>
              <a:rPr lang="es-MX" sz="4000" dirty="0" smtClean="0">
                <a:solidFill>
                  <a:schemeClr val="tx1"/>
                </a:solidFill>
              </a:rPr>
            </a:br>
            <a:r>
              <a:rPr lang="es-MX" sz="4000" dirty="0" smtClean="0">
                <a:solidFill>
                  <a:schemeClr val="tx1"/>
                </a:solidFill>
              </a:rPr>
              <a:t>Comercio</a:t>
            </a:r>
            <a:endParaRPr lang="es-MX" sz="4000" dirty="0">
              <a:solidFill>
                <a:schemeClr val="tx1"/>
              </a:solidFill>
            </a:endParaRPr>
          </a:p>
        </p:txBody>
      </p:sp>
    </p:spTree>
    <p:extLst>
      <p:ext uri="{BB962C8B-B14F-4D97-AF65-F5344CB8AC3E}">
        <p14:creationId xmlns:p14="http://schemas.microsoft.com/office/powerpoint/2010/main" val="1737608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1 Gráfico"/>
          <p:cNvGraphicFramePr>
            <a:graphicFrameLocks/>
          </p:cNvGraphicFramePr>
          <p:nvPr>
            <p:extLst>
              <p:ext uri="{D42A27DB-BD31-4B8C-83A1-F6EECF244321}">
                <p14:modId xmlns:p14="http://schemas.microsoft.com/office/powerpoint/2010/main" val="2665587379"/>
              </p:ext>
            </p:extLst>
          </p:nvPr>
        </p:nvGraphicFramePr>
        <p:xfrm>
          <a:off x="232385" y="2636912"/>
          <a:ext cx="4176464" cy="216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4 Gráfico"/>
          <p:cNvGraphicFramePr>
            <a:graphicFrameLocks/>
          </p:cNvGraphicFramePr>
          <p:nvPr>
            <p:extLst>
              <p:ext uri="{D42A27DB-BD31-4B8C-83A1-F6EECF244321}">
                <p14:modId xmlns:p14="http://schemas.microsoft.com/office/powerpoint/2010/main" val="3589054120"/>
              </p:ext>
            </p:extLst>
          </p:nvPr>
        </p:nvGraphicFramePr>
        <p:xfrm>
          <a:off x="4716016" y="2060848"/>
          <a:ext cx="4248472" cy="2016224"/>
        </p:xfrm>
        <a:graphic>
          <a:graphicData uri="http://schemas.openxmlformats.org/drawingml/2006/chart">
            <c:chart xmlns:c="http://schemas.openxmlformats.org/drawingml/2006/chart" xmlns:r="http://schemas.openxmlformats.org/officeDocument/2006/relationships" r:id="rId4"/>
          </a:graphicData>
        </a:graphic>
      </p:graphicFrame>
      <p:sp>
        <p:nvSpPr>
          <p:cNvPr id="5" name="4 CuadroTexto"/>
          <p:cNvSpPr txBox="1"/>
          <p:nvPr/>
        </p:nvSpPr>
        <p:spPr>
          <a:xfrm>
            <a:off x="323528" y="5589240"/>
            <a:ext cx="3542086" cy="215444"/>
          </a:xfrm>
          <a:prstGeom prst="rect">
            <a:avLst/>
          </a:prstGeom>
          <a:noFill/>
        </p:spPr>
        <p:txBody>
          <a:bodyPr wrap="square" rtlCol="0">
            <a:spAutoFit/>
          </a:bodyPr>
          <a:lstStyle/>
          <a:p>
            <a:r>
              <a:rPr lang="es-MX" sz="800" dirty="0" smtClean="0">
                <a:latin typeface="+mj-lt"/>
              </a:rPr>
              <a:t>Fuente</a:t>
            </a:r>
            <a:r>
              <a:rPr lang="es-MX" sz="800" dirty="0">
                <a:latin typeface="+mj-lt"/>
              </a:rPr>
              <a:t>: </a:t>
            </a:r>
            <a:r>
              <a:rPr lang="es-MX" sz="800" dirty="0" smtClean="0">
                <a:latin typeface="+mj-lt"/>
              </a:rPr>
              <a:t>INEGI. BIE. Financiero y bursátil. www.inegi.org.mx</a:t>
            </a:r>
          </a:p>
        </p:txBody>
      </p:sp>
      <p:graphicFrame>
        <p:nvGraphicFramePr>
          <p:cNvPr id="9" name="3 Gráfico"/>
          <p:cNvGraphicFramePr>
            <a:graphicFrameLocks/>
          </p:cNvGraphicFramePr>
          <p:nvPr>
            <p:extLst>
              <p:ext uri="{D42A27DB-BD31-4B8C-83A1-F6EECF244321}">
                <p14:modId xmlns:p14="http://schemas.microsoft.com/office/powerpoint/2010/main" val="50021160"/>
              </p:ext>
            </p:extLst>
          </p:nvPr>
        </p:nvGraphicFramePr>
        <p:xfrm>
          <a:off x="4710560" y="4252446"/>
          <a:ext cx="4248472" cy="2023120"/>
        </p:xfrm>
        <a:graphic>
          <a:graphicData uri="http://schemas.openxmlformats.org/drawingml/2006/chart">
            <c:chart xmlns:c="http://schemas.openxmlformats.org/drawingml/2006/chart" xmlns:r="http://schemas.openxmlformats.org/officeDocument/2006/relationships" r:id="rId5"/>
          </a:graphicData>
        </a:graphic>
      </p:graphicFrame>
      <p:sp>
        <p:nvSpPr>
          <p:cNvPr id="10" name="9 CuadroTexto">
            <a:hlinkClick r:id="rId6"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37</a:t>
            </a:r>
            <a:endParaRPr lang="es-MX" sz="1200" dirty="0">
              <a:solidFill>
                <a:schemeClr val="bg1"/>
              </a:solidFill>
            </a:endParaRPr>
          </a:p>
        </p:txBody>
      </p:sp>
      <p:sp>
        <p:nvSpPr>
          <p:cNvPr id="11" name="10 Título"/>
          <p:cNvSpPr>
            <a:spLocks noGrp="1"/>
          </p:cNvSpPr>
          <p:nvPr>
            <p:ph type="title" idx="4294967295"/>
          </p:nvPr>
        </p:nvSpPr>
        <p:spPr>
          <a:xfrm>
            <a:off x="323528" y="218468"/>
            <a:ext cx="3960440" cy="649288"/>
          </a:xfrm>
        </p:spPr>
        <p:txBody>
          <a:bodyPr>
            <a:noAutofit/>
          </a:bodyPr>
          <a:lstStyle/>
          <a:p>
            <a:r>
              <a:rPr lang="es-MX" sz="1400" dirty="0"/>
              <a:t>Banca </a:t>
            </a:r>
            <a:r>
              <a:rPr lang="es-MX" sz="1400" dirty="0" smtClean="0"/>
              <a:t>Comercial</a:t>
            </a:r>
            <a:br>
              <a:rPr lang="es-MX" sz="1400" dirty="0" smtClean="0"/>
            </a:br>
            <a:r>
              <a:rPr lang="es-MX" sz="1400" dirty="0" smtClean="0"/>
              <a:t>Sucursales, Tarjetas de Crédito y Captación Tradicional </a:t>
            </a:r>
          </a:p>
        </p:txBody>
      </p:sp>
      <p:sp>
        <p:nvSpPr>
          <p:cNvPr id="12" name="11 CuadroTexto"/>
          <p:cNvSpPr txBox="1"/>
          <p:nvPr/>
        </p:nvSpPr>
        <p:spPr>
          <a:xfrm>
            <a:off x="251520" y="946319"/>
            <a:ext cx="4281748" cy="1546577"/>
          </a:xfrm>
          <a:prstGeom prst="rect">
            <a:avLst/>
          </a:prstGeom>
          <a:noFill/>
        </p:spPr>
        <p:txBody>
          <a:bodyPr wrap="square" rtlCol="0">
            <a:spAutoFit/>
          </a:bodyPr>
          <a:lstStyle/>
          <a:p>
            <a:pPr algn="just"/>
            <a:r>
              <a:rPr lang="es-MX" sz="1050" dirty="0" smtClean="0">
                <a:latin typeface="+mj-lt"/>
              </a:rPr>
              <a:t>Al 1er. trimestre de 2011 en Chiapas operaban 224 sucursales bancarias, 29 más que en el mismo trimestre de 2010.</a:t>
            </a:r>
          </a:p>
          <a:p>
            <a:pPr algn="just"/>
            <a:endParaRPr lang="es-MX" sz="1050" dirty="0" smtClean="0">
              <a:latin typeface="+mj-lt"/>
            </a:endParaRPr>
          </a:p>
          <a:p>
            <a:pPr algn="just"/>
            <a:r>
              <a:rPr lang="es-MX" sz="1050" dirty="0" smtClean="0">
                <a:latin typeface="+mj-lt"/>
              </a:rPr>
              <a:t>Asimismo habían activadas 230,435 tarjetas de crédito, presentando un crecimiento de 21.7% en el mismo periodo.</a:t>
            </a:r>
          </a:p>
          <a:p>
            <a:pPr algn="just"/>
            <a:endParaRPr lang="es-MX" sz="1050" dirty="0">
              <a:latin typeface="+mj-lt"/>
            </a:endParaRPr>
          </a:p>
          <a:p>
            <a:pPr algn="just"/>
            <a:r>
              <a:rPr lang="es-MX" sz="1050" dirty="0" smtClean="0">
                <a:latin typeface="+mj-lt"/>
              </a:rPr>
              <a:t>En cuanto a la captación monetaria tradicional se registró una disminución al pasar de 38 mil 224 millones de pesos (mdp) a 33 mil 858 mdp, es decir una reducción de 11.4% en el periodo señalado. </a:t>
            </a:r>
            <a:endParaRPr lang="en-US" sz="2800" dirty="0">
              <a:latin typeface="+mj-lt"/>
            </a:endParaRPr>
          </a:p>
        </p:txBody>
      </p:sp>
      <p:sp>
        <p:nvSpPr>
          <p:cNvPr id="14" name="Cuadro de texto 2"/>
          <p:cNvSpPr txBox="1">
            <a:spLocks noChangeArrowheads="1"/>
          </p:cNvSpPr>
          <p:nvPr/>
        </p:nvSpPr>
        <p:spPr bwMode="auto">
          <a:xfrm>
            <a:off x="5292080" y="836712"/>
            <a:ext cx="3600400" cy="1061829"/>
          </a:xfrm>
          <a:prstGeom prst="rect">
            <a:avLst/>
          </a:prstGeom>
          <a:solidFill>
            <a:schemeClr val="accent3">
              <a:lumMod val="20000"/>
              <a:lumOff val="80000"/>
            </a:schemeClr>
          </a:solidFill>
          <a:ln w="9525">
            <a:noFill/>
            <a:miter lim="800000"/>
            <a:headEnd/>
            <a:tailEnd/>
          </a:ln>
          <a:effectLst/>
        </p:spPr>
        <p:txBody>
          <a:bodyPr rot="0" vert="horz" wrap="square" lIns="91440" tIns="45720" rIns="91440" bIns="45720" anchor="t" anchorCtr="0">
            <a:spAutoFit/>
          </a:bodyPr>
          <a:lstStyle>
            <a:defPPr>
              <a:defRPr lang="es-MX"/>
            </a:defPPr>
            <a:lvl1pPr algn="just">
              <a:spcAft>
                <a:spcPts val="0"/>
              </a:spcAft>
              <a:defRPr sz="1050" i="1">
                <a:latin typeface="Arial"/>
                <a:ea typeface="Calibri"/>
                <a:cs typeface="Times New Roman"/>
              </a:defRPr>
            </a:lvl1pPr>
          </a:lstStyle>
          <a:p>
            <a:r>
              <a:rPr lang="es-MX" dirty="0">
                <a:latin typeface="+mj-lt"/>
              </a:rPr>
              <a:t>El número de sucursales bancarias en el estado representan el  2% del total nacional, en tanto las tarjetas de crédito alcanzan el 1.4% de las tarjetas en el país. La captación bancaria estatal aporta el 1.8% de la captación total nacional.</a:t>
            </a:r>
          </a:p>
          <a:p>
            <a:r>
              <a:rPr lang="es-MX" dirty="0">
                <a:latin typeface="+mj-lt"/>
                <a:cs typeface="Arial"/>
              </a:rPr>
              <a:t>Datos al 1er. Trimestre de 2011.</a:t>
            </a:r>
            <a:endParaRPr lang="es-ES_tradnl" dirty="0">
              <a:latin typeface="+mj-lt"/>
              <a:cs typeface="Arial"/>
            </a:endParaRPr>
          </a:p>
        </p:txBody>
      </p:sp>
      <p:sp>
        <p:nvSpPr>
          <p:cNvPr id="16" name="13 Estrella de 5 puntas"/>
          <p:cNvSpPr/>
          <p:nvPr/>
        </p:nvSpPr>
        <p:spPr>
          <a:xfrm>
            <a:off x="5076056" y="677863"/>
            <a:ext cx="313408" cy="313408"/>
          </a:xfrm>
          <a:prstGeom prst="star5">
            <a:avLst>
              <a:gd name="adj" fmla="val 28444"/>
              <a:gd name="hf" fmla="val 105146"/>
              <a:gd name="vf" fmla="val 110557"/>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15" name="14 Grupo"/>
          <p:cNvGrpSpPr/>
          <p:nvPr/>
        </p:nvGrpSpPr>
        <p:grpSpPr>
          <a:xfrm>
            <a:off x="412423" y="5824827"/>
            <a:ext cx="1351265" cy="125182"/>
            <a:chOff x="539552" y="5763453"/>
            <a:chExt cx="1351265" cy="126245"/>
          </a:xfrm>
        </p:grpSpPr>
        <p:sp>
          <p:nvSpPr>
            <p:cNvPr id="17" name="16 CuadroTexto"/>
            <p:cNvSpPr txBox="1"/>
            <p:nvPr/>
          </p:nvSpPr>
          <p:spPr>
            <a:xfrm>
              <a:off x="539552" y="5763453"/>
              <a:ext cx="596317" cy="124156"/>
            </a:xfrm>
            <a:prstGeom prst="rect">
              <a:avLst/>
            </a:prstGeom>
            <a:noFill/>
          </p:spPr>
          <p:txBody>
            <a:bodyPr wrap="none" lIns="0" tIns="0" rIns="0" bIns="0" rtlCol="0">
              <a:spAutoFit/>
            </a:bodyPr>
            <a:lstStyle/>
            <a:p>
              <a:r>
                <a:rPr lang="es-MX" sz="800" dirty="0" smtClean="0"/>
                <a:t>Periodicidad:</a:t>
              </a:r>
            </a:p>
          </p:txBody>
        </p:sp>
        <p:sp>
          <p:nvSpPr>
            <p:cNvPr id="18" name="17 CuadroTexto"/>
            <p:cNvSpPr txBox="1"/>
            <p:nvPr/>
          </p:nvSpPr>
          <p:spPr>
            <a:xfrm>
              <a:off x="1262440" y="5765542"/>
              <a:ext cx="628377" cy="124156"/>
            </a:xfrm>
            <a:prstGeom prst="rect">
              <a:avLst/>
            </a:prstGeom>
            <a:noFill/>
          </p:spPr>
          <p:txBody>
            <a:bodyPr wrap="none" lIns="0" tIns="0" rIns="0" bIns="0" rtlCol="0">
              <a:spAutoFit/>
            </a:bodyPr>
            <a:lstStyle/>
            <a:p>
              <a:pPr marL="171450" indent="-171450">
                <a:buClr>
                  <a:schemeClr val="accent4"/>
                </a:buClr>
                <a:buFont typeface="Wingdings" pitchFamily="2" charset="2"/>
                <a:buChar char="v"/>
              </a:pPr>
              <a:r>
                <a:rPr lang="es-MX" sz="800" dirty="0" smtClean="0"/>
                <a:t>Trimestral</a:t>
              </a:r>
            </a:p>
          </p:txBody>
        </p:sp>
      </p:grpSp>
    </p:spTree>
    <p:extLst>
      <p:ext uri="{BB962C8B-B14F-4D97-AF65-F5344CB8AC3E}">
        <p14:creationId xmlns:p14="http://schemas.microsoft.com/office/powerpoint/2010/main" val="1583207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5661248"/>
            <a:ext cx="2376264" cy="215444"/>
          </a:xfrm>
          <a:prstGeom prst="rect">
            <a:avLst/>
          </a:prstGeom>
          <a:noFill/>
        </p:spPr>
        <p:txBody>
          <a:bodyPr wrap="square" rtlCol="0">
            <a:spAutoFit/>
          </a:bodyPr>
          <a:lstStyle/>
          <a:p>
            <a:r>
              <a:rPr lang="es-MX" sz="800" dirty="0" smtClean="0"/>
              <a:t>Fuente: CONASAMI. www.conasami.gob.mx</a:t>
            </a:r>
            <a:endParaRPr lang="es-MX" sz="800" dirty="0"/>
          </a:p>
        </p:txBody>
      </p:sp>
      <p:sp>
        <p:nvSpPr>
          <p:cNvPr id="11" name="10 CuadroTexto">
            <a:hlinkClick r:id="rId2"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38</a:t>
            </a:r>
            <a:endParaRPr lang="es-MX" sz="1200" dirty="0">
              <a:solidFill>
                <a:schemeClr val="bg1"/>
              </a:solidFill>
            </a:endParaRPr>
          </a:p>
        </p:txBody>
      </p:sp>
      <p:sp>
        <p:nvSpPr>
          <p:cNvPr id="5" name="4 Título"/>
          <p:cNvSpPr>
            <a:spLocks noGrp="1"/>
          </p:cNvSpPr>
          <p:nvPr>
            <p:ph type="title" idx="4294967295"/>
          </p:nvPr>
        </p:nvSpPr>
        <p:spPr>
          <a:xfrm>
            <a:off x="251520" y="165100"/>
            <a:ext cx="4032448" cy="360363"/>
          </a:xfrm>
        </p:spPr>
        <p:txBody>
          <a:bodyPr>
            <a:normAutofit/>
          </a:bodyPr>
          <a:lstStyle/>
          <a:p>
            <a:r>
              <a:rPr lang="es-MX" sz="1400" dirty="0" smtClean="0"/>
              <a:t>Establecimientos Registrados en el IMSS</a:t>
            </a:r>
          </a:p>
        </p:txBody>
      </p:sp>
      <p:graphicFrame>
        <p:nvGraphicFramePr>
          <p:cNvPr id="12" name="3 Gráfico"/>
          <p:cNvGraphicFramePr>
            <a:graphicFrameLocks/>
          </p:cNvGraphicFramePr>
          <p:nvPr>
            <p:extLst>
              <p:ext uri="{D42A27DB-BD31-4B8C-83A1-F6EECF244321}">
                <p14:modId xmlns:p14="http://schemas.microsoft.com/office/powerpoint/2010/main" val="1321373689"/>
              </p:ext>
            </p:extLst>
          </p:nvPr>
        </p:nvGraphicFramePr>
        <p:xfrm>
          <a:off x="1557188" y="2204864"/>
          <a:ext cx="553509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 de texto 2"/>
          <p:cNvSpPr txBox="1">
            <a:spLocks noChangeArrowheads="1"/>
          </p:cNvSpPr>
          <p:nvPr/>
        </p:nvSpPr>
        <p:spPr bwMode="auto">
          <a:xfrm>
            <a:off x="179512" y="836712"/>
            <a:ext cx="4824536" cy="400110"/>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es-MX" sz="1000" dirty="0">
                <a:effectLst/>
                <a:latin typeface="+mj-lt"/>
                <a:ea typeface="Calibri"/>
                <a:cs typeface="Times New Roman"/>
              </a:rPr>
              <a:t>En Chiapas, según datos del IMSS hubo un crecimiento de 231 establecimientos registrados de enero a septiembre del </a:t>
            </a:r>
            <a:r>
              <a:rPr lang="es-MX" sz="1000" dirty="0" smtClean="0">
                <a:effectLst/>
                <a:latin typeface="+mj-lt"/>
                <a:ea typeface="Calibri"/>
                <a:cs typeface="Times New Roman"/>
              </a:rPr>
              <a:t>2011.</a:t>
            </a:r>
            <a:endParaRPr lang="es-MX" sz="1200" dirty="0">
              <a:effectLst/>
              <a:latin typeface="+mj-lt"/>
              <a:ea typeface="Calibri"/>
              <a:cs typeface="Times New Roman"/>
            </a:endParaRPr>
          </a:p>
        </p:txBody>
      </p:sp>
      <p:sp>
        <p:nvSpPr>
          <p:cNvPr id="15" name="Cuadro de texto 2"/>
          <p:cNvSpPr txBox="1">
            <a:spLocks noChangeArrowheads="1"/>
          </p:cNvSpPr>
          <p:nvPr/>
        </p:nvSpPr>
        <p:spPr bwMode="auto">
          <a:xfrm>
            <a:off x="5508104" y="836712"/>
            <a:ext cx="3384376" cy="900246"/>
          </a:xfrm>
          <a:prstGeom prst="rect">
            <a:avLst/>
          </a:prstGeom>
          <a:solidFill>
            <a:schemeClr val="accent3">
              <a:lumMod val="20000"/>
              <a:lumOff val="80000"/>
            </a:schemeClr>
          </a:solidFill>
          <a:ln w="9525">
            <a:noFill/>
            <a:miter lim="800000"/>
            <a:headEnd/>
            <a:tailEnd/>
          </a:ln>
          <a:effectLst/>
        </p:spPr>
        <p:txBody>
          <a:bodyPr rot="0" vert="horz" wrap="square" lIns="91440" tIns="45720" rIns="91440" bIns="45720" anchor="t" anchorCtr="0">
            <a:spAutoFit/>
          </a:bodyPr>
          <a:lstStyle>
            <a:defPPr>
              <a:defRPr lang="es-MX"/>
            </a:defPPr>
            <a:lvl1pPr algn="just">
              <a:spcAft>
                <a:spcPts val="0"/>
              </a:spcAft>
              <a:defRPr sz="1050" i="1">
                <a:latin typeface="Arial"/>
                <a:ea typeface="Calibri"/>
                <a:cs typeface="Times New Roman"/>
              </a:defRPr>
            </a:lvl1pPr>
          </a:lstStyle>
          <a:p>
            <a:r>
              <a:rPr lang="es-MX" dirty="0">
                <a:latin typeface="+mj-lt"/>
              </a:rPr>
              <a:t>Chiapas ocupó el sexto lugar a nivel nacional por su crecimiento de establecimientos registrados de enero a septiembre de 2011 en el IMSS, que fue de 1.78%, superior al crecimiento nacional que fue de 0.83 por ciento.</a:t>
            </a:r>
            <a:endParaRPr lang="es-ES_tradnl" dirty="0">
              <a:latin typeface="+mj-lt"/>
              <a:cs typeface="Arial"/>
            </a:endParaRPr>
          </a:p>
        </p:txBody>
      </p:sp>
      <p:sp>
        <p:nvSpPr>
          <p:cNvPr id="14" name="13 Estrella de 5 puntas"/>
          <p:cNvSpPr/>
          <p:nvPr/>
        </p:nvSpPr>
        <p:spPr>
          <a:xfrm>
            <a:off x="5292080" y="680008"/>
            <a:ext cx="313408" cy="313408"/>
          </a:xfrm>
          <a:prstGeom prst="star5">
            <a:avLst>
              <a:gd name="adj" fmla="val 28444"/>
              <a:gd name="hf" fmla="val 105146"/>
              <a:gd name="vf" fmla="val 110557"/>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16" name="15 Grupo"/>
          <p:cNvGrpSpPr/>
          <p:nvPr/>
        </p:nvGrpSpPr>
        <p:grpSpPr>
          <a:xfrm>
            <a:off x="484908" y="5855271"/>
            <a:ext cx="1391623" cy="125182"/>
            <a:chOff x="539552" y="5763453"/>
            <a:chExt cx="1391623" cy="126245"/>
          </a:xfrm>
        </p:grpSpPr>
        <p:sp>
          <p:nvSpPr>
            <p:cNvPr id="17" name="16 CuadroTexto"/>
            <p:cNvSpPr txBox="1"/>
            <p:nvPr/>
          </p:nvSpPr>
          <p:spPr>
            <a:xfrm>
              <a:off x="539552" y="5763453"/>
              <a:ext cx="596317" cy="124156"/>
            </a:xfrm>
            <a:prstGeom prst="rect">
              <a:avLst/>
            </a:prstGeom>
            <a:noFill/>
          </p:spPr>
          <p:txBody>
            <a:bodyPr wrap="none" lIns="0" tIns="0" rIns="0" bIns="0" rtlCol="0">
              <a:spAutoFit/>
            </a:bodyPr>
            <a:lstStyle/>
            <a:p>
              <a:r>
                <a:rPr lang="es-MX" sz="800" dirty="0" smtClean="0">
                  <a:solidFill>
                    <a:schemeClr val="tx2">
                      <a:lumMod val="75000"/>
                      <a:lumOff val="25000"/>
                    </a:schemeClr>
                  </a:solidFill>
                </a:rPr>
                <a:t>Periodicidad:</a:t>
              </a:r>
            </a:p>
          </p:txBody>
        </p:sp>
        <p:sp>
          <p:nvSpPr>
            <p:cNvPr id="18" name="17 CuadroTexto"/>
            <p:cNvSpPr txBox="1"/>
            <p:nvPr/>
          </p:nvSpPr>
          <p:spPr>
            <a:xfrm>
              <a:off x="1368520" y="5765542"/>
              <a:ext cx="562655" cy="124156"/>
            </a:xfrm>
            <a:prstGeom prst="rect">
              <a:avLst/>
            </a:prstGeom>
            <a:noFill/>
          </p:spPr>
          <p:txBody>
            <a:bodyPr wrap="none" lIns="0" tIns="0" rIns="0" bIns="0" rtlCol="0">
              <a:spAutoFit/>
            </a:bodyPr>
            <a:lstStyle/>
            <a:p>
              <a:pPr marL="171450" indent="-171450">
                <a:buClr>
                  <a:srgbClr val="012A4F"/>
                </a:buClr>
                <a:buFont typeface="Wingdings" pitchFamily="2" charset="2"/>
                <a:buChar char="Ø"/>
              </a:pPr>
              <a:r>
                <a:rPr lang="es-MX" sz="800" dirty="0" smtClean="0">
                  <a:solidFill>
                    <a:schemeClr val="tx2">
                      <a:lumMod val="75000"/>
                      <a:lumOff val="25000"/>
                    </a:schemeClr>
                  </a:solidFill>
                </a:rPr>
                <a:t>Mensual</a:t>
              </a:r>
            </a:p>
          </p:txBody>
        </p:sp>
      </p:grpSp>
    </p:spTree>
    <p:extLst>
      <p:ext uri="{BB962C8B-B14F-4D97-AF65-F5344CB8AC3E}">
        <p14:creationId xmlns:p14="http://schemas.microsoft.com/office/powerpoint/2010/main" val="3946770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8567738" y="188913"/>
            <a:ext cx="468758" cy="215751"/>
          </a:xfrm>
        </p:spPr>
        <p:txBody>
          <a:bodyPr/>
          <a:lstStyle/>
          <a:p>
            <a:r>
              <a:rPr lang="es-MX" sz="100" dirty="0" smtClean="0">
                <a:solidFill>
                  <a:srgbClr val="00B0F0"/>
                </a:solidFill>
              </a:rPr>
              <a:t>Capítulo 8. Turismo</a:t>
            </a:r>
            <a:endParaRPr lang="es-MX" sz="100" dirty="0">
              <a:solidFill>
                <a:srgbClr val="00B0F0"/>
              </a:solidFill>
            </a:endParaRPr>
          </a:p>
        </p:txBody>
      </p:sp>
      <p:sp>
        <p:nvSpPr>
          <p:cNvPr id="4" name="2 Título"/>
          <p:cNvSpPr txBox="1">
            <a:spLocks/>
          </p:cNvSpPr>
          <p:nvPr/>
        </p:nvSpPr>
        <p:spPr>
          <a:xfrm>
            <a:off x="407384" y="4293369"/>
            <a:ext cx="4644008" cy="165591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s-MX" sz="4000" dirty="0" smtClean="0">
                <a:solidFill>
                  <a:schemeClr val="tx1"/>
                </a:solidFill>
              </a:rPr>
              <a:t>Capítulo 8 </a:t>
            </a:r>
            <a:br>
              <a:rPr lang="es-MX" sz="4000" dirty="0" smtClean="0">
                <a:solidFill>
                  <a:schemeClr val="tx1"/>
                </a:solidFill>
              </a:rPr>
            </a:br>
            <a:r>
              <a:rPr lang="es-MX" sz="4000" dirty="0" smtClean="0">
                <a:solidFill>
                  <a:schemeClr val="tx1"/>
                </a:solidFill>
              </a:rPr>
              <a:t>Turismo</a:t>
            </a:r>
            <a:endParaRPr lang="es-MX" sz="4000" dirty="0">
              <a:solidFill>
                <a:schemeClr val="tx1"/>
              </a:solidFill>
            </a:endParaRPr>
          </a:p>
        </p:txBody>
      </p:sp>
    </p:spTree>
    <p:extLst>
      <p:ext uri="{BB962C8B-B14F-4D97-AF65-F5344CB8AC3E}">
        <p14:creationId xmlns:p14="http://schemas.microsoft.com/office/powerpoint/2010/main" val="3547041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358772443"/>
              </p:ext>
            </p:extLst>
          </p:nvPr>
        </p:nvGraphicFramePr>
        <p:xfrm>
          <a:off x="395536" y="796900"/>
          <a:ext cx="8136904" cy="4466392"/>
        </p:xfrm>
        <a:graphic>
          <a:graphicData uri="http://schemas.openxmlformats.org/drawingml/2006/table">
            <a:tbl>
              <a:tblPr firstRow="1" bandRow="1">
                <a:tableStyleId>{F5AB1C69-6EDB-4FF4-983F-18BD219EF322}</a:tableStyleId>
              </a:tblPr>
              <a:tblGrid>
                <a:gridCol w="1549808"/>
                <a:gridCol w="3118479"/>
                <a:gridCol w="1180806"/>
                <a:gridCol w="1476007"/>
                <a:gridCol w="811804"/>
              </a:tblGrid>
              <a:tr h="471860">
                <a:tc>
                  <a:txBody>
                    <a:bodyPr/>
                    <a:lstStyle/>
                    <a:p>
                      <a:pPr algn="ctr" fontAlgn="ctr"/>
                      <a:r>
                        <a:rPr lang="es-MX" sz="1200" u="none" strike="noStrike" dirty="0">
                          <a:solidFill>
                            <a:srgbClr val="FFFFFF"/>
                          </a:solidFill>
                          <a:effectLst/>
                          <a:latin typeface="+mj-lt"/>
                        </a:rPr>
                        <a:t>Capítulo</a:t>
                      </a:r>
                      <a:endParaRPr lang="es-MX" sz="1200" b="1" i="0" u="none" strike="noStrike" dirty="0">
                        <a:solidFill>
                          <a:srgbClr val="FFFFFF"/>
                        </a:solidFill>
                        <a:effectLst/>
                        <a:latin typeface="+mj-lt"/>
                        <a:cs typeface="Arial"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fontAlgn="ctr"/>
                      <a:r>
                        <a:rPr lang="es-MX" sz="1200" u="none" strike="noStrike" dirty="0">
                          <a:solidFill>
                            <a:srgbClr val="FFFFFF"/>
                          </a:solidFill>
                          <a:effectLst/>
                          <a:latin typeface="+mj-lt"/>
                        </a:rPr>
                        <a:t>Tema</a:t>
                      </a:r>
                      <a:endParaRPr lang="es-MX" sz="1200" b="1" i="0" u="none" strike="noStrike" dirty="0">
                        <a:solidFill>
                          <a:srgbClr val="FFFFFF"/>
                        </a:solidFill>
                        <a:effectLst/>
                        <a:latin typeface="+mj-lt"/>
                        <a:cs typeface="Arial"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fontAlgn="ctr"/>
                      <a:r>
                        <a:rPr lang="es-MX" sz="1200" u="none" strike="noStrike" dirty="0">
                          <a:solidFill>
                            <a:srgbClr val="FFFFFF"/>
                          </a:solidFill>
                          <a:effectLst/>
                          <a:latin typeface="+mj-lt"/>
                        </a:rPr>
                        <a:t>Cobertura</a:t>
                      </a:r>
                      <a:endParaRPr lang="es-MX" sz="1200" b="1" i="0" u="none" strike="noStrike" dirty="0">
                        <a:solidFill>
                          <a:srgbClr val="FFFFFF"/>
                        </a:solidFill>
                        <a:effectLst/>
                        <a:latin typeface="+mj-lt"/>
                        <a:cs typeface="Arial"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fontAlgn="ctr"/>
                      <a:r>
                        <a:rPr lang="es-MX" sz="1200" u="none" strike="noStrike" dirty="0">
                          <a:solidFill>
                            <a:srgbClr val="FFFFFF"/>
                          </a:solidFill>
                          <a:effectLst/>
                          <a:latin typeface="+mj-lt"/>
                        </a:rPr>
                        <a:t>Periodo de </a:t>
                      </a:r>
                      <a:r>
                        <a:rPr lang="es-MX" sz="1200" u="none" strike="noStrike" dirty="0" smtClean="0">
                          <a:solidFill>
                            <a:srgbClr val="FFFFFF"/>
                          </a:solidFill>
                          <a:effectLst/>
                          <a:latin typeface="+mj-lt"/>
                        </a:rPr>
                        <a:t>Actualización</a:t>
                      </a:r>
                      <a:endParaRPr lang="es-MX" sz="1200" b="1" i="0" u="none" strike="noStrike" dirty="0">
                        <a:solidFill>
                          <a:srgbClr val="FFFFFF"/>
                        </a:solidFill>
                        <a:effectLst/>
                        <a:latin typeface="+mj-lt"/>
                        <a:cs typeface="Arial"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fontAlgn="ctr"/>
                      <a:r>
                        <a:rPr lang="es-MX" sz="1200" u="none" strike="noStrike" dirty="0">
                          <a:solidFill>
                            <a:srgbClr val="FFFFFF"/>
                          </a:solidFill>
                          <a:effectLst/>
                          <a:latin typeface="+mj-lt"/>
                        </a:rPr>
                        <a:t>Página</a:t>
                      </a:r>
                      <a:endParaRPr lang="es-MX" sz="1200" b="1" i="0" u="none" strike="noStrike" dirty="0">
                        <a:solidFill>
                          <a:srgbClr val="FFFFFF"/>
                        </a:solidFill>
                        <a:effectLst/>
                        <a:latin typeface="+mj-lt"/>
                        <a:cs typeface="Arial" pitchFamily="34" charset="0"/>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12129">
                <a:tc rowSpan="2">
                  <a:txBody>
                    <a:bodyPr/>
                    <a:lstStyle/>
                    <a:p>
                      <a:pPr marL="72000" algn="l" fontAlgn="ctr"/>
                      <a:r>
                        <a:rPr lang="es-MX" sz="1050" b="1" u="none" strike="noStrike" dirty="0" smtClean="0">
                          <a:effectLst/>
                          <a:latin typeface="+mj-lt"/>
                        </a:rPr>
                        <a:t>4. Energía</a:t>
                      </a:r>
                      <a:endParaRPr lang="es-MX" sz="1050" b="1" i="0" u="none" strike="noStrike" dirty="0">
                        <a:solidFill>
                          <a:schemeClr val="tx1"/>
                        </a:solidFill>
                        <a:effectLst/>
                        <a:latin typeface="+mj-lt"/>
                        <a:cs typeface="Arial" pitchFamily="34" charset="0"/>
                      </a:endParaRPr>
                    </a:p>
                  </a:txBody>
                  <a:tcPr marL="0" marR="0" marT="0" marB="0" anchor="ctr">
                    <a:lnL w="12700" cmpd="sng">
                      <a:noFill/>
                    </a:lnL>
                    <a:lnR w="12700" cmpd="sng">
                      <a:noFill/>
                    </a:lnR>
                    <a:lnT w="381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ctr"/>
                      <a:r>
                        <a:rPr lang="es-MX" sz="1050" u="none" strike="noStrike" dirty="0" smtClean="0">
                          <a:effectLst/>
                          <a:latin typeface="+mj-lt"/>
                        </a:rPr>
                        <a:t>Electricidad</a:t>
                      </a:r>
                      <a:endParaRPr lang="es-MX" sz="1050" b="0" i="0" u="none" strike="noStrike" dirty="0">
                        <a:solidFill>
                          <a:schemeClr val="tx1"/>
                        </a:solidFill>
                        <a:effectLst/>
                        <a:latin typeface="+mj-lt"/>
                        <a:cs typeface="Arial" pitchFamily="34" charset="0"/>
                      </a:endParaRPr>
                    </a:p>
                  </a:txBody>
                  <a:tcPr marL="18000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Estatal</a:t>
                      </a:r>
                      <a:endParaRPr lang="es-MX" sz="1050" b="0" i="0" u="none" strike="noStrike" dirty="0">
                        <a:solidFill>
                          <a:schemeClr val="tx1"/>
                        </a:solidFill>
                        <a:effectLst/>
                        <a:latin typeface="+mj-lt"/>
                        <a:cs typeface="Arial"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Anual</a:t>
                      </a:r>
                      <a:endParaRPr lang="es-MX" sz="1050" b="0" i="0" u="none" strike="noStrike" dirty="0">
                        <a:solidFill>
                          <a:schemeClr val="tx1"/>
                        </a:solidFill>
                        <a:effectLst/>
                        <a:latin typeface="+mj-lt"/>
                        <a:cs typeface="Arial"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28</a:t>
                      </a:r>
                      <a:endParaRPr lang="es-MX" sz="1050" b="0" i="0" u="none" strike="noStrike" dirty="0">
                        <a:solidFill>
                          <a:schemeClr val="tx1"/>
                        </a:solidFill>
                        <a:effectLst/>
                        <a:latin typeface="+mj-lt"/>
                        <a:cs typeface="Arial"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r>
              <a:tr h="312129">
                <a:tc vMerge="1">
                  <a:txBody>
                    <a:bodyPr/>
                    <a:lstStyle/>
                    <a:p>
                      <a:pPr marL="72000" algn="l" fontAlgn="ctr"/>
                      <a:endParaRPr lang="es-MX" sz="1050" b="0" i="0" u="none" strike="noStrike" dirty="0">
                        <a:solidFill>
                          <a:schemeClr val="tx1"/>
                        </a:solidFill>
                        <a:effectLst/>
                        <a:latin typeface="Arial" pitchFamily="34" charset="0"/>
                        <a:cs typeface="Arial" pitchFamily="34" charset="0"/>
                      </a:endParaRPr>
                    </a:p>
                  </a:txBody>
                  <a:tcPr marL="0" marR="0" marT="0" marB="0" anchor="ctr">
                    <a:lnL w="12700" cap="flat" cmpd="sng" algn="ctr">
                      <a:solidFill>
                        <a:srgbClr val="02519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F"/>
                    </a:solidFill>
                  </a:tcPr>
                </a:tc>
                <a:tc>
                  <a:txBody>
                    <a:bodyPr/>
                    <a:lstStyle/>
                    <a:p>
                      <a:pPr marL="72000" algn="l" fontAlgn="ctr"/>
                      <a:r>
                        <a:rPr lang="es-MX" sz="1050" u="none" strike="noStrike" dirty="0" smtClean="0">
                          <a:effectLst/>
                          <a:latin typeface="+mj-lt"/>
                        </a:rPr>
                        <a:t>Petróleo y Gas Natural</a:t>
                      </a:r>
                      <a:endParaRPr lang="es-MX" sz="1050" b="0" i="0" u="none" strike="noStrike" dirty="0">
                        <a:solidFill>
                          <a:schemeClr val="tx1"/>
                        </a:solidFill>
                        <a:effectLst/>
                        <a:latin typeface="+mj-lt"/>
                        <a:cs typeface="Arial" pitchFamily="34" charset="0"/>
                      </a:endParaRPr>
                    </a:p>
                  </a:txBody>
                  <a:tcPr marL="180000" marR="0" marT="0"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Estatal</a:t>
                      </a:r>
                      <a:endParaRPr lang="es-MX" sz="1050" b="0" i="0" u="none" strike="noStrike" dirty="0">
                        <a:solidFill>
                          <a:schemeClr val="tx1"/>
                        </a:solidFill>
                        <a:effectLst/>
                        <a:latin typeface="+mj-lt"/>
                        <a:cs typeface="Arial" pitchFamily="34" charset="0"/>
                      </a:endParaRPr>
                    </a:p>
                  </a:txBody>
                  <a:tcPr marL="0" marR="0" marT="0"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Anual</a:t>
                      </a:r>
                      <a:endParaRPr lang="es-MX" sz="1050" b="0" i="0" u="none" strike="noStrike" dirty="0">
                        <a:solidFill>
                          <a:schemeClr val="tx1"/>
                        </a:solidFill>
                        <a:effectLst/>
                        <a:latin typeface="+mj-lt"/>
                        <a:cs typeface="Arial" pitchFamily="34" charset="0"/>
                      </a:endParaRPr>
                    </a:p>
                  </a:txBody>
                  <a:tcPr marL="0" marR="0" marT="0"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29</a:t>
                      </a:r>
                      <a:endParaRPr lang="es-MX" sz="1050" b="0" i="0" u="none" strike="noStrike" dirty="0">
                        <a:solidFill>
                          <a:schemeClr val="tx1"/>
                        </a:solidFill>
                        <a:effectLst/>
                        <a:latin typeface="+mj-lt"/>
                        <a:cs typeface="Arial" pitchFamily="34" charset="0"/>
                      </a:endParaRPr>
                    </a:p>
                  </a:txBody>
                  <a:tcPr marL="0" marR="0" marT="0"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r>
              <a:tr h="376309">
                <a:tc rowSpan="2">
                  <a:txBody>
                    <a:bodyPr/>
                    <a:lstStyle/>
                    <a:p>
                      <a:pPr marL="72000" algn="l" fontAlgn="ctr"/>
                      <a:r>
                        <a:rPr lang="es-MX" sz="1050" b="1" u="none" strike="noStrike" dirty="0" smtClean="0">
                          <a:effectLst/>
                          <a:latin typeface="+mj-lt"/>
                        </a:rPr>
                        <a:t>5. Construcción</a:t>
                      </a:r>
                      <a:endParaRPr lang="es-MX" sz="1050" b="1" u="none" strike="noStrike" dirty="0" smtClean="0">
                        <a:solidFill>
                          <a:schemeClr val="tx1"/>
                        </a:solidFill>
                        <a:effectLst/>
                        <a:latin typeface="+mj-lt"/>
                        <a:cs typeface="Arial" pitchFamily="34" charset="0"/>
                      </a:endParaRPr>
                    </a:p>
                  </a:txBody>
                  <a:tcPr marL="0" marR="0" marT="0" marB="0" anchor="ct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marL="72000" algn="l" fontAlgn="ctr"/>
                      <a:r>
                        <a:rPr lang="es-MX" sz="1050" u="none" strike="noStrike" dirty="0" smtClean="0">
                          <a:effectLst/>
                          <a:latin typeface="+mj-lt"/>
                        </a:rPr>
                        <a:t>Información de las empresas constructoras</a:t>
                      </a:r>
                      <a:endParaRPr lang="es-MX" sz="1050" b="0" i="0" u="none" strike="noStrike" dirty="0">
                        <a:solidFill>
                          <a:schemeClr val="tx1"/>
                        </a:solidFill>
                        <a:effectLst/>
                        <a:latin typeface="+mj-lt"/>
                        <a:cs typeface="Arial" pitchFamily="34" charset="0"/>
                      </a:endParaRPr>
                    </a:p>
                  </a:txBody>
                  <a:tcPr marL="180000" marR="0" marT="0"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Estatal</a:t>
                      </a:r>
                      <a:endParaRPr lang="es-MX" sz="1050" b="0" i="0" u="none" strike="noStrike" dirty="0">
                        <a:solidFill>
                          <a:schemeClr val="tx1"/>
                        </a:solidFill>
                        <a:effectLst/>
                        <a:latin typeface="+mj-lt"/>
                        <a:cs typeface="Arial" pitchFamily="34" charset="0"/>
                      </a:endParaRPr>
                    </a:p>
                  </a:txBody>
                  <a:tcPr marL="0" marR="0" marT="0"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050" u="none" strike="noStrike" dirty="0" smtClean="0">
                          <a:effectLst/>
                          <a:latin typeface="+mj-lt"/>
                        </a:rPr>
                        <a:t>Anual</a:t>
                      </a:r>
                      <a:endParaRPr lang="es-MX" sz="1050" b="0" i="0" u="none" strike="noStrike" dirty="0" smtClean="0">
                        <a:solidFill>
                          <a:schemeClr val="tx1"/>
                        </a:solidFill>
                        <a:effectLst/>
                        <a:latin typeface="+mj-lt"/>
                        <a:cs typeface="Arial" pitchFamily="34" charset="0"/>
                      </a:endParaRPr>
                    </a:p>
                  </a:txBody>
                  <a:tcPr marL="0" marR="0" marT="0"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32</a:t>
                      </a:r>
                      <a:endParaRPr lang="es-MX" sz="1050" b="0" i="0" u="none" strike="noStrike" dirty="0">
                        <a:solidFill>
                          <a:schemeClr val="tx1"/>
                        </a:solidFill>
                        <a:effectLst/>
                        <a:latin typeface="+mj-lt"/>
                        <a:cs typeface="Arial" pitchFamily="34" charset="0"/>
                      </a:endParaRPr>
                    </a:p>
                  </a:txBody>
                  <a:tcPr marL="0" marR="0" marT="0"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29787">
                <a:tc vMerge="1">
                  <a:txBody>
                    <a:bodyPr/>
                    <a:lstStyle/>
                    <a:p>
                      <a:pPr marL="72000" marR="0" indent="0" algn="l" defTabSz="914400" rtl="0" eaLnBrk="1" fontAlgn="ctr" latinLnBrk="0" hangingPunct="1">
                        <a:lnSpc>
                          <a:spcPct val="100000"/>
                        </a:lnSpc>
                        <a:spcBef>
                          <a:spcPts val="0"/>
                        </a:spcBef>
                        <a:spcAft>
                          <a:spcPts val="0"/>
                        </a:spcAft>
                        <a:buClrTx/>
                        <a:buSzTx/>
                        <a:buFontTx/>
                        <a:buNone/>
                        <a:tabLst/>
                        <a:defRPr/>
                      </a:pPr>
                      <a:endParaRPr lang="es-MX" sz="1050" u="none" strike="noStrike" dirty="0" smtClean="0">
                        <a:solidFill>
                          <a:schemeClr val="tx1"/>
                        </a:solidFill>
                        <a:effectLst/>
                        <a:latin typeface="Arial" pitchFamily="34" charset="0"/>
                        <a:cs typeface="Arial" pitchFamily="34" charset="0"/>
                      </a:endParaRPr>
                    </a:p>
                  </a:txBody>
                  <a:tcPr marL="0" marR="0" marT="0" marB="0" anchor="ctr">
                    <a:lnL w="12700" cap="flat" cmpd="sng" algn="ctr">
                      <a:solidFill>
                        <a:srgbClr val="02519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5198"/>
                      </a:solidFill>
                      <a:prstDash val="solid"/>
                      <a:round/>
                      <a:headEnd type="none" w="med" len="med"/>
                      <a:tailEnd type="none" w="med" len="med"/>
                    </a:lnT>
                    <a:lnB w="12700" cap="flat" cmpd="sng" algn="ctr">
                      <a:solidFill>
                        <a:srgbClr val="025198"/>
                      </a:solidFill>
                      <a:prstDash val="solid"/>
                      <a:round/>
                      <a:headEnd type="none" w="med" len="med"/>
                      <a:tailEnd type="none" w="med" len="med"/>
                    </a:lnB>
                    <a:solidFill>
                      <a:schemeClr val="accent5"/>
                    </a:solidFill>
                  </a:tcPr>
                </a:tc>
                <a:tc>
                  <a:txBody>
                    <a:bodyPr/>
                    <a:lstStyle/>
                    <a:p>
                      <a:pPr marL="72000" marR="0" indent="0" algn="l" defTabSz="914400" rtl="0" eaLnBrk="1" fontAlgn="ctr" latinLnBrk="0" hangingPunct="1">
                        <a:lnSpc>
                          <a:spcPct val="100000"/>
                        </a:lnSpc>
                        <a:spcBef>
                          <a:spcPts val="0"/>
                        </a:spcBef>
                        <a:spcAft>
                          <a:spcPts val="0"/>
                        </a:spcAft>
                        <a:buClrTx/>
                        <a:buSzTx/>
                        <a:buFontTx/>
                        <a:buNone/>
                        <a:tabLst/>
                        <a:defRPr/>
                      </a:pPr>
                      <a:r>
                        <a:rPr lang="es-MX" sz="1050" u="none" strike="noStrike" dirty="0" smtClean="0">
                          <a:effectLst/>
                          <a:latin typeface="+mj-lt"/>
                        </a:rPr>
                        <a:t>Ingresos y gastos de las empresas constructoras</a:t>
                      </a:r>
                      <a:endParaRPr lang="es-MX" sz="1050" b="0" i="0" u="none" strike="noStrike" dirty="0" smtClean="0">
                        <a:solidFill>
                          <a:schemeClr val="tx1"/>
                        </a:solidFill>
                        <a:effectLst/>
                        <a:latin typeface="+mj-lt"/>
                        <a:cs typeface="Arial" pitchFamily="34" charset="0"/>
                      </a:endParaRPr>
                    </a:p>
                  </a:txBody>
                  <a:tcPr marL="180000" marR="0" marT="0"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050" u="none" strike="noStrike" dirty="0">
                          <a:effectLst/>
                          <a:latin typeface="+mj-lt"/>
                        </a:rPr>
                        <a:t>Estatal</a:t>
                      </a:r>
                      <a:endParaRPr lang="es-MX" sz="1050" b="0" i="0" u="none" strike="noStrike" dirty="0">
                        <a:solidFill>
                          <a:schemeClr val="tx1"/>
                        </a:solidFill>
                        <a:effectLst/>
                        <a:latin typeface="+mj-lt"/>
                        <a:cs typeface="Arial" pitchFamily="34" charset="0"/>
                      </a:endParaRPr>
                    </a:p>
                  </a:txBody>
                  <a:tcPr marL="0" marR="0" marT="0"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050" u="none" strike="noStrike" dirty="0" smtClean="0">
                          <a:effectLst/>
                          <a:latin typeface="+mj-lt"/>
                        </a:rPr>
                        <a:t>Mensual</a:t>
                      </a:r>
                      <a:endParaRPr lang="es-MX" sz="1050" b="0" i="0" u="none" strike="noStrike" dirty="0" smtClean="0">
                        <a:solidFill>
                          <a:schemeClr val="tx1"/>
                        </a:solidFill>
                        <a:effectLst/>
                        <a:latin typeface="+mj-lt"/>
                        <a:cs typeface="Arial" pitchFamily="34" charset="0"/>
                      </a:endParaRPr>
                    </a:p>
                  </a:txBody>
                  <a:tcPr marL="0" marR="0" marT="0"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33</a:t>
                      </a:r>
                      <a:endParaRPr lang="es-MX" sz="1050" b="0" i="0" u="none" strike="noStrike" dirty="0">
                        <a:solidFill>
                          <a:schemeClr val="tx1"/>
                        </a:solidFill>
                        <a:effectLst/>
                        <a:latin typeface="+mj-lt"/>
                        <a:cs typeface="Arial" pitchFamily="34" charset="0"/>
                      </a:endParaRPr>
                    </a:p>
                  </a:txBody>
                  <a:tcPr marL="0" marR="0" marT="0"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r>
              <a:tr h="446525">
                <a:tc>
                  <a:txBody>
                    <a:bodyPr/>
                    <a:lstStyle/>
                    <a:p>
                      <a:pPr marL="72000" algn="l" fontAlgn="ctr"/>
                      <a:r>
                        <a:rPr lang="es-MX" sz="1050" b="1" u="none" strike="noStrike" dirty="0" smtClean="0">
                          <a:effectLst/>
                          <a:latin typeface="+mj-lt"/>
                        </a:rPr>
                        <a:t>6. Unidades Económicas</a:t>
                      </a:r>
                      <a:endParaRPr lang="es-MX" sz="1050" b="1" u="none" strike="noStrike" dirty="0" smtClean="0">
                        <a:solidFill>
                          <a:schemeClr val="tx1"/>
                        </a:solidFill>
                        <a:effectLst/>
                        <a:latin typeface="+mj-lt"/>
                        <a:cs typeface="Arial" pitchFamily="34" charset="0"/>
                      </a:endParaRPr>
                    </a:p>
                  </a:txBody>
                  <a:tcPr marL="0" marR="0" marT="0" marB="0" anchor="ct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ctr"/>
                      <a:r>
                        <a:rPr lang="es-MX" sz="1050" u="none" strike="noStrike" dirty="0" smtClean="0">
                          <a:effectLst/>
                          <a:latin typeface="+mj-lt"/>
                        </a:rPr>
                        <a:t>Unidades Económicas</a:t>
                      </a:r>
                      <a:endParaRPr lang="es-MX" sz="1050" b="0" i="0" u="none" strike="noStrike" dirty="0">
                        <a:solidFill>
                          <a:schemeClr val="tx1"/>
                        </a:solidFill>
                        <a:effectLst/>
                        <a:latin typeface="+mj-lt"/>
                        <a:cs typeface="Arial" pitchFamily="34" charset="0"/>
                      </a:endParaRPr>
                    </a:p>
                  </a:txBody>
                  <a:tcPr marL="180000" marR="0" marT="0" marB="0" anchor="ct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Estatal</a:t>
                      </a:r>
                      <a:endParaRPr lang="es-MX" sz="1050" b="0" i="0" u="none" strike="noStrike" dirty="0">
                        <a:solidFill>
                          <a:schemeClr val="tx1"/>
                        </a:solidFill>
                        <a:effectLst/>
                        <a:latin typeface="+mj-lt"/>
                        <a:cs typeface="Arial" pitchFamily="34" charset="0"/>
                      </a:endParaRPr>
                    </a:p>
                  </a:txBody>
                  <a:tcPr marL="0" marR="0" marT="0" marB="0" anchor="ct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050" u="none" strike="noStrike" dirty="0" smtClean="0">
                          <a:effectLst/>
                          <a:latin typeface="+mj-lt"/>
                        </a:rPr>
                        <a:t>Anual</a:t>
                      </a:r>
                      <a:endParaRPr lang="es-MX" sz="1050" b="0" i="0" u="none" strike="noStrike" dirty="0" smtClean="0">
                        <a:solidFill>
                          <a:schemeClr val="tx1"/>
                        </a:solidFill>
                        <a:effectLst/>
                        <a:latin typeface="+mj-lt"/>
                        <a:cs typeface="Arial" pitchFamily="34" charset="0"/>
                      </a:endParaRPr>
                    </a:p>
                  </a:txBody>
                  <a:tcPr marL="0" marR="0" marT="0" marB="0" anchor="ct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35</a:t>
                      </a:r>
                      <a:endParaRPr lang="es-MX" sz="1050" b="0" i="0" u="none" strike="noStrike" dirty="0">
                        <a:solidFill>
                          <a:schemeClr val="tx1"/>
                        </a:solidFill>
                        <a:effectLst/>
                        <a:latin typeface="+mj-lt"/>
                        <a:cs typeface="Arial" pitchFamily="34" charset="0"/>
                      </a:endParaRPr>
                    </a:p>
                  </a:txBody>
                  <a:tcPr marL="0" marR="0" marT="0" marB="0" anchor="ct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r>
              <a:tr h="377573">
                <a:tc rowSpan="2">
                  <a:txBody>
                    <a:bodyPr/>
                    <a:lstStyle/>
                    <a:p>
                      <a:pPr marL="72000" algn="l" fontAlgn="ctr"/>
                      <a:r>
                        <a:rPr lang="es-MX" sz="1050" b="1" u="none" strike="noStrike" dirty="0" smtClean="0">
                          <a:effectLst/>
                          <a:latin typeface="+mj-lt"/>
                        </a:rPr>
                        <a:t>7. Comercio</a:t>
                      </a:r>
                      <a:endParaRPr lang="es-MX" sz="1050" b="1" u="none" strike="noStrike" dirty="0" smtClean="0">
                        <a:solidFill>
                          <a:schemeClr val="tx1"/>
                        </a:solidFill>
                        <a:effectLst/>
                        <a:latin typeface="+mj-lt"/>
                        <a:cs typeface="Arial" pitchFamily="34" charset="0"/>
                      </a:endParaRPr>
                    </a:p>
                  </a:txBody>
                  <a:tcPr marL="0" marR="0" marT="0" marB="0" anchor="ct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ctr"/>
                      <a:r>
                        <a:rPr lang="es-MX" sz="1050" u="none" strike="noStrike" dirty="0" smtClean="0">
                          <a:effectLst/>
                          <a:latin typeface="+mj-lt"/>
                        </a:rPr>
                        <a:t>Banca Comercial</a:t>
                      </a:r>
                      <a:endParaRPr lang="es-MX" sz="1050" b="0" i="0" u="none" strike="noStrike" dirty="0">
                        <a:solidFill>
                          <a:schemeClr val="tx1"/>
                        </a:solidFill>
                        <a:effectLst/>
                        <a:latin typeface="+mj-lt"/>
                        <a:cs typeface="Arial" pitchFamily="34" charset="0"/>
                      </a:endParaRPr>
                    </a:p>
                  </a:txBody>
                  <a:tcPr marL="180000" marR="0" marT="0"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Estatal</a:t>
                      </a:r>
                      <a:endParaRPr lang="es-MX" sz="1050" b="0" i="0" u="none" strike="noStrike" dirty="0">
                        <a:solidFill>
                          <a:schemeClr val="tx1"/>
                        </a:solidFill>
                        <a:effectLst/>
                        <a:latin typeface="+mj-lt"/>
                        <a:cs typeface="Arial" pitchFamily="34" charset="0"/>
                      </a:endParaRPr>
                    </a:p>
                  </a:txBody>
                  <a:tcPr marL="0" marR="0" marT="0"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050" u="none" strike="noStrike" dirty="0" smtClean="0">
                          <a:effectLst/>
                          <a:latin typeface="+mj-lt"/>
                        </a:rPr>
                        <a:t>Trimestral</a:t>
                      </a:r>
                      <a:endParaRPr lang="es-MX" sz="1050" b="0" i="0" u="none" strike="noStrike" dirty="0" smtClean="0">
                        <a:solidFill>
                          <a:schemeClr val="tx1"/>
                        </a:solidFill>
                        <a:effectLst/>
                        <a:latin typeface="+mj-lt"/>
                        <a:cs typeface="Arial" pitchFamily="34" charset="0"/>
                      </a:endParaRPr>
                    </a:p>
                  </a:txBody>
                  <a:tcPr marL="0" marR="0" marT="0"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37</a:t>
                      </a:r>
                      <a:endParaRPr lang="es-MX" sz="1050" b="0" i="0" u="none" strike="noStrike" dirty="0">
                        <a:solidFill>
                          <a:schemeClr val="tx1"/>
                        </a:solidFill>
                        <a:effectLst/>
                        <a:latin typeface="+mj-lt"/>
                        <a:cs typeface="Arial" pitchFamily="34" charset="0"/>
                      </a:endParaRPr>
                    </a:p>
                  </a:txBody>
                  <a:tcPr marL="0" marR="0" marT="0"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7573">
                <a:tc vMerge="1">
                  <a:txBody>
                    <a:bodyPr/>
                    <a:lstStyle/>
                    <a:p>
                      <a:pPr marL="72000" algn="l" fontAlgn="ctr"/>
                      <a:endParaRPr lang="es-MX" sz="1050" u="none" strike="noStrike" dirty="0" smtClean="0">
                        <a:solidFill>
                          <a:schemeClr val="tx1"/>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90000"/>
                      </a:schemeClr>
                    </a:solidFill>
                  </a:tcPr>
                </a:tc>
                <a:tc>
                  <a:txBody>
                    <a:bodyPr/>
                    <a:lstStyle/>
                    <a:p>
                      <a:pPr marL="72000" algn="l" fontAlgn="ctr"/>
                      <a:r>
                        <a:rPr lang="es-MX" sz="1050" u="none" strike="noStrike" dirty="0" smtClean="0">
                          <a:effectLst/>
                          <a:latin typeface="+mj-lt"/>
                        </a:rPr>
                        <a:t>Establecimientos registrados en el IMSS</a:t>
                      </a:r>
                      <a:endParaRPr lang="es-MX" sz="1050" b="0" i="0" u="none" strike="noStrike" dirty="0">
                        <a:solidFill>
                          <a:schemeClr val="tx1"/>
                        </a:solidFill>
                        <a:effectLst/>
                        <a:latin typeface="+mj-lt"/>
                        <a:cs typeface="Arial" pitchFamily="34" charset="0"/>
                      </a:endParaRPr>
                    </a:p>
                  </a:txBody>
                  <a:tcPr marL="180000" marR="0" marT="0"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Estatal</a:t>
                      </a:r>
                      <a:endParaRPr lang="es-MX" sz="1050" b="0" i="0" u="none" strike="noStrike" dirty="0">
                        <a:solidFill>
                          <a:schemeClr val="tx1"/>
                        </a:solidFill>
                        <a:effectLst/>
                        <a:latin typeface="+mj-lt"/>
                        <a:cs typeface="Arial" pitchFamily="34" charset="0"/>
                      </a:endParaRPr>
                    </a:p>
                  </a:txBody>
                  <a:tcPr marL="0" marR="0" marT="0"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050" u="none" strike="noStrike" dirty="0" smtClean="0">
                          <a:effectLst/>
                          <a:latin typeface="+mj-lt"/>
                        </a:rPr>
                        <a:t>Mensual</a:t>
                      </a:r>
                      <a:endParaRPr lang="es-MX" sz="1050" b="0" i="0" u="none" strike="noStrike" dirty="0" smtClean="0">
                        <a:solidFill>
                          <a:schemeClr val="tx1"/>
                        </a:solidFill>
                        <a:effectLst/>
                        <a:latin typeface="+mj-lt"/>
                        <a:cs typeface="Arial" pitchFamily="34" charset="0"/>
                      </a:endParaRPr>
                    </a:p>
                  </a:txBody>
                  <a:tcPr marL="0" marR="0" marT="0"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38</a:t>
                      </a:r>
                      <a:endParaRPr lang="es-MX" sz="1050" b="0" i="0" u="none" strike="noStrike" dirty="0">
                        <a:solidFill>
                          <a:schemeClr val="tx1"/>
                        </a:solidFill>
                        <a:effectLst/>
                        <a:latin typeface="+mj-lt"/>
                        <a:cs typeface="Arial" pitchFamily="34" charset="0"/>
                      </a:endParaRPr>
                    </a:p>
                  </a:txBody>
                  <a:tcPr marL="0" marR="0" marT="0"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r>
              <a:tr h="377573">
                <a:tc rowSpan="2">
                  <a:txBody>
                    <a:bodyPr/>
                    <a:lstStyle/>
                    <a:p>
                      <a:pPr marL="72000" algn="l" fontAlgn="ctr"/>
                      <a:r>
                        <a:rPr lang="es-MX" sz="1050" b="1" u="none" strike="noStrike" dirty="0" smtClean="0">
                          <a:effectLst/>
                          <a:latin typeface="+mj-lt"/>
                        </a:rPr>
                        <a:t>8. Turismo</a:t>
                      </a:r>
                      <a:endParaRPr lang="es-MX" sz="1050" b="1" u="none" strike="noStrike" dirty="0" smtClean="0">
                        <a:solidFill>
                          <a:schemeClr val="tx1"/>
                        </a:solidFill>
                        <a:effectLst/>
                        <a:latin typeface="+mj-lt"/>
                        <a:cs typeface="Arial" pitchFamily="34" charset="0"/>
                      </a:endParaRPr>
                    </a:p>
                  </a:txBody>
                  <a:tcPr marL="0" marR="0" marT="0" marB="0" anchor="ct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marL="72000" algn="l" fontAlgn="ctr"/>
                      <a:r>
                        <a:rPr lang="es-MX" sz="1050" u="none" strike="noStrike" dirty="0" smtClean="0">
                          <a:effectLst/>
                          <a:latin typeface="+mj-lt"/>
                        </a:rPr>
                        <a:t>Establecimientos y</a:t>
                      </a:r>
                      <a:r>
                        <a:rPr lang="es-MX" sz="1050" u="none" strike="noStrike" baseline="0" dirty="0" smtClean="0">
                          <a:effectLst/>
                          <a:latin typeface="+mj-lt"/>
                        </a:rPr>
                        <a:t> Cuartos de Hospedaje</a:t>
                      </a:r>
                      <a:endParaRPr lang="es-MX" sz="1050" b="0" i="0" u="none" strike="noStrike" dirty="0">
                        <a:solidFill>
                          <a:schemeClr val="tx1"/>
                        </a:solidFill>
                        <a:effectLst/>
                        <a:latin typeface="+mj-lt"/>
                        <a:cs typeface="Arial" pitchFamily="34" charset="0"/>
                      </a:endParaRPr>
                    </a:p>
                  </a:txBody>
                  <a:tcPr marL="180000" marR="0" marT="0"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Estatal</a:t>
                      </a:r>
                      <a:endParaRPr lang="es-MX" sz="1050" b="0" i="0" u="none" strike="noStrike" dirty="0">
                        <a:solidFill>
                          <a:schemeClr val="tx1"/>
                        </a:solidFill>
                        <a:effectLst/>
                        <a:latin typeface="+mj-lt"/>
                        <a:cs typeface="Arial" pitchFamily="34" charset="0"/>
                      </a:endParaRPr>
                    </a:p>
                  </a:txBody>
                  <a:tcPr marL="0" marR="0" marT="0"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050" u="none" strike="noStrike" dirty="0" smtClean="0">
                          <a:effectLst/>
                          <a:latin typeface="+mj-lt"/>
                        </a:rPr>
                        <a:t>Anual</a:t>
                      </a:r>
                      <a:endParaRPr lang="es-MX" sz="1050" b="0" i="0" u="none" strike="noStrike" dirty="0" smtClean="0">
                        <a:solidFill>
                          <a:schemeClr val="tx1"/>
                        </a:solidFill>
                        <a:effectLst/>
                        <a:latin typeface="+mj-lt"/>
                        <a:cs typeface="Arial" pitchFamily="34" charset="0"/>
                      </a:endParaRPr>
                    </a:p>
                  </a:txBody>
                  <a:tcPr marL="0" marR="0" marT="0"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s-MX" sz="1050" b="0" i="0" u="none" strike="noStrike" dirty="0" smtClean="0">
                          <a:solidFill>
                            <a:schemeClr val="dk1"/>
                          </a:solidFill>
                          <a:effectLst/>
                          <a:latin typeface="+mj-lt"/>
                          <a:cs typeface="+mn-cs"/>
                        </a:rPr>
                        <a:t>40</a:t>
                      </a:r>
                      <a:endParaRPr lang="es-MX" sz="1050" b="0" i="0" u="none" strike="noStrike" dirty="0">
                        <a:solidFill>
                          <a:schemeClr val="tx1"/>
                        </a:solidFill>
                        <a:effectLst/>
                        <a:latin typeface="+mj-lt"/>
                        <a:cs typeface="Arial" pitchFamily="34" charset="0"/>
                      </a:endParaRPr>
                    </a:p>
                  </a:txBody>
                  <a:tcPr marL="0" marR="0" marT="0"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7573">
                <a:tc vMerge="1">
                  <a:txBody>
                    <a:bodyPr/>
                    <a:lstStyle/>
                    <a:p>
                      <a:pPr marL="72000" algn="l" fontAlgn="ctr"/>
                      <a:endParaRPr lang="es-MX" sz="1050" u="none" strike="noStrike" dirty="0" smtClean="0">
                        <a:solidFill>
                          <a:schemeClr val="tx1"/>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90000"/>
                      </a:schemeClr>
                    </a:solidFill>
                  </a:tcPr>
                </a:tc>
                <a:tc>
                  <a:txBody>
                    <a:bodyPr/>
                    <a:lstStyle/>
                    <a:p>
                      <a:pPr marL="72000" algn="l" fontAlgn="ctr"/>
                      <a:r>
                        <a:rPr lang="es-MX" sz="1050" u="none" strike="noStrike" dirty="0" smtClean="0">
                          <a:effectLst/>
                          <a:latin typeface="+mj-lt"/>
                        </a:rPr>
                        <a:t>Llegadas de turistas a Chiapas</a:t>
                      </a:r>
                      <a:endParaRPr lang="es-MX" sz="1050" b="0" i="0" u="none" strike="noStrike" dirty="0">
                        <a:solidFill>
                          <a:schemeClr val="tx1"/>
                        </a:solidFill>
                        <a:effectLst/>
                        <a:latin typeface="+mj-lt"/>
                        <a:cs typeface="Arial" pitchFamily="34" charset="0"/>
                      </a:endParaRPr>
                    </a:p>
                  </a:txBody>
                  <a:tcPr marL="180000" marR="0" marT="0"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Estatal</a:t>
                      </a:r>
                      <a:endParaRPr lang="es-MX" sz="1050" b="0" i="0" u="none" strike="noStrike" dirty="0">
                        <a:solidFill>
                          <a:schemeClr val="tx1"/>
                        </a:solidFill>
                        <a:effectLst/>
                        <a:latin typeface="+mj-lt"/>
                        <a:cs typeface="Arial" pitchFamily="34" charset="0"/>
                      </a:endParaRPr>
                    </a:p>
                  </a:txBody>
                  <a:tcPr marL="0" marR="0" marT="0"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050" u="none" strike="noStrike" dirty="0" smtClean="0">
                          <a:effectLst/>
                          <a:latin typeface="+mj-lt"/>
                        </a:rPr>
                        <a:t>Anual</a:t>
                      </a:r>
                      <a:endParaRPr lang="es-MX" sz="1050" b="0" i="0" u="none" strike="noStrike" dirty="0" smtClean="0">
                        <a:solidFill>
                          <a:schemeClr val="tx1"/>
                        </a:solidFill>
                        <a:effectLst/>
                        <a:latin typeface="+mj-lt"/>
                        <a:cs typeface="Arial" pitchFamily="34" charset="0"/>
                      </a:endParaRPr>
                    </a:p>
                  </a:txBody>
                  <a:tcPr marL="0" marR="0" marT="0"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42</a:t>
                      </a:r>
                      <a:endParaRPr lang="es-MX" sz="1050" b="0" i="0" u="none" strike="noStrike" dirty="0">
                        <a:solidFill>
                          <a:schemeClr val="tx1"/>
                        </a:solidFill>
                        <a:effectLst/>
                        <a:latin typeface="+mj-lt"/>
                        <a:cs typeface="Arial" pitchFamily="34" charset="0"/>
                      </a:endParaRPr>
                    </a:p>
                  </a:txBody>
                  <a:tcPr marL="0" marR="0" marT="0" marB="0" anchor="ctr">
                    <a:lnL w="12700" cmpd="sng">
                      <a:noFill/>
                    </a:lnL>
                    <a:lnR w="12700" cmpd="sng">
                      <a:noFill/>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r>
              <a:tr h="377573">
                <a:tc rowSpan="2">
                  <a:txBody>
                    <a:bodyPr/>
                    <a:lstStyle/>
                    <a:p>
                      <a:pPr marL="72000" algn="l" fontAlgn="ctr"/>
                      <a:r>
                        <a:rPr lang="es-MX" sz="1050" b="1" u="none" strike="noStrike" dirty="0" smtClean="0">
                          <a:effectLst/>
                          <a:latin typeface="+mj-lt"/>
                        </a:rPr>
                        <a:t>9. Finanzas públicas</a:t>
                      </a:r>
                      <a:endParaRPr lang="es-MX" sz="1050" b="1" u="none" strike="noStrike" dirty="0" smtClean="0">
                        <a:solidFill>
                          <a:schemeClr val="tx1"/>
                        </a:solidFill>
                        <a:effectLst/>
                        <a:latin typeface="+mj-lt"/>
                        <a:cs typeface="Arial" pitchFamily="34" charset="0"/>
                      </a:endParaRPr>
                    </a:p>
                  </a:txBody>
                  <a:tcPr marL="0" marR="0" marT="0"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72000" marR="0" indent="0" algn="l" defTabSz="914400" rtl="0" eaLnBrk="1" fontAlgn="ctr" latinLnBrk="0" hangingPunct="1">
                        <a:lnSpc>
                          <a:spcPct val="100000"/>
                        </a:lnSpc>
                        <a:spcBef>
                          <a:spcPts val="0"/>
                        </a:spcBef>
                        <a:spcAft>
                          <a:spcPts val="0"/>
                        </a:spcAft>
                        <a:buClrTx/>
                        <a:buSzTx/>
                        <a:buFontTx/>
                        <a:buNone/>
                        <a:tabLst/>
                        <a:defRPr/>
                      </a:pPr>
                      <a:r>
                        <a:rPr lang="es-MX" sz="1050" u="none" strike="noStrike" dirty="0" smtClean="0">
                          <a:effectLst/>
                          <a:latin typeface="+mj-lt"/>
                        </a:rPr>
                        <a:t>Ingresos y egresos públicos</a:t>
                      </a:r>
                      <a:endParaRPr lang="es-MX" sz="1050" b="0" i="0" u="none" strike="noStrike" dirty="0">
                        <a:solidFill>
                          <a:schemeClr val="tx1"/>
                        </a:solidFill>
                        <a:effectLst/>
                        <a:latin typeface="+mj-lt"/>
                        <a:cs typeface="Arial" pitchFamily="34" charset="0"/>
                      </a:endParaRPr>
                    </a:p>
                  </a:txBody>
                  <a:tcPr marL="180000" marR="0" marT="0"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Estatal</a:t>
                      </a:r>
                      <a:endParaRPr lang="es-MX" sz="1050" b="0" i="0" u="none" strike="noStrike" dirty="0">
                        <a:solidFill>
                          <a:schemeClr val="tx1"/>
                        </a:solidFill>
                        <a:effectLst/>
                        <a:latin typeface="+mj-lt"/>
                        <a:cs typeface="Arial" pitchFamily="34" charset="0"/>
                      </a:endParaRPr>
                    </a:p>
                  </a:txBody>
                  <a:tcPr marL="0" marR="0" marT="0"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050" u="none" strike="noStrike" dirty="0" smtClean="0">
                          <a:effectLst/>
                          <a:latin typeface="+mj-lt"/>
                        </a:rPr>
                        <a:t>Anual</a:t>
                      </a:r>
                      <a:endParaRPr lang="es-MX" sz="1050" b="0" i="0" u="none" strike="noStrike" dirty="0" smtClean="0">
                        <a:solidFill>
                          <a:schemeClr val="tx1"/>
                        </a:solidFill>
                        <a:effectLst/>
                        <a:latin typeface="+mj-lt"/>
                        <a:cs typeface="Arial" pitchFamily="34" charset="0"/>
                      </a:endParaRPr>
                    </a:p>
                  </a:txBody>
                  <a:tcPr marL="0" marR="0" marT="0"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44</a:t>
                      </a:r>
                      <a:endParaRPr lang="es-MX" sz="1050" b="0" i="0" u="none" strike="noStrike" dirty="0">
                        <a:solidFill>
                          <a:schemeClr val="tx1"/>
                        </a:solidFill>
                        <a:effectLst/>
                        <a:latin typeface="+mj-lt"/>
                        <a:cs typeface="Arial" pitchFamily="34" charset="0"/>
                      </a:endParaRPr>
                    </a:p>
                  </a:txBody>
                  <a:tcPr marL="0" marR="0" marT="0" marB="0" anchor="ctr">
                    <a:lnL w="12700" cmpd="sng">
                      <a:noFill/>
                    </a:lnL>
                    <a:lnR w="12700" cmpd="sng">
                      <a:noFill/>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29788">
                <a:tc vMerge="1">
                  <a:txBody>
                    <a:bodyPr/>
                    <a:lstStyle/>
                    <a:p>
                      <a:pPr marL="72000" algn="l" fontAlgn="ctr"/>
                      <a:endParaRPr lang="es-MX" sz="1050" u="none" strike="noStrike" dirty="0" smtClean="0">
                        <a:solidFill>
                          <a:schemeClr val="tx1"/>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marL="72000" algn="l" fontAlgn="ctr"/>
                      <a:r>
                        <a:rPr lang="es-MX" sz="1050" u="none" strike="noStrike" dirty="0" smtClean="0">
                          <a:effectLst/>
                          <a:latin typeface="+mj-lt"/>
                        </a:rPr>
                        <a:t>Deuda</a:t>
                      </a:r>
                      <a:r>
                        <a:rPr lang="es-MX" sz="1050" u="none" strike="noStrike" baseline="0" dirty="0" smtClean="0">
                          <a:effectLst/>
                          <a:latin typeface="+mj-lt"/>
                        </a:rPr>
                        <a:t> pública</a:t>
                      </a:r>
                      <a:endParaRPr lang="es-MX" sz="1050" b="0" i="0" u="none" strike="noStrike" dirty="0">
                        <a:solidFill>
                          <a:schemeClr val="tx1"/>
                        </a:solidFill>
                        <a:effectLst/>
                        <a:latin typeface="+mj-lt"/>
                        <a:cs typeface="Arial" pitchFamily="34" charset="0"/>
                      </a:endParaRPr>
                    </a:p>
                  </a:txBody>
                  <a:tcPr marL="180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Estatal</a:t>
                      </a:r>
                      <a:endParaRPr lang="es-MX" sz="1050" b="0" i="0" u="none" strike="noStrike" dirty="0">
                        <a:solidFill>
                          <a:schemeClr val="tx1"/>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050" u="none" strike="noStrike" dirty="0" smtClean="0">
                          <a:effectLst/>
                          <a:latin typeface="+mj-lt"/>
                        </a:rPr>
                        <a:t>Trimestral</a:t>
                      </a:r>
                      <a:endParaRPr lang="es-MX" sz="1050" b="0" i="0" u="none" strike="noStrike" dirty="0" smtClean="0">
                        <a:solidFill>
                          <a:schemeClr val="tx1"/>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1050" u="none" strike="noStrike" dirty="0" smtClean="0">
                          <a:effectLst/>
                          <a:latin typeface="+mj-lt"/>
                        </a:rPr>
                        <a:t>45</a:t>
                      </a:r>
                      <a:endParaRPr lang="es-MX" sz="1050" b="0" i="0" u="none" strike="noStrike" dirty="0">
                        <a:solidFill>
                          <a:schemeClr val="tx1"/>
                        </a:solidFill>
                        <a:effectLst/>
                        <a:latin typeface="+mj-lt"/>
                        <a:cs typeface="Arial"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5" name="4 CuadroTexto">
            <a:hlinkClick r:id="rId2" action="ppaction://hlinksldjump"/>
          </p:cNvPr>
          <p:cNvSpPr txBox="1"/>
          <p:nvPr/>
        </p:nvSpPr>
        <p:spPr>
          <a:xfrm>
            <a:off x="4355976" y="6556702"/>
            <a:ext cx="269626" cy="276999"/>
          </a:xfrm>
          <a:prstGeom prst="rect">
            <a:avLst/>
          </a:prstGeom>
          <a:noFill/>
        </p:spPr>
        <p:txBody>
          <a:bodyPr wrap="none" rtlCol="0">
            <a:spAutoFit/>
          </a:bodyPr>
          <a:lstStyle/>
          <a:p>
            <a:r>
              <a:rPr lang="es-MX" sz="1200" dirty="0" smtClean="0">
                <a:solidFill>
                  <a:schemeClr val="bg1"/>
                </a:solidFill>
              </a:rPr>
              <a:t>3</a:t>
            </a:r>
            <a:endParaRPr lang="es-MX" sz="1200" dirty="0">
              <a:solidFill>
                <a:schemeClr val="bg1"/>
              </a:solidFill>
            </a:endParaRPr>
          </a:p>
        </p:txBody>
      </p:sp>
      <p:sp>
        <p:nvSpPr>
          <p:cNvPr id="3" name="2 Título"/>
          <p:cNvSpPr>
            <a:spLocks noGrp="1"/>
          </p:cNvSpPr>
          <p:nvPr>
            <p:ph type="title" idx="4294967295"/>
          </p:nvPr>
        </p:nvSpPr>
        <p:spPr>
          <a:xfrm>
            <a:off x="323528" y="476672"/>
            <a:ext cx="1944216" cy="360040"/>
          </a:xfrm>
        </p:spPr>
        <p:txBody>
          <a:bodyPr>
            <a:normAutofit fontScale="90000"/>
          </a:bodyPr>
          <a:lstStyle/>
          <a:p>
            <a:r>
              <a:rPr lang="es-MX" sz="1800" dirty="0" smtClean="0"/>
              <a:t>Índice Temático</a:t>
            </a:r>
            <a:endParaRPr lang="es-MX" sz="1800" dirty="0"/>
          </a:p>
        </p:txBody>
      </p:sp>
      <p:pic>
        <p:nvPicPr>
          <p:cNvPr id="9" name="Imagen 8"/>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979712" y="1988840"/>
            <a:ext cx="180000" cy="180000"/>
          </a:xfrm>
          <a:prstGeom prst="rect">
            <a:avLst/>
          </a:prstGeom>
        </p:spPr>
      </p:pic>
      <p:pic>
        <p:nvPicPr>
          <p:cNvPr id="10" name="Imagen 9"/>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979712" y="2276872"/>
            <a:ext cx="180000" cy="180000"/>
          </a:xfrm>
          <a:prstGeom prst="rect">
            <a:avLst/>
          </a:prstGeom>
        </p:spPr>
      </p:pic>
      <p:grpSp>
        <p:nvGrpSpPr>
          <p:cNvPr id="4" name="3 Grupo"/>
          <p:cNvGrpSpPr/>
          <p:nvPr/>
        </p:nvGrpSpPr>
        <p:grpSpPr>
          <a:xfrm>
            <a:off x="611560" y="5684756"/>
            <a:ext cx="2016224" cy="276999"/>
            <a:chOff x="611560" y="5684756"/>
            <a:chExt cx="2016224" cy="276999"/>
          </a:xfrm>
        </p:grpSpPr>
        <p:pic>
          <p:nvPicPr>
            <p:cNvPr id="11" name="Imagen 10"/>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11560" y="5733256"/>
              <a:ext cx="180000" cy="180000"/>
            </a:xfrm>
            <a:prstGeom prst="rect">
              <a:avLst/>
            </a:prstGeom>
          </p:spPr>
        </p:pic>
        <p:sp>
          <p:nvSpPr>
            <p:cNvPr id="12" name="CuadroTexto 11"/>
            <p:cNvSpPr txBox="1"/>
            <p:nvPr/>
          </p:nvSpPr>
          <p:spPr>
            <a:xfrm>
              <a:off x="739450" y="5684756"/>
              <a:ext cx="1888334" cy="276999"/>
            </a:xfrm>
            <a:prstGeom prst="rect">
              <a:avLst/>
            </a:prstGeom>
            <a:noFill/>
          </p:spPr>
          <p:txBody>
            <a:bodyPr wrap="square" rtlCol="0">
              <a:spAutoFit/>
            </a:bodyPr>
            <a:lstStyle/>
            <a:p>
              <a:r>
                <a:rPr lang="es-MX" sz="1200" dirty="0" smtClean="0">
                  <a:latin typeface="+mj-lt"/>
                </a:rPr>
                <a:t>Temas actualizados</a:t>
              </a:r>
              <a:endParaRPr lang="es-MX" sz="1200" dirty="0">
                <a:latin typeface="+mj-lt"/>
              </a:endParaRPr>
            </a:p>
          </p:txBody>
        </p:sp>
      </p:grpSp>
    </p:spTree>
    <p:extLst>
      <p:ext uri="{BB962C8B-B14F-4D97-AF65-F5344CB8AC3E}">
        <p14:creationId xmlns:p14="http://schemas.microsoft.com/office/powerpoint/2010/main" val="13743973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a:graphicFrameLocks/>
          </p:cNvGraphicFramePr>
          <p:nvPr>
            <p:extLst>
              <p:ext uri="{D42A27DB-BD31-4B8C-83A1-F6EECF244321}">
                <p14:modId xmlns:p14="http://schemas.microsoft.com/office/powerpoint/2010/main" val="773203102"/>
              </p:ext>
            </p:extLst>
          </p:nvPr>
        </p:nvGraphicFramePr>
        <p:xfrm>
          <a:off x="2121000" y="1628800"/>
          <a:ext cx="4824536"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356804" y="5571921"/>
            <a:ext cx="2775036" cy="215444"/>
          </a:xfrm>
          <a:prstGeom prst="rect">
            <a:avLst/>
          </a:prstGeom>
          <a:noFill/>
        </p:spPr>
        <p:txBody>
          <a:bodyPr wrap="square" rtlCol="0">
            <a:spAutoFit/>
          </a:bodyPr>
          <a:lstStyle/>
          <a:p>
            <a:r>
              <a:rPr lang="es-MX" sz="800" dirty="0" smtClean="0">
                <a:latin typeface="+mj-lt"/>
              </a:rPr>
              <a:t>Fuente</a:t>
            </a:r>
            <a:r>
              <a:rPr lang="es-MX" sz="800" dirty="0">
                <a:latin typeface="+mj-lt"/>
              </a:rPr>
              <a:t>: </a:t>
            </a:r>
            <a:r>
              <a:rPr lang="es-MX" sz="800" dirty="0" smtClean="0">
                <a:latin typeface="+mj-lt"/>
              </a:rPr>
              <a:t>INEGI. Anuario Estadístico 2010, 2011 y 2012.</a:t>
            </a:r>
            <a:endParaRPr lang="es-MX" sz="800" dirty="0">
              <a:latin typeface="+mj-lt"/>
            </a:endParaRPr>
          </a:p>
        </p:txBody>
      </p:sp>
      <p:sp>
        <p:nvSpPr>
          <p:cNvPr id="8" name="7 CuadroTexto">
            <a:hlinkClick r:id="rId3"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40</a:t>
            </a:r>
            <a:endParaRPr lang="es-MX" sz="1200" dirty="0">
              <a:solidFill>
                <a:schemeClr val="bg1"/>
              </a:solidFill>
            </a:endParaRPr>
          </a:p>
        </p:txBody>
      </p:sp>
      <p:sp>
        <p:nvSpPr>
          <p:cNvPr id="9" name="8 Título"/>
          <p:cNvSpPr>
            <a:spLocks noGrp="1"/>
          </p:cNvSpPr>
          <p:nvPr>
            <p:ph type="title" idx="4294967295"/>
          </p:nvPr>
        </p:nvSpPr>
        <p:spPr>
          <a:xfrm>
            <a:off x="261044" y="188640"/>
            <a:ext cx="4166939" cy="360363"/>
          </a:xfrm>
        </p:spPr>
        <p:txBody>
          <a:bodyPr>
            <a:noAutofit/>
          </a:bodyPr>
          <a:lstStyle/>
          <a:p>
            <a:r>
              <a:rPr lang="es-MX" sz="1400" dirty="0" smtClean="0"/>
              <a:t>Establecimientos y Cuartos de Hospedaje Totales</a:t>
            </a:r>
          </a:p>
        </p:txBody>
      </p:sp>
      <p:sp>
        <p:nvSpPr>
          <p:cNvPr id="10" name="Cuadro de texto 2"/>
          <p:cNvSpPr txBox="1">
            <a:spLocks noChangeArrowheads="1"/>
          </p:cNvSpPr>
          <p:nvPr/>
        </p:nvSpPr>
        <p:spPr bwMode="auto">
          <a:xfrm>
            <a:off x="251520" y="908720"/>
            <a:ext cx="8064896" cy="40513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MX" sz="1000" dirty="0">
                <a:effectLst/>
                <a:latin typeface="+mj-lt"/>
                <a:ea typeface="Calibri"/>
                <a:cs typeface="Times New Roman"/>
              </a:rPr>
              <a:t>En Chiapas los establecimientos de hospedaje registraron un incremento de 94 hoteles en el periodo 2009 a 2011, y los cuartos de hospedaje registraron un crecimiento de mil 464 cuartos.</a:t>
            </a:r>
            <a:endParaRPr lang="es-MX" sz="1200" dirty="0">
              <a:effectLst/>
              <a:latin typeface="+mj-lt"/>
              <a:ea typeface="Calibri"/>
              <a:cs typeface="Times New Roman"/>
            </a:endParaRPr>
          </a:p>
        </p:txBody>
      </p:sp>
      <p:grpSp>
        <p:nvGrpSpPr>
          <p:cNvPr id="11" name="10 Grupo"/>
          <p:cNvGrpSpPr/>
          <p:nvPr/>
        </p:nvGrpSpPr>
        <p:grpSpPr>
          <a:xfrm>
            <a:off x="446762" y="5805264"/>
            <a:ext cx="1154936" cy="125182"/>
            <a:chOff x="539552" y="5763453"/>
            <a:chExt cx="1154936" cy="126245"/>
          </a:xfrm>
          <a:solidFill>
            <a:schemeClr val="bg1">
              <a:lumMod val="20000"/>
              <a:lumOff val="80000"/>
            </a:schemeClr>
          </a:solidFill>
        </p:grpSpPr>
        <p:sp>
          <p:nvSpPr>
            <p:cNvPr id="12" name="11 CuadroTexto"/>
            <p:cNvSpPr txBox="1"/>
            <p:nvPr/>
          </p:nvSpPr>
          <p:spPr>
            <a:xfrm>
              <a:off x="539552" y="5763453"/>
              <a:ext cx="610745" cy="124156"/>
            </a:xfrm>
            <a:prstGeom prst="rect">
              <a:avLst/>
            </a:prstGeom>
            <a:grpFill/>
          </p:spPr>
          <p:txBody>
            <a:bodyPr wrap="none" lIns="0" tIns="0" rIns="0" bIns="0" rtlCol="0">
              <a:spAutoFit/>
            </a:bodyPr>
            <a:lstStyle/>
            <a:p>
              <a:r>
                <a:rPr lang="es-MX" sz="800" dirty="0" smtClean="0">
                  <a:solidFill>
                    <a:schemeClr val="tx1">
                      <a:lumMod val="75000"/>
                      <a:lumOff val="25000"/>
                    </a:schemeClr>
                  </a:solidFill>
                  <a:latin typeface="+mj-lt"/>
                </a:rPr>
                <a:t>Periodicidad:</a:t>
              </a:r>
            </a:p>
          </p:txBody>
        </p:sp>
        <p:sp>
          <p:nvSpPr>
            <p:cNvPr id="13" name="12 CuadroTexto"/>
            <p:cNvSpPr txBox="1"/>
            <p:nvPr/>
          </p:nvSpPr>
          <p:spPr>
            <a:xfrm>
              <a:off x="1256868" y="5765542"/>
              <a:ext cx="437620" cy="124156"/>
            </a:xfrm>
            <a:prstGeom prst="rect">
              <a:avLst/>
            </a:prstGeom>
            <a:grpFill/>
          </p:spPr>
          <p:txBody>
            <a:bodyPr wrap="none" lIns="0" tIns="0" rIns="0" bIns="0" rtlCol="0">
              <a:spAutoFit/>
            </a:bodyPr>
            <a:lstStyle/>
            <a:p>
              <a:pPr marL="171450" indent="-171450">
                <a:buClr>
                  <a:schemeClr val="accent2">
                    <a:lumMod val="75000"/>
                  </a:schemeClr>
                </a:buClr>
                <a:buFont typeface="Wingdings" pitchFamily="2" charset="2"/>
                <a:buChar char="q"/>
              </a:pPr>
              <a:r>
                <a:rPr lang="es-MX" sz="800" u="sng" dirty="0" smtClean="0">
                  <a:solidFill>
                    <a:schemeClr val="tx1">
                      <a:lumMod val="75000"/>
                      <a:lumOff val="25000"/>
                    </a:schemeClr>
                  </a:solidFill>
                  <a:latin typeface="+mj-lt"/>
                </a:rPr>
                <a:t>Anual</a:t>
              </a:r>
            </a:p>
          </p:txBody>
        </p:sp>
      </p:grpSp>
    </p:spTree>
    <p:extLst>
      <p:ext uri="{BB962C8B-B14F-4D97-AF65-F5344CB8AC3E}">
        <p14:creationId xmlns:p14="http://schemas.microsoft.com/office/powerpoint/2010/main" val="3216332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58404" y="6021288"/>
            <a:ext cx="3052156" cy="215444"/>
          </a:xfrm>
          <a:prstGeom prst="rect">
            <a:avLst/>
          </a:prstGeom>
          <a:noFill/>
        </p:spPr>
        <p:txBody>
          <a:bodyPr wrap="square" rtlCol="0">
            <a:spAutoFit/>
          </a:bodyPr>
          <a:lstStyle/>
          <a:p>
            <a:r>
              <a:rPr lang="es-MX" sz="800" dirty="0" smtClean="0"/>
              <a:t>Fuente</a:t>
            </a:r>
            <a:r>
              <a:rPr lang="es-MX" sz="800" dirty="0"/>
              <a:t>: </a:t>
            </a:r>
            <a:r>
              <a:rPr lang="es-MX" sz="800" dirty="0" smtClean="0"/>
              <a:t>INEGI. Anuario Estadístico de Chiapas, 2012.</a:t>
            </a:r>
            <a:endParaRPr lang="es-MX" sz="800" dirty="0"/>
          </a:p>
        </p:txBody>
      </p:sp>
      <p:sp>
        <p:nvSpPr>
          <p:cNvPr id="8" name="7 CuadroTexto">
            <a:hlinkClick r:id="rId2"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41</a:t>
            </a:r>
            <a:endParaRPr lang="es-MX" sz="1200" dirty="0">
              <a:solidFill>
                <a:schemeClr val="bg1"/>
              </a:solidFill>
            </a:endParaRPr>
          </a:p>
        </p:txBody>
      </p:sp>
      <p:sp>
        <p:nvSpPr>
          <p:cNvPr id="9" name="8 Título"/>
          <p:cNvSpPr>
            <a:spLocks noGrp="1"/>
          </p:cNvSpPr>
          <p:nvPr>
            <p:ph type="title" idx="4294967295"/>
          </p:nvPr>
        </p:nvSpPr>
        <p:spPr>
          <a:xfrm>
            <a:off x="289620" y="207690"/>
            <a:ext cx="4022923" cy="491368"/>
          </a:xfrm>
        </p:spPr>
        <p:txBody>
          <a:bodyPr>
            <a:normAutofit fontScale="90000"/>
          </a:bodyPr>
          <a:lstStyle/>
          <a:p>
            <a:r>
              <a:rPr lang="es-MX" sz="1600" dirty="0" smtClean="0"/>
              <a:t>Establecimientos y Cuartos de Hospedaje por Tipo y Categoría</a:t>
            </a:r>
          </a:p>
        </p:txBody>
      </p:sp>
      <p:sp>
        <p:nvSpPr>
          <p:cNvPr id="10" name="Cuadro de texto 2"/>
          <p:cNvSpPr txBox="1">
            <a:spLocks noChangeArrowheads="1"/>
          </p:cNvSpPr>
          <p:nvPr/>
        </p:nvSpPr>
        <p:spPr bwMode="auto">
          <a:xfrm>
            <a:off x="251520" y="848338"/>
            <a:ext cx="4896544" cy="576064"/>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s-MX" sz="1000" dirty="0">
                <a:effectLst/>
                <a:latin typeface="+mj-lt"/>
                <a:ea typeface="Calibri"/>
                <a:cs typeface="Times New Roman"/>
              </a:rPr>
              <a:t>En Chiapas los establecimientos </a:t>
            </a:r>
            <a:r>
              <a:rPr lang="es-MX" sz="1000" dirty="0" smtClean="0">
                <a:effectLst/>
                <a:latin typeface="+mj-lt"/>
                <a:ea typeface="Calibri"/>
                <a:cs typeface="Times New Roman"/>
              </a:rPr>
              <a:t>turísticos en el año 2010 eran 794 y para 2011 aumentaron a 831. Por su parte los cuartos y unidades de hospedaje pasaron de 17,293 a 18,153 en el mismo periodo.</a:t>
            </a:r>
            <a:endParaRPr lang="es-MX" sz="1200" dirty="0">
              <a:effectLst/>
              <a:latin typeface="+mj-lt"/>
              <a:ea typeface="Calibri"/>
              <a:cs typeface="Times New Roman"/>
            </a:endParaRPr>
          </a:p>
        </p:txBody>
      </p:sp>
      <p:sp>
        <p:nvSpPr>
          <p:cNvPr id="11" name="3 CuadroTexto"/>
          <p:cNvSpPr txBox="1"/>
          <p:nvPr/>
        </p:nvSpPr>
        <p:spPr>
          <a:xfrm>
            <a:off x="333053" y="3152934"/>
            <a:ext cx="2919389" cy="20005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700" dirty="0"/>
              <a:t>a/ Comprende: bungalows, condominios, departamentos, pensiones.</a:t>
            </a:r>
          </a:p>
        </p:txBody>
      </p:sp>
      <p:graphicFrame>
        <p:nvGraphicFramePr>
          <p:cNvPr id="14" name="13 Tabla"/>
          <p:cNvGraphicFramePr>
            <a:graphicFrameLocks noGrp="1"/>
          </p:cNvGraphicFramePr>
          <p:nvPr>
            <p:extLst>
              <p:ext uri="{D42A27DB-BD31-4B8C-83A1-F6EECF244321}">
                <p14:modId xmlns:p14="http://schemas.microsoft.com/office/powerpoint/2010/main" val="633924881"/>
              </p:ext>
            </p:extLst>
          </p:nvPr>
        </p:nvGraphicFramePr>
        <p:xfrm>
          <a:off x="385191" y="1700808"/>
          <a:ext cx="8229602" cy="1722942"/>
        </p:xfrm>
        <a:graphic>
          <a:graphicData uri="http://schemas.openxmlformats.org/drawingml/2006/table">
            <a:tbl>
              <a:tblPr firstRow="1" bandRow="1">
                <a:tableStyleId>{F5AB1C69-6EDB-4FF4-983F-18BD219EF322}</a:tableStyleId>
              </a:tblPr>
              <a:tblGrid>
                <a:gridCol w="1899609"/>
                <a:gridCol w="716950"/>
                <a:gridCol w="723077"/>
                <a:gridCol w="796611"/>
                <a:gridCol w="799675"/>
                <a:gridCol w="615842"/>
                <a:gridCol w="710822"/>
                <a:gridCol w="707758"/>
                <a:gridCol w="643416"/>
                <a:gridCol w="615842"/>
              </a:tblGrid>
              <a:tr h="288032">
                <a:tc gridSpan="10">
                  <a:txBody>
                    <a:bodyPr/>
                    <a:lstStyle/>
                    <a:p>
                      <a:pPr algn="ctr" fontAlgn="ctr"/>
                      <a:r>
                        <a:rPr lang="es-MX" sz="1000" u="none" strike="noStrike" dirty="0" smtClean="0">
                          <a:solidFill>
                            <a:srgbClr val="FFFFFF"/>
                          </a:solidFill>
                          <a:effectLst/>
                          <a:latin typeface="+mj-lt"/>
                        </a:rPr>
                        <a:t>Chiapas</a:t>
                      </a:r>
                      <a:endParaRPr lang="es-MX" sz="1000" u="none" strike="noStrike" baseline="0" dirty="0" smtClean="0">
                        <a:solidFill>
                          <a:srgbClr val="FFFFFF"/>
                        </a:solidFill>
                        <a:effectLst/>
                        <a:latin typeface="+mj-lt"/>
                      </a:endParaRPr>
                    </a:p>
                    <a:p>
                      <a:pPr algn="ctr" fontAlgn="ctr"/>
                      <a:r>
                        <a:rPr lang="es-MX" sz="1000" u="none" strike="noStrike" dirty="0" smtClean="0">
                          <a:solidFill>
                            <a:srgbClr val="FFFFFF"/>
                          </a:solidFill>
                          <a:effectLst/>
                          <a:latin typeface="+mj-lt"/>
                        </a:rPr>
                        <a:t>Establecimientos y Cuartos de </a:t>
                      </a:r>
                      <a:r>
                        <a:rPr lang="es-MX" sz="1000" u="none" strike="noStrike" dirty="0">
                          <a:solidFill>
                            <a:srgbClr val="FFFFFF"/>
                          </a:solidFill>
                          <a:effectLst/>
                          <a:latin typeface="+mj-lt"/>
                        </a:rPr>
                        <a:t>Hospedaje registrados, según Tipo de </a:t>
                      </a:r>
                      <a:r>
                        <a:rPr lang="es-MX" sz="1000" u="none" strike="noStrike" dirty="0" smtClean="0">
                          <a:solidFill>
                            <a:srgbClr val="FFFFFF"/>
                          </a:solidFill>
                          <a:effectLst/>
                          <a:latin typeface="+mj-lt"/>
                        </a:rPr>
                        <a:t>alojamiento, 2011</a:t>
                      </a:r>
                      <a:endParaRPr lang="es-MX" sz="1000" b="0"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90206">
                <a:tc rowSpan="2">
                  <a:txBody>
                    <a:bodyPr/>
                    <a:lstStyle/>
                    <a:p>
                      <a:pPr algn="ctr" fontAlgn="ctr"/>
                      <a:r>
                        <a:rPr lang="es-MX" sz="1000" u="none" strike="noStrike" dirty="0">
                          <a:solidFill>
                            <a:srgbClr val="FFFFFF"/>
                          </a:solidFill>
                          <a:effectLst/>
                          <a:latin typeface="+mj-lt"/>
                        </a:rPr>
                        <a:t>Concepto</a:t>
                      </a:r>
                      <a:endParaRPr lang="es-MX" sz="1000" b="0"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p>
                      <a:pPr algn="ctr" fontAlgn="ctr"/>
                      <a:r>
                        <a:rPr lang="es-MX" sz="1000" u="none" strike="noStrike" dirty="0">
                          <a:solidFill>
                            <a:srgbClr val="FFFFFF"/>
                          </a:solidFill>
                          <a:effectLst/>
                          <a:latin typeface="+mj-lt"/>
                        </a:rPr>
                        <a:t>Total</a:t>
                      </a:r>
                      <a:endParaRPr lang="es-MX" sz="1000" b="0"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8">
                  <a:txBody>
                    <a:bodyPr/>
                    <a:lstStyle/>
                    <a:p>
                      <a:pPr algn="ctr" fontAlgn="ctr"/>
                      <a:r>
                        <a:rPr lang="es-MX" sz="1000" u="none" strike="noStrike" dirty="0">
                          <a:solidFill>
                            <a:srgbClr val="FFFFFF"/>
                          </a:solidFill>
                          <a:effectLst/>
                          <a:latin typeface="+mj-lt"/>
                        </a:rPr>
                        <a:t>Tipo de Alojamiento</a:t>
                      </a:r>
                      <a:endParaRPr lang="es-MX" sz="1000" b="0"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23351">
                <a:tc vMerge="1">
                  <a:txBody>
                    <a:bodyPr/>
                    <a:lstStyle/>
                    <a:p>
                      <a:endParaRPr lang="es-MX"/>
                    </a:p>
                  </a:txBody>
                  <a:tcPr/>
                </a:tc>
                <a:tc vMerge="1">
                  <a:txBody>
                    <a:bodyPr/>
                    <a:lstStyle/>
                    <a:p>
                      <a:endParaRPr lang="es-MX"/>
                    </a:p>
                  </a:txBody>
                  <a:tcPr/>
                </a:tc>
                <a:tc>
                  <a:txBody>
                    <a:bodyPr/>
                    <a:lstStyle/>
                    <a:p>
                      <a:pPr algn="ctr" fontAlgn="ctr"/>
                      <a:r>
                        <a:rPr lang="es-MX" sz="1000" u="none" strike="noStrike" dirty="0">
                          <a:solidFill>
                            <a:srgbClr val="FFFFFF"/>
                          </a:solidFill>
                          <a:effectLst/>
                          <a:latin typeface="+mj-lt"/>
                        </a:rPr>
                        <a:t>Hoteles</a:t>
                      </a:r>
                      <a:endParaRPr lang="es-MX" sz="1000" b="0"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1000" u="none" strike="noStrike" dirty="0">
                          <a:solidFill>
                            <a:srgbClr val="FFFFFF"/>
                          </a:solidFill>
                          <a:effectLst/>
                          <a:latin typeface="+mj-lt"/>
                        </a:rPr>
                        <a:t>Moteles</a:t>
                      </a:r>
                      <a:endParaRPr lang="es-MX" sz="1000" b="0"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1000" u="none" strike="noStrike" dirty="0">
                          <a:solidFill>
                            <a:srgbClr val="FFFFFF"/>
                          </a:solidFill>
                          <a:effectLst/>
                          <a:latin typeface="+mj-lt"/>
                        </a:rPr>
                        <a:t>Casas de</a:t>
                      </a:r>
                      <a:br>
                        <a:rPr lang="es-MX" sz="1000" u="none" strike="noStrike" dirty="0">
                          <a:solidFill>
                            <a:srgbClr val="FFFFFF"/>
                          </a:solidFill>
                          <a:effectLst/>
                          <a:latin typeface="+mj-lt"/>
                        </a:rPr>
                      </a:br>
                      <a:r>
                        <a:rPr lang="es-MX" sz="1000" u="none" strike="noStrike" dirty="0">
                          <a:solidFill>
                            <a:srgbClr val="FFFFFF"/>
                          </a:solidFill>
                          <a:effectLst/>
                          <a:latin typeface="+mj-lt"/>
                        </a:rPr>
                        <a:t>huéspedes</a:t>
                      </a:r>
                      <a:endParaRPr lang="es-MX" sz="1000" b="0"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1000" u="none" strike="noStrike" dirty="0">
                          <a:solidFill>
                            <a:srgbClr val="FFFFFF"/>
                          </a:solidFill>
                          <a:effectLst/>
                          <a:latin typeface="+mj-lt"/>
                        </a:rPr>
                        <a:t>Cabañas</a:t>
                      </a:r>
                      <a:endParaRPr lang="es-MX" sz="1000" b="0"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1000" u="none" strike="noStrike" dirty="0">
                          <a:solidFill>
                            <a:srgbClr val="FFFFFF"/>
                          </a:solidFill>
                          <a:effectLst/>
                          <a:latin typeface="+mj-lt"/>
                        </a:rPr>
                        <a:t>Suites</a:t>
                      </a:r>
                      <a:endParaRPr lang="es-MX" sz="1000" b="0"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1000" u="none" strike="noStrike" dirty="0">
                          <a:solidFill>
                            <a:srgbClr val="FFFFFF"/>
                          </a:solidFill>
                          <a:effectLst/>
                          <a:latin typeface="+mj-lt"/>
                        </a:rPr>
                        <a:t>Posadas</a:t>
                      </a:r>
                      <a:endParaRPr lang="es-MX" sz="1000" b="0"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1000" u="none" strike="noStrike" dirty="0">
                          <a:solidFill>
                            <a:srgbClr val="FFFFFF"/>
                          </a:solidFill>
                          <a:effectLst/>
                          <a:latin typeface="+mj-lt"/>
                        </a:rPr>
                        <a:t>Trailer</a:t>
                      </a:r>
                      <a:br>
                        <a:rPr lang="es-MX" sz="1000" u="none" strike="noStrike" dirty="0">
                          <a:solidFill>
                            <a:srgbClr val="FFFFFF"/>
                          </a:solidFill>
                          <a:effectLst/>
                          <a:latin typeface="+mj-lt"/>
                        </a:rPr>
                      </a:br>
                      <a:r>
                        <a:rPr lang="es-MX" sz="1000" u="none" strike="noStrike" dirty="0">
                          <a:solidFill>
                            <a:srgbClr val="FFFFFF"/>
                          </a:solidFill>
                          <a:effectLst/>
                          <a:latin typeface="+mj-lt"/>
                        </a:rPr>
                        <a:t>parks</a:t>
                      </a:r>
                      <a:endParaRPr lang="es-MX" sz="1000" b="0"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1000" u="none" strike="noStrike" dirty="0">
                          <a:solidFill>
                            <a:srgbClr val="FFFFFF"/>
                          </a:solidFill>
                          <a:effectLst/>
                          <a:latin typeface="+mj-lt"/>
                        </a:rPr>
                        <a:t>Otros a/ </a:t>
                      </a:r>
                      <a:endParaRPr lang="es-MX" sz="1000" b="0"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90382">
                <a:tc>
                  <a:txBody>
                    <a:bodyPr/>
                    <a:lstStyle/>
                    <a:p>
                      <a:pPr algn="l" fontAlgn="ctr"/>
                      <a:r>
                        <a:rPr lang="es-MX" sz="1000" u="none" strike="noStrike" dirty="0">
                          <a:effectLst/>
                          <a:latin typeface="+mj-lt"/>
                        </a:rPr>
                        <a:t>Establecimientos</a:t>
                      </a:r>
                      <a:endParaRPr lang="es-MX" sz="1000" b="0" i="0" u="none" strike="noStrike" dirty="0">
                        <a:solidFill>
                          <a:srgbClr val="000000"/>
                        </a:solidFill>
                        <a:effectLst/>
                        <a:latin typeface="+mj-lt"/>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ctr" fontAlgn="ctr"/>
                      <a:r>
                        <a:rPr lang="es-MX" sz="1000" u="none" strike="noStrike" dirty="0" smtClean="0">
                          <a:effectLst/>
                          <a:latin typeface="+mj-lt"/>
                        </a:rPr>
                        <a:t>831</a:t>
                      </a:r>
                      <a:endParaRPr lang="es-MX" sz="1000" b="1" i="0" u="none" strike="noStrike" dirty="0">
                        <a:solidFill>
                          <a:srgbClr val="000000"/>
                        </a:solidFill>
                        <a:effectLst/>
                        <a:latin typeface="+mj-lt"/>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ctr" fontAlgn="ctr"/>
                      <a:r>
                        <a:rPr lang="es-MX" sz="1000" u="none" strike="noStrike" dirty="0" smtClean="0">
                          <a:effectLst/>
                          <a:latin typeface="+mj-lt"/>
                        </a:rPr>
                        <a:t>721</a:t>
                      </a:r>
                      <a:endParaRPr lang="es-MX" sz="1000" b="0" i="0" u="none" strike="noStrike" dirty="0">
                        <a:solidFill>
                          <a:srgbClr val="000000"/>
                        </a:solidFill>
                        <a:effectLst/>
                        <a:latin typeface="+mj-lt"/>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ctr" fontAlgn="ctr"/>
                      <a:r>
                        <a:rPr lang="es-MX" sz="1000" u="none" strike="noStrike" dirty="0" smtClean="0">
                          <a:effectLst/>
                          <a:latin typeface="+mj-lt"/>
                        </a:rPr>
                        <a:t>48</a:t>
                      </a:r>
                      <a:endParaRPr lang="es-MX" sz="1000" b="0" i="0" u="none" strike="noStrike" dirty="0">
                        <a:solidFill>
                          <a:srgbClr val="000000"/>
                        </a:solidFill>
                        <a:effectLst/>
                        <a:latin typeface="+mj-lt"/>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ctr" fontAlgn="ctr"/>
                      <a:r>
                        <a:rPr lang="es-MX" sz="1000" u="none" strike="noStrike" dirty="0" smtClean="0">
                          <a:effectLst/>
                          <a:latin typeface="+mj-lt"/>
                        </a:rPr>
                        <a:t>15</a:t>
                      </a:r>
                      <a:endParaRPr lang="es-MX" sz="1000" b="0" i="0" u="none" strike="noStrike" dirty="0">
                        <a:solidFill>
                          <a:srgbClr val="000000"/>
                        </a:solidFill>
                        <a:effectLst/>
                        <a:latin typeface="+mj-lt"/>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ctr" fontAlgn="ctr"/>
                      <a:r>
                        <a:rPr lang="es-MX" sz="1000" u="none" strike="noStrike" dirty="0" smtClean="0">
                          <a:effectLst/>
                          <a:latin typeface="+mj-lt"/>
                        </a:rPr>
                        <a:t>27</a:t>
                      </a:r>
                      <a:endParaRPr lang="es-MX" sz="1000" b="0" i="0" u="none" strike="noStrike" dirty="0">
                        <a:solidFill>
                          <a:srgbClr val="000000"/>
                        </a:solidFill>
                        <a:effectLst/>
                        <a:latin typeface="+mj-lt"/>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ctr" fontAlgn="ctr"/>
                      <a:r>
                        <a:rPr lang="es-MX" sz="1000" u="none" strike="noStrike" dirty="0" smtClean="0">
                          <a:effectLst/>
                          <a:latin typeface="+mj-lt"/>
                        </a:rPr>
                        <a:t>15</a:t>
                      </a:r>
                      <a:endParaRPr lang="es-MX" sz="1000" b="0" i="0" u="none" strike="noStrike" dirty="0">
                        <a:solidFill>
                          <a:srgbClr val="000000"/>
                        </a:solidFill>
                        <a:effectLst/>
                        <a:latin typeface="+mj-lt"/>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ctr" fontAlgn="ctr"/>
                      <a:r>
                        <a:rPr lang="es-MX" sz="1000" u="none" strike="noStrike" dirty="0">
                          <a:effectLst/>
                          <a:latin typeface="+mj-lt"/>
                        </a:rPr>
                        <a:t>0</a:t>
                      </a:r>
                      <a:endParaRPr lang="es-MX" sz="1000" b="0" i="0" u="none" strike="noStrike" dirty="0">
                        <a:solidFill>
                          <a:srgbClr val="000000"/>
                        </a:solidFill>
                        <a:effectLst/>
                        <a:latin typeface="+mj-lt"/>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ctr" fontAlgn="ctr"/>
                      <a:r>
                        <a:rPr lang="es-MX" sz="1000" u="none" strike="noStrike" dirty="0">
                          <a:effectLst/>
                          <a:latin typeface="+mj-lt"/>
                        </a:rPr>
                        <a:t>2</a:t>
                      </a:r>
                      <a:endParaRPr lang="es-MX" sz="1000" b="0" i="0" u="none" strike="noStrike" dirty="0">
                        <a:solidFill>
                          <a:srgbClr val="000000"/>
                        </a:solidFill>
                        <a:effectLst/>
                        <a:latin typeface="+mj-lt"/>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ctr" fontAlgn="ctr"/>
                      <a:r>
                        <a:rPr lang="es-MX" sz="1000" u="none" strike="noStrike" dirty="0">
                          <a:effectLst/>
                          <a:latin typeface="+mj-lt"/>
                        </a:rPr>
                        <a:t>3</a:t>
                      </a:r>
                      <a:endParaRPr lang="es-MX" sz="1000" b="0" i="0" u="none" strike="noStrike" dirty="0">
                        <a:solidFill>
                          <a:srgbClr val="000000"/>
                        </a:solidFill>
                        <a:effectLst/>
                        <a:latin typeface="+mj-lt"/>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r>
              <a:tr h="313841">
                <a:tc>
                  <a:txBody>
                    <a:bodyPr/>
                    <a:lstStyle/>
                    <a:p>
                      <a:pPr algn="l" fontAlgn="ctr"/>
                      <a:r>
                        <a:rPr lang="es-MX" sz="1000" u="none" strike="noStrike" dirty="0">
                          <a:effectLst/>
                          <a:latin typeface="+mj-lt"/>
                        </a:rPr>
                        <a:t>Cuartos y Unidades de Hospedaje</a:t>
                      </a:r>
                      <a:endParaRPr lang="es-MX" sz="1000" b="0" i="0" u="none" strike="noStrike" dirty="0">
                        <a:solidFill>
                          <a:srgbClr val="000000"/>
                        </a:solidFill>
                        <a:effectLst/>
                        <a:latin typeface="+mj-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ctr" fontAlgn="ctr"/>
                      <a:r>
                        <a:rPr lang="es-MX" sz="1000" u="none" strike="noStrike" dirty="0" smtClean="0">
                          <a:effectLst/>
                          <a:latin typeface="+mj-lt"/>
                        </a:rPr>
                        <a:t>18,153</a:t>
                      </a:r>
                      <a:endParaRPr lang="es-MX" sz="1000" b="1" i="0" u="none" strike="noStrike" dirty="0">
                        <a:solidFill>
                          <a:srgbClr val="000000"/>
                        </a:solidFill>
                        <a:effectLst/>
                        <a:latin typeface="+mj-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ctr" fontAlgn="ctr"/>
                      <a:r>
                        <a:rPr lang="es-MX" sz="1000" u="none" strike="noStrike" dirty="0" smtClean="0">
                          <a:effectLst/>
                          <a:latin typeface="+mj-lt"/>
                        </a:rPr>
                        <a:t>16,335</a:t>
                      </a:r>
                      <a:endParaRPr lang="es-MX" sz="1000" b="0" i="0" u="none" strike="noStrike" dirty="0">
                        <a:solidFill>
                          <a:srgbClr val="000000"/>
                        </a:solidFill>
                        <a:effectLst/>
                        <a:latin typeface="+mj-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ctr" fontAlgn="ctr"/>
                      <a:r>
                        <a:rPr lang="es-MX" sz="1000" u="none" strike="noStrike" dirty="0" smtClean="0">
                          <a:effectLst/>
                          <a:latin typeface="+mj-lt"/>
                        </a:rPr>
                        <a:t>1,096</a:t>
                      </a:r>
                      <a:endParaRPr lang="es-MX" sz="1000" b="0" i="0" u="none" strike="noStrike" dirty="0">
                        <a:solidFill>
                          <a:srgbClr val="000000"/>
                        </a:solidFill>
                        <a:effectLst/>
                        <a:latin typeface="+mj-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ctr" fontAlgn="ctr"/>
                      <a:r>
                        <a:rPr lang="es-MX" sz="1000" u="none" strike="noStrike" dirty="0" smtClean="0">
                          <a:effectLst/>
                          <a:latin typeface="+mj-lt"/>
                        </a:rPr>
                        <a:t>103</a:t>
                      </a:r>
                      <a:endParaRPr lang="es-MX" sz="1000" b="0" i="0" u="none" strike="noStrike" dirty="0">
                        <a:solidFill>
                          <a:srgbClr val="000000"/>
                        </a:solidFill>
                        <a:effectLst/>
                        <a:latin typeface="+mj-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ctr" fontAlgn="ctr"/>
                      <a:r>
                        <a:rPr lang="es-MX" sz="1000" u="none" strike="noStrike" dirty="0" smtClean="0">
                          <a:effectLst/>
                          <a:latin typeface="+mj-lt"/>
                        </a:rPr>
                        <a:t>357</a:t>
                      </a:r>
                      <a:endParaRPr lang="es-MX" sz="1000" b="0" i="0" u="none" strike="noStrike" dirty="0">
                        <a:solidFill>
                          <a:srgbClr val="000000"/>
                        </a:solidFill>
                        <a:effectLst/>
                        <a:latin typeface="+mj-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ctr" fontAlgn="ctr"/>
                      <a:r>
                        <a:rPr lang="es-MX" sz="1000" u="none" strike="noStrike" dirty="0" smtClean="0">
                          <a:effectLst/>
                          <a:latin typeface="+mj-lt"/>
                        </a:rPr>
                        <a:t>196</a:t>
                      </a:r>
                      <a:endParaRPr lang="es-MX" sz="1000" b="0" i="0" u="none" strike="noStrike" dirty="0">
                        <a:solidFill>
                          <a:srgbClr val="000000"/>
                        </a:solidFill>
                        <a:effectLst/>
                        <a:latin typeface="+mj-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ctr" fontAlgn="ctr"/>
                      <a:r>
                        <a:rPr lang="es-MX" sz="1000" u="none" strike="noStrike" dirty="0">
                          <a:effectLst/>
                          <a:latin typeface="+mj-lt"/>
                        </a:rPr>
                        <a:t>0</a:t>
                      </a:r>
                      <a:endParaRPr lang="es-MX" sz="1000" b="0" i="0" u="none" strike="noStrike" dirty="0">
                        <a:solidFill>
                          <a:srgbClr val="000000"/>
                        </a:solidFill>
                        <a:effectLst/>
                        <a:latin typeface="+mj-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ctr" fontAlgn="ctr"/>
                      <a:r>
                        <a:rPr lang="es-MX" sz="1000" u="none" strike="noStrike" dirty="0">
                          <a:effectLst/>
                          <a:latin typeface="+mj-lt"/>
                        </a:rPr>
                        <a:t>43</a:t>
                      </a:r>
                      <a:endParaRPr lang="es-MX" sz="1000" b="0" i="0" u="none" strike="noStrike" dirty="0">
                        <a:solidFill>
                          <a:srgbClr val="000000"/>
                        </a:solidFill>
                        <a:effectLst/>
                        <a:latin typeface="+mj-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c>
                  <a:txBody>
                    <a:bodyPr/>
                    <a:lstStyle/>
                    <a:p>
                      <a:pPr algn="ctr" fontAlgn="ctr"/>
                      <a:r>
                        <a:rPr lang="es-MX" sz="1000" u="none" strike="noStrike" dirty="0">
                          <a:effectLst/>
                          <a:latin typeface="+mj-lt"/>
                        </a:rPr>
                        <a:t>23</a:t>
                      </a:r>
                      <a:endParaRPr lang="es-MX" sz="1000" b="0" i="0" u="none" strike="noStrike" dirty="0">
                        <a:solidFill>
                          <a:srgbClr val="000000"/>
                        </a:solidFill>
                        <a:effectLst/>
                        <a:latin typeface="+mj-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5E8"/>
                    </a:solidFill>
                  </a:tcPr>
                </a:tc>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957743210"/>
              </p:ext>
            </p:extLst>
          </p:nvPr>
        </p:nvGraphicFramePr>
        <p:xfrm>
          <a:off x="1066168" y="3573016"/>
          <a:ext cx="7034224" cy="1788795"/>
        </p:xfrm>
        <a:graphic>
          <a:graphicData uri="http://schemas.openxmlformats.org/drawingml/2006/table">
            <a:tbl>
              <a:tblPr firstRow="1" bandRow="1">
                <a:tableStyleId>{F5AB1C69-6EDB-4FF4-983F-18BD219EF322}</a:tableStyleId>
              </a:tblPr>
              <a:tblGrid>
                <a:gridCol w="1889760"/>
                <a:gridCol w="713232"/>
                <a:gridCol w="719328"/>
                <a:gridCol w="792480"/>
                <a:gridCol w="795528"/>
                <a:gridCol w="612648"/>
                <a:gridCol w="707136"/>
                <a:gridCol w="804112"/>
              </a:tblGrid>
              <a:tr h="271482">
                <a:tc gridSpan="8">
                  <a:txBody>
                    <a:bodyPr/>
                    <a:lstStyle/>
                    <a:p>
                      <a:pPr algn="ctr" fontAlgn="ctr"/>
                      <a:r>
                        <a:rPr lang="es-MX" sz="1000" u="none" strike="noStrike" dirty="0" smtClean="0">
                          <a:solidFill>
                            <a:srgbClr val="FFFFFF"/>
                          </a:solidFill>
                          <a:effectLst/>
                          <a:latin typeface="+mj-lt"/>
                        </a:rPr>
                        <a:t>Chiapas</a:t>
                      </a:r>
                    </a:p>
                    <a:p>
                      <a:pPr algn="ctr" fontAlgn="ctr"/>
                      <a:r>
                        <a:rPr lang="es-MX" sz="1000" u="none" strike="noStrike" dirty="0" smtClean="0">
                          <a:solidFill>
                            <a:srgbClr val="FFFFFF"/>
                          </a:solidFill>
                          <a:effectLst/>
                          <a:latin typeface="+mj-lt"/>
                        </a:rPr>
                        <a:t>Establecimientos y Cuartos de </a:t>
                      </a:r>
                      <a:r>
                        <a:rPr lang="es-MX" sz="1000" u="none" strike="noStrike" dirty="0">
                          <a:solidFill>
                            <a:srgbClr val="FFFFFF"/>
                          </a:solidFill>
                          <a:effectLst/>
                          <a:latin typeface="+mj-lt"/>
                        </a:rPr>
                        <a:t>Hospedaje registrados, según Categoría </a:t>
                      </a:r>
                      <a:r>
                        <a:rPr lang="es-MX" sz="1000" u="none" strike="noStrike" dirty="0" smtClean="0">
                          <a:solidFill>
                            <a:srgbClr val="FFFFFF"/>
                          </a:solidFill>
                          <a:effectLst/>
                          <a:latin typeface="+mj-lt"/>
                        </a:rPr>
                        <a:t>Turística, 2011</a:t>
                      </a:r>
                      <a:endParaRPr lang="es-MX" sz="1000" b="0"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71450">
                <a:tc rowSpan="2">
                  <a:txBody>
                    <a:bodyPr/>
                    <a:lstStyle/>
                    <a:p>
                      <a:pPr algn="ctr" fontAlgn="ctr"/>
                      <a:r>
                        <a:rPr lang="es-MX" sz="1000" u="none" strike="noStrike" dirty="0">
                          <a:solidFill>
                            <a:srgbClr val="FFFFFF"/>
                          </a:solidFill>
                          <a:effectLst/>
                          <a:latin typeface="+mj-lt"/>
                        </a:rPr>
                        <a:t>Concepto</a:t>
                      </a:r>
                      <a:endParaRPr lang="es-MX" sz="1000" b="0"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p>
                      <a:pPr algn="ctr" fontAlgn="ctr"/>
                      <a:r>
                        <a:rPr lang="es-MX" sz="1000" u="none" strike="noStrike" dirty="0">
                          <a:solidFill>
                            <a:srgbClr val="FFFFFF"/>
                          </a:solidFill>
                          <a:effectLst/>
                          <a:latin typeface="+mj-lt"/>
                        </a:rPr>
                        <a:t>Total</a:t>
                      </a:r>
                      <a:endParaRPr lang="es-MX" sz="1000" b="0"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6">
                  <a:txBody>
                    <a:bodyPr/>
                    <a:lstStyle/>
                    <a:p>
                      <a:pPr algn="ctr" fontAlgn="ctr"/>
                      <a:r>
                        <a:rPr lang="es-MX" sz="1000" u="none" strike="noStrike" dirty="0">
                          <a:solidFill>
                            <a:srgbClr val="FFFFFF"/>
                          </a:solidFill>
                          <a:effectLst/>
                          <a:latin typeface="+mj-lt"/>
                        </a:rPr>
                        <a:t>Categoría Turística</a:t>
                      </a:r>
                      <a:endParaRPr lang="es-MX" sz="1000" b="0"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19100">
                <a:tc vMerge="1">
                  <a:txBody>
                    <a:bodyPr/>
                    <a:lstStyle/>
                    <a:p>
                      <a:endParaRPr lang="es-MX"/>
                    </a:p>
                  </a:txBody>
                  <a:tcPr/>
                </a:tc>
                <a:tc vMerge="1">
                  <a:txBody>
                    <a:bodyPr/>
                    <a:lstStyle/>
                    <a:p>
                      <a:endParaRPr lang="es-MX"/>
                    </a:p>
                  </a:txBody>
                  <a:tcPr/>
                </a:tc>
                <a:tc>
                  <a:txBody>
                    <a:bodyPr/>
                    <a:lstStyle/>
                    <a:p>
                      <a:pPr algn="ctr" fontAlgn="ctr"/>
                      <a:r>
                        <a:rPr lang="es-MX" sz="1000" u="none" strike="noStrike" dirty="0">
                          <a:solidFill>
                            <a:srgbClr val="FFFFFF"/>
                          </a:solidFill>
                          <a:effectLst/>
                          <a:latin typeface="+mj-lt"/>
                        </a:rPr>
                        <a:t>Cinco</a:t>
                      </a:r>
                      <a:br>
                        <a:rPr lang="es-MX" sz="1000" u="none" strike="noStrike" dirty="0">
                          <a:solidFill>
                            <a:srgbClr val="FFFFFF"/>
                          </a:solidFill>
                          <a:effectLst/>
                          <a:latin typeface="+mj-lt"/>
                        </a:rPr>
                      </a:br>
                      <a:r>
                        <a:rPr lang="es-MX" sz="1000" u="none" strike="noStrike" dirty="0">
                          <a:solidFill>
                            <a:srgbClr val="FFFFFF"/>
                          </a:solidFill>
                          <a:effectLst/>
                          <a:latin typeface="+mj-lt"/>
                        </a:rPr>
                        <a:t>estrellas a/</a:t>
                      </a:r>
                      <a:endParaRPr lang="es-MX" sz="1000" b="0"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1000" u="none" strike="noStrike" dirty="0">
                          <a:solidFill>
                            <a:srgbClr val="FFFFFF"/>
                          </a:solidFill>
                          <a:effectLst/>
                          <a:latin typeface="+mj-lt"/>
                        </a:rPr>
                        <a:t>Cuatro</a:t>
                      </a:r>
                      <a:br>
                        <a:rPr lang="es-MX" sz="1000" u="none" strike="noStrike" dirty="0">
                          <a:solidFill>
                            <a:srgbClr val="FFFFFF"/>
                          </a:solidFill>
                          <a:effectLst/>
                          <a:latin typeface="+mj-lt"/>
                        </a:rPr>
                      </a:br>
                      <a:r>
                        <a:rPr lang="es-MX" sz="1000" u="none" strike="noStrike" dirty="0">
                          <a:solidFill>
                            <a:srgbClr val="FFFFFF"/>
                          </a:solidFill>
                          <a:effectLst/>
                          <a:latin typeface="+mj-lt"/>
                        </a:rPr>
                        <a:t>estrellas</a:t>
                      </a:r>
                      <a:endParaRPr lang="es-MX" sz="1000" b="0"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1000" u="none" strike="noStrike" dirty="0">
                          <a:solidFill>
                            <a:srgbClr val="FFFFFF"/>
                          </a:solidFill>
                          <a:effectLst/>
                          <a:latin typeface="+mj-lt"/>
                        </a:rPr>
                        <a:t>Tres </a:t>
                      </a:r>
                      <a:br>
                        <a:rPr lang="es-MX" sz="1000" u="none" strike="noStrike" dirty="0">
                          <a:solidFill>
                            <a:srgbClr val="FFFFFF"/>
                          </a:solidFill>
                          <a:effectLst/>
                          <a:latin typeface="+mj-lt"/>
                        </a:rPr>
                      </a:br>
                      <a:r>
                        <a:rPr lang="es-MX" sz="1000" u="none" strike="noStrike" dirty="0">
                          <a:solidFill>
                            <a:srgbClr val="FFFFFF"/>
                          </a:solidFill>
                          <a:effectLst/>
                          <a:latin typeface="+mj-lt"/>
                        </a:rPr>
                        <a:t>estrellas</a:t>
                      </a:r>
                      <a:endParaRPr lang="es-MX" sz="1000" b="0"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1000" u="none" strike="noStrike" dirty="0">
                          <a:solidFill>
                            <a:srgbClr val="FFFFFF"/>
                          </a:solidFill>
                          <a:effectLst/>
                          <a:latin typeface="+mj-lt"/>
                        </a:rPr>
                        <a:t>Dos</a:t>
                      </a:r>
                      <a:br>
                        <a:rPr lang="es-MX" sz="1000" u="none" strike="noStrike" dirty="0">
                          <a:solidFill>
                            <a:srgbClr val="FFFFFF"/>
                          </a:solidFill>
                          <a:effectLst/>
                          <a:latin typeface="+mj-lt"/>
                        </a:rPr>
                      </a:br>
                      <a:r>
                        <a:rPr lang="es-MX" sz="1000" u="none" strike="noStrike" dirty="0">
                          <a:solidFill>
                            <a:srgbClr val="FFFFFF"/>
                          </a:solidFill>
                          <a:effectLst/>
                          <a:latin typeface="+mj-lt"/>
                        </a:rPr>
                        <a:t>estrellas</a:t>
                      </a:r>
                      <a:endParaRPr lang="es-MX" sz="1000" b="0"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1000" u="none" strike="noStrike" dirty="0">
                          <a:solidFill>
                            <a:srgbClr val="FFFFFF"/>
                          </a:solidFill>
                          <a:effectLst/>
                          <a:latin typeface="+mj-lt"/>
                        </a:rPr>
                        <a:t>Una</a:t>
                      </a:r>
                      <a:br>
                        <a:rPr lang="es-MX" sz="1000" u="none" strike="noStrike" dirty="0">
                          <a:solidFill>
                            <a:srgbClr val="FFFFFF"/>
                          </a:solidFill>
                          <a:effectLst/>
                          <a:latin typeface="+mj-lt"/>
                        </a:rPr>
                      </a:br>
                      <a:r>
                        <a:rPr lang="es-MX" sz="1000" u="none" strike="noStrike" dirty="0">
                          <a:solidFill>
                            <a:srgbClr val="FFFFFF"/>
                          </a:solidFill>
                          <a:effectLst/>
                          <a:latin typeface="+mj-lt"/>
                        </a:rPr>
                        <a:t>estrella</a:t>
                      </a:r>
                      <a:endParaRPr lang="es-MX" sz="1000" b="0"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1000" u="none" strike="noStrike" dirty="0">
                          <a:solidFill>
                            <a:srgbClr val="FFFFFF"/>
                          </a:solidFill>
                          <a:effectLst/>
                          <a:latin typeface="+mj-lt"/>
                        </a:rPr>
                        <a:t>Sin categoría b/</a:t>
                      </a:r>
                      <a:endParaRPr lang="es-MX" sz="1000" b="0"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333375">
                <a:tc>
                  <a:txBody>
                    <a:bodyPr/>
                    <a:lstStyle/>
                    <a:p>
                      <a:pPr algn="l" fontAlgn="ctr"/>
                      <a:r>
                        <a:rPr lang="es-MX" sz="1000" u="none" strike="noStrike" dirty="0">
                          <a:effectLst/>
                          <a:latin typeface="+mj-lt"/>
                        </a:rPr>
                        <a:t>Establecimientos</a:t>
                      </a:r>
                      <a:endParaRPr lang="es-MX" sz="1000" b="0" i="0" u="none" strike="noStrike" dirty="0">
                        <a:solidFill>
                          <a:srgbClr val="000000"/>
                        </a:solidFill>
                        <a:effectLst/>
                        <a:latin typeface="+mj-lt"/>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ctr" fontAlgn="ctr"/>
                      <a:r>
                        <a:rPr lang="es-MX" sz="1000" u="none" strike="noStrike" dirty="0" smtClean="0">
                          <a:effectLst/>
                          <a:latin typeface="+mj-lt"/>
                        </a:rPr>
                        <a:t>831</a:t>
                      </a:r>
                      <a:endParaRPr lang="es-MX" sz="1000" b="1" i="0" u="none" strike="noStrike" dirty="0">
                        <a:solidFill>
                          <a:srgbClr val="000000"/>
                        </a:solidFill>
                        <a:effectLst/>
                        <a:latin typeface="+mj-lt"/>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ctr" fontAlgn="ctr"/>
                      <a:r>
                        <a:rPr lang="es-MX" sz="1000" u="none" strike="noStrike" dirty="0">
                          <a:effectLst/>
                          <a:latin typeface="+mj-lt"/>
                        </a:rPr>
                        <a:t>18</a:t>
                      </a:r>
                      <a:endParaRPr lang="es-MX" sz="1000" b="0" i="0" u="none" strike="noStrike" dirty="0">
                        <a:solidFill>
                          <a:srgbClr val="000000"/>
                        </a:solidFill>
                        <a:effectLst/>
                        <a:latin typeface="+mj-lt"/>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ctr" fontAlgn="ctr"/>
                      <a:r>
                        <a:rPr lang="es-MX" sz="1000" u="none" strike="noStrike" dirty="0" smtClean="0">
                          <a:effectLst/>
                          <a:latin typeface="+mj-lt"/>
                        </a:rPr>
                        <a:t>52</a:t>
                      </a:r>
                      <a:endParaRPr lang="es-MX" sz="1000" b="0" i="0" u="none" strike="noStrike" dirty="0">
                        <a:solidFill>
                          <a:srgbClr val="000000"/>
                        </a:solidFill>
                        <a:effectLst/>
                        <a:latin typeface="+mj-lt"/>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ctr" fontAlgn="ctr"/>
                      <a:r>
                        <a:rPr lang="es-MX" sz="1000" u="none" strike="noStrike" dirty="0" smtClean="0">
                          <a:effectLst/>
                          <a:latin typeface="+mj-lt"/>
                        </a:rPr>
                        <a:t>135</a:t>
                      </a:r>
                      <a:endParaRPr lang="es-MX" sz="1000" b="0" i="0" u="none" strike="noStrike" dirty="0">
                        <a:solidFill>
                          <a:srgbClr val="000000"/>
                        </a:solidFill>
                        <a:effectLst/>
                        <a:latin typeface="+mj-lt"/>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ctr" fontAlgn="ctr"/>
                      <a:r>
                        <a:rPr lang="es-MX" sz="1000" u="none" strike="noStrike" dirty="0" smtClean="0">
                          <a:effectLst/>
                          <a:latin typeface="+mj-lt"/>
                        </a:rPr>
                        <a:t>145</a:t>
                      </a:r>
                      <a:endParaRPr lang="es-MX" sz="1000" b="0" i="0" u="none" strike="noStrike" dirty="0">
                        <a:solidFill>
                          <a:srgbClr val="000000"/>
                        </a:solidFill>
                        <a:effectLst/>
                        <a:latin typeface="+mj-lt"/>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ctr" fontAlgn="ctr"/>
                      <a:r>
                        <a:rPr lang="es-MX" sz="1000" u="none" strike="noStrike" dirty="0" smtClean="0">
                          <a:effectLst/>
                          <a:latin typeface="+mj-lt"/>
                        </a:rPr>
                        <a:t>431</a:t>
                      </a:r>
                      <a:endParaRPr lang="es-MX" sz="1000" b="0" i="0" u="none" strike="noStrike" dirty="0">
                        <a:solidFill>
                          <a:srgbClr val="000000"/>
                        </a:solidFill>
                        <a:effectLst/>
                        <a:latin typeface="+mj-lt"/>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c>
                  <a:txBody>
                    <a:bodyPr/>
                    <a:lstStyle/>
                    <a:p>
                      <a:pPr algn="ctr" fontAlgn="ctr"/>
                      <a:r>
                        <a:rPr lang="es-MX" sz="1000" u="none" strike="noStrike" dirty="0" smtClean="0">
                          <a:effectLst/>
                          <a:latin typeface="+mj-lt"/>
                        </a:rPr>
                        <a:t>50</a:t>
                      </a:r>
                      <a:endParaRPr lang="es-MX" sz="1000" b="0" i="0" u="none" strike="noStrike" dirty="0">
                        <a:solidFill>
                          <a:srgbClr val="000000"/>
                        </a:solidFill>
                        <a:effectLst/>
                        <a:latin typeface="+mj-lt"/>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F4"/>
                    </a:solidFill>
                  </a:tcPr>
                </a:tc>
              </a:tr>
              <a:tr h="266700">
                <a:tc>
                  <a:txBody>
                    <a:bodyPr/>
                    <a:lstStyle/>
                    <a:p>
                      <a:pPr algn="l" fontAlgn="ctr"/>
                      <a:r>
                        <a:rPr lang="es-MX" sz="1000" u="none" strike="noStrike" dirty="0">
                          <a:effectLst/>
                          <a:latin typeface="+mj-lt"/>
                        </a:rPr>
                        <a:t>Cuartos y Unidades de Hospedaje</a:t>
                      </a:r>
                      <a:endParaRPr lang="es-MX" sz="1000" b="0" i="0" u="none" strike="noStrike" dirty="0">
                        <a:solidFill>
                          <a:srgbClr val="000000"/>
                        </a:solidFill>
                        <a:effectLst/>
                        <a:latin typeface="+mj-lt"/>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ctr"/>
                      <a:r>
                        <a:rPr lang="es-MX" sz="1000" u="none" strike="noStrike" dirty="0" smtClean="0">
                          <a:effectLst/>
                          <a:latin typeface="+mj-lt"/>
                        </a:rPr>
                        <a:t>18,153</a:t>
                      </a:r>
                      <a:endParaRPr lang="es-MX" sz="1000" b="1" i="0" u="none" strike="noStrike" dirty="0">
                        <a:solidFill>
                          <a:srgbClr val="000000"/>
                        </a:solidFill>
                        <a:effectLst/>
                        <a:latin typeface="+mj-lt"/>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ctr"/>
                      <a:r>
                        <a:rPr lang="es-MX" sz="1000" u="none" strike="noStrike" dirty="0" smtClean="0">
                          <a:effectLst/>
                          <a:latin typeface="+mj-lt"/>
                        </a:rPr>
                        <a:t>1,383</a:t>
                      </a:r>
                      <a:endParaRPr lang="es-MX" sz="1000" b="0" i="0" u="none" strike="noStrike" dirty="0">
                        <a:solidFill>
                          <a:srgbClr val="000000"/>
                        </a:solidFill>
                        <a:effectLst/>
                        <a:latin typeface="+mj-lt"/>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ctr"/>
                      <a:r>
                        <a:rPr lang="es-MX" sz="1000" u="none" strike="noStrike" dirty="0" smtClean="0">
                          <a:effectLst/>
                          <a:latin typeface="+mj-lt"/>
                        </a:rPr>
                        <a:t>2,845</a:t>
                      </a:r>
                      <a:endParaRPr lang="es-MX" sz="1000" b="0" i="0" u="none" strike="noStrike" dirty="0">
                        <a:solidFill>
                          <a:srgbClr val="000000"/>
                        </a:solidFill>
                        <a:effectLst/>
                        <a:latin typeface="+mj-lt"/>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ctr"/>
                      <a:r>
                        <a:rPr lang="es-MX" sz="1000" u="none" strike="noStrike" dirty="0" smtClean="0">
                          <a:effectLst/>
                          <a:latin typeface="+mj-lt"/>
                        </a:rPr>
                        <a:t>3,206</a:t>
                      </a:r>
                      <a:endParaRPr lang="es-MX" sz="1000" b="0" i="0" u="none" strike="noStrike" dirty="0">
                        <a:solidFill>
                          <a:srgbClr val="000000"/>
                        </a:solidFill>
                        <a:effectLst/>
                        <a:latin typeface="+mj-lt"/>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ctr"/>
                      <a:r>
                        <a:rPr lang="es-MX" sz="1000" u="none" strike="noStrike" dirty="0" smtClean="0">
                          <a:effectLst/>
                          <a:latin typeface="+mj-lt"/>
                        </a:rPr>
                        <a:t>3,470</a:t>
                      </a:r>
                      <a:endParaRPr lang="es-MX" sz="1000" b="0" i="0" u="none" strike="noStrike" dirty="0">
                        <a:solidFill>
                          <a:srgbClr val="000000"/>
                        </a:solidFill>
                        <a:effectLst/>
                        <a:latin typeface="+mj-lt"/>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ctr"/>
                      <a:r>
                        <a:rPr lang="es-MX" sz="1000" u="none" strike="noStrike" dirty="0" smtClean="0">
                          <a:effectLst/>
                          <a:latin typeface="+mj-lt"/>
                        </a:rPr>
                        <a:t>6,110</a:t>
                      </a:r>
                      <a:endParaRPr lang="es-MX" sz="1000" b="0" i="0" u="none" strike="noStrike" dirty="0">
                        <a:solidFill>
                          <a:srgbClr val="000000"/>
                        </a:solidFill>
                        <a:effectLst/>
                        <a:latin typeface="+mj-lt"/>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ctr"/>
                      <a:r>
                        <a:rPr lang="es-MX" sz="1000" u="none" strike="noStrike" dirty="0" smtClean="0">
                          <a:effectLst/>
                          <a:latin typeface="+mj-lt"/>
                        </a:rPr>
                        <a:t>1,139</a:t>
                      </a:r>
                      <a:endParaRPr lang="es-MX" sz="1000" b="0" i="0" u="none" strike="noStrike" dirty="0">
                        <a:solidFill>
                          <a:srgbClr val="000000"/>
                        </a:solidFill>
                        <a:effectLst/>
                        <a:latin typeface="+mj-lt"/>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r>
            </a:tbl>
          </a:graphicData>
        </a:graphic>
      </p:graphicFrame>
      <p:sp>
        <p:nvSpPr>
          <p:cNvPr id="16" name="4 CuadroTexto"/>
          <p:cNvSpPr txBox="1"/>
          <p:nvPr/>
        </p:nvSpPr>
        <p:spPr>
          <a:xfrm>
            <a:off x="1043608" y="5389766"/>
            <a:ext cx="6622282" cy="41549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700" dirty="0">
                <a:latin typeface="+mj-lt"/>
              </a:rPr>
              <a:t>a/ Incluye establecimientos de categoría especial, gran turismo y clases similares.</a:t>
            </a:r>
          </a:p>
          <a:p>
            <a:r>
              <a:rPr lang="es-MX" sz="700" dirty="0" err="1">
                <a:latin typeface="+mj-lt"/>
              </a:rPr>
              <a:t>b/</a:t>
            </a:r>
            <a:r>
              <a:rPr lang="es-MX" sz="700" dirty="0">
                <a:latin typeface="+mj-lt"/>
              </a:rPr>
              <a:t> Comprende: establecimientos de clase económica, apartamentos, bungalows, cabañas, campamentos, casas de huéspedes, condominios, cuartos amueblados, haciendas, hoteles, moteles, posadas, suites, trailer parks y villas.</a:t>
            </a:r>
          </a:p>
        </p:txBody>
      </p:sp>
      <p:sp>
        <p:nvSpPr>
          <p:cNvPr id="17" name="Cuadro de texto 2"/>
          <p:cNvSpPr txBox="1">
            <a:spLocks noChangeArrowheads="1"/>
          </p:cNvSpPr>
          <p:nvPr/>
        </p:nvSpPr>
        <p:spPr bwMode="auto">
          <a:xfrm>
            <a:off x="5508104" y="836712"/>
            <a:ext cx="3384376" cy="415498"/>
          </a:xfrm>
          <a:prstGeom prst="rect">
            <a:avLst/>
          </a:prstGeom>
          <a:solidFill>
            <a:schemeClr val="accent3">
              <a:lumMod val="20000"/>
              <a:lumOff val="80000"/>
            </a:schemeClr>
          </a:solidFill>
          <a:ln w="9525">
            <a:noFill/>
            <a:miter lim="800000"/>
            <a:headEnd/>
            <a:tailEnd/>
          </a:ln>
          <a:effectLst/>
        </p:spPr>
        <p:txBody>
          <a:bodyPr rot="0" vert="horz" wrap="square" lIns="91440" tIns="45720" rIns="91440" bIns="45720" anchor="t" anchorCtr="0">
            <a:spAutoFit/>
          </a:bodyPr>
          <a:lstStyle>
            <a:defPPr>
              <a:defRPr lang="es-MX"/>
            </a:defPPr>
            <a:lvl1pPr algn="just">
              <a:spcAft>
                <a:spcPts val="0"/>
              </a:spcAft>
              <a:defRPr sz="1050" i="1">
                <a:latin typeface="Arial"/>
                <a:ea typeface="Calibri"/>
                <a:cs typeface="Times New Roman"/>
              </a:defRPr>
            </a:lvl1pPr>
          </a:lstStyle>
          <a:p>
            <a:r>
              <a:rPr lang="es-MX" dirty="0">
                <a:latin typeface="+mj-lt"/>
              </a:rPr>
              <a:t>Chiapas </a:t>
            </a:r>
            <a:r>
              <a:rPr lang="es-MX" dirty="0" smtClean="0">
                <a:latin typeface="+mj-lt"/>
              </a:rPr>
              <a:t>tuvo un  crecimiento del 4.7% en la oferta turística de </a:t>
            </a:r>
            <a:r>
              <a:rPr lang="es-MX" dirty="0">
                <a:latin typeface="+mj-lt"/>
              </a:rPr>
              <a:t>hospedaje de </a:t>
            </a:r>
            <a:r>
              <a:rPr lang="es-MX" dirty="0" smtClean="0">
                <a:latin typeface="+mj-lt"/>
              </a:rPr>
              <a:t>2010 </a:t>
            </a:r>
            <a:r>
              <a:rPr lang="es-MX" dirty="0">
                <a:latin typeface="+mj-lt"/>
              </a:rPr>
              <a:t>a </a:t>
            </a:r>
            <a:r>
              <a:rPr lang="es-MX" dirty="0" smtClean="0">
                <a:latin typeface="+mj-lt"/>
              </a:rPr>
              <a:t>2011.</a:t>
            </a:r>
            <a:endParaRPr lang="es-ES_tradnl" dirty="0">
              <a:latin typeface="+mj-lt"/>
              <a:cs typeface="Arial"/>
            </a:endParaRPr>
          </a:p>
        </p:txBody>
      </p:sp>
      <p:sp>
        <p:nvSpPr>
          <p:cNvPr id="19" name="13 Estrella de 5 puntas"/>
          <p:cNvSpPr/>
          <p:nvPr/>
        </p:nvSpPr>
        <p:spPr>
          <a:xfrm>
            <a:off x="5292080" y="680008"/>
            <a:ext cx="313408" cy="313408"/>
          </a:xfrm>
          <a:prstGeom prst="star5">
            <a:avLst>
              <a:gd name="adj" fmla="val 28444"/>
              <a:gd name="hf" fmla="val 105146"/>
              <a:gd name="vf" fmla="val 110557"/>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18" name="17 Grupo"/>
          <p:cNvGrpSpPr/>
          <p:nvPr/>
        </p:nvGrpSpPr>
        <p:grpSpPr>
          <a:xfrm>
            <a:off x="1760880" y="6265808"/>
            <a:ext cx="1154936" cy="125182"/>
            <a:chOff x="539552" y="5763453"/>
            <a:chExt cx="1154936" cy="126245"/>
          </a:xfrm>
          <a:solidFill>
            <a:schemeClr val="bg1">
              <a:lumMod val="20000"/>
              <a:lumOff val="80000"/>
            </a:schemeClr>
          </a:solidFill>
        </p:grpSpPr>
        <p:sp>
          <p:nvSpPr>
            <p:cNvPr id="20" name="19 CuadroTexto"/>
            <p:cNvSpPr txBox="1"/>
            <p:nvPr/>
          </p:nvSpPr>
          <p:spPr>
            <a:xfrm>
              <a:off x="539552" y="5763453"/>
              <a:ext cx="610745" cy="124156"/>
            </a:xfrm>
            <a:prstGeom prst="rect">
              <a:avLst/>
            </a:prstGeom>
            <a:grpFill/>
          </p:spPr>
          <p:txBody>
            <a:bodyPr wrap="none" lIns="0" tIns="0" rIns="0" bIns="0" rtlCol="0">
              <a:spAutoFit/>
            </a:bodyPr>
            <a:lstStyle/>
            <a:p>
              <a:r>
                <a:rPr lang="es-MX" sz="800" dirty="0" smtClean="0">
                  <a:solidFill>
                    <a:schemeClr val="tx1">
                      <a:lumMod val="75000"/>
                      <a:lumOff val="25000"/>
                    </a:schemeClr>
                  </a:solidFill>
                  <a:latin typeface="+mj-lt"/>
                </a:rPr>
                <a:t>Periodicidad:</a:t>
              </a:r>
            </a:p>
          </p:txBody>
        </p:sp>
        <p:sp>
          <p:nvSpPr>
            <p:cNvPr id="21" name="20 CuadroTexto"/>
            <p:cNvSpPr txBox="1"/>
            <p:nvPr/>
          </p:nvSpPr>
          <p:spPr>
            <a:xfrm>
              <a:off x="1256868" y="5765542"/>
              <a:ext cx="437620" cy="124156"/>
            </a:xfrm>
            <a:prstGeom prst="rect">
              <a:avLst/>
            </a:prstGeom>
            <a:grpFill/>
          </p:spPr>
          <p:txBody>
            <a:bodyPr wrap="none" lIns="0" tIns="0" rIns="0" bIns="0" rtlCol="0">
              <a:spAutoFit/>
            </a:bodyPr>
            <a:lstStyle/>
            <a:p>
              <a:pPr marL="171450" indent="-171450">
                <a:buClr>
                  <a:schemeClr val="accent2">
                    <a:lumMod val="75000"/>
                  </a:schemeClr>
                </a:buClr>
                <a:buFont typeface="Wingdings" pitchFamily="2" charset="2"/>
                <a:buChar char="q"/>
              </a:pPr>
              <a:r>
                <a:rPr lang="es-MX" sz="800" u="sng" dirty="0" smtClean="0">
                  <a:solidFill>
                    <a:schemeClr val="tx1">
                      <a:lumMod val="75000"/>
                      <a:lumOff val="25000"/>
                    </a:schemeClr>
                  </a:solidFill>
                  <a:latin typeface="+mj-lt"/>
                </a:rPr>
                <a:t>Anual</a:t>
              </a:r>
            </a:p>
          </p:txBody>
        </p:sp>
      </p:grpSp>
    </p:spTree>
    <p:extLst>
      <p:ext uri="{BB962C8B-B14F-4D97-AF65-F5344CB8AC3E}">
        <p14:creationId xmlns:p14="http://schemas.microsoft.com/office/powerpoint/2010/main" val="970945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a:hlinkClick r:id="rId2"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42</a:t>
            </a:r>
            <a:endParaRPr lang="es-MX" sz="1200" dirty="0">
              <a:solidFill>
                <a:schemeClr val="bg1"/>
              </a:solidFill>
            </a:endParaRPr>
          </a:p>
        </p:txBody>
      </p:sp>
      <p:sp>
        <p:nvSpPr>
          <p:cNvPr id="15" name="Cuadro de texto 2"/>
          <p:cNvSpPr txBox="1">
            <a:spLocks noChangeArrowheads="1"/>
          </p:cNvSpPr>
          <p:nvPr/>
        </p:nvSpPr>
        <p:spPr bwMode="auto">
          <a:xfrm>
            <a:off x="7007584" y="890136"/>
            <a:ext cx="2100920" cy="577081"/>
          </a:xfrm>
          <a:prstGeom prst="rect">
            <a:avLst/>
          </a:prstGeom>
          <a:solidFill>
            <a:schemeClr val="accent3">
              <a:lumMod val="20000"/>
              <a:lumOff val="80000"/>
            </a:schemeClr>
          </a:solidFill>
          <a:ln w="9525">
            <a:noFill/>
            <a:miter lim="800000"/>
            <a:headEnd/>
            <a:tailEnd/>
          </a:ln>
          <a:effectLst/>
        </p:spPr>
        <p:txBody>
          <a:bodyPr rot="0" vert="horz" wrap="square" lIns="91440" tIns="45720" rIns="91440" bIns="45720" anchor="t" anchorCtr="0">
            <a:spAutoFit/>
          </a:bodyPr>
          <a:lstStyle>
            <a:defPPr>
              <a:defRPr lang="es-MX"/>
            </a:defPPr>
            <a:lvl1pPr algn="just">
              <a:spcAft>
                <a:spcPts val="0"/>
              </a:spcAft>
              <a:defRPr sz="1050" i="1">
                <a:latin typeface="Arial"/>
                <a:ea typeface="Calibri"/>
                <a:cs typeface="Times New Roman"/>
              </a:defRPr>
            </a:lvl1pPr>
          </a:lstStyle>
          <a:p>
            <a:r>
              <a:rPr lang="es-MX" dirty="0" smtClean="0">
                <a:latin typeface="+mj-lt"/>
              </a:rPr>
              <a:t>La llegada de turistas a la entidad también aumentó en un 7.2% entre el año 2010 y 2011.</a:t>
            </a:r>
            <a:endParaRPr lang="es-ES_tradnl" dirty="0">
              <a:latin typeface="+mj-lt"/>
              <a:cs typeface="Arial"/>
            </a:endParaRPr>
          </a:p>
        </p:txBody>
      </p:sp>
      <p:graphicFrame>
        <p:nvGraphicFramePr>
          <p:cNvPr id="2" name="1 Tabla"/>
          <p:cNvGraphicFramePr>
            <a:graphicFrameLocks noGrp="1"/>
          </p:cNvGraphicFramePr>
          <p:nvPr>
            <p:extLst>
              <p:ext uri="{D42A27DB-BD31-4B8C-83A1-F6EECF244321}">
                <p14:modId xmlns:p14="http://schemas.microsoft.com/office/powerpoint/2010/main" val="3904878486"/>
              </p:ext>
            </p:extLst>
          </p:nvPr>
        </p:nvGraphicFramePr>
        <p:xfrm>
          <a:off x="179513" y="692697"/>
          <a:ext cx="6480719" cy="2622115"/>
        </p:xfrm>
        <a:graphic>
          <a:graphicData uri="http://schemas.openxmlformats.org/drawingml/2006/table">
            <a:tbl>
              <a:tblPr firstRow="1" bandRow="1">
                <a:tableStyleId>{F5AB1C69-6EDB-4FF4-983F-18BD219EF322}</a:tableStyleId>
              </a:tblPr>
              <a:tblGrid>
                <a:gridCol w="1584175"/>
                <a:gridCol w="864096"/>
                <a:gridCol w="936104"/>
                <a:gridCol w="720080"/>
                <a:gridCol w="864096"/>
                <a:gridCol w="720080"/>
                <a:gridCol w="792088"/>
              </a:tblGrid>
              <a:tr h="432048">
                <a:tc gridSpan="7">
                  <a:txBody>
                    <a:bodyPr/>
                    <a:lstStyle/>
                    <a:p>
                      <a:pPr algn="ctr" fontAlgn="b"/>
                      <a:r>
                        <a:rPr lang="es-MX" sz="1000" u="none" strike="noStrike" dirty="0" smtClean="0">
                          <a:solidFill>
                            <a:srgbClr val="FFFFFF"/>
                          </a:solidFill>
                          <a:effectLst/>
                          <a:latin typeface="+mj-lt"/>
                        </a:rPr>
                        <a:t>Chiapas. Llegada </a:t>
                      </a:r>
                      <a:r>
                        <a:rPr lang="es-MX" sz="1000" u="none" strike="noStrike" dirty="0">
                          <a:solidFill>
                            <a:srgbClr val="FFFFFF"/>
                          </a:solidFill>
                          <a:effectLst/>
                          <a:latin typeface="+mj-lt"/>
                        </a:rPr>
                        <a:t>de </a:t>
                      </a:r>
                      <a:r>
                        <a:rPr lang="es-MX" sz="1000" u="none" strike="noStrike" dirty="0" smtClean="0">
                          <a:solidFill>
                            <a:srgbClr val="FFFFFF"/>
                          </a:solidFill>
                          <a:effectLst/>
                          <a:latin typeface="+mj-lt"/>
                        </a:rPr>
                        <a:t>turistas a establecimientos de hospedaje por centro turístico</a:t>
                      </a:r>
                    </a:p>
                    <a:p>
                      <a:pPr algn="ctr" fontAlgn="b"/>
                      <a:r>
                        <a:rPr lang="es-MX" sz="1000" u="none" strike="noStrike" dirty="0" smtClean="0">
                          <a:solidFill>
                            <a:srgbClr val="FFFFFF"/>
                          </a:solidFill>
                          <a:effectLst/>
                          <a:latin typeface="+mj-lt"/>
                        </a:rPr>
                        <a:t> </a:t>
                      </a:r>
                      <a:r>
                        <a:rPr lang="es-MX" sz="1000" u="none" strike="noStrike" dirty="0">
                          <a:solidFill>
                            <a:srgbClr val="FFFFFF"/>
                          </a:solidFill>
                          <a:effectLst/>
                          <a:latin typeface="+mj-lt"/>
                        </a:rPr>
                        <a:t>según categoría turística del </a:t>
                      </a:r>
                      <a:r>
                        <a:rPr lang="es-MX" sz="1000" u="none" strike="noStrike" dirty="0" smtClean="0">
                          <a:solidFill>
                            <a:srgbClr val="FFFFFF"/>
                          </a:solidFill>
                          <a:effectLst/>
                          <a:latin typeface="+mj-lt"/>
                        </a:rPr>
                        <a:t>establecimiento, 2011</a:t>
                      </a:r>
                      <a:endParaRPr lang="es-MX" sz="1000" b="1" i="0" u="none" strike="noStrike" dirty="0">
                        <a:solidFill>
                          <a:srgbClr val="FFFFFF"/>
                        </a:solidFill>
                        <a:effectLst/>
                        <a:latin typeface="+mj-lt"/>
                        <a:cs typeface="Arial" pitchFamily="34" charset="0"/>
                      </a:endParaRPr>
                    </a:p>
                  </a:txBody>
                  <a:tcPr marL="46800" marR="46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62552">
                <a:tc>
                  <a:txBody>
                    <a:bodyPr/>
                    <a:lstStyle/>
                    <a:p>
                      <a:pPr algn="ctr" fontAlgn="ctr"/>
                      <a:r>
                        <a:rPr lang="es-MX" sz="1000" u="none" strike="noStrike" dirty="0">
                          <a:solidFill>
                            <a:srgbClr val="FFFFFF"/>
                          </a:solidFill>
                          <a:effectLst/>
                          <a:latin typeface="+mj-lt"/>
                        </a:rPr>
                        <a:t>Centro turístico</a:t>
                      </a:r>
                      <a:endParaRPr lang="es-MX" sz="1000" b="0" i="0" u="none" strike="noStrike" dirty="0">
                        <a:solidFill>
                          <a:srgbClr val="FFFFFF"/>
                        </a:solidFill>
                        <a:effectLst/>
                        <a:latin typeface="+mj-lt"/>
                        <a:cs typeface="Arial" pitchFamily="34" charset="0"/>
                      </a:endParaRPr>
                    </a:p>
                  </a:txBody>
                  <a:tcPr marL="46800" marR="46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1000" u="none" strike="noStrike" dirty="0">
                          <a:solidFill>
                            <a:srgbClr val="FFFFFF"/>
                          </a:solidFill>
                          <a:effectLst/>
                          <a:latin typeface="+mj-lt"/>
                        </a:rPr>
                        <a:t>Total</a:t>
                      </a:r>
                      <a:endParaRPr lang="es-MX" sz="1000" b="1" i="0" u="none" strike="noStrike" dirty="0">
                        <a:solidFill>
                          <a:srgbClr val="FFFFFF"/>
                        </a:solidFill>
                        <a:effectLst/>
                        <a:latin typeface="+mj-lt"/>
                        <a:cs typeface="Arial" pitchFamily="34" charset="0"/>
                      </a:endParaRPr>
                    </a:p>
                  </a:txBody>
                  <a:tcPr marL="46800" marR="46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1000" u="none" strike="noStrike" dirty="0" smtClean="0">
                          <a:solidFill>
                            <a:srgbClr val="FFFFFF"/>
                          </a:solidFill>
                          <a:effectLst/>
                          <a:latin typeface="+mj-lt"/>
                        </a:rPr>
                        <a:t>5 estrellas </a:t>
                      </a:r>
                      <a:r>
                        <a:rPr lang="es-MX" sz="1000" u="none" strike="noStrike" dirty="0">
                          <a:solidFill>
                            <a:srgbClr val="FFFFFF"/>
                          </a:solidFill>
                          <a:effectLst/>
                          <a:latin typeface="+mj-lt"/>
                        </a:rPr>
                        <a:t>a/</a:t>
                      </a:r>
                      <a:endParaRPr lang="es-MX" sz="1000" b="0" i="0" u="none" strike="noStrike" dirty="0">
                        <a:solidFill>
                          <a:srgbClr val="FFFFFF"/>
                        </a:solidFill>
                        <a:effectLst/>
                        <a:latin typeface="+mj-lt"/>
                        <a:cs typeface="Arial" pitchFamily="34" charset="0"/>
                      </a:endParaRPr>
                    </a:p>
                  </a:txBody>
                  <a:tcPr marL="46800" marR="46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1000" u="none" strike="noStrike" dirty="0" smtClean="0">
                          <a:solidFill>
                            <a:srgbClr val="FFFFFF"/>
                          </a:solidFill>
                          <a:effectLst/>
                          <a:latin typeface="+mj-lt"/>
                        </a:rPr>
                        <a:t>4 estrellas</a:t>
                      </a:r>
                      <a:endParaRPr lang="es-MX" sz="1000" b="0" i="0" u="none" strike="noStrike" dirty="0">
                        <a:solidFill>
                          <a:srgbClr val="FFFFFF"/>
                        </a:solidFill>
                        <a:effectLst/>
                        <a:latin typeface="+mj-lt"/>
                        <a:cs typeface="Arial" pitchFamily="34" charset="0"/>
                      </a:endParaRPr>
                    </a:p>
                  </a:txBody>
                  <a:tcPr marL="46800" marR="46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1000" u="none" strike="noStrike" dirty="0" smtClean="0">
                          <a:solidFill>
                            <a:srgbClr val="FFFFFF"/>
                          </a:solidFill>
                          <a:effectLst/>
                          <a:latin typeface="+mj-lt"/>
                        </a:rPr>
                        <a:t>3 estrellas </a:t>
                      </a:r>
                      <a:r>
                        <a:rPr lang="es-MX" sz="1000" u="none" strike="noStrike" dirty="0" err="1">
                          <a:solidFill>
                            <a:srgbClr val="FFFFFF"/>
                          </a:solidFill>
                          <a:effectLst/>
                          <a:latin typeface="+mj-lt"/>
                        </a:rPr>
                        <a:t>b/</a:t>
                      </a:r>
                      <a:endParaRPr lang="es-MX" sz="1000" b="0" i="0" u="none" strike="noStrike" dirty="0">
                        <a:solidFill>
                          <a:srgbClr val="FFFFFF"/>
                        </a:solidFill>
                        <a:effectLst/>
                        <a:latin typeface="+mj-lt"/>
                        <a:cs typeface="Arial" pitchFamily="34" charset="0"/>
                      </a:endParaRPr>
                    </a:p>
                  </a:txBody>
                  <a:tcPr marL="46800" marR="46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1000" u="none" strike="noStrike" dirty="0" smtClean="0">
                          <a:solidFill>
                            <a:srgbClr val="FFFFFF"/>
                          </a:solidFill>
                          <a:effectLst/>
                          <a:latin typeface="+mj-lt"/>
                        </a:rPr>
                        <a:t>2 estrellas</a:t>
                      </a:r>
                      <a:endParaRPr lang="es-MX" sz="1000" b="0" i="0" u="none" strike="noStrike" dirty="0">
                        <a:solidFill>
                          <a:srgbClr val="FFFFFF"/>
                        </a:solidFill>
                        <a:effectLst/>
                        <a:latin typeface="+mj-lt"/>
                        <a:cs typeface="Arial" pitchFamily="34" charset="0"/>
                      </a:endParaRPr>
                    </a:p>
                  </a:txBody>
                  <a:tcPr marL="46800" marR="46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1000" u="none" strike="noStrike" dirty="0" smtClean="0">
                          <a:solidFill>
                            <a:srgbClr val="FFFFFF"/>
                          </a:solidFill>
                          <a:effectLst/>
                          <a:latin typeface="+mj-lt"/>
                        </a:rPr>
                        <a:t>1 estrella </a:t>
                      </a:r>
                      <a:r>
                        <a:rPr lang="es-MX" sz="1000" u="none" strike="noStrike" dirty="0">
                          <a:solidFill>
                            <a:srgbClr val="FFFFFF"/>
                          </a:solidFill>
                          <a:effectLst/>
                          <a:latin typeface="+mj-lt"/>
                        </a:rPr>
                        <a:t>c/</a:t>
                      </a:r>
                      <a:endParaRPr lang="es-MX" sz="1000" b="0" i="0" u="none" strike="noStrike" dirty="0">
                        <a:solidFill>
                          <a:srgbClr val="FFFFFF"/>
                        </a:solidFill>
                        <a:effectLst/>
                        <a:latin typeface="+mj-lt"/>
                        <a:cs typeface="Arial" pitchFamily="34" charset="0"/>
                      </a:endParaRPr>
                    </a:p>
                  </a:txBody>
                  <a:tcPr marL="46800" marR="46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04347">
                <a:tc>
                  <a:txBody>
                    <a:bodyPr/>
                    <a:lstStyle/>
                    <a:p>
                      <a:pPr algn="l" fontAlgn="ctr"/>
                      <a:r>
                        <a:rPr lang="es-MX" sz="1000" b="1" u="none" strike="noStrike" dirty="0">
                          <a:effectLst/>
                          <a:latin typeface="+mj-lt"/>
                        </a:rPr>
                        <a:t>Estado</a:t>
                      </a:r>
                      <a:endParaRPr lang="es-MX" sz="1000" b="1"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1000" b="1" u="none" strike="noStrike" dirty="0" smtClean="0">
                          <a:effectLst/>
                          <a:latin typeface="+mj-lt"/>
                        </a:rPr>
                        <a:t>3,466,521</a:t>
                      </a:r>
                      <a:endParaRPr lang="es-MX" sz="1000" b="1"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1000" b="1" u="none" strike="noStrike" dirty="0" smtClean="0">
                          <a:effectLst/>
                          <a:latin typeface="+mj-lt"/>
                        </a:rPr>
                        <a:t>234,936</a:t>
                      </a:r>
                      <a:endParaRPr lang="es-MX" sz="1000" b="1"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1000" b="1" u="none" strike="noStrike" dirty="0" smtClean="0">
                          <a:effectLst/>
                          <a:latin typeface="+mj-lt"/>
                        </a:rPr>
                        <a:t>679,528</a:t>
                      </a:r>
                      <a:endParaRPr lang="es-MX" sz="1000" b="1"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1000" b="1" u="none" strike="noStrike" dirty="0" smtClean="0">
                          <a:effectLst/>
                          <a:latin typeface="+mj-lt"/>
                        </a:rPr>
                        <a:t>692,985</a:t>
                      </a:r>
                      <a:endParaRPr lang="es-MX" sz="1000" b="1"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1000" b="1" u="none" strike="noStrike" dirty="0" smtClean="0">
                          <a:effectLst/>
                          <a:latin typeface="+mj-lt"/>
                        </a:rPr>
                        <a:t>658,784</a:t>
                      </a:r>
                      <a:endParaRPr lang="es-MX" sz="1000" b="1"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1000" b="1" u="none" strike="noStrike" dirty="0" smtClean="0">
                          <a:effectLst/>
                          <a:latin typeface="+mj-lt"/>
                        </a:rPr>
                        <a:t>1,200,288</a:t>
                      </a:r>
                      <a:endParaRPr lang="es-MX" sz="1000" b="1"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19728">
                <a:tc>
                  <a:txBody>
                    <a:bodyPr/>
                    <a:lstStyle/>
                    <a:p>
                      <a:pPr algn="l" fontAlgn="b"/>
                      <a:r>
                        <a:rPr lang="es-MX" sz="1000" u="none" strike="noStrike" dirty="0">
                          <a:effectLst/>
                          <a:latin typeface="+mj-lt"/>
                        </a:rPr>
                        <a:t>Comitán de Domínguez</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193,326</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0</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42,850</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26,479</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40,588</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83,409</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19728">
                <a:tc>
                  <a:txBody>
                    <a:bodyPr/>
                    <a:lstStyle/>
                    <a:p>
                      <a:pPr algn="l" fontAlgn="b"/>
                      <a:r>
                        <a:rPr lang="es-MX" sz="1000" u="none" strike="noStrike" dirty="0">
                          <a:effectLst/>
                          <a:latin typeface="+mj-lt"/>
                        </a:rPr>
                        <a:t>Palenque</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510,166</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47,453</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132,517</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77,791</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83,099</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169,306</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19728">
                <a:tc>
                  <a:txBody>
                    <a:bodyPr/>
                    <a:lstStyle/>
                    <a:p>
                      <a:pPr algn="l" fontAlgn="b"/>
                      <a:r>
                        <a:rPr lang="es-MX" sz="1000" u="none" strike="noStrike" dirty="0">
                          <a:effectLst/>
                          <a:latin typeface="+mj-lt"/>
                        </a:rPr>
                        <a:t>San Cristóbal de las Casas</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741,554</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ND</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215,776</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220,096</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77,353</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228,329</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19728">
                <a:tc>
                  <a:txBody>
                    <a:bodyPr/>
                    <a:lstStyle/>
                    <a:p>
                      <a:pPr algn="l" fontAlgn="b"/>
                      <a:r>
                        <a:rPr lang="es-MX" sz="1000" u="none" strike="noStrike" dirty="0">
                          <a:effectLst/>
                          <a:latin typeface="+mj-lt"/>
                        </a:rPr>
                        <a:t>Tapachula</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280,539</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47,114</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61,636</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37,069</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58,202</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76,518</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19728">
                <a:tc>
                  <a:txBody>
                    <a:bodyPr/>
                    <a:lstStyle/>
                    <a:p>
                      <a:pPr algn="l" fontAlgn="b"/>
                      <a:r>
                        <a:rPr lang="es-MX" sz="1000" u="none" strike="noStrike" dirty="0">
                          <a:effectLst/>
                          <a:latin typeface="+mj-lt"/>
                        </a:rPr>
                        <a:t>Tonalá (Puerto Arista)</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133,162</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0</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0</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53,187</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39,836</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40,139</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19728">
                <a:tc>
                  <a:txBody>
                    <a:bodyPr/>
                    <a:lstStyle/>
                    <a:p>
                      <a:pPr algn="l" fontAlgn="b"/>
                      <a:r>
                        <a:rPr lang="es-MX" sz="1000" u="none" strike="noStrike" dirty="0">
                          <a:effectLst/>
                          <a:latin typeface="+mj-lt"/>
                        </a:rPr>
                        <a:t>Tuxtla Gutiérrez</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640,742</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140,369</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131,366</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108,719</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140,726</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119,562</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19728">
                <a:tc>
                  <a:txBody>
                    <a:bodyPr/>
                    <a:lstStyle/>
                    <a:p>
                      <a:pPr algn="l" fontAlgn="b"/>
                      <a:r>
                        <a:rPr lang="es-MX" sz="1000" u="none" strike="noStrike" dirty="0">
                          <a:effectLst/>
                          <a:latin typeface="+mj-lt"/>
                        </a:rPr>
                        <a:t>Resto del estado</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967,032</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0</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95,383</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169,644</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218,980</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483,025</a:t>
                      </a:r>
                      <a:endParaRPr lang="es-MX" sz="1000" b="0" i="0" u="none" strike="noStrike" dirty="0">
                        <a:solidFill>
                          <a:srgbClr val="000000"/>
                        </a:solidFill>
                        <a:effectLst/>
                        <a:latin typeface="+mj-lt"/>
                        <a:cs typeface="Arial" pitchFamily="34" charset="0"/>
                      </a:endParaRPr>
                    </a:p>
                  </a:txBody>
                  <a:tcPr marL="46800" marR="468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3430128316"/>
              </p:ext>
            </p:extLst>
          </p:nvPr>
        </p:nvGraphicFramePr>
        <p:xfrm>
          <a:off x="568728" y="3429000"/>
          <a:ext cx="5860574" cy="2358000"/>
        </p:xfrm>
        <a:graphic>
          <a:graphicData uri="http://schemas.openxmlformats.org/drawingml/2006/table">
            <a:tbl>
              <a:tblPr firstRow="1" bandRow="1">
                <a:tableStyleId>{F5AB1C69-6EDB-4FF4-983F-18BD219EF322}</a:tableStyleId>
              </a:tblPr>
              <a:tblGrid>
                <a:gridCol w="2808002"/>
                <a:gridCol w="1068853"/>
                <a:gridCol w="910337"/>
                <a:gridCol w="1073382"/>
              </a:tblGrid>
              <a:tr h="432048">
                <a:tc gridSpan="4">
                  <a:txBody>
                    <a:bodyPr/>
                    <a:lstStyle/>
                    <a:p>
                      <a:pPr algn="ctr" fontAlgn="b"/>
                      <a:r>
                        <a:rPr lang="es-MX" sz="1000" u="none" strike="noStrike" dirty="0" smtClean="0">
                          <a:solidFill>
                            <a:srgbClr val="FFFFFF"/>
                          </a:solidFill>
                          <a:effectLst/>
                          <a:latin typeface="+mj-lt"/>
                        </a:rPr>
                        <a:t>Chiapas</a:t>
                      </a:r>
                    </a:p>
                    <a:p>
                      <a:pPr algn="ctr" fontAlgn="b"/>
                      <a:r>
                        <a:rPr lang="es-MX" sz="1000" u="none" strike="noStrike" dirty="0" smtClean="0">
                          <a:solidFill>
                            <a:srgbClr val="FFFFFF"/>
                          </a:solidFill>
                          <a:effectLst/>
                          <a:latin typeface="+mj-lt"/>
                        </a:rPr>
                        <a:t>Llegada </a:t>
                      </a:r>
                      <a:r>
                        <a:rPr lang="es-MX" sz="1000" u="none" strike="noStrike" dirty="0">
                          <a:solidFill>
                            <a:srgbClr val="FFFFFF"/>
                          </a:solidFill>
                          <a:effectLst/>
                          <a:latin typeface="+mj-lt"/>
                        </a:rPr>
                        <a:t>de turistas a establecimientos de hospedaje por centro turístico según </a:t>
                      </a:r>
                      <a:r>
                        <a:rPr lang="es-MX" sz="1000" u="none" strike="noStrike" dirty="0" smtClean="0">
                          <a:solidFill>
                            <a:srgbClr val="FFFFFF"/>
                          </a:solidFill>
                          <a:effectLst/>
                          <a:latin typeface="+mj-lt"/>
                        </a:rPr>
                        <a:t>residencia, 2011</a:t>
                      </a:r>
                      <a:endParaRPr lang="es-MX" sz="1000" b="1" i="0" u="none" strike="noStrike" dirty="0">
                        <a:solidFill>
                          <a:srgbClr val="FFFFFF"/>
                        </a:solidFill>
                        <a:effectLst/>
                        <a:latin typeface="+mj-lt"/>
                        <a:cs typeface="Arial" pitchFamily="34" charset="0"/>
                      </a:endParaRPr>
                    </a:p>
                  </a:txBody>
                  <a:tcPr marL="46800" marR="46800" marT="18000" marB="18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c hMerge="1">
                  <a:txBody>
                    <a:bodyPr/>
                    <a:lstStyle/>
                    <a:p>
                      <a:endParaRPr lang="es-MX"/>
                    </a:p>
                  </a:txBody>
                  <a:tcPr/>
                </a:tc>
              </a:tr>
              <a:tr h="0">
                <a:tc>
                  <a:txBody>
                    <a:bodyPr/>
                    <a:lstStyle/>
                    <a:p>
                      <a:pPr algn="ctr" fontAlgn="ctr"/>
                      <a:r>
                        <a:rPr lang="es-MX" sz="1000" u="none" strike="noStrike" dirty="0">
                          <a:solidFill>
                            <a:srgbClr val="FFFFFF"/>
                          </a:solidFill>
                          <a:effectLst/>
                          <a:latin typeface="+mj-lt"/>
                        </a:rPr>
                        <a:t>Centro turístico</a:t>
                      </a:r>
                      <a:endParaRPr lang="es-MX" sz="1000" b="0" i="0" u="none" strike="noStrike" dirty="0">
                        <a:solidFill>
                          <a:srgbClr val="FFFFFF"/>
                        </a:solidFill>
                        <a:effectLst/>
                        <a:latin typeface="+mj-lt"/>
                        <a:cs typeface="Arial" pitchFamily="34" charset="0"/>
                      </a:endParaRPr>
                    </a:p>
                  </a:txBody>
                  <a:tcPr marL="46800" marR="46800" marT="18000" marB="18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1000" u="none" strike="noStrike" dirty="0">
                          <a:solidFill>
                            <a:srgbClr val="FFFFFF"/>
                          </a:solidFill>
                          <a:effectLst/>
                          <a:latin typeface="+mj-lt"/>
                        </a:rPr>
                        <a:t>Total</a:t>
                      </a:r>
                      <a:endParaRPr lang="es-MX" sz="1000" b="1" i="0" u="none" strike="noStrike" dirty="0">
                        <a:solidFill>
                          <a:srgbClr val="FFFFFF"/>
                        </a:solidFill>
                        <a:effectLst/>
                        <a:latin typeface="+mj-lt"/>
                        <a:cs typeface="Arial" pitchFamily="34" charset="0"/>
                      </a:endParaRPr>
                    </a:p>
                  </a:txBody>
                  <a:tcPr marL="46800" marR="46800" marT="18000" marB="18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1000" u="none" strike="noStrike" dirty="0">
                          <a:solidFill>
                            <a:srgbClr val="FFFFFF"/>
                          </a:solidFill>
                          <a:effectLst/>
                          <a:latin typeface="+mj-lt"/>
                        </a:rPr>
                        <a:t>Residentes en el país</a:t>
                      </a:r>
                      <a:endParaRPr lang="es-MX" sz="1000" b="0" i="0" u="none" strike="noStrike" dirty="0">
                        <a:solidFill>
                          <a:srgbClr val="FFFFFF"/>
                        </a:solidFill>
                        <a:effectLst/>
                        <a:latin typeface="+mj-lt"/>
                        <a:cs typeface="Arial" pitchFamily="34" charset="0"/>
                      </a:endParaRPr>
                    </a:p>
                  </a:txBody>
                  <a:tcPr marL="46800" marR="46800" marT="18000" marB="18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1000" u="none" strike="noStrike" dirty="0">
                          <a:solidFill>
                            <a:srgbClr val="FFFFFF"/>
                          </a:solidFill>
                          <a:effectLst/>
                          <a:latin typeface="+mj-lt"/>
                        </a:rPr>
                        <a:t>No residentes en el país</a:t>
                      </a:r>
                      <a:endParaRPr lang="es-MX" sz="1000" b="0" i="0" u="none" strike="noStrike" dirty="0">
                        <a:solidFill>
                          <a:srgbClr val="FFFFFF"/>
                        </a:solidFill>
                        <a:effectLst/>
                        <a:latin typeface="+mj-lt"/>
                        <a:cs typeface="Arial" pitchFamily="34" charset="0"/>
                      </a:endParaRPr>
                    </a:p>
                  </a:txBody>
                  <a:tcPr marL="46800" marR="46800" marT="18000" marB="18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90500">
                <a:tc>
                  <a:txBody>
                    <a:bodyPr/>
                    <a:lstStyle/>
                    <a:p>
                      <a:pPr algn="l" fontAlgn="ctr"/>
                      <a:r>
                        <a:rPr lang="es-MX" sz="1000" b="1" u="none" strike="noStrike" dirty="0">
                          <a:effectLst/>
                          <a:latin typeface="+mj-lt"/>
                        </a:rPr>
                        <a:t>Estado</a:t>
                      </a:r>
                      <a:endParaRPr lang="es-MX" sz="1000" b="1"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1000" b="1" u="none" strike="noStrike" dirty="0" smtClean="0">
                          <a:effectLst/>
                          <a:latin typeface="+mj-lt"/>
                        </a:rPr>
                        <a:t>3,466,521</a:t>
                      </a:r>
                      <a:endParaRPr lang="es-MX" sz="1000" b="1"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1000" b="1" u="none" strike="noStrike" dirty="0" smtClean="0">
                          <a:effectLst/>
                          <a:latin typeface="+mj-lt"/>
                        </a:rPr>
                        <a:t>3,038,773</a:t>
                      </a:r>
                      <a:endParaRPr lang="es-MX" sz="1000" b="1"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1000" b="1" u="none" strike="noStrike" dirty="0" smtClean="0">
                          <a:effectLst/>
                          <a:latin typeface="+mj-lt"/>
                        </a:rPr>
                        <a:t>427,748</a:t>
                      </a:r>
                      <a:endParaRPr lang="es-MX" sz="1000" b="1"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90500">
                <a:tc>
                  <a:txBody>
                    <a:bodyPr/>
                    <a:lstStyle/>
                    <a:p>
                      <a:pPr algn="l" fontAlgn="b"/>
                      <a:r>
                        <a:rPr lang="es-MX" sz="1000" u="none" strike="noStrike" dirty="0">
                          <a:effectLst/>
                          <a:latin typeface="+mj-lt"/>
                        </a:rPr>
                        <a:t>Comitán de Domínguez</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193,326</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177,860</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15,466</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b"/>
                      <a:r>
                        <a:rPr lang="es-MX" sz="1000" u="none" strike="noStrike" dirty="0">
                          <a:effectLst/>
                          <a:latin typeface="+mj-lt"/>
                        </a:rPr>
                        <a:t>Palenque</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510,166</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416,396</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93,770</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b"/>
                      <a:r>
                        <a:rPr lang="es-MX" sz="1000" u="none" strike="noStrike" dirty="0">
                          <a:effectLst/>
                          <a:latin typeface="+mj-lt"/>
                        </a:rPr>
                        <a:t>San Cristóbal de las Casas</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741,554</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608,515</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133,039</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b"/>
                      <a:r>
                        <a:rPr lang="es-MX" sz="1000" u="none" strike="noStrike" dirty="0">
                          <a:effectLst/>
                          <a:latin typeface="+mj-lt"/>
                        </a:rPr>
                        <a:t>Tapachula</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280,539</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215,639</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64,900</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b"/>
                      <a:r>
                        <a:rPr lang="es-MX" sz="1000" u="none" strike="noStrike" dirty="0" smtClean="0">
                          <a:effectLst/>
                          <a:latin typeface="+mj-lt"/>
                        </a:rPr>
                        <a:t>Tonalá (Puerto Arista)</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133,162</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133,113</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49</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b"/>
                      <a:r>
                        <a:rPr lang="es-MX" sz="1000" u="none" strike="noStrike" dirty="0">
                          <a:effectLst/>
                          <a:latin typeface="+mj-lt"/>
                        </a:rPr>
                        <a:t>Tuxtla Gutiérrez</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640,742</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619,101</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21,641</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b"/>
                      <a:r>
                        <a:rPr lang="es-MX" sz="1000" u="none" strike="noStrike" dirty="0">
                          <a:effectLst/>
                          <a:latin typeface="+mj-lt"/>
                        </a:rPr>
                        <a:t>Resto del estado</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967,032</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868,149</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smtClean="0">
                          <a:effectLst/>
                          <a:latin typeface="+mj-lt"/>
                        </a:rPr>
                        <a:t>98,883</a:t>
                      </a:r>
                      <a:endParaRPr lang="es-MX" sz="1000" b="0" i="0" u="none" strike="noStrike" dirty="0">
                        <a:solidFill>
                          <a:srgbClr val="000000"/>
                        </a:solidFill>
                        <a:effectLst/>
                        <a:latin typeface="+mj-lt"/>
                        <a:cs typeface="Arial" pitchFamily="34" charset="0"/>
                      </a:endParaRPr>
                    </a:p>
                  </a:txBody>
                  <a:tcPr marL="46800" marR="468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4" name="3 Título"/>
          <p:cNvSpPr>
            <a:spLocks noGrp="1"/>
          </p:cNvSpPr>
          <p:nvPr>
            <p:ph type="title" idx="4294967295"/>
          </p:nvPr>
        </p:nvSpPr>
        <p:spPr>
          <a:xfrm>
            <a:off x="323529" y="188640"/>
            <a:ext cx="3816424" cy="404812"/>
          </a:xfrm>
        </p:spPr>
        <p:txBody>
          <a:bodyPr>
            <a:normAutofit/>
          </a:bodyPr>
          <a:lstStyle/>
          <a:p>
            <a:r>
              <a:rPr lang="es-MX" sz="1400" dirty="0" smtClean="0"/>
              <a:t>Llegada</a:t>
            </a:r>
            <a:r>
              <a:rPr lang="es-MX" sz="1400" baseline="0" dirty="0" smtClean="0"/>
              <a:t> de Turistas</a:t>
            </a:r>
            <a:endParaRPr lang="es-MX" sz="1400" dirty="0"/>
          </a:p>
        </p:txBody>
      </p:sp>
      <p:sp>
        <p:nvSpPr>
          <p:cNvPr id="12" name="13 Estrella de 5 puntas"/>
          <p:cNvSpPr/>
          <p:nvPr/>
        </p:nvSpPr>
        <p:spPr>
          <a:xfrm>
            <a:off x="6804248" y="733432"/>
            <a:ext cx="313408" cy="313408"/>
          </a:xfrm>
          <a:prstGeom prst="star5">
            <a:avLst>
              <a:gd name="adj" fmla="val 28444"/>
              <a:gd name="hf" fmla="val 105146"/>
              <a:gd name="vf" fmla="val 110557"/>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3 CuadroTexto"/>
          <p:cNvSpPr txBox="1"/>
          <p:nvPr/>
        </p:nvSpPr>
        <p:spPr>
          <a:xfrm>
            <a:off x="2401347" y="6093876"/>
            <a:ext cx="2736326" cy="215444"/>
          </a:xfrm>
          <a:prstGeom prst="rect">
            <a:avLst/>
          </a:prstGeom>
          <a:noFill/>
        </p:spPr>
        <p:txBody>
          <a:bodyPr wrap="square" rtlCol="0">
            <a:spAutoFit/>
          </a:bodyPr>
          <a:lstStyle/>
          <a:p>
            <a:r>
              <a:rPr lang="es-MX" sz="800" dirty="0" smtClean="0"/>
              <a:t>Fuente</a:t>
            </a:r>
            <a:r>
              <a:rPr lang="es-MX" sz="800" dirty="0"/>
              <a:t>: </a:t>
            </a:r>
            <a:r>
              <a:rPr lang="es-MX" sz="800" dirty="0" smtClean="0"/>
              <a:t>INEGI. Anuario Estadístico de Chiapas, 2012.</a:t>
            </a:r>
            <a:endParaRPr lang="es-MX" sz="800" dirty="0"/>
          </a:p>
        </p:txBody>
      </p:sp>
      <p:grpSp>
        <p:nvGrpSpPr>
          <p:cNvPr id="14" name="13 Grupo"/>
          <p:cNvGrpSpPr/>
          <p:nvPr/>
        </p:nvGrpSpPr>
        <p:grpSpPr>
          <a:xfrm>
            <a:off x="2483768" y="6309320"/>
            <a:ext cx="1154936" cy="125182"/>
            <a:chOff x="539552" y="5763453"/>
            <a:chExt cx="1154936" cy="126245"/>
          </a:xfrm>
          <a:solidFill>
            <a:schemeClr val="bg1">
              <a:lumMod val="20000"/>
              <a:lumOff val="80000"/>
            </a:schemeClr>
          </a:solidFill>
        </p:grpSpPr>
        <p:sp>
          <p:nvSpPr>
            <p:cNvPr id="16" name="15 CuadroTexto"/>
            <p:cNvSpPr txBox="1"/>
            <p:nvPr/>
          </p:nvSpPr>
          <p:spPr>
            <a:xfrm>
              <a:off x="539552" y="5763453"/>
              <a:ext cx="610745" cy="124156"/>
            </a:xfrm>
            <a:prstGeom prst="rect">
              <a:avLst/>
            </a:prstGeom>
            <a:grpFill/>
          </p:spPr>
          <p:txBody>
            <a:bodyPr wrap="none" lIns="0" tIns="0" rIns="0" bIns="0" rtlCol="0">
              <a:spAutoFit/>
            </a:bodyPr>
            <a:lstStyle/>
            <a:p>
              <a:r>
                <a:rPr lang="es-MX" sz="800" dirty="0" smtClean="0">
                  <a:solidFill>
                    <a:schemeClr val="tx1">
                      <a:lumMod val="75000"/>
                      <a:lumOff val="25000"/>
                    </a:schemeClr>
                  </a:solidFill>
                  <a:latin typeface="+mj-lt"/>
                </a:rPr>
                <a:t>Periodicidad:</a:t>
              </a:r>
            </a:p>
          </p:txBody>
        </p:sp>
        <p:sp>
          <p:nvSpPr>
            <p:cNvPr id="17" name="16 CuadroTexto"/>
            <p:cNvSpPr txBox="1"/>
            <p:nvPr/>
          </p:nvSpPr>
          <p:spPr>
            <a:xfrm>
              <a:off x="1256868" y="5765542"/>
              <a:ext cx="437620" cy="124156"/>
            </a:xfrm>
            <a:prstGeom prst="rect">
              <a:avLst/>
            </a:prstGeom>
            <a:grpFill/>
          </p:spPr>
          <p:txBody>
            <a:bodyPr wrap="none" lIns="0" tIns="0" rIns="0" bIns="0" rtlCol="0">
              <a:spAutoFit/>
            </a:bodyPr>
            <a:lstStyle/>
            <a:p>
              <a:pPr marL="171450" indent="-171450">
                <a:buClr>
                  <a:schemeClr val="accent2">
                    <a:lumMod val="75000"/>
                  </a:schemeClr>
                </a:buClr>
                <a:buFont typeface="Wingdings" pitchFamily="2" charset="2"/>
                <a:buChar char="q"/>
              </a:pPr>
              <a:r>
                <a:rPr lang="es-MX" sz="800" u="sng" dirty="0" smtClean="0">
                  <a:solidFill>
                    <a:schemeClr val="tx1">
                      <a:lumMod val="75000"/>
                      <a:lumOff val="25000"/>
                    </a:schemeClr>
                  </a:solidFill>
                  <a:latin typeface="+mj-lt"/>
                </a:rPr>
                <a:t>Anual</a:t>
              </a:r>
            </a:p>
          </p:txBody>
        </p:sp>
      </p:grpSp>
    </p:spTree>
    <p:extLst>
      <p:ext uri="{BB962C8B-B14F-4D97-AF65-F5344CB8AC3E}">
        <p14:creationId xmlns:p14="http://schemas.microsoft.com/office/powerpoint/2010/main" val="3825600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95536" y="4293096"/>
            <a:ext cx="6347713" cy="1320800"/>
          </a:xfrm>
        </p:spPr>
        <p:txBody>
          <a:bodyPr>
            <a:normAutofit/>
          </a:bodyPr>
          <a:lstStyle/>
          <a:p>
            <a:r>
              <a:rPr lang="es-MX" sz="4000" dirty="0" smtClean="0">
                <a:solidFill>
                  <a:schemeClr val="tx1"/>
                </a:solidFill>
              </a:rPr>
              <a:t>Capítulo 9 </a:t>
            </a:r>
            <a:br>
              <a:rPr lang="es-MX" sz="4000" dirty="0" smtClean="0">
                <a:solidFill>
                  <a:schemeClr val="tx1"/>
                </a:solidFill>
              </a:rPr>
            </a:br>
            <a:r>
              <a:rPr lang="es-MX" sz="4000" dirty="0" smtClean="0">
                <a:solidFill>
                  <a:schemeClr val="tx1"/>
                </a:solidFill>
              </a:rPr>
              <a:t>Finanzas Públicas</a:t>
            </a:r>
            <a:endParaRPr lang="es-MX" sz="4000" dirty="0">
              <a:solidFill>
                <a:schemeClr val="tx1"/>
              </a:solidFill>
            </a:endParaRPr>
          </a:p>
        </p:txBody>
      </p:sp>
    </p:spTree>
    <p:extLst>
      <p:ext uri="{BB962C8B-B14F-4D97-AF65-F5344CB8AC3E}">
        <p14:creationId xmlns:p14="http://schemas.microsoft.com/office/powerpoint/2010/main" val="3732721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Gráfico"/>
          <p:cNvGraphicFramePr>
            <a:graphicFrameLocks/>
          </p:cNvGraphicFramePr>
          <p:nvPr>
            <p:extLst>
              <p:ext uri="{D42A27DB-BD31-4B8C-83A1-F6EECF244321}">
                <p14:modId xmlns:p14="http://schemas.microsoft.com/office/powerpoint/2010/main" val="1754157164"/>
              </p:ext>
            </p:extLst>
          </p:nvPr>
        </p:nvGraphicFramePr>
        <p:xfrm>
          <a:off x="387825" y="1268760"/>
          <a:ext cx="4040158" cy="1944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4 Gráfico"/>
          <p:cNvGraphicFramePr>
            <a:graphicFrameLocks/>
          </p:cNvGraphicFramePr>
          <p:nvPr>
            <p:extLst>
              <p:ext uri="{D42A27DB-BD31-4B8C-83A1-F6EECF244321}">
                <p14:modId xmlns:p14="http://schemas.microsoft.com/office/powerpoint/2010/main" val="3658070297"/>
              </p:ext>
            </p:extLst>
          </p:nvPr>
        </p:nvGraphicFramePr>
        <p:xfrm>
          <a:off x="4644008" y="1268761"/>
          <a:ext cx="3960440" cy="19557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5 Gráfico"/>
          <p:cNvGraphicFramePr>
            <a:graphicFrameLocks/>
          </p:cNvGraphicFramePr>
          <p:nvPr>
            <p:extLst>
              <p:ext uri="{D42A27DB-BD31-4B8C-83A1-F6EECF244321}">
                <p14:modId xmlns:p14="http://schemas.microsoft.com/office/powerpoint/2010/main" val="1629841944"/>
              </p:ext>
            </p:extLst>
          </p:nvPr>
        </p:nvGraphicFramePr>
        <p:xfrm>
          <a:off x="454377" y="3645025"/>
          <a:ext cx="4040159" cy="22516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6 Gráfico"/>
          <p:cNvGraphicFramePr>
            <a:graphicFrameLocks/>
          </p:cNvGraphicFramePr>
          <p:nvPr>
            <p:extLst>
              <p:ext uri="{D42A27DB-BD31-4B8C-83A1-F6EECF244321}">
                <p14:modId xmlns:p14="http://schemas.microsoft.com/office/powerpoint/2010/main" val="2346334350"/>
              </p:ext>
            </p:extLst>
          </p:nvPr>
        </p:nvGraphicFramePr>
        <p:xfrm>
          <a:off x="4710560" y="3664436"/>
          <a:ext cx="3960440" cy="2500867"/>
        </p:xfrm>
        <a:graphic>
          <a:graphicData uri="http://schemas.openxmlformats.org/drawingml/2006/chart">
            <c:chart xmlns:c="http://schemas.openxmlformats.org/drawingml/2006/chart" xmlns:r="http://schemas.openxmlformats.org/officeDocument/2006/relationships" r:id="rId5"/>
          </a:graphicData>
        </a:graphic>
      </p:graphicFrame>
      <p:sp>
        <p:nvSpPr>
          <p:cNvPr id="7" name="Cuadro de texto 2"/>
          <p:cNvSpPr txBox="1">
            <a:spLocks noChangeArrowheads="1"/>
          </p:cNvSpPr>
          <p:nvPr/>
        </p:nvSpPr>
        <p:spPr bwMode="auto">
          <a:xfrm>
            <a:off x="251520" y="764704"/>
            <a:ext cx="8208912" cy="400110"/>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s-MX" sz="1000" dirty="0" smtClean="0">
                <a:latin typeface="+mj-lt"/>
                <a:ea typeface="Calibri"/>
                <a:cs typeface="Times New Roman"/>
              </a:rPr>
              <a:t>Chiapas en el año 2011 registró un total de 69 mil 552.5 millones de pesos (mdp) de ingresos, 21.1% más que en el año anterior. De este total, 3 mil 990.8 mdp corresponden a ingresos propios que crecieron un 16.7% en relación al año 2010.</a:t>
            </a:r>
            <a:endParaRPr lang="es-MX" sz="1000" dirty="0" smtClean="0">
              <a:effectLst/>
              <a:latin typeface="+mj-lt"/>
              <a:ea typeface="Calibri"/>
              <a:cs typeface="Times New Roman"/>
            </a:endParaRPr>
          </a:p>
        </p:txBody>
      </p:sp>
      <p:sp>
        <p:nvSpPr>
          <p:cNvPr id="8" name="Cuadro de texto 2"/>
          <p:cNvSpPr txBox="1">
            <a:spLocks noChangeArrowheads="1"/>
          </p:cNvSpPr>
          <p:nvPr/>
        </p:nvSpPr>
        <p:spPr bwMode="auto">
          <a:xfrm>
            <a:off x="251520" y="3329134"/>
            <a:ext cx="8640960" cy="246221"/>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s-MX" sz="1000" dirty="0" smtClean="0">
                <a:latin typeface="+mn-lt"/>
                <a:ea typeface="Calibri"/>
                <a:cs typeface="Times New Roman"/>
              </a:rPr>
              <a:t>El total de egresos en Chiapas para el 2011 fue de 63 mil 346.9 millones de pesos, 13.4% más que en el año 2010.</a:t>
            </a:r>
            <a:endParaRPr lang="es-MX" sz="1000" dirty="0" smtClean="0">
              <a:effectLst/>
              <a:latin typeface="+mn-lt"/>
              <a:ea typeface="Calibri"/>
              <a:cs typeface="Times New Roman"/>
            </a:endParaRPr>
          </a:p>
        </p:txBody>
      </p:sp>
      <p:sp>
        <p:nvSpPr>
          <p:cNvPr id="9" name="8 CuadroTexto"/>
          <p:cNvSpPr txBox="1"/>
          <p:nvPr/>
        </p:nvSpPr>
        <p:spPr>
          <a:xfrm>
            <a:off x="1605174" y="6243536"/>
            <a:ext cx="4219898" cy="215444"/>
          </a:xfrm>
          <a:prstGeom prst="rect">
            <a:avLst/>
          </a:prstGeom>
          <a:noFill/>
        </p:spPr>
        <p:txBody>
          <a:bodyPr wrap="square" rtlCol="0">
            <a:spAutoFit/>
          </a:bodyPr>
          <a:lstStyle/>
          <a:p>
            <a:r>
              <a:rPr lang="es-MX" sz="800" dirty="0" smtClean="0"/>
              <a:t>Fuente</a:t>
            </a:r>
            <a:r>
              <a:rPr lang="es-MX" sz="800" dirty="0"/>
              <a:t>: </a:t>
            </a:r>
            <a:r>
              <a:rPr lang="es-MX" sz="800" dirty="0" smtClean="0"/>
              <a:t>INEGI. BIE. Ingresos Públicos por Entidad Federativa. www.inegi.org.mx</a:t>
            </a:r>
            <a:endParaRPr lang="es-MX" sz="800" dirty="0"/>
          </a:p>
        </p:txBody>
      </p:sp>
      <p:sp>
        <p:nvSpPr>
          <p:cNvPr id="13" name="12 CuadroTexto">
            <a:hlinkClick r:id="rId6"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44</a:t>
            </a:r>
            <a:endParaRPr lang="es-MX" sz="1200" dirty="0">
              <a:solidFill>
                <a:schemeClr val="bg1"/>
              </a:solidFill>
            </a:endParaRPr>
          </a:p>
        </p:txBody>
      </p:sp>
      <p:sp>
        <p:nvSpPr>
          <p:cNvPr id="14" name="13 Título"/>
          <p:cNvSpPr>
            <a:spLocks noGrp="1"/>
          </p:cNvSpPr>
          <p:nvPr>
            <p:ph type="title" idx="4294967295"/>
          </p:nvPr>
        </p:nvSpPr>
        <p:spPr>
          <a:xfrm>
            <a:off x="312664" y="188640"/>
            <a:ext cx="6804918" cy="355600"/>
          </a:xfrm>
        </p:spPr>
        <p:txBody>
          <a:bodyPr>
            <a:normAutofit/>
          </a:bodyPr>
          <a:lstStyle/>
          <a:p>
            <a:r>
              <a:rPr lang="es-MX" sz="1400" dirty="0" smtClean="0"/>
              <a:t>Ingresos y Egresos Públicos</a:t>
            </a:r>
          </a:p>
        </p:txBody>
      </p:sp>
      <p:grpSp>
        <p:nvGrpSpPr>
          <p:cNvPr id="15" name="14 Grupo"/>
          <p:cNvGrpSpPr/>
          <p:nvPr/>
        </p:nvGrpSpPr>
        <p:grpSpPr>
          <a:xfrm>
            <a:off x="5721320" y="6289267"/>
            <a:ext cx="1154936" cy="125182"/>
            <a:chOff x="539552" y="5763453"/>
            <a:chExt cx="1154936" cy="126245"/>
          </a:xfrm>
          <a:solidFill>
            <a:schemeClr val="bg1">
              <a:lumMod val="20000"/>
              <a:lumOff val="80000"/>
            </a:schemeClr>
          </a:solidFill>
        </p:grpSpPr>
        <p:sp>
          <p:nvSpPr>
            <p:cNvPr id="16" name="15 CuadroTexto"/>
            <p:cNvSpPr txBox="1"/>
            <p:nvPr/>
          </p:nvSpPr>
          <p:spPr>
            <a:xfrm>
              <a:off x="539552" y="5763453"/>
              <a:ext cx="610745" cy="124156"/>
            </a:xfrm>
            <a:prstGeom prst="rect">
              <a:avLst/>
            </a:prstGeom>
            <a:grpFill/>
          </p:spPr>
          <p:txBody>
            <a:bodyPr wrap="none" lIns="0" tIns="0" rIns="0" bIns="0" rtlCol="0">
              <a:spAutoFit/>
            </a:bodyPr>
            <a:lstStyle/>
            <a:p>
              <a:r>
                <a:rPr lang="es-MX" sz="800" dirty="0" smtClean="0">
                  <a:solidFill>
                    <a:schemeClr val="tx1">
                      <a:lumMod val="75000"/>
                      <a:lumOff val="25000"/>
                    </a:schemeClr>
                  </a:solidFill>
                  <a:latin typeface="+mj-lt"/>
                </a:rPr>
                <a:t>Periodicidad:</a:t>
              </a:r>
            </a:p>
          </p:txBody>
        </p:sp>
        <p:sp>
          <p:nvSpPr>
            <p:cNvPr id="17" name="16 CuadroTexto"/>
            <p:cNvSpPr txBox="1"/>
            <p:nvPr/>
          </p:nvSpPr>
          <p:spPr>
            <a:xfrm>
              <a:off x="1256868" y="5765542"/>
              <a:ext cx="437620" cy="124156"/>
            </a:xfrm>
            <a:prstGeom prst="rect">
              <a:avLst/>
            </a:prstGeom>
            <a:grpFill/>
          </p:spPr>
          <p:txBody>
            <a:bodyPr wrap="none" lIns="0" tIns="0" rIns="0" bIns="0" rtlCol="0">
              <a:spAutoFit/>
            </a:bodyPr>
            <a:lstStyle/>
            <a:p>
              <a:pPr marL="171450" indent="-171450">
                <a:buClr>
                  <a:schemeClr val="accent2">
                    <a:lumMod val="75000"/>
                  </a:schemeClr>
                </a:buClr>
                <a:buFont typeface="Wingdings" pitchFamily="2" charset="2"/>
                <a:buChar char="q"/>
              </a:pPr>
              <a:r>
                <a:rPr lang="es-MX" sz="800" u="sng" dirty="0" smtClean="0">
                  <a:solidFill>
                    <a:schemeClr val="tx1">
                      <a:lumMod val="75000"/>
                      <a:lumOff val="25000"/>
                    </a:schemeClr>
                  </a:solidFill>
                  <a:latin typeface="+mj-lt"/>
                </a:rPr>
                <a:t>Anual</a:t>
              </a:r>
            </a:p>
          </p:txBody>
        </p:sp>
      </p:grpSp>
    </p:spTree>
    <p:extLst>
      <p:ext uri="{BB962C8B-B14F-4D97-AF65-F5344CB8AC3E}">
        <p14:creationId xmlns:p14="http://schemas.microsoft.com/office/powerpoint/2010/main" val="37851935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844716" y="5563838"/>
            <a:ext cx="1885902" cy="215444"/>
          </a:xfrm>
          <a:prstGeom prst="rect">
            <a:avLst/>
          </a:prstGeom>
          <a:noFill/>
        </p:spPr>
        <p:txBody>
          <a:bodyPr wrap="square" rtlCol="0">
            <a:spAutoFit/>
          </a:bodyPr>
          <a:lstStyle/>
          <a:p>
            <a:r>
              <a:rPr lang="es-MX" sz="800" dirty="0" smtClean="0">
                <a:latin typeface="+mj-lt"/>
              </a:rPr>
              <a:t>Fuente</a:t>
            </a:r>
            <a:r>
              <a:rPr lang="es-MX" sz="800" dirty="0">
                <a:latin typeface="+mj-lt"/>
              </a:rPr>
              <a:t>: </a:t>
            </a:r>
            <a:r>
              <a:rPr lang="es-MX" sz="800" dirty="0" smtClean="0">
                <a:latin typeface="+mj-lt"/>
              </a:rPr>
              <a:t>SHCP. www.shcp.gob.mx</a:t>
            </a:r>
          </a:p>
        </p:txBody>
      </p:sp>
      <p:sp>
        <p:nvSpPr>
          <p:cNvPr id="2" name="1 CuadroTexto"/>
          <p:cNvSpPr txBox="1"/>
          <p:nvPr/>
        </p:nvSpPr>
        <p:spPr>
          <a:xfrm>
            <a:off x="844716" y="5143340"/>
            <a:ext cx="5328591" cy="307777"/>
          </a:xfrm>
          <a:prstGeom prst="rect">
            <a:avLst/>
          </a:prstGeom>
          <a:noFill/>
        </p:spPr>
        <p:txBody>
          <a:bodyPr wrap="square" rtlCol="0">
            <a:spAutoFit/>
          </a:bodyPr>
          <a:lstStyle/>
          <a:p>
            <a:pPr algn="just"/>
            <a:r>
              <a:rPr lang="es-MX" sz="700" dirty="0" smtClean="0">
                <a:latin typeface="+mj-lt"/>
              </a:rPr>
              <a:t>Nota</a:t>
            </a:r>
            <a:r>
              <a:rPr lang="es-MX" sz="700" dirty="0">
                <a:latin typeface="+mj-lt"/>
              </a:rPr>
              <a:t>: </a:t>
            </a:r>
            <a:r>
              <a:rPr lang="es-MX" sz="700" dirty="0" smtClean="0">
                <a:latin typeface="+mj-lt"/>
              </a:rPr>
              <a:t>El </a:t>
            </a:r>
            <a:r>
              <a:rPr lang="es-MX" sz="700" dirty="0">
                <a:latin typeface="+mj-lt"/>
              </a:rPr>
              <a:t>saldo total de las obligaciones financieras del Gobierno del Estado de Chiapas incluye dos emisiones bursátiles con ingresos derivados de la recaudación del Impuesto sobre Nóminas. </a:t>
            </a:r>
          </a:p>
        </p:txBody>
      </p:sp>
      <p:sp>
        <p:nvSpPr>
          <p:cNvPr id="10" name="9 CuadroTexto">
            <a:hlinkClick r:id="rId2"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45</a:t>
            </a:r>
            <a:endParaRPr lang="es-MX" sz="1200" dirty="0">
              <a:solidFill>
                <a:schemeClr val="bg1"/>
              </a:solidFill>
            </a:endParaRPr>
          </a:p>
        </p:txBody>
      </p:sp>
      <p:sp>
        <p:nvSpPr>
          <p:cNvPr id="4" name="3 Título"/>
          <p:cNvSpPr>
            <a:spLocks noGrp="1"/>
          </p:cNvSpPr>
          <p:nvPr>
            <p:ph type="title" idx="4294967295"/>
          </p:nvPr>
        </p:nvSpPr>
        <p:spPr>
          <a:xfrm>
            <a:off x="308695" y="260648"/>
            <a:ext cx="6787455" cy="346075"/>
          </a:xfrm>
        </p:spPr>
        <p:txBody>
          <a:bodyPr>
            <a:normAutofit/>
          </a:bodyPr>
          <a:lstStyle/>
          <a:p>
            <a:r>
              <a:rPr lang="es-MX" sz="1400" dirty="0" smtClean="0"/>
              <a:t>Deuda Pública</a:t>
            </a:r>
            <a:endParaRPr lang="es-MX" sz="1400" baseline="30000" dirty="0"/>
          </a:p>
        </p:txBody>
      </p:sp>
      <p:sp>
        <p:nvSpPr>
          <p:cNvPr id="11" name="Cuadro de texto 2"/>
          <p:cNvSpPr txBox="1">
            <a:spLocks noChangeArrowheads="1"/>
          </p:cNvSpPr>
          <p:nvPr/>
        </p:nvSpPr>
        <p:spPr bwMode="auto">
          <a:xfrm>
            <a:off x="251520" y="908720"/>
            <a:ext cx="4459040" cy="400110"/>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s-MX" sz="1000" dirty="0" smtClean="0">
                <a:latin typeface="+mj-lt"/>
                <a:ea typeface="Calibri"/>
                <a:cs typeface="Times New Roman"/>
              </a:rPr>
              <a:t>Chiapas registró un crecimiento de su deuda pública de 15.37% entre los años 2011 y 2012.</a:t>
            </a:r>
            <a:endParaRPr lang="es-MX" sz="1000" dirty="0" smtClean="0">
              <a:effectLst/>
              <a:latin typeface="+mj-lt"/>
              <a:ea typeface="Calibri"/>
              <a:cs typeface="Times New Roman"/>
            </a:endParaRPr>
          </a:p>
        </p:txBody>
      </p:sp>
      <p:sp>
        <p:nvSpPr>
          <p:cNvPr id="14" name="Cuadro de texto 2"/>
          <p:cNvSpPr txBox="1">
            <a:spLocks noChangeArrowheads="1"/>
          </p:cNvSpPr>
          <p:nvPr/>
        </p:nvSpPr>
        <p:spPr bwMode="auto">
          <a:xfrm>
            <a:off x="5292080" y="836712"/>
            <a:ext cx="3600400" cy="577081"/>
          </a:xfrm>
          <a:prstGeom prst="rect">
            <a:avLst/>
          </a:prstGeom>
          <a:solidFill>
            <a:schemeClr val="accent3">
              <a:lumMod val="20000"/>
              <a:lumOff val="80000"/>
            </a:schemeClr>
          </a:solidFill>
          <a:ln w="9525">
            <a:noFill/>
            <a:miter lim="800000"/>
            <a:headEnd/>
            <a:tailEnd/>
          </a:ln>
          <a:effectLst/>
        </p:spPr>
        <p:txBody>
          <a:bodyPr rot="0" vert="horz" wrap="square" lIns="91440" tIns="45720" rIns="91440" bIns="45720" anchor="t" anchorCtr="0">
            <a:spAutoFit/>
          </a:bodyPr>
          <a:lstStyle>
            <a:defPPr>
              <a:defRPr lang="es-MX"/>
            </a:defPPr>
            <a:lvl1pPr algn="just">
              <a:spcAft>
                <a:spcPts val="0"/>
              </a:spcAft>
              <a:defRPr sz="1050" i="1">
                <a:latin typeface="Arial"/>
                <a:ea typeface="Calibri"/>
                <a:cs typeface="Times New Roman"/>
              </a:defRPr>
            </a:lvl1pPr>
          </a:lstStyle>
          <a:p>
            <a:r>
              <a:rPr lang="es-ES_tradnl" dirty="0">
                <a:latin typeface="+mj-lt"/>
                <a:cs typeface="Arial"/>
              </a:rPr>
              <a:t>La Deuda Pública de Chiapas representa </a:t>
            </a:r>
            <a:r>
              <a:rPr lang="es-ES_tradnl" dirty="0" smtClean="0">
                <a:latin typeface="+mj-lt"/>
                <a:cs typeface="Arial"/>
              </a:rPr>
              <a:t>al cierre de 2012 </a:t>
            </a:r>
            <a:r>
              <a:rPr lang="es-ES_tradnl" dirty="0">
                <a:latin typeface="+mj-lt"/>
                <a:cs typeface="Arial"/>
              </a:rPr>
              <a:t>el </a:t>
            </a:r>
            <a:r>
              <a:rPr lang="es-ES_tradnl" dirty="0" smtClean="0">
                <a:latin typeface="+mj-lt"/>
                <a:cs typeface="Arial"/>
              </a:rPr>
              <a:t>3.8% </a:t>
            </a:r>
            <a:r>
              <a:rPr lang="es-ES_tradnl" dirty="0">
                <a:latin typeface="+mj-lt"/>
                <a:cs typeface="Arial"/>
              </a:rPr>
              <a:t>del total nacional en tanto que </a:t>
            </a:r>
            <a:r>
              <a:rPr lang="es-ES_tradnl" dirty="0" smtClean="0">
                <a:latin typeface="+mj-lt"/>
                <a:cs typeface="Arial"/>
              </a:rPr>
              <a:t>al cierre de  2006 </a:t>
            </a:r>
            <a:r>
              <a:rPr lang="es-ES_tradnl" dirty="0">
                <a:latin typeface="+mj-lt"/>
                <a:cs typeface="Arial"/>
              </a:rPr>
              <a:t>era de </a:t>
            </a:r>
            <a:r>
              <a:rPr lang="es-ES_tradnl" dirty="0" smtClean="0">
                <a:latin typeface="+mj-lt"/>
                <a:cs typeface="Arial"/>
              </a:rPr>
              <a:t>0.6 </a:t>
            </a:r>
            <a:r>
              <a:rPr lang="es-ES_tradnl" dirty="0">
                <a:latin typeface="+mj-lt"/>
                <a:cs typeface="Arial"/>
              </a:rPr>
              <a:t>por ciento.</a:t>
            </a:r>
          </a:p>
        </p:txBody>
      </p:sp>
      <p:graphicFrame>
        <p:nvGraphicFramePr>
          <p:cNvPr id="16" name="6 Gráfico"/>
          <p:cNvGraphicFramePr>
            <a:graphicFrameLocks/>
          </p:cNvGraphicFramePr>
          <p:nvPr>
            <p:extLst>
              <p:ext uri="{D42A27DB-BD31-4B8C-83A1-F6EECF244321}">
                <p14:modId xmlns:p14="http://schemas.microsoft.com/office/powerpoint/2010/main" val="187407166"/>
              </p:ext>
            </p:extLst>
          </p:nvPr>
        </p:nvGraphicFramePr>
        <p:xfrm>
          <a:off x="909942" y="1700808"/>
          <a:ext cx="7246652"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13" name="13 Estrella de 5 puntas"/>
          <p:cNvSpPr/>
          <p:nvPr/>
        </p:nvSpPr>
        <p:spPr>
          <a:xfrm>
            <a:off x="5076056" y="680008"/>
            <a:ext cx="313408" cy="313408"/>
          </a:xfrm>
          <a:prstGeom prst="star5">
            <a:avLst>
              <a:gd name="adj" fmla="val 28444"/>
              <a:gd name="hf" fmla="val 105146"/>
              <a:gd name="vf" fmla="val 110557"/>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15" name="14 Grupo"/>
          <p:cNvGrpSpPr/>
          <p:nvPr/>
        </p:nvGrpSpPr>
        <p:grpSpPr>
          <a:xfrm>
            <a:off x="937619" y="5805264"/>
            <a:ext cx="1154936" cy="125182"/>
            <a:chOff x="539552" y="5763453"/>
            <a:chExt cx="1154936" cy="126245"/>
          </a:xfrm>
          <a:solidFill>
            <a:schemeClr val="bg1">
              <a:lumMod val="20000"/>
              <a:lumOff val="80000"/>
            </a:schemeClr>
          </a:solidFill>
        </p:grpSpPr>
        <p:sp>
          <p:nvSpPr>
            <p:cNvPr id="20" name="19 CuadroTexto"/>
            <p:cNvSpPr txBox="1"/>
            <p:nvPr/>
          </p:nvSpPr>
          <p:spPr>
            <a:xfrm>
              <a:off x="539552" y="5763453"/>
              <a:ext cx="610745" cy="124156"/>
            </a:xfrm>
            <a:prstGeom prst="rect">
              <a:avLst/>
            </a:prstGeom>
            <a:grpFill/>
          </p:spPr>
          <p:txBody>
            <a:bodyPr wrap="none" lIns="0" tIns="0" rIns="0" bIns="0" rtlCol="0">
              <a:spAutoFit/>
            </a:bodyPr>
            <a:lstStyle/>
            <a:p>
              <a:r>
                <a:rPr lang="es-MX" sz="800" dirty="0" smtClean="0">
                  <a:solidFill>
                    <a:schemeClr val="tx1">
                      <a:lumMod val="75000"/>
                      <a:lumOff val="25000"/>
                    </a:schemeClr>
                  </a:solidFill>
                  <a:latin typeface="+mj-lt"/>
                </a:rPr>
                <a:t>Periodicidad:</a:t>
              </a:r>
            </a:p>
          </p:txBody>
        </p:sp>
        <p:sp>
          <p:nvSpPr>
            <p:cNvPr id="21" name="20 CuadroTexto"/>
            <p:cNvSpPr txBox="1"/>
            <p:nvPr/>
          </p:nvSpPr>
          <p:spPr>
            <a:xfrm>
              <a:off x="1256868" y="5765542"/>
              <a:ext cx="437620" cy="124156"/>
            </a:xfrm>
            <a:prstGeom prst="rect">
              <a:avLst/>
            </a:prstGeom>
            <a:grpFill/>
          </p:spPr>
          <p:txBody>
            <a:bodyPr wrap="none" lIns="0" tIns="0" rIns="0" bIns="0" rtlCol="0">
              <a:spAutoFit/>
            </a:bodyPr>
            <a:lstStyle/>
            <a:p>
              <a:pPr marL="171450" indent="-171450">
                <a:buClr>
                  <a:schemeClr val="accent2">
                    <a:lumMod val="75000"/>
                  </a:schemeClr>
                </a:buClr>
                <a:buFont typeface="Wingdings" pitchFamily="2" charset="2"/>
                <a:buChar char="q"/>
              </a:pPr>
              <a:r>
                <a:rPr lang="es-MX" sz="800" u="sng" dirty="0" smtClean="0">
                  <a:solidFill>
                    <a:schemeClr val="tx1">
                      <a:lumMod val="75000"/>
                      <a:lumOff val="25000"/>
                    </a:schemeClr>
                  </a:solidFill>
                  <a:latin typeface="+mj-lt"/>
                </a:rPr>
                <a:t>Anual</a:t>
              </a:r>
            </a:p>
          </p:txBody>
        </p:sp>
      </p:grpSp>
    </p:spTree>
    <p:extLst>
      <p:ext uri="{BB962C8B-B14F-4D97-AF65-F5344CB8AC3E}">
        <p14:creationId xmlns:p14="http://schemas.microsoft.com/office/powerpoint/2010/main" val="35260882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538599164"/>
              </p:ext>
            </p:extLst>
          </p:nvPr>
        </p:nvGraphicFramePr>
        <p:xfrm>
          <a:off x="323528" y="548680"/>
          <a:ext cx="8229600" cy="5133224"/>
        </p:xfrm>
        <a:graphic>
          <a:graphicData uri="http://schemas.openxmlformats.org/drawingml/2006/table">
            <a:tbl>
              <a:tblPr firstRow="1" bandRow="1">
                <a:tableStyleId>{F5AB1C69-6EDB-4FF4-983F-18BD219EF322}</a:tableStyleId>
              </a:tblPr>
              <a:tblGrid>
                <a:gridCol w="1152128"/>
                <a:gridCol w="5328592"/>
                <a:gridCol w="1748880"/>
              </a:tblGrid>
              <a:tr h="295424">
                <a:tc>
                  <a:txBody>
                    <a:bodyPr/>
                    <a:lstStyle/>
                    <a:p>
                      <a:pPr algn="ctr" fontAlgn="ctr"/>
                      <a:r>
                        <a:rPr lang="es-MX" sz="1000" u="none" strike="noStrike" dirty="0">
                          <a:solidFill>
                            <a:srgbClr val="FFFFFF"/>
                          </a:solidFill>
                          <a:effectLst/>
                          <a:latin typeface="+mj-lt"/>
                        </a:rPr>
                        <a:t>Término</a:t>
                      </a:r>
                      <a:endParaRPr lang="es-MX" sz="1000" b="1" i="0" u="none" strike="noStrike" dirty="0">
                        <a:solidFill>
                          <a:srgbClr val="FFFFFF"/>
                        </a:solidFill>
                        <a:effectLst/>
                        <a:latin typeface="+mj-lt"/>
                        <a:cs typeface="Arial" pitchFamily="34" charset="0"/>
                      </a:endParaRPr>
                    </a:p>
                  </a:txBody>
                  <a:tcPr marL="45720" marR="45720" anchor="ctr">
                    <a:lnL w="12700" cmpd="sng">
                      <a:noFill/>
                    </a:lnL>
                    <a:lnR w="12700" cmpd="sng">
                      <a:noFill/>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u="none" strike="noStrike" dirty="0">
                          <a:solidFill>
                            <a:srgbClr val="FFFFFF"/>
                          </a:solidFill>
                          <a:effectLst/>
                          <a:latin typeface="+mj-lt"/>
                        </a:rPr>
                        <a:t>Descripción</a:t>
                      </a:r>
                      <a:endParaRPr lang="es-MX" sz="1000" b="1" i="0" u="none" strike="noStrike" dirty="0">
                        <a:solidFill>
                          <a:srgbClr val="FFFFFF"/>
                        </a:solidFill>
                        <a:effectLst/>
                        <a:latin typeface="+mj-lt"/>
                        <a:cs typeface="Arial" pitchFamily="34" charset="0"/>
                      </a:endParaRPr>
                    </a:p>
                  </a:txBody>
                  <a:tcPr marL="45720" marR="45720" anchor="ctr">
                    <a:lnL w="12700" cmpd="sng">
                      <a:noFill/>
                    </a:lnL>
                    <a:lnR w="12700" cmpd="sng">
                      <a:noFill/>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MX" sz="1000" u="none" strike="noStrike" dirty="0">
                          <a:solidFill>
                            <a:srgbClr val="FFFFFF"/>
                          </a:solidFill>
                          <a:effectLst/>
                          <a:latin typeface="+mj-lt"/>
                        </a:rPr>
                        <a:t>Fuente</a:t>
                      </a:r>
                      <a:endParaRPr lang="es-MX" sz="1000" b="1" i="0" u="none" strike="noStrike" dirty="0">
                        <a:solidFill>
                          <a:srgbClr val="FFFFFF"/>
                        </a:solidFill>
                        <a:effectLst/>
                        <a:latin typeface="+mj-lt"/>
                        <a:cs typeface="Arial" pitchFamily="34" charset="0"/>
                      </a:endParaRPr>
                    </a:p>
                  </a:txBody>
                  <a:tcPr marL="45720" marR="45720" anchor="ctr">
                    <a:lnL w="12700" cmpd="sng">
                      <a:noFill/>
                    </a:lnL>
                    <a:lnR w="12700" cmpd="sng">
                      <a:noFill/>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r>
              <a:tr h="616269">
                <a:tc>
                  <a:txBody>
                    <a:bodyPr/>
                    <a:lstStyle/>
                    <a:p>
                      <a:pPr algn="l" fontAlgn="ctr"/>
                      <a:r>
                        <a:rPr lang="es-MX" sz="900" u="none" strike="noStrike" dirty="0">
                          <a:solidFill>
                            <a:schemeClr val="tx1"/>
                          </a:solidFill>
                          <a:effectLst/>
                          <a:latin typeface="+mj-lt"/>
                        </a:rPr>
                        <a:t>Banca comercial</a:t>
                      </a:r>
                      <a:endParaRPr lang="es-MX" sz="90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just" fontAlgn="b"/>
                      <a:r>
                        <a:rPr lang="es-MX" sz="900" u="none" strike="noStrike" dirty="0">
                          <a:solidFill>
                            <a:schemeClr val="tx1"/>
                          </a:solidFill>
                          <a:effectLst/>
                          <a:latin typeface="+mj-lt"/>
                        </a:rPr>
                        <a:t>Se denomina así a las instituciones de crédito autorizadas por el Gobierno Federal para captar recursos financieros del público y otorgar a su vez créditos, destinados a mantener en operación las actividades económicas. Por estas transacciones de captación y financiamiento, la banca comercial establece tasas de interés activas y pasivas.</a:t>
                      </a:r>
                      <a:endParaRPr lang="es-MX" sz="900" b="0" i="0" u="none" strike="noStrike" dirty="0">
                        <a:solidFill>
                          <a:schemeClr val="tx1"/>
                        </a:solidFill>
                        <a:effectLst/>
                        <a:latin typeface="+mj-lt"/>
                        <a:cs typeface="Arial" pitchFamily="34" charset="0"/>
                      </a:endParaRPr>
                    </a:p>
                  </a:txBody>
                  <a:tcPr marL="45720" marR="4572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s-MX" sz="900" u="none" strike="noStrike" dirty="0" smtClean="0">
                          <a:solidFill>
                            <a:schemeClr val="tx1"/>
                          </a:solidFill>
                          <a:effectLst/>
                          <a:latin typeface="+mj-lt"/>
                        </a:rPr>
                        <a:t>Banco de México</a:t>
                      </a:r>
                      <a:endParaRPr lang="es-MX" sz="90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r>
              <a:tr h="792688">
                <a:tc>
                  <a:txBody>
                    <a:bodyPr/>
                    <a:lstStyle/>
                    <a:p>
                      <a:pPr algn="l" fontAlgn="ctr"/>
                      <a:r>
                        <a:rPr lang="es-MX" sz="900" u="none" strike="noStrike" dirty="0">
                          <a:solidFill>
                            <a:schemeClr val="tx1"/>
                          </a:solidFill>
                          <a:effectLst/>
                          <a:latin typeface="+mj-lt"/>
                        </a:rPr>
                        <a:t>Captación </a:t>
                      </a:r>
                      <a:endParaRPr lang="es-MX" sz="90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fontAlgn="b"/>
                      <a:r>
                        <a:rPr lang="es-MX" sz="900" u="none" strike="noStrike" dirty="0">
                          <a:solidFill>
                            <a:schemeClr val="tx1"/>
                          </a:solidFill>
                          <a:effectLst/>
                          <a:latin typeface="+mj-lt"/>
                        </a:rPr>
                        <a:t>Se entiende que existe captación de recursos del público en el mercado nacional cuando: a) se solicite, ofrezca o promueva la obtención de fondos o recursos de persona indeterminada o mediante medios masivos de comunicación, o b) se obtengan o soliciten fondos o recursos de forma habitual o profesional; en ambos casos, mediante actos causantes de pasivo directo o contingente quedando el intermediario obligado a cubrir el principal y en su caso los accesorios de los recursos captados.</a:t>
                      </a:r>
                      <a:endParaRPr lang="es-MX" sz="900" b="0" i="0" u="none" strike="noStrike" dirty="0">
                        <a:solidFill>
                          <a:schemeClr val="tx1"/>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900" u="none" strike="noStrike" dirty="0" smtClean="0">
                          <a:solidFill>
                            <a:schemeClr val="tx1"/>
                          </a:solidFill>
                          <a:effectLst/>
                          <a:latin typeface="+mj-lt"/>
                        </a:rPr>
                        <a:t>Banco de México</a:t>
                      </a:r>
                      <a:endParaRPr lang="es-MX" sz="900" b="0" i="0" u="none" strike="noStrike" dirty="0" smtClean="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82598">
                <a:tc>
                  <a:txBody>
                    <a:bodyPr/>
                    <a:lstStyle/>
                    <a:p>
                      <a:pPr algn="l" fontAlgn="ctr"/>
                      <a:r>
                        <a:rPr lang="es-MX" sz="900" u="none" strike="noStrike" dirty="0">
                          <a:solidFill>
                            <a:schemeClr val="tx1"/>
                          </a:solidFill>
                          <a:effectLst/>
                          <a:latin typeface="+mj-lt"/>
                        </a:rPr>
                        <a:t>Tarjeta de crédito</a:t>
                      </a:r>
                      <a:endParaRPr lang="es-MX" sz="90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fontAlgn="b"/>
                      <a:r>
                        <a:rPr lang="es-MX" sz="900" u="none" strike="noStrike" dirty="0">
                          <a:solidFill>
                            <a:schemeClr val="tx1"/>
                          </a:solidFill>
                          <a:effectLst/>
                          <a:latin typeface="+mj-lt"/>
                        </a:rPr>
                        <a:t>Medio de disposición de recursos, asociado o que se emite al amparo de un contrato de crédito.</a:t>
                      </a:r>
                      <a:endParaRPr lang="es-MX" sz="900" b="0" i="0" u="none" strike="noStrike" dirty="0">
                        <a:solidFill>
                          <a:schemeClr val="tx1"/>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900" u="none" strike="noStrike" dirty="0" smtClean="0">
                          <a:solidFill>
                            <a:schemeClr val="tx1"/>
                          </a:solidFill>
                          <a:effectLst/>
                          <a:latin typeface="+mj-lt"/>
                        </a:rPr>
                        <a:t>Banco de México</a:t>
                      </a:r>
                      <a:endParaRPr lang="es-MX" sz="900" b="0" i="0" u="none" strike="noStrike" dirty="0" smtClean="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63488">
                <a:tc>
                  <a:txBody>
                    <a:bodyPr/>
                    <a:lstStyle/>
                    <a:p>
                      <a:pPr algn="l" fontAlgn="ctr"/>
                      <a:r>
                        <a:rPr lang="es-MX" sz="900" u="none" strike="noStrike" dirty="0">
                          <a:solidFill>
                            <a:schemeClr val="tx1"/>
                          </a:solidFill>
                          <a:effectLst/>
                          <a:latin typeface="+mj-lt"/>
                        </a:rPr>
                        <a:t>Precios básicos</a:t>
                      </a:r>
                      <a:endParaRPr lang="es-MX" sz="90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fontAlgn="b"/>
                      <a:r>
                        <a:rPr lang="es-MX" sz="900" u="none" strike="noStrike" dirty="0">
                          <a:solidFill>
                            <a:schemeClr val="tx1"/>
                          </a:solidFill>
                          <a:effectLst/>
                          <a:latin typeface="+mj-lt"/>
                        </a:rPr>
                        <a:t>Se definen como la cantidad a cobrar por el productor al comprador por una unidad de un bien o servicio, menos cualquier impuesto a pagar; más cualquier subsidio a cobrar, como consecuencia de su producción o venta. Excluye: los gastos de transporte facturados separadamente por el productor.</a:t>
                      </a:r>
                      <a:endParaRPr lang="es-MX" sz="900" b="0" i="0" u="none" strike="noStrike" dirty="0">
                        <a:solidFill>
                          <a:schemeClr val="tx1"/>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u="none" strike="noStrike" dirty="0">
                          <a:solidFill>
                            <a:schemeClr val="tx1"/>
                          </a:solidFill>
                          <a:effectLst/>
                          <a:latin typeface="+mj-lt"/>
                        </a:rPr>
                        <a:t>INEGI. Sistema de Cuentas Nacionales</a:t>
                      </a:r>
                      <a:endParaRPr lang="es-MX" sz="90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616269">
                <a:tc>
                  <a:txBody>
                    <a:bodyPr/>
                    <a:lstStyle/>
                    <a:p>
                      <a:pPr algn="l" fontAlgn="ctr"/>
                      <a:r>
                        <a:rPr lang="es-MX" sz="900" u="none" strike="noStrike" dirty="0">
                          <a:solidFill>
                            <a:schemeClr val="tx1"/>
                          </a:solidFill>
                          <a:effectLst/>
                          <a:latin typeface="+mj-lt"/>
                        </a:rPr>
                        <a:t>INPC</a:t>
                      </a:r>
                      <a:endParaRPr lang="es-MX" sz="90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fontAlgn="b"/>
                      <a:r>
                        <a:rPr lang="es-MX" sz="900" u="none" strike="noStrike" dirty="0">
                          <a:solidFill>
                            <a:schemeClr val="tx1"/>
                          </a:solidFill>
                          <a:effectLst/>
                          <a:latin typeface="+mj-lt"/>
                        </a:rPr>
                        <a:t>El Índice Nacional de Precios al Consumidor (INPC) es un indicador económico global cuya finalidad es la de medir, a través del tiempo, la variación de los precios de una canasta de bienes y servicios representativa del consumo de los hogares mexicanos urbanos. El INPC es el instrumento estadístico por medio del cual se mide el fenómeno económico que se conoce como inflación.</a:t>
                      </a:r>
                      <a:endParaRPr lang="es-MX" sz="900" b="0" i="0" u="none" strike="noStrike" dirty="0">
                        <a:solidFill>
                          <a:schemeClr val="tx1"/>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u="none" strike="noStrike" dirty="0">
                          <a:solidFill>
                            <a:schemeClr val="tx1"/>
                          </a:solidFill>
                          <a:effectLst/>
                          <a:latin typeface="+mj-lt"/>
                        </a:rPr>
                        <a:t>INEGI. Preguntas frecuentes del INPC</a:t>
                      </a:r>
                      <a:endParaRPr lang="es-MX" sz="90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64104">
                <a:tc>
                  <a:txBody>
                    <a:bodyPr/>
                    <a:lstStyle/>
                    <a:p>
                      <a:pPr algn="l" fontAlgn="ctr"/>
                      <a:r>
                        <a:rPr lang="es-MX" sz="900" u="none" strike="noStrike" dirty="0">
                          <a:solidFill>
                            <a:schemeClr val="tx1"/>
                          </a:solidFill>
                          <a:effectLst/>
                          <a:latin typeface="+mj-lt"/>
                        </a:rPr>
                        <a:t>IED</a:t>
                      </a:r>
                      <a:endParaRPr lang="es-MX" sz="90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fontAlgn="b"/>
                      <a:r>
                        <a:rPr lang="es-MX" sz="900" u="none" strike="noStrike" dirty="0">
                          <a:solidFill>
                            <a:schemeClr val="tx1"/>
                          </a:solidFill>
                          <a:effectLst/>
                          <a:latin typeface="+mj-lt"/>
                        </a:rPr>
                        <a:t>La Inversión Extranjera Directa </a:t>
                      </a:r>
                      <a:r>
                        <a:rPr lang="es-MX" sz="900" u="none" strike="noStrike" dirty="0" smtClean="0">
                          <a:solidFill>
                            <a:schemeClr val="tx1"/>
                          </a:solidFill>
                          <a:effectLst/>
                          <a:latin typeface="+mj-lt"/>
                        </a:rPr>
                        <a:t>(IED) es </a:t>
                      </a:r>
                      <a:r>
                        <a:rPr lang="es-MX" sz="900" u="none" strike="noStrike" dirty="0">
                          <a:solidFill>
                            <a:schemeClr val="tx1"/>
                          </a:solidFill>
                          <a:effectLst/>
                          <a:latin typeface="+mj-lt"/>
                        </a:rPr>
                        <a:t>aquella inversión que tiene como propósito crear un interés duradero y con fines económicos o empresariales a largo plazo por parte de un inversionista extranjero en el país receptor. </a:t>
                      </a:r>
                      <a:endParaRPr lang="es-MX" sz="900" b="0" i="0" u="none" strike="noStrike" dirty="0">
                        <a:solidFill>
                          <a:schemeClr val="tx1"/>
                        </a:solidFill>
                        <a:effectLst/>
                        <a:latin typeface="+mj-lt"/>
                        <a:cs typeface="Arial"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u="none" strike="noStrike" dirty="0">
                          <a:solidFill>
                            <a:schemeClr val="tx1"/>
                          </a:solidFill>
                          <a:effectLst/>
                          <a:latin typeface="+mj-lt"/>
                        </a:rPr>
                        <a:t>Secretaría de Economía</a:t>
                      </a:r>
                      <a:endParaRPr lang="es-MX" sz="90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64104">
                <a:tc>
                  <a:txBody>
                    <a:bodyPr/>
                    <a:lstStyle/>
                    <a:p>
                      <a:pPr algn="l" fontAlgn="ctr"/>
                      <a:r>
                        <a:rPr lang="es-MX" sz="900" u="none" strike="noStrike" dirty="0" smtClean="0">
                          <a:solidFill>
                            <a:schemeClr val="tx1"/>
                          </a:solidFill>
                          <a:effectLst/>
                          <a:latin typeface="+mj-lt"/>
                        </a:rPr>
                        <a:t>Reducción</a:t>
                      </a:r>
                      <a:endParaRPr lang="es-MX" sz="90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s-MX" sz="900" u="none" strike="noStrike" kern="1200" baseline="0" dirty="0" smtClean="0">
                          <a:solidFill>
                            <a:schemeClr val="tx1"/>
                          </a:solidFill>
                          <a:latin typeface="+mj-lt"/>
                        </a:rPr>
                        <a:t>En la industrialización de productos pesqueros: Proceso mediante el cual las especies se someten a altas temperaturas para su deshidratación; posteriormente se muelen para obtener harina y aceite.</a:t>
                      </a:r>
                      <a:endParaRPr lang="es-MX" sz="90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u="none" strike="noStrike" dirty="0" smtClean="0">
                          <a:solidFill>
                            <a:schemeClr val="tx1"/>
                          </a:solidFill>
                          <a:effectLst/>
                          <a:latin typeface="+mj-lt"/>
                        </a:rPr>
                        <a:t>Comisión Nacional de Acuacultura y Pesca</a:t>
                      </a:r>
                      <a:endParaRPr lang="es-MX" sz="90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81128">
                <a:tc>
                  <a:txBody>
                    <a:bodyPr/>
                    <a:lstStyle/>
                    <a:p>
                      <a:pPr algn="l" fontAlgn="ctr"/>
                      <a:r>
                        <a:rPr lang="es-MX" sz="900" u="none" strike="noStrike" dirty="0" smtClean="0">
                          <a:solidFill>
                            <a:schemeClr val="tx1"/>
                          </a:solidFill>
                          <a:effectLst/>
                          <a:latin typeface="+mj-lt"/>
                        </a:rPr>
                        <a:t>Estimación del alquiler de la vivienda</a:t>
                      </a:r>
                      <a:endParaRPr lang="es-MX" sz="90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s-MX" sz="900" u="none" strike="noStrike" dirty="0" smtClean="0">
                          <a:solidFill>
                            <a:schemeClr val="tx1"/>
                          </a:solidFill>
                          <a:effectLst/>
                          <a:latin typeface="+mj-lt"/>
                        </a:rPr>
                        <a:t>Para</a:t>
                      </a:r>
                      <a:r>
                        <a:rPr lang="es-MX" sz="900" u="none" strike="noStrike" baseline="0" dirty="0" smtClean="0">
                          <a:solidFill>
                            <a:schemeClr val="tx1"/>
                          </a:solidFill>
                          <a:effectLst/>
                          <a:latin typeface="+mj-lt"/>
                        </a:rPr>
                        <a:t> la ENIGH se considera como uno de los rubros del gasto o ingreso no monetario cuando la vivienda es suministrada por el empleador.</a:t>
                      </a:r>
                      <a:endParaRPr lang="es-MX" sz="90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MX" sz="900" u="none" strike="noStrike" dirty="0" smtClean="0">
                          <a:solidFill>
                            <a:schemeClr val="tx1"/>
                          </a:solidFill>
                          <a:effectLst/>
                          <a:latin typeface="+mj-lt"/>
                        </a:rPr>
                        <a:t>INEGI</a:t>
                      </a:r>
                      <a:endParaRPr lang="es-MX" sz="90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64104">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MX" sz="900" u="none" strike="noStrike" kern="1200" dirty="0" smtClean="0">
                          <a:solidFill>
                            <a:schemeClr val="tx1"/>
                          </a:solidFill>
                          <a:effectLst/>
                          <a:latin typeface="+mj-lt"/>
                          <a:ea typeface="+mn-ea"/>
                          <a:cs typeface="+mn-cs"/>
                        </a:rPr>
                        <a:t>Generación Bruta de Energía Eléctrica</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MX" sz="900" u="none" strike="noStrike" kern="1200" dirty="0" smtClean="0">
                          <a:solidFill>
                            <a:schemeClr val="tx1"/>
                          </a:solidFill>
                          <a:effectLst/>
                          <a:latin typeface="+mj-lt"/>
                          <a:ea typeface="+mn-ea"/>
                          <a:cs typeface="+mn-cs"/>
                        </a:rPr>
                        <a:t>Monto de  energía  eléctrica producida y medida en las terminales de salida de todos los equipos de la estación, incluyendo la  que utilizan  las  estaciones  auxiliares  y  las pérdidas  en  transformadores,  considerados como parte integral de la estación.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MX" sz="900" u="none" strike="noStrike" kern="1200" dirty="0" smtClean="0">
                          <a:solidFill>
                            <a:schemeClr val="tx1"/>
                          </a:solidFill>
                          <a:effectLst/>
                          <a:latin typeface="+mj-lt"/>
                          <a:ea typeface="+mn-ea"/>
                          <a:cs typeface="+mn-cs"/>
                        </a:rPr>
                        <a:t>SEIGE. Gobierno de Quintana Roo</a:t>
                      </a:r>
                    </a:p>
                    <a:p>
                      <a:pPr algn="ctr" fontAlgn="ctr"/>
                      <a:endParaRPr lang="es-MX" sz="900" b="0" i="0" u="none" strike="noStrike" dirty="0">
                        <a:solidFill>
                          <a:schemeClr val="tx1"/>
                        </a:solidFill>
                        <a:effectLst/>
                        <a:latin typeface="+mj-lt"/>
                        <a:cs typeface="Arial"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4" name="3 CuadroTexto">
            <a:hlinkClick r:id="rId2" action="ppaction://hlinksldjump"/>
          </p:cNvPr>
          <p:cNvSpPr txBox="1"/>
          <p:nvPr/>
        </p:nvSpPr>
        <p:spPr>
          <a:xfrm>
            <a:off x="4355976" y="6556702"/>
            <a:ext cx="354584" cy="276999"/>
          </a:xfrm>
          <a:prstGeom prst="rect">
            <a:avLst/>
          </a:prstGeom>
          <a:noFill/>
        </p:spPr>
        <p:txBody>
          <a:bodyPr wrap="none" rtlCol="0">
            <a:spAutoFit/>
          </a:bodyPr>
          <a:lstStyle/>
          <a:p>
            <a:r>
              <a:rPr lang="es-MX" sz="1200" dirty="0" smtClean="0">
                <a:solidFill>
                  <a:schemeClr val="bg1"/>
                </a:solidFill>
              </a:rPr>
              <a:t>46</a:t>
            </a:r>
            <a:endParaRPr lang="es-MX" sz="1200" dirty="0">
              <a:solidFill>
                <a:schemeClr val="bg1"/>
              </a:solidFill>
            </a:endParaRPr>
          </a:p>
        </p:txBody>
      </p:sp>
      <p:sp>
        <p:nvSpPr>
          <p:cNvPr id="5" name="4 Título"/>
          <p:cNvSpPr>
            <a:spLocks noGrp="1"/>
          </p:cNvSpPr>
          <p:nvPr>
            <p:ph type="title" idx="4294967295"/>
          </p:nvPr>
        </p:nvSpPr>
        <p:spPr>
          <a:xfrm>
            <a:off x="323528" y="125413"/>
            <a:ext cx="6805935" cy="509587"/>
          </a:xfrm>
        </p:spPr>
        <p:txBody>
          <a:bodyPr/>
          <a:lstStyle/>
          <a:p>
            <a:r>
              <a:rPr lang="es-MX" sz="1600" dirty="0" smtClean="0"/>
              <a:t>Glosario de Términos</a:t>
            </a:r>
            <a:endParaRPr lang="es-MX" sz="1600" dirty="0"/>
          </a:p>
        </p:txBody>
      </p:sp>
    </p:spTree>
    <p:extLst>
      <p:ext uri="{BB962C8B-B14F-4D97-AF65-F5344CB8AC3E}">
        <p14:creationId xmlns:p14="http://schemas.microsoft.com/office/powerpoint/2010/main" val="1512337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40511" y="4148488"/>
            <a:ext cx="6347713" cy="1320800"/>
          </a:xfrm>
        </p:spPr>
        <p:txBody>
          <a:bodyPr>
            <a:normAutofit/>
          </a:bodyPr>
          <a:lstStyle/>
          <a:p>
            <a:r>
              <a:rPr lang="es-MX" sz="4000" dirty="0" smtClean="0">
                <a:solidFill>
                  <a:schemeClr val="tx1"/>
                </a:solidFill>
              </a:rPr>
              <a:t>Capítulo 1 </a:t>
            </a:r>
            <a:br>
              <a:rPr lang="es-MX" sz="4000" dirty="0" smtClean="0">
                <a:solidFill>
                  <a:schemeClr val="tx1"/>
                </a:solidFill>
              </a:rPr>
            </a:br>
            <a:r>
              <a:rPr lang="es-MX" sz="4000" dirty="0" smtClean="0">
                <a:solidFill>
                  <a:schemeClr val="tx1"/>
                </a:solidFill>
              </a:rPr>
              <a:t>Sector Primario</a:t>
            </a:r>
            <a:endParaRPr lang="es-MX" sz="4000" dirty="0">
              <a:solidFill>
                <a:schemeClr val="tx1"/>
              </a:solidFill>
            </a:endParaRPr>
          </a:p>
        </p:txBody>
      </p:sp>
    </p:spTree>
    <p:extLst>
      <p:ext uri="{BB962C8B-B14F-4D97-AF65-F5344CB8AC3E}">
        <p14:creationId xmlns:p14="http://schemas.microsoft.com/office/powerpoint/2010/main" val="3140777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2"/>
          <p:cNvSpPr txBox="1">
            <a:spLocks noChangeArrowheads="1"/>
          </p:cNvSpPr>
          <p:nvPr/>
        </p:nvSpPr>
        <p:spPr bwMode="auto">
          <a:xfrm>
            <a:off x="248712" y="838500"/>
            <a:ext cx="3891240" cy="553998"/>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s-MX" sz="1000" dirty="0">
                <a:solidFill>
                  <a:schemeClr val="tx2"/>
                </a:solidFill>
                <a:effectLst/>
                <a:latin typeface="+mj-lt"/>
                <a:ea typeface="Calibri"/>
                <a:cs typeface="Times New Roman"/>
              </a:rPr>
              <a:t>El valor de la producción agrícola en Chiapas en el año </a:t>
            </a:r>
            <a:r>
              <a:rPr lang="es-MX" sz="1000" dirty="0" smtClean="0">
                <a:solidFill>
                  <a:schemeClr val="tx2"/>
                </a:solidFill>
                <a:effectLst/>
                <a:latin typeface="+mj-lt"/>
                <a:ea typeface="Calibri"/>
                <a:cs typeface="Times New Roman"/>
              </a:rPr>
              <a:t>2011 </a:t>
            </a:r>
            <a:r>
              <a:rPr lang="es-MX" sz="1000" dirty="0">
                <a:solidFill>
                  <a:schemeClr val="tx2"/>
                </a:solidFill>
                <a:effectLst/>
                <a:latin typeface="+mj-lt"/>
                <a:ea typeface="Calibri"/>
                <a:cs typeface="Times New Roman"/>
              </a:rPr>
              <a:t>fue </a:t>
            </a:r>
            <a:r>
              <a:rPr lang="es-MX" sz="1000" dirty="0" smtClean="0">
                <a:solidFill>
                  <a:schemeClr val="tx2"/>
                </a:solidFill>
                <a:effectLst/>
                <a:latin typeface="+mj-lt"/>
                <a:ea typeface="Calibri"/>
                <a:cs typeface="Times New Roman"/>
              </a:rPr>
              <a:t>de 20 </a:t>
            </a:r>
            <a:r>
              <a:rPr lang="es-MX" sz="1000" dirty="0">
                <a:solidFill>
                  <a:schemeClr val="tx2"/>
                </a:solidFill>
                <a:effectLst/>
                <a:latin typeface="+mj-lt"/>
                <a:ea typeface="Calibri"/>
                <a:cs typeface="Times New Roman"/>
              </a:rPr>
              <a:t>mil </a:t>
            </a:r>
            <a:r>
              <a:rPr lang="es-MX" sz="1000" dirty="0" smtClean="0">
                <a:solidFill>
                  <a:schemeClr val="tx2"/>
                </a:solidFill>
                <a:effectLst/>
                <a:latin typeface="+mj-lt"/>
                <a:ea typeface="Calibri"/>
                <a:cs typeface="Times New Roman"/>
              </a:rPr>
              <a:t>918 </a:t>
            </a:r>
            <a:r>
              <a:rPr lang="es-MX" sz="1000" dirty="0">
                <a:solidFill>
                  <a:schemeClr val="tx2"/>
                </a:solidFill>
                <a:effectLst/>
                <a:latin typeface="+mj-lt"/>
                <a:ea typeface="Calibri"/>
                <a:cs typeface="Times New Roman"/>
              </a:rPr>
              <a:t>millones de pesos lo que representa un crecimiento de </a:t>
            </a:r>
            <a:r>
              <a:rPr lang="es-MX" sz="1000" dirty="0" smtClean="0">
                <a:solidFill>
                  <a:schemeClr val="tx2"/>
                </a:solidFill>
                <a:effectLst/>
                <a:latin typeface="+mj-lt"/>
                <a:ea typeface="Calibri"/>
                <a:cs typeface="Times New Roman"/>
              </a:rPr>
              <a:t>22.5% </a:t>
            </a:r>
            <a:r>
              <a:rPr lang="es-MX" sz="1000" dirty="0">
                <a:solidFill>
                  <a:schemeClr val="tx2"/>
                </a:solidFill>
                <a:effectLst/>
                <a:latin typeface="+mj-lt"/>
                <a:ea typeface="Calibri"/>
                <a:cs typeface="Times New Roman"/>
              </a:rPr>
              <a:t>en relación al año anterior</a:t>
            </a:r>
            <a:r>
              <a:rPr lang="es-MX" sz="1000" dirty="0" smtClean="0">
                <a:solidFill>
                  <a:schemeClr val="tx2"/>
                </a:solidFill>
                <a:effectLst/>
                <a:latin typeface="+mj-lt"/>
                <a:ea typeface="Calibri"/>
                <a:cs typeface="Times New Roman"/>
              </a:rPr>
              <a:t>.</a:t>
            </a:r>
            <a:endParaRPr lang="es-MX" sz="1200" dirty="0">
              <a:solidFill>
                <a:schemeClr val="tx2"/>
              </a:solidFill>
              <a:effectLst/>
              <a:latin typeface="+mj-lt"/>
              <a:ea typeface="Calibri"/>
              <a:cs typeface="Times New Roman"/>
            </a:endParaRPr>
          </a:p>
        </p:txBody>
      </p:sp>
      <p:sp>
        <p:nvSpPr>
          <p:cNvPr id="10" name="9 CuadroTexto"/>
          <p:cNvSpPr txBox="1"/>
          <p:nvPr/>
        </p:nvSpPr>
        <p:spPr>
          <a:xfrm>
            <a:off x="4283968" y="6112710"/>
            <a:ext cx="1664238" cy="215444"/>
          </a:xfrm>
          <a:prstGeom prst="rect">
            <a:avLst/>
          </a:prstGeom>
          <a:solidFill>
            <a:schemeClr val="bg1">
              <a:lumMod val="20000"/>
              <a:lumOff val="80000"/>
            </a:schemeClr>
          </a:solidFill>
        </p:spPr>
        <p:txBody>
          <a:bodyPr wrap="none" rtlCol="0">
            <a:spAutoFit/>
          </a:bodyPr>
          <a:lstStyle/>
          <a:p>
            <a:r>
              <a:rPr lang="es-MX" sz="800" dirty="0" smtClean="0">
                <a:solidFill>
                  <a:schemeClr val="tx1">
                    <a:lumMod val="75000"/>
                    <a:lumOff val="25000"/>
                  </a:schemeClr>
                </a:solidFill>
                <a:latin typeface="+mj-lt"/>
              </a:rPr>
              <a:t>Fuente</a:t>
            </a:r>
            <a:r>
              <a:rPr lang="es-MX" sz="800" dirty="0">
                <a:solidFill>
                  <a:schemeClr val="tx1">
                    <a:lumMod val="75000"/>
                    <a:lumOff val="25000"/>
                  </a:schemeClr>
                </a:solidFill>
                <a:latin typeface="+mj-lt"/>
              </a:rPr>
              <a:t>: </a:t>
            </a:r>
            <a:r>
              <a:rPr lang="es-MX" sz="800" dirty="0" smtClean="0">
                <a:solidFill>
                  <a:schemeClr val="tx1">
                    <a:lumMod val="75000"/>
                    <a:lumOff val="25000"/>
                  </a:schemeClr>
                </a:solidFill>
                <a:latin typeface="+mj-lt"/>
              </a:rPr>
              <a:t>SIAP. www.siap.gob.mx</a:t>
            </a:r>
          </a:p>
        </p:txBody>
      </p:sp>
      <p:grpSp>
        <p:nvGrpSpPr>
          <p:cNvPr id="14" name="13 Grupo"/>
          <p:cNvGrpSpPr/>
          <p:nvPr/>
        </p:nvGrpSpPr>
        <p:grpSpPr>
          <a:xfrm>
            <a:off x="4364030" y="6328154"/>
            <a:ext cx="1154936" cy="125182"/>
            <a:chOff x="539552" y="5763453"/>
            <a:chExt cx="1154936" cy="126245"/>
          </a:xfrm>
          <a:solidFill>
            <a:schemeClr val="bg1">
              <a:lumMod val="20000"/>
              <a:lumOff val="80000"/>
            </a:schemeClr>
          </a:solidFill>
        </p:grpSpPr>
        <p:sp>
          <p:nvSpPr>
            <p:cNvPr id="12" name="11 CuadroTexto"/>
            <p:cNvSpPr txBox="1"/>
            <p:nvPr/>
          </p:nvSpPr>
          <p:spPr>
            <a:xfrm>
              <a:off x="539552" y="5763453"/>
              <a:ext cx="610745" cy="124156"/>
            </a:xfrm>
            <a:prstGeom prst="rect">
              <a:avLst/>
            </a:prstGeom>
            <a:grpFill/>
          </p:spPr>
          <p:txBody>
            <a:bodyPr wrap="none" lIns="0" tIns="0" rIns="0" bIns="0" rtlCol="0">
              <a:spAutoFit/>
            </a:bodyPr>
            <a:lstStyle/>
            <a:p>
              <a:r>
                <a:rPr lang="es-MX" sz="800" dirty="0" smtClean="0">
                  <a:solidFill>
                    <a:schemeClr val="tx1">
                      <a:lumMod val="75000"/>
                      <a:lumOff val="25000"/>
                    </a:schemeClr>
                  </a:solidFill>
                  <a:latin typeface="+mj-lt"/>
                </a:rPr>
                <a:t>Periodicidad:</a:t>
              </a:r>
            </a:p>
          </p:txBody>
        </p:sp>
        <p:sp>
          <p:nvSpPr>
            <p:cNvPr id="13" name="12 CuadroTexto"/>
            <p:cNvSpPr txBox="1"/>
            <p:nvPr/>
          </p:nvSpPr>
          <p:spPr>
            <a:xfrm>
              <a:off x="1256868" y="5765542"/>
              <a:ext cx="437620" cy="124156"/>
            </a:xfrm>
            <a:prstGeom prst="rect">
              <a:avLst/>
            </a:prstGeom>
            <a:grpFill/>
          </p:spPr>
          <p:txBody>
            <a:bodyPr wrap="none" lIns="0" tIns="0" rIns="0" bIns="0" rtlCol="0">
              <a:spAutoFit/>
            </a:bodyPr>
            <a:lstStyle/>
            <a:p>
              <a:pPr marL="171450" indent="-171450">
                <a:buClr>
                  <a:schemeClr val="accent2">
                    <a:lumMod val="75000"/>
                  </a:schemeClr>
                </a:buClr>
                <a:buFont typeface="Wingdings" pitchFamily="2" charset="2"/>
                <a:buChar char="q"/>
              </a:pPr>
              <a:r>
                <a:rPr lang="es-MX" sz="800" u="sng" dirty="0" smtClean="0">
                  <a:solidFill>
                    <a:schemeClr val="tx1">
                      <a:lumMod val="75000"/>
                      <a:lumOff val="25000"/>
                    </a:schemeClr>
                  </a:solidFill>
                  <a:latin typeface="+mj-lt"/>
                </a:rPr>
                <a:t>Anual</a:t>
              </a:r>
            </a:p>
          </p:txBody>
        </p:sp>
      </p:grpSp>
      <p:sp>
        <p:nvSpPr>
          <p:cNvPr id="15" name="14 CuadroTexto">
            <a:hlinkClick r:id="rId3" action="ppaction://hlinksldjump"/>
          </p:cNvPr>
          <p:cNvSpPr txBox="1"/>
          <p:nvPr/>
        </p:nvSpPr>
        <p:spPr>
          <a:xfrm>
            <a:off x="4355976" y="6556702"/>
            <a:ext cx="269626" cy="276999"/>
          </a:xfrm>
          <a:prstGeom prst="rect">
            <a:avLst/>
          </a:prstGeom>
          <a:noFill/>
        </p:spPr>
        <p:txBody>
          <a:bodyPr wrap="none" rtlCol="0">
            <a:spAutoFit/>
          </a:bodyPr>
          <a:lstStyle/>
          <a:p>
            <a:r>
              <a:rPr lang="es-MX" sz="1200" dirty="0" smtClean="0">
                <a:solidFill>
                  <a:schemeClr val="bg1"/>
                </a:solidFill>
              </a:rPr>
              <a:t>6</a:t>
            </a:r>
            <a:endParaRPr lang="es-MX" sz="1200" dirty="0">
              <a:solidFill>
                <a:schemeClr val="bg1"/>
              </a:solidFill>
            </a:endParaRPr>
          </a:p>
        </p:txBody>
      </p:sp>
      <p:sp>
        <p:nvSpPr>
          <p:cNvPr id="3" name="2 Título"/>
          <p:cNvSpPr>
            <a:spLocks noGrp="1"/>
          </p:cNvSpPr>
          <p:nvPr>
            <p:ph type="title" idx="4294967295"/>
          </p:nvPr>
        </p:nvSpPr>
        <p:spPr>
          <a:xfrm>
            <a:off x="300955" y="144562"/>
            <a:ext cx="3406949" cy="548134"/>
          </a:xfrm>
        </p:spPr>
        <p:txBody>
          <a:bodyPr>
            <a:normAutofit/>
          </a:bodyPr>
          <a:lstStyle/>
          <a:p>
            <a:r>
              <a:rPr lang="es-MX" sz="1400" dirty="0" smtClean="0">
                <a:cs typeface="Calibri" pitchFamily="34" charset="0"/>
              </a:rPr>
              <a:t>Agricultura</a:t>
            </a:r>
            <a:br>
              <a:rPr lang="es-MX" sz="1400" dirty="0" smtClean="0">
                <a:cs typeface="Calibri" pitchFamily="34" charset="0"/>
              </a:rPr>
            </a:br>
            <a:r>
              <a:rPr lang="es-MX" sz="1400" dirty="0" smtClean="0">
                <a:cs typeface="Calibri" pitchFamily="34" charset="0"/>
              </a:rPr>
              <a:t>Producción Agrícola</a:t>
            </a:r>
            <a:endParaRPr lang="es-MX" sz="1400" dirty="0">
              <a:cs typeface="Calibri" pitchFamily="34" charset="0"/>
            </a:endParaRPr>
          </a:p>
        </p:txBody>
      </p:sp>
      <p:graphicFrame>
        <p:nvGraphicFramePr>
          <p:cNvPr id="17" name="1 Gráfico"/>
          <p:cNvGraphicFramePr>
            <a:graphicFrameLocks/>
          </p:cNvGraphicFramePr>
          <p:nvPr>
            <p:extLst>
              <p:ext uri="{D42A27DB-BD31-4B8C-83A1-F6EECF244321}">
                <p14:modId xmlns:p14="http://schemas.microsoft.com/office/powerpoint/2010/main" val="1197326282"/>
              </p:ext>
            </p:extLst>
          </p:nvPr>
        </p:nvGraphicFramePr>
        <p:xfrm>
          <a:off x="274633" y="1484784"/>
          <a:ext cx="3937327" cy="25922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2 Gráfico"/>
          <p:cNvGraphicFramePr>
            <a:graphicFrameLocks/>
          </p:cNvGraphicFramePr>
          <p:nvPr>
            <p:extLst>
              <p:ext uri="{D42A27DB-BD31-4B8C-83A1-F6EECF244321}">
                <p14:modId xmlns:p14="http://schemas.microsoft.com/office/powerpoint/2010/main" val="217297423"/>
              </p:ext>
            </p:extLst>
          </p:nvPr>
        </p:nvGraphicFramePr>
        <p:xfrm>
          <a:off x="248712" y="4256241"/>
          <a:ext cx="3963248" cy="18461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3 Gráfico"/>
          <p:cNvGraphicFramePr>
            <a:graphicFrameLocks/>
          </p:cNvGraphicFramePr>
          <p:nvPr>
            <p:extLst>
              <p:ext uri="{D42A27DB-BD31-4B8C-83A1-F6EECF244321}">
                <p14:modId xmlns:p14="http://schemas.microsoft.com/office/powerpoint/2010/main" val="97604814"/>
              </p:ext>
            </p:extLst>
          </p:nvPr>
        </p:nvGraphicFramePr>
        <p:xfrm>
          <a:off x="4325824" y="2060848"/>
          <a:ext cx="4572000" cy="3672408"/>
        </p:xfrm>
        <a:graphic>
          <a:graphicData uri="http://schemas.openxmlformats.org/drawingml/2006/chart">
            <c:chart xmlns:c="http://schemas.openxmlformats.org/drawingml/2006/chart" xmlns:r="http://schemas.openxmlformats.org/officeDocument/2006/relationships" r:id="rId6"/>
          </a:graphicData>
        </a:graphic>
      </p:graphicFrame>
      <p:sp>
        <p:nvSpPr>
          <p:cNvPr id="26" name="Cuadro de texto 2"/>
          <p:cNvSpPr txBox="1">
            <a:spLocks noChangeArrowheads="1"/>
          </p:cNvSpPr>
          <p:nvPr/>
        </p:nvSpPr>
        <p:spPr bwMode="auto">
          <a:xfrm>
            <a:off x="4521248" y="838860"/>
            <a:ext cx="4371231" cy="738664"/>
          </a:xfrm>
          <a:prstGeom prst="rect">
            <a:avLst/>
          </a:prstGeom>
          <a:solidFill>
            <a:schemeClr val="accent3">
              <a:lumMod val="20000"/>
              <a:lumOff val="80000"/>
            </a:schemeClr>
          </a:solidFill>
          <a:ln w="9525">
            <a:noFill/>
            <a:miter lim="800000"/>
            <a:headEnd/>
            <a:tailEnd/>
          </a:ln>
          <a:effectLst/>
        </p:spPr>
        <p:txBody>
          <a:bodyPr rot="0" vert="horz" wrap="square" lIns="91440" tIns="45720" rIns="91440" bIns="45720" anchor="t" anchorCtr="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1050" b="0" i="1" u="none" strike="noStrike" kern="0" cap="none" spc="0" normalizeH="0" baseline="0" noProof="0" dirty="0" smtClean="0">
                <a:ln>
                  <a:noFill/>
                </a:ln>
                <a:solidFill>
                  <a:sysClr val="windowText" lastClr="000000"/>
                </a:solidFill>
                <a:effectLst/>
                <a:uLnTx/>
                <a:uFillTx/>
                <a:latin typeface="+mj-lt"/>
                <a:ea typeface="Calibri"/>
                <a:cs typeface="Times New Roman"/>
              </a:rPr>
              <a:t>En 2011, Chiapas </a:t>
            </a:r>
            <a:r>
              <a:rPr kumimoji="0" lang="es-MX" sz="1050" b="0" i="1" u="none" strike="noStrike" kern="0" cap="none" spc="0" normalizeH="0" baseline="0" noProof="0" dirty="0">
                <a:ln>
                  <a:noFill/>
                </a:ln>
                <a:solidFill>
                  <a:sysClr val="windowText" lastClr="000000"/>
                </a:solidFill>
                <a:effectLst/>
                <a:uLnTx/>
                <a:uFillTx/>
                <a:latin typeface="+mj-lt"/>
                <a:ea typeface="Calibri"/>
                <a:cs typeface="Times New Roman"/>
              </a:rPr>
              <a:t>se ubicó en el séptimo </a:t>
            </a:r>
            <a:r>
              <a:rPr kumimoji="0" lang="es-MX" sz="1050" b="0" i="1" u="none" strike="noStrike" kern="0" cap="none" spc="0" normalizeH="0" baseline="0" noProof="0" dirty="0" smtClean="0">
                <a:ln>
                  <a:noFill/>
                </a:ln>
                <a:solidFill>
                  <a:sysClr val="windowText" lastClr="000000"/>
                </a:solidFill>
                <a:effectLst/>
                <a:uLnTx/>
                <a:uFillTx/>
                <a:latin typeface="+mj-lt"/>
                <a:ea typeface="Calibri"/>
                <a:cs typeface="Times New Roman"/>
              </a:rPr>
              <a:t>lugar a nivel nacional con el 5.9% </a:t>
            </a:r>
            <a:r>
              <a:rPr kumimoji="0" lang="es-MX" sz="1050" b="0" i="1" u="none" strike="noStrike" kern="0" cap="none" spc="0" normalizeH="0" baseline="0" noProof="0" dirty="0">
                <a:ln>
                  <a:noFill/>
                </a:ln>
                <a:solidFill>
                  <a:sysClr val="windowText" lastClr="000000"/>
                </a:solidFill>
                <a:effectLst/>
                <a:uLnTx/>
                <a:uFillTx/>
                <a:latin typeface="+mj-lt"/>
                <a:ea typeface="Calibri"/>
                <a:cs typeface="Times New Roman"/>
              </a:rPr>
              <a:t>del valor total de la producción </a:t>
            </a:r>
            <a:r>
              <a:rPr kumimoji="0" lang="es-MX" sz="1050" b="0" i="1" u="none" strike="noStrike" kern="0" cap="none" spc="0" normalizeH="0" baseline="0" noProof="0" dirty="0" smtClean="0">
                <a:ln>
                  <a:noFill/>
                </a:ln>
                <a:solidFill>
                  <a:sysClr val="windowText" lastClr="000000"/>
                </a:solidFill>
                <a:effectLst/>
                <a:uLnTx/>
                <a:uFillTx/>
                <a:latin typeface="+mj-lt"/>
                <a:ea typeface="Calibri"/>
                <a:cs typeface="Times New Roman"/>
              </a:rPr>
              <a:t>agrícola; en superficie sembrada ocupó el quinto lugar con el 6.5% y en superficie cosechada el séptimo lugar con 7.8 por ciento.</a:t>
            </a:r>
          </a:p>
        </p:txBody>
      </p:sp>
      <p:sp>
        <p:nvSpPr>
          <p:cNvPr id="27" name="26 Estrella de 5 puntas"/>
          <p:cNvSpPr/>
          <p:nvPr/>
        </p:nvSpPr>
        <p:spPr>
          <a:xfrm>
            <a:off x="4330600" y="692696"/>
            <a:ext cx="313408" cy="313408"/>
          </a:xfrm>
          <a:prstGeom prst="star5">
            <a:avLst>
              <a:gd name="adj" fmla="val 28444"/>
              <a:gd name="hf" fmla="val 105146"/>
              <a:gd name="vf" fmla="val 110557"/>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 lastClr="FFFFFF"/>
              </a:solidFill>
              <a:effectLst/>
              <a:uLnTx/>
              <a:uFillTx/>
              <a:latin typeface="+mj-lt"/>
              <a:ea typeface="+mn-ea"/>
              <a:cs typeface="+mn-cs"/>
            </a:endParaRPr>
          </a:p>
        </p:txBody>
      </p:sp>
    </p:spTree>
    <p:extLst>
      <p:ext uri="{BB962C8B-B14F-4D97-AF65-F5344CB8AC3E}">
        <p14:creationId xmlns:p14="http://schemas.microsoft.com/office/powerpoint/2010/main" val="3891126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15616" y="5805264"/>
            <a:ext cx="2089636" cy="215444"/>
          </a:xfrm>
          <a:prstGeom prst="rect">
            <a:avLst/>
          </a:prstGeom>
          <a:noFill/>
        </p:spPr>
        <p:txBody>
          <a:bodyPr wrap="square" rtlCol="0">
            <a:spAutoFit/>
          </a:bodyPr>
          <a:lstStyle/>
          <a:p>
            <a:r>
              <a:rPr lang="es-MX" sz="800" dirty="0" smtClean="0">
                <a:solidFill>
                  <a:schemeClr val="tx2">
                    <a:lumMod val="75000"/>
                    <a:lumOff val="25000"/>
                  </a:schemeClr>
                </a:solidFill>
              </a:rPr>
              <a:t>Fuente</a:t>
            </a:r>
            <a:r>
              <a:rPr lang="es-MX" sz="800" dirty="0">
                <a:solidFill>
                  <a:schemeClr val="tx2">
                    <a:lumMod val="75000"/>
                    <a:lumOff val="25000"/>
                  </a:schemeClr>
                </a:solidFill>
              </a:rPr>
              <a:t>: </a:t>
            </a:r>
            <a:r>
              <a:rPr lang="es-MX" sz="800" dirty="0" smtClean="0">
                <a:solidFill>
                  <a:schemeClr val="tx2">
                    <a:lumMod val="75000"/>
                    <a:lumOff val="25000"/>
                  </a:schemeClr>
                </a:solidFill>
              </a:rPr>
              <a:t>SIAP. www.siap.gob.mx</a:t>
            </a:r>
          </a:p>
        </p:txBody>
      </p:sp>
      <p:grpSp>
        <p:nvGrpSpPr>
          <p:cNvPr id="6" name="5 Grupo"/>
          <p:cNvGrpSpPr/>
          <p:nvPr/>
        </p:nvGrpSpPr>
        <p:grpSpPr>
          <a:xfrm>
            <a:off x="2515564" y="4947604"/>
            <a:ext cx="1152128" cy="125182"/>
            <a:chOff x="539552" y="5763453"/>
            <a:chExt cx="1152128" cy="126245"/>
          </a:xfrm>
        </p:grpSpPr>
        <p:sp>
          <p:nvSpPr>
            <p:cNvPr id="7" name="6 CuadroTexto"/>
            <p:cNvSpPr txBox="1"/>
            <p:nvPr/>
          </p:nvSpPr>
          <p:spPr>
            <a:xfrm>
              <a:off x="539552" y="5763453"/>
              <a:ext cx="596317" cy="124156"/>
            </a:xfrm>
            <a:prstGeom prst="rect">
              <a:avLst/>
            </a:prstGeom>
            <a:noFill/>
          </p:spPr>
          <p:txBody>
            <a:bodyPr wrap="none" lIns="0" tIns="0" rIns="0" bIns="0" rtlCol="0">
              <a:spAutoFit/>
            </a:bodyPr>
            <a:lstStyle/>
            <a:p>
              <a:r>
                <a:rPr lang="es-MX" sz="800" dirty="0" smtClean="0"/>
                <a:t>Periodicidad:</a:t>
              </a:r>
            </a:p>
          </p:txBody>
        </p:sp>
        <p:sp>
          <p:nvSpPr>
            <p:cNvPr id="8" name="7 CuadroTexto"/>
            <p:cNvSpPr txBox="1"/>
            <p:nvPr/>
          </p:nvSpPr>
          <p:spPr>
            <a:xfrm>
              <a:off x="1254060" y="5765542"/>
              <a:ext cx="437620" cy="124156"/>
            </a:xfrm>
            <a:prstGeom prst="rect">
              <a:avLst/>
            </a:prstGeom>
            <a:noFill/>
          </p:spPr>
          <p:txBody>
            <a:bodyPr wrap="none" lIns="0" tIns="0" rIns="0" bIns="0" rtlCol="0">
              <a:spAutoFit/>
            </a:bodyPr>
            <a:lstStyle/>
            <a:p>
              <a:pPr marL="171450" indent="-171450">
                <a:buClr>
                  <a:srgbClr val="C00000"/>
                </a:buClr>
                <a:buFont typeface="Wingdings" pitchFamily="2" charset="2"/>
                <a:buChar char="q"/>
              </a:pPr>
              <a:r>
                <a:rPr lang="es-MX" sz="800" dirty="0" smtClean="0"/>
                <a:t>Anual</a:t>
              </a:r>
            </a:p>
          </p:txBody>
        </p:sp>
      </p:grpSp>
      <p:sp>
        <p:nvSpPr>
          <p:cNvPr id="18" name="17 CuadroTexto">
            <a:hlinkClick r:id="rId2" action="ppaction://hlinksldjump"/>
          </p:cNvPr>
          <p:cNvSpPr txBox="1"/>
          <p:nvPr/>
        </p:nvSpPr>
        <p:spPr>
          <a:xfrm>
            <a:off x="4355976" y="6556702"/>
            <a:ext cx="269626" cy="276999"/>
          </a:xfrm>
          <a:prstGeom prst="rect">
            <a:avLst/>
          </a:prstGeom>
          <a:noFill/>
        </p:spPr>
        <p:txBody>
          <a:bodyPr wrap="none" rtlCol="0">
            <a:spAutoFit/>
          </a:bodyPr>
          <a:lstStyle/>
          <a:p>
            <a:r>
              <a:rPr lang="es-MX" sz="1200" dirty="0" smtClean="0">
                <a:solidFill>
                  <a:schemeClr val="bg1"/>
                </a:solidFill>
              </a:rPr>
              <a:t>7</a:t>
            </a:r>
            <a:endParaRPr lang="es-MX" sz="1200" dirty="0">
              <a:solidFill>
                <a:schemeClr val="bg1"/>
              </a:solidFill>
            </a:endParaRPr>
          </a:p>
        </p:txBody>
      </p:sp>
      <p:sp>
        <p:nvSpPr>
          <p:cNvPr id="4" name="3 Título"/>
          <p:cNvSpPr>
            <a:spLocks noGrp="1"/>
          </p:cNvSpPr>
          <p:nvPr>
            <p:ph type="title" idx="4294967295"/>
          </p:nvPr>
        </p:nvSpPr>
        <p:spPr>
          <a:xfrm>
            <a:off x="396238" y="188640"/>
            <a:ext cx="3528392" cy="433387"/>
          </a:xfrm>
        </p:spPr>
        <p:txBody>
          <a:bodyPr>
            <a:normAutofit fontScale="90000"/>
          </a:bodyPr>
          <a:lstStyle/>
          <a:p>
            <a:r>
              <a:rPr lang="es-MX" sz="1600" dirty="0" smtClean="0">
                <a:cs typeface="Calibri" pitchFamily="34" charset="0"/>
              </a:rPr>
              <a:t>Agricultura</a:t>
            </a:r>
            <a:br>
              <a:rPr lang="es-MX" sz="1600" dirty="0" smtClean="0">
                <a:cs typeface="Calibri" pitchFamily="34" charset="0"/>
              </a:rPr>
            </a:br>
            <a:r>
              <a:rPr lang="es-MX" sz="1600" dirty="0" smtClean="0">
                <a:cs typeface="Calibri" pitchFamily="34" charset="0"/>
              </a:rPr>
              <a:t>Principales Cultivos</a:t>
            </a:r>
            <a:endParaRPr lang="es-MX" sz="1600" dirty="0">
              <a:cs typeface="Calibri"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3574313017"/>
              </p:ext>
            </p:extLst>
          </p:nvPr>
        </p:nvGraphicFramePr>
        <p:xfrm>
          <a:off x="1529258" y="1036174"/>
          <a:ext cx="6192687" cy="4211322"/>
        </p:xfrm>
        <a:graphic>
          <a:graphicData uri="http://schemas.openxmlformats.org/drawingml/2006/table">
            <a:tbl>
              <a:tblPr firstRow="1" bandRow="1">
                <a:tableStyleId>{F5AB1C69-6EDB-4FF4-983F-18BD219EF322}</a:tableStyleId>
              </a:tblPr>
              <a:tblGrid>
                <a:gridCol w="1152127"/>
                <a:gridCol w="1008112"/>
                <a:gridCol w="1030229"/>
                <a:gridCol w="952735"/>
                <a:gridCol w="1084271"/>
                <a:gridCol w="965213"/>
              </a:tblGrid>
              <a:tr h="504056">
                <a:tc gridSpan="6">
                  <a:txBody>
                    <a:bodyPr/>
                    <a:lstStyle/>
                    <a:p>
                      <a:pPr algn="ctr" fontAlgn="t"/>
                      <a:r>
                        <a:rPr lang="es-MX" sz="1100" u="none" strike="noStrike" dirty="0" smtClean="0">
                          <a:solidFill>
                            <a:srgbClr val="FFFFFF"/>
                          </a:solidFill>
                          <a:effectLst/>
                          <a:latin typeface="+mj-lt"/>
                        </a:rPr>
                        <a:t>Chiapas. Principales </a:t>
                      </a:r>
                      <a:r>
                        <a:rPr lang="es-MX" sz="1100" u="none" strike="noStrike" dirty="0">
                          <a:solidFill>
                            <a:srgbClr val="FFFFFF"/>
                          </a:solidFill>
                          <a:effectLst/>
                          <a:latin typeface="+mj-lt"/>
                        </a:rPr>
                        <a:t>cultivos </a:t>
                      </a:r>
                      <a:r>
                        <a:rPr lang="es-MX" sz="1100" u="none" strike="noStrike" dirty="0" smtClean="0">
                          <a:solidFill>
                            <a:srgbClr val="FFFFFF"/>
                          </a:solidFill>
                          <a:effectLst/>
                          <a:latin typeface="+mj-lt"/>
                        </a:rPr>
                        <a:t>y </a:t>
                      </a:r>
                      <a:r>
                        <a:rPr lang="es-MX" sz="1100" u="none" strike="noStrike" dirty="0">
                          <a:solidFill>
                            <a:srgbClr val="FFFFFF"/>
                          </a:solidFill>
                          <a:effectLst/>
                          <a:latin typeface="+mj-lt"/>
                        </a:rPr>
                        <a:t>lugar que ocupan a nivel </a:t>
                      </a:r>
                      <a:r>
                        <a:rPr lang="es-MX" sz="1100" u="none" strike="noStrike" dirty="0" smtClean="0">
                          <a:solidFill>
                            <a:srgbClr val="FFFFFF"/>
                          </a:solidFill>
                          <a:effectLst/>
                          <a:latin typeface="+mj-lt"/>
                        </a:rPr>
                        <a:t>nacional </a:t>
                      </a:r>
                    </a:p>
                    <a:p>
                      <a:pPr algn="ctr" fontAlgn="t"/>
                      <a:r>
                        <a:rPr lang="es-MX" sz="1100" u="none" strike="noStrike" dirty="0" smtClean="0">
                          <a:solidFill>
                            <a:srgbClr val="FFFFFF"/>
                          </a:solidFill>
                          <a:effectLst/>
                          <a:latin typeface="+mj-lt"/>
                        </a:rPr>
                        <a:t>por </a:t>
                      </a:r>
                      <a:r>
                        <a:rPr lang="es-MX" sz="1100" u="none" strike="noStrike" dirty="0">
                          <a:solidFill>
                            <a:srgbClr val="FFFFFF"/>
                          </a:solidFill>
                          <a:effectLst/>
                          <a:latin typeface="+mj-lt"/>
                        </a:rPr>
                        <a:t>valor de la producción </a:t>
                      </a:r>
                      <a:r>
                        <a:rPr lang="es-MX" sz="1100" u="none" strike="noStrike" dirty="0" smtClean="0">
                          <a:solidFill>
                            <a:srgbClr val="FFFFFF"/>
                          </a:solidFill>
                          <a:effectLst/>
                          <a:latin typeface="+mj-lt"/>
                        </a:rPr>
                        <a:t>anual, 2011 </a:t>
                      </a:r>
                      <a:r>
                        <a:rPr lang="es-MX" sz="1100" u="none" strike="noStrike" dirty="0">
                          <a:solidFill>
                            <a:srgbClr val="FFFFFF"/>
                          </a:solidFill>
                          <a:effectLst/>
                          <a:latin typeface="+mj-lt"/>
                        </a:rPr>
                        <a:t/>
                      </a:r>
                      <a:br>
                        <a:rPr lang="es-MX" sz="1100" u="none" strike="noStrike" dirty="0">
                          <a:solidFill>
                            <a:srgbClr val="FFFFFF"/>
                          </a:solidFill>
                          <a:effectLst/>
                          <a:latin typeface="+mj-lt"/>
                        </a:rPr>
                      </a:br>
                      <a:r>
                        <a:rPr lang="es-MX" sz="1100" u="none" strike="noStrike" dirty="0">
                          <a:solidFill>
                            <a:srgbClr val="FFFFFF"/>
                          </a:solidFill>
                          <a:effectLst/>
                          <a:latin typeface="+mj-lt"/>
                        </a:rPr>
                        <a:t>(Miles de Pesos)</a:t>
                      </a:r>
                      <a:endParaRPr lang="es-MX" sz="1100" b="1" i="0" u="none" strike="noStrike" dirty="0">
                        <a:solidFill>
                          <a:srgbClr val="FFFFFF"/>
                        </a:solidFill>
                        <a:effectLst/>
                        <a:latin typeface="+mj-lt"/>
                      </a:endParaRPr>
                    </a:p>
                  </a:txBody>
                  <a:tcPr marL="45720" marR="45720" anchor="ctr">
                    <a:lnL w="12700" cmpd="sng">
                      <a:noFill/>
                    </a:lnL>
                    <a:lnR w="12700" cmpd="sng">
                      <a:noFill/>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43645">
                <a:tc>
                  <a:txBody>
                    <a:bodyPr/>
                    <a:lstStyle/>
                    <a:p>
                      <a:pPr algn="ctr" fontAlgn="b"/>
                      <a:r>
                        <a:rPr lang="es-MX" sz="900" b="1" u="none" strike="noStrike" dirty="0">
                          <a:solidFill>
                            <a:srgbClr val="FFFFFF"/>
                          </a:solidFill>
                          <a:effectLst/>
                          <a:latin typeface="+mj-lt"/>
                        </a:rPr>
                        <a:t>Cultivo</a:t>
                      </a:r>
                      <a:endParaRPr lang="es-MX" sz="900" b="1"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900" b="1" u="none" strike="noStrike" dirty="0" smtClean="0">
                          <a:solidFill>
                            <a:srgbClr val="FFFFFF"/>
                          </a:solidFill>
                          <a:effectLst/>
                          <a:latin typeface="+mj-lt"/>
                        </a:rPr>
                        <a:t>Superficie </a:t>
                      </a:r>
                      <a:r>
                        <a:rPr lang="es-MX" sz="900" b="1" u="none" strike="noStrike" dirty="0">
                          <a:solidFill>
                            <a:srgbClr val="FFFFFF"/>
                          </a:solidFill>
                          <a:effectLst/>
                          <a:latin typeface="+mj-lt"/>
                        </a:rPr>
                        <a:t>Sembrada (Ha)</a:t>
                      </a:r>
                      <a:endParaRPr lang="es-MX" sz="900" b="1"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900" b="1" u="none" strike="noStrike" dirty="0" smtClean="0">
                          <a:solidFill>
                            <a:srgbClr val="FFFFFF"/>
                          </a:solidFill>
                          <a:effectLst/>
                          <a:latin typeface="+mj-lt"/>
                        </a:rPr>
                        <a:t>Superficie </a:t>
                      </a:r>
                      <a:r>
                        <a:rPr lang="es-MX" sz="900" b="1" u="none" strike="noStrike" dirty="0">
                          <a:solidFill>
                            <a:srgbClr val="FFFFFF"/>
                          </a:solidFill>
                          <a:effectLst/>
                          <a:latin typeface="+mj-lt"/>
                        </a:rPr>
                        <a:t>Cosechada (Ha)</a:t>
                      </a:r>
                      <a:endParaRPr lang="es-MX" sz="900" b="1"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b="1" u="none" strike="noStrike" dirty="0">
                          <a:solidFill>
                            <a:srgbClr val="FFFFFF"/>
                          </a:solidFill>
                          <a:effectLst/>
                          <a:latin typeface="+mj-lt"/>
                        </a:rPr>
                        <a:t>Producción (Ton)</a:t>
                      </a:r>
                      <a:endParaRPr lang="es-MX" sz="900" b="1"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b="1" u="none" strike="noStrike" dirty="0">
                          <a:solidFill>
                            <a:srgbClr val="FFFFFF"/>
                          </a:solidFill>
                          <a:effectLst/>
                          <a:latin typeface="+mj-lt"/>
                        </a:rPr>
                        <a:t>Valor Producción (Miles de Pesos)</a:t>
                      </a:r>
                      <a:endParaRPr lang="es-MX" sz="900" b="1"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MX" sz="900" b="1" u="none" strike="noStrike" dirty="0">
                          <a:solidFill>
                            <a:srgbClr val="FFFFFF"/>
                          </a:solidFill>
                          <a:effectLst/>
                          <a:latin typeface="+mj-lt"/>
                        </a:rPr>
                        <a:t>Lugar nacional por Valor</a:t>
                      </a:r>
                      <a:endParaRPr lang="es-MX" sz="900" b="1" i="0" u="none" strike="noStrike" dirty="0">
                        <a:solidFill>
                          <a:srgbClr val="FFFFFF"/>
                        </a:solidFill>
                        <a:effectLst/>
                        <a:latin typeface="+mj-lt"/>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374637">
                <a:tc>
                  <a:txBody>
                    <a:bodyPr/>
                    <a:lstStyle/>
                    <a:p>
                      <a:pPr algn="l" fontAlgn="b"/>
                      <a:r>
                        <a:rPr lang="es-MX" sz="900" u="none" strike="noStrike" dirty="0">
                          <a:effectLst/>
                          <a:latin typeface="+mj-lt"/>
                        </a:rPr>
                        <a:t>Totales</a:t>
                      </a:r>
                      <a:endParaRPr lang="es-MX" sz="900" b="1" i="0" u="none" strike="noStrike" dirty="0">
                        <a:solidFill>
                          <a:srgbClr val="000000"/>
                        </a:solidFill>
                        <a:effectLst/>
                        <a:latin typeface="+mj-lt"/>
                      </a:endParaRPr>
                    </a:p>
                  </a:txBody>
                  <a:tcPr marL="45720" marR="4572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1,449,954</a:t>
                      </a:r>
                      <a:endParaRPr lang="es-MX" sz="900" b="1" i="0" u="none" strike="noStrike" dirty="0">
                        <a:solidFill>
                          <a:srgbClr val="000000"/>
                        </a:solidFill>
                        <a:effectLst/>
                        <a:latin typeface="+mj-lt"/>
                      </a:endParaRPr>
                    </a:p>
                  </a:txBody>
                  <a:tcPr marL="45720" marR="4572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1,405,851</a:t>
                      </a:r>
                      <a:endParaRPr lang="es-MX" sz="900" b="1" i="0" u="none" strike="noStrike" dirty="0">
                        <a:solidFill>
                          <a:srgbClr val="000000"/>
                        </a:solidFill>
                        <a:effectLst/>
                        <a:latin typeface="+mj-lt"/>
                      </a:endParaRPr>
                    </a:p>
                  </a:txBody>
                  <a:tcPr marL="45720" marR="4572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12,325,794</a:t>
                      </a:r>
                      <a:endParaRPr lang="es-MX" sz="900" b="1" i="0" u="none" strike="noStrike" dirty="0">
                        <a:solidFill>
                          <a:srgbClr val="000000"/>
                        </a:solidFill>
                        <a:effectLst/>
                        <a:latin typeface="+mj-lt"/>
                      </a:endParaRPr>
                    </a:p>
                  </a:txBody>
                  <a:tcPr marL="45720" marR="4572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20,918,969</a:t>
                      </a:r>
                      <a:endParaRPr lang="es-MX" sz="900" b="1" i="0" u="none" strike="noStrike" dirty="0">
                        <a:solidFill>
                          <a:srgbClr val="000000"/>
                        </a:solidFill>
                        <a:effectLst/>
                        <a:latin typeface="+mj-lt"/>
                      </a:endParaRPr>
                    </a:p>
                  </a:txBody>
                  <a:tcPr marL="45720" marR="4572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s-MX" sz="900" u="none" strike="noStrike" dirty="0">
                          <a:effectLst/>
                          <a:latin typeface="+mj-lt"/>
                        </a:rPr>
                        <a:t>NA</a:t>
                      </a:r>
                      <a:endParaRPr lang="es-MX" sz="900" b="1" i="0" u="none" strike="noStrike" dirty="0">
                        <a:solidFill>
                          <a:srgbClr val="000000"/>
                        </a:solidFill>
                        <a:effectLst/>
                        <a:latin typeface="+mj-lt"/>
                      </a:endParaRPr>
                    </a:p>
                  </a:txBody>
                  <a:tcPr marL="45720" marR="45720" anchor="b">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34148">
                <a:tc>
                  <a:txBody>
                    <a:bodyPr/>
                    <a:lstStyle/>
                    <a:p>
                      <a:pPr algn="l" fontAlgn="b"/>
                      <a:r>
                        <a:rPr lang="es-MX" sz="900" u="none" strike="noStrike" dirty="0">
                          <a:effectLst/>
                          <a:latin typeface="+mj-lt"/>
                        </a:rPr>
                        <a:t>Maíz grano</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711,199</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706,442</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1,554,368</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6,225,190</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900" u="none" strike="noStrike" dirty="0">
                          <a:effectLst/>
                          <a:latin typeface="+mj-lt"/>
                        </a:rPr>
                        <a:t>3</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34148">
                <a:tc>
                  <a:txBody>
                    <a:bodyPr/>
                    <a:lstStyle/>
                    <a:p>
                      <a:pPr algn="l" fontAlgn="b"/>
                      <a:r>
                        <a:rPr lang="es-MX" sz="900" u="none" strike="noStrike" dirty="0">
                          <a:effectLst/>
                          <a:latin typeface="+mj-lt"/>
                        </a:rPr>
                        <a:t>Café cereza</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257,368</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243,667</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545,937</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3,206,894</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900" u="none" strike="noStrike" dirty="0">
                          <a:effectLst/>
                          <a:latin typeface="+mj-lt"/>
                        </a:rPr>
                        <a:t>1</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34148">
                <a:tc>
                  <a:txBody>
                    <a:bodyPr/>
                    <a:lstStyle/>
                    <a:p>
                      <a:pPr algn="l" fontAlgn="b"/>
                      <a:r>
                        <a:rPr lang="es-MX" sz="900" u="none" strike="noStrike" dirty="0">
                          <a:effectLst/>
                          <a:latin typeface="+mj-lt"/>
                        </a:rPr>
                        <a:t>Pastos</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141,908</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141,698</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5,505,075</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3,094,363</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900" u="none" strike="noStrike" dirty="0">
                          <a:effectLst/>
                          <a:latin typeface="+mj-lt"/>
                        </a:rPr>
                        <a:t>1</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34148">
                <a:tc>
                  <a:txBody>
                    <a:bodyPr/>
                    <a:lstStyle/>
                    <a:p>
                      <a:pPr algn="l" fontAlgn="b"/>
                      <a:r>
                        <a:rPr lang="es-MX" sz="900" u="none" strike="noStrike" dirty="0">
                          <a:effectLst/>
                          <a:latin typeface="+mj-lt"/>
                        </a:rPr>
                        <a:t>Plátano</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24,356</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24,206</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792,892</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2,022,538</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900" u="none" strike="noStrike" dirty="0">
                          <a:effectLst/>
                          <a:latin typeface="+mj-lt"/>
                        </a:rPr>
                        <a:t>1</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32986">
                <a:tc>
                  <a:txBody>
                    <a:bodyPr/>
                    <a:lstStyle/>
                    <a:p>
                      <a:pPr algn="l" fontAlgn="b"/>
                      <a:r>
                        <a:rPr lang="es-MX" sz="900" u="none" strike="noStrike" dirty="0">
                          <a:effectLst/>
                          <a:latin typeface="+mj-lt"/>
                        </a:rPr>
                        <a:t>Caña de Azúcar</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31,584</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31,564</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2,779,065</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1,385,728</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900" u="none" strike="noStrike" dirty="0">
                          <a:effectLst/>
                          <a:latin typeface="+mj-lt"/>
                        </a:rPr>
                        <a:t>7</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34148">
                <a:tc>
                  <a:txBody>
                    <a:bodyPr/>
                    <a:lstStyle/>
                    <a:p>
                      <a:pPr algn="l" fontAlgn="b"/>
                      <a:r>
                        <a:rPr lang="es-MX" sz="900" u="none" strike="noStrike" dirty="0">
                          <a:effectLst/>
                          <a:latin typeface="+mj-lt"/>
                        </a:rPr>
                        <a:t>Frijol</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118,391</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118,391</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66,195</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891,095</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900" u="none" strike="noStrike" dirty="0">
                          <a:effectLst/>
                          <a:latin typeface="+mj-lt"/>
                        </a:rPr>
                        <a:t>2</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34148">
                <a:tc>
                  <a:txBody>
                    <a:bodyPr/>
                    <a:lstStyle/>
                    <a:p>
                      <a:pPr algn="l" fontAlgn="b"/>
                      <a:r>
                        <a:rPr lang="es-MX" sz="900" u="none" strike="noStrike" dirty="0">
                          <a:effectLst/>
                          <a:latin typeface="+mj-lt"/>
                        </a:rPr>
                        <a:t>Palma Africana</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38,525</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20,887</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400,175</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665,653</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900" u="none" strike="noStrike" dirty="0">
                          <a:effectLst/>
                          <a:latin typeface="+mj-lt"/>
                        </a:rPr>
                        <a:t>1</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34148">
                <a:tc>
                  <a:txBody>
                    <a:bodyPr/>
                    <a:lstStyle/>
                    <a:p>
                      <a:pPr algn="l" fontAlgn="b"/>
                      <a:r>
                        <a:rPr lang="es-MX" sz="900" u="none" strike="noStrike" dirty="0">
                          <a:effectLst/>
                          <a:latin typeface="+mj-lt"/>
                        </a:rPr>
                        <a:t>Mango</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26,484</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25,050</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193,042</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655,789</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900" u="none" strike="noStrike" dirty="0">
                          <a:effectLst/>
                          <a:latin typeface="+mj-lt"/>
                        </a:rPr>
                        <a:t>2</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34148">
                <a:tc>
                  <a:txBody>
                    <a:bodyPr/>
                    <a:lstStyle/>
                    <a:p>
                      <a:pPr algn="l" fontAlgn="b"/>
                      <a:r>
                        <a:rPr lang="es-MX" sz="900" u="none" strike="noStrike" dirty="0">
                          <a:effectLst/>
                          <a:latin typeface="+mj-lt"/>
                        </a:rPr>
                        <a:t>T</a:t>
                      </a:r>
                      <a:r>
                        <a:rPr lang="es-MX" sz="900" u="none" strike="noStrike" dirty="0" smtClean="0">
                          <a:effectLst/>
                          <a:latin typeface="+mj-lt"/>
                        </a:rPr>
                        <a:t>omate </a:t>
                      </a:r>
                      <a:r>
                        <a:rPr lang="es-MX" sz="900" u="none" strike="noStrike" dirty="0">
                          <a:effectLst/>
                          <a:latin typeface="+mj-lt"/>
                        </a:rPr>
                        <a:t>rojo</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1,472</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1,472</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49,397</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479,406</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900" u="none" strike="noStrike" dirty="0">
                          <a:effectLst/>
                          <a:latin typeface="+mj-lt"/>
                        </a:rPr>
                        <a:t>8</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34148">
                <a:tc>
                  <a:txBody>
                    <a:bodyPr/>
                    <a:lstStyle/>
                    <a:p>
                      <a:pPr algn="l" fontAlgn="b"/>
                      <a:r>
                        <a:rPr lang="es-MX" sz="900" u="none" strike="noStrike" dirty="0">
                          <a:effectLst/>
                          <a:latin typeface="+mj-lt"/>
                        </a:rPr>
                        <a:t>Papaya</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1,867</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1,795</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140,722</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423,991</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900" u="none" strike="noStrike" dirty="0">
                          <a:effectLst/>
                          <a:latin typeface="+mj-lt"/>
                        </a:rPr>
                        <a:t>2</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34148">
                <a:tc>
                  <a:txBody>
                    <a:bodyPr/>
                    <a:lstStyle/>
                    <a:p>
                      <a:pPr algn="l" fontAlgn="b"/>
                      <a:r>
                        <a:rPr lang="es-MX" sz="900" u="none" strike="noStrike" dirty="0">
                          <a:effectLst/>
                          <a:latin typeface="+mj-lt"/>
                        </a:rPr>
                        <a:t>Cacao</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19,718</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19,442</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8,025</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298,847</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900" u="none" strike="noStrike" dirty="0">
                          <a:effectLst/>
                          <a:latin typeface="+mj-lt"/>
                        </a:rPr>
                        <a:t>2</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12038">
                <a:tc>
                  <a:txBody>
                    <a:bodyPr/>
                    <a:lstStyle/>
                    <a:p>
                      <a:pPr algn="l" fontAlgn="b"/>
                      <a:r>
                        <a:rPr lang="es-MX" sz="900" u="none" strike="noStrike" dirty="0">
                          <a:effectLst/>
                          <a:latin typeface="+mj-lt"/>
                        </a:rPr>
                        <a:t>Resto de los cultivos</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77,084</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71,239</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290,902</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900" u="none" strike="noStrike" dirty="0">
                          <a:effectLst/>
                          <a:latin typeface="+mj-lt"/>
                        </a:rPr>
                        <a:t>1,569,476</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s-MX" sz="900" u="none" strike="noStrike" dirty="0">
                          <a:effectLst/>
                          <a:latin typeface="+mj-lt"/>
                        </a:rPr>
                        <a:t>NA</a:t>
                      </a:r>
                      <a:endParaRPr lang="es-MX" sz="900" b="0" i="0" u="none" strike="noStrike" dirty="0">
                        <a:solidFill>
                          <a:srgbClr val="000000"/>
                        </a:solidFill>
                        <a:effectLst/>
                        <a:latin typeface="+mj-lt"/>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pSp>
        <p:nvGrpSpPr>
          <p:cNvPr id="10" name="9 Grupo"/>
          <p:cNvGrpSpPr/>
          <p:nvPr/>
        </p:nvGrpSpPr>
        <p:grpSpPr>
          <a:xfrm>
            <a:off x="1230419" y="6020708"/>
            <a:ext cx="1154936" cy="125182"/>
            <a:chOff x="539552" y="5763453"/>
            <a:chExt cx="1154936" cy="126245"/>
          </a:xfrm>
        </p:grpSpPr>
        <p:sp>
          <p:nvSpPr>
            <p:cNvPr id="11" name="10 CuadroTexto"/>
            <p:cNvSpPr txBox="1"/>
            <p:nvPr/>
          </p:nvSpPr>
          <p:spPr>
            <a:xfrm>
              <a:off x="539552" y="5763453"/>
              <a:ext cx="610745" cy="124156"/>
            </a:xfrm>
            <a:prstGeom prst="rect">
              <a:avLst/>
            </a:prstGeom>
            <a:noFill/>
          </p:spPr>
          <p:txBody>
            <a:bodyPr wrap="none" lIns="0" tIns="0" rIns="0" bIns="0" rtlCol="0">
              <a:spAutoFit/>
            </a:bodyPr>
            <a:lstStyle/>
            <a:p>
              <a:r>
                <a:rPr lang="es-MX" sz="800" dirty="0" smtClean="0">
                  <a:solidFill>
                    <a:schemeClr val="tx1">
                      <a:lumMod val="75000"/>
                      <a:lumOff val="25000"/>
                    </a:schemeClr>
                  </a:solidFill>
                  <a:latin typeface="+mj-lt"/>
                </a:rPr>
                <a:t>Periodicidad:</a:t>
              </a:r>
            </a:p>
          </p:txBody>
        </p:sp>
        <p:sp>
          <p:nvSpPr>
            <p:cNvPr id="12" name="11 CuadroTexto"/>
            <p:cNvSpPr txBox="1"/>
            <p:nvPr/>
          </p:nvSpPr>
          <p:spPr>
            <a:xfrm>
              <a:off x="1256868" y="5765542"/>
              <a:ext cx="437620" cy="124156"/>
            </a:xfrm>
            <a:prstGeom prst="rect">
              <a:avLst/>
            </a:prstGeom>
            <a:noFill/>
          </p:spPr>
          <p:txBody>
            <a:bodyPr wrap="none" lIns="0" tIns="0" rIns="0" bIns="0" rtlCol="0">
              <a:spAutoFit/>
            </a:bodyPr>
            <a:lstStyle/>
            <a:p>
              <a:pPr marL="171450" indent="-171450">
                <a:buClr>
                  <a:schemeClr val="accent2">
                    <a:lumMod val="75000"/>
                  </a:schemeClr>
                </a:buClr>
                <a:buFont typeface="Wingdings" pitchFamily="2" charset="2"/>
                <a:buChar char="q"/>
              </a:pPr>
              <a:r>
                <a:rPr lang="es-MX" sz="800" u="sng" dirty="0" smtClean="0">
                  <a:solidFill>
                    <a:schemeClr val="tx1">
                      <a:lumMod val="75000"/>
                      <a:lumOff val="25000"/>
                    </a:schemeClr>
                  </a:solidFill>
                  <a:latin typeface="+mj-lt"/>
                </a:rPr>
                <a:t>Anual</a:t>
              </a:r>
            </a:p>
          </p:txBody>
        </p:sp>
      </p:grpSp>
    </p:spTree>
    <p:extLst>
      <p:ext uri="{BB962C8B-B14F-4D97-AF65-F5344CB8AC3E}">
        <p14:creationId xmlns:p14="http://schemas.microsoft.com/office/powerpoint/2010/main" val="3210476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p:cNvSpPr txBox="1">
            <a:spLocks noChangeArrowheads="1"/>
          </p:cNvSpPr>
          <p:nvPr/>
        </p:nvSpPr>
        <p:spPr bwMode="auto">
          <a:xfrm>
            <a:off x="311298" y="908720"/>
            <a:ext cx="4980782" cy="553998"/>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s-MX" sz="1000" dirty="0">
                <a:effectLst/>
                <a:latin typeface="+mj-lt"/>
                <a:ea typeface="Calibri"/>
                <a:cs typeface="Times New Roman"/>
              </a:rPr>
              <a:t>El valor de la producción pecuaria en Chiapas en el año </a:t>
            </a:r>
            <a:r>
              <a:rPr lang="es-MX" sz="1000" dirty="0" smtClean="0">
                <a:effectLst/>
                <a:latin typeface="+mj-lt"/>
                <a:ea typeface="Calibri"/>
                <a:cs typeface="Times New Roman"/>
              </a:rPr>
              <a:t>2011 </a:t>
            </a:r>
            <a:r>
              <a:rPr lang="es-MX" sz="1000" dirty="0">
                <a:effectLst/>
                <a:latin typeface="+mj-lt"/>
                <a:ea typeface="Calibri"/>
                <a:cs typeface="Times New Roman"/>
              </a:rPr>
              <a:t>fue </a:t>
            </a:r>
            <a:r>
              <a:rPr lang="es-MX" sz="1000" dirty="0" smtClean="0">
                <a:effectLst/>
                <a:latin typeface="+mj-lt"/>
                <a:ea typeface="Calibri"/>
                <a:cs typeface="Times New Roman"/>
              </a:rPr>
              <a:t>de 11 </a:t>
            </a:r>
            <a:r>
              <a:rPr lang="es-MX" sz="1000" dirty="0">
                <a:effectLst/>
                <a:latin typeface="+mj-lt"/>
                <a:ea typeface="Calibri"/>
                <a:cs typeface="Times New Roman"/>
              </a:rPr>
              <a:t>mil </a:t>
            </a:r>
            <a:r>
              <a:rPr lang="es-MX" sz="1000" dirty="0" smtClean="0">
                <a:effectLst/>
                <a:latin typeface="+mj-lt"/>
                <a:ea typeface="Calibri"/>
                <a:cs typeface="Times New Roman"/>
              </a:rPr>
              <a:t>452 </a:t>
            </a:r>
            <a:r>
              <a:rPr lang="es-MX" sz="1000" dirty="0">
                <a:effectLst/>
                <a:latin typeface="+mj-lt"/>
                <a:ea typeface="Calibri"/>
                <a:cs typeface="Times New Roman"/>
              </a:rPr>
              <a:t>millones de pesos lo que representa un crecimiento de </a:t>
            </a:r>
            <a:r>
              <a:rPr lang="es-MX" sz="1000" dirty="0" smtClean="0">
                <a:effectLst/>
                <a:latin typeface="+mj-lt"/>
                <a:ea typeface="Calibri"/>
                <a:cs typeface="Times New Roman"/>
              </a:rPr>
              <a:t>9.03% </a:t>
            </a:r>
            <a:r>
              <a:rPr lang="es-MX" sz="1000" dirty="0">
                <a:effectLst/>
                <a:latin typeface="+mj-lt"/>
                <a:ea typeface="Calibri"/>
                <a:cs typeface="Times New Roman"/>
              </a:rPr>
              <a:t>en relación al año anterior. </a:t>
            </a:r>
            <a:endParaRPr lang="es-MX" sz="1200" dirty="0">
              <a:effectLst/>
              <a:latin typeface="+mj-lt"/>
              <a:ea typeface="Calibri"/>
              <a:cs typeface="Times New Roman"/>
            </a:endParaRPr>
          </a:p>
        </p:txBody>
      </p:sp>
      <p:sp>
        <p:nvSpPr>
          <p:cNvPr id="6" name="5 CuadroTexto"/>
          <p:cNvSpPr txBox="1"/>
          <p:nvPr/>
        </p:nvSpPr>
        <p:spPr>
          <a:xfrm>
            <a:off x="395536" y="5373216"/>
            <a:ext cx="1981624" cy="215444"/>
          </a:xfrm>
          <a:prstGeom prst="rect">
            <a:avLst/>
          </a:prstGeom>
          <a:noFill/>
        </p:spPr>
        <p:txBody>
          <a:bodyPr wrap="square" rtlCol="0">
            <a:spAutoFit/>
          </a:bodyPr>
          <a:lstStyle/>
          <a:p>
            <a:r>
              <a:rPr lang="es-MX" sz="800" dirty="0" smtClean="0">
                <a:solidFill>
                  <a:schemeClr val="tx2">
                    <a:lumMod val="75000"/>
                    <a:lumOff val="25000"/>
                  </a:schemeClr>
                </a:solidFill>
                <a:latin typeface="+mj-lt"/>
              </a:rPr>
              <a:t>Fuente</a:t>
            </a:r>
            <a:r>
              <a:rPr lang="es-MX" sz="800" dirty="0">
                <a:solidFill>
                  <a:schemeClr val="tx2">
                    <a:lumMod val="75000"/>
                    <a:lumOff val="25000"/>
                  </a:schemeClr>
                </a:solidFill>
                <a:latin typeface="+mj-lt"/>
              </a:rPr>
              <a:t>: </a:t>
            </a:r>
            <a:r>
              <a:rPr lang="es-MX" sz="800" dirty="0" smtClean="0">
                <a:solidFill>
                  <a:schemeClr val="tx2">
                    <a:lumMod val="75000"/>
                    <a:lumOff val="25000"/>
                  </a:schemeClr>
                </a:solidFill>
                <a:latin typeface="+mj-lt"/>
              </a:rPr>
              <a:t>SIAP. www.siap.gob.mx</a:t>
            </a:r>
          </a:p>
        </p:txBody>
      </p:sp>
      <p:sp>
        <p:nvSpPr>
          <p:cNvPr id="13" name="12 CuadroTexto">
            <a:hlinkClick r:id="rId2" action="ppaction://hlinksldjump"/>
          </p:cNvPr>
          <p:cNvSpPr txBox="1"/>
          <p:nvPr/>
        </p:nvSpPr>
        <p:spPr>
          <a:xfrm>
            <a:off x="4355976" y="6556702"/>
            <a:ext cx="269626" cy="276999"/>
          </a:xfrm>
          <a:prstGeom prst="rect">
            <a:avLst/>
          </a:prstGeom>
          <a:noFill/>
        </p:spPr>
        <p:txBody>
          <a:bodyPr wrap="none" rtlCol="0">
            <a:spAutoFit/>
          </a:bodyPr>
          <a:lstStyle/>
          <a:p>
            <a:r>
              <a:rPr lang="es-MX" sz="1200" dirty="0" smtClean="0">
                <a:solidFill>
                  <a:schemeClr val="bg1"/>
                </a:solidFill>
                <a:latin typeface="+mj-lt"/>
              </a:rPr>
              <a:t>8</a:t>
            </a:r>
            <a:endParaRPr lang="es-MX" sz="1200" dirty="0">
              <a:solidFill>
                <a:schemeClr val="bg1"/>
              </a:solidFill>
              <a:latin typeface="+mj-lt"/>
            </a:endParaRPr>
          </a:p>
        </p:txBody>
      </p:sp>
      <p:sp>
        <p:nvSpPr>
          <p:cNvPr id="2" name="1 Título"/>
          <p:cNvSpPr>
            <a:spLocks noGrp="1"/>
          </p:cNvSpPr>
          <p:nvPr>
            <p:ph type="title" idx="4294967295"/>
          </p:nvPr>
        </p:nvSpPr>
        <p:spPr>
          <a:xfrm>
            <a:off x="311298" y="246157"/>
            <a:ext cx="3756646" cy="530422"/>
          </a:xfrm>
        </p:spPr>
        <p:txBody>
          <a:bodyPr>
            <a:normAutofit fontScale="90000"/>
          </a:bodyPr>
          <a:lstStyle/>
          <a:p>
            <a:r>
              <a:rPr lang="es-MX" sz="1600" dirty="0" smtClean="0">
                <a:cs typeface="Calibri" pitchFamily="34" charset="0"/>
              </a:rPr>
              <a:t>Ganadería</a:t>
            </a:r>
            <a:br>
              <a:rPr lang="es-MX" sz="1600" dirty="0" smtClean="0">
                <a:cs typeface="Calibri" pitchFamily="34" charset="0"/>
              </a:rPr>
            </a:br>
            <a:r>
              <a:rPr lang="es-MX" sz="1600" dirty="0" smtClean="0">
                <a:cs typeface="Calibri" pitchFamily="34" charset="0"/>
              </a:rPr>
              <a:t>Producción Pecuaria</a:t>
            </a:r>
            <a:endParaRPr lang="es-MX" sz="1600" dirty="0">
              <a:cs typeface="Calibri" pitchFamily="34" charset="0"/>
            </a:endParaRPr>
          </a:p>
        </p:txBody>
      </p:sp>
      <p:sp>
        <p:nvSpPr>
          <p:cNvPr id="16" name="Cuadro de texto 2"/>
          <p:cNvSpPr txBox="1">
            <a:spLocks noChangeArrowheads="1"/>
          </p:cNvSpPr>
          <p:nvPr/>
        </p:nvSpPr>
        <p:spPr bwMode="auto">
          <a:xfrm>
            <a:off x="5652120" y="776579"/>
            <a:ext cx="3240360" cy="577081"/>
          </a:xfrm>
          <a:prstGeom prst="rect">
            <a:avLst/>
          </a:prstGeom>
          <a:solidFill>
            <a:schemeClr val="accent3">
              <a:lumMod val="20000"/>
              <a:lumOff val="80000"/>
            </a:schemeClr>
          </a:solidFill>
          <a:ln w="9525">
            <a:noFill/>
            <a:miter lim="800000"/>
            <a:headEnd/>
            <a:tailEnd/>
          </a:ln>
          <a:effectLst/>
        </p:spPr>
        <p:txBody>
          <a:bodyPr rot="0" vert="horz" wrap="square" lIns="91440" tIns="45720" rIns="91440" bIns="45720" anchor="t" anchorCtr="0">
            <a:spAutoFit/>
          </a:bodyPr>
          <a:lstStyle>
            <a:defPPr>
              <a:defRPr lang="es-MX"/>
            </a:defPPr>
            <a:lvl1pPr algn="just">
              <a:spcAft>
                <a:spcPts val="0"/>
              </a:spcAft>
              <a:defRPr sz="1050" i="1">
                <a:latin typeface="Arial"/>
                <a:ea typeface="Calibri"/>
                <a:cs typeface="Times New Roman"/>
              </a:defRPr>
            </a:lvl1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1050" b="0" i="1" u="none" strike="noStrike" kern="0" cap="none" spc="0" normalizeH="0" baseline="0" noProof="0" dirty="0" smtClean="0">
                <a:ln>
                  <a:noFill/>
                </a:ln>
                <a:solidFill>
                  <a:sysClr val="windowText" lastClr="000000"/>
                </a:solidFill>
                <a:effectLst/>
                <a:uLnTx/>
                <a:uFillTx/>
                <a:latin typeface="+mj-lt"/>
                <a:cs typeface="Times New Roman"/>
              </a:rPr>
              <a:t>En 2011, Chiapas </a:t>
            </a:r>
            <a:r>
              <a:rPr kumimoji="0" lang="es-MX" sz="1050" b="0" i="1" u="none" strike="noStrike" kern="0" cap="none" spc="0" normalizeH="0" baseline="0" noProof="0" dirty="0">
                <a:ln>
                  <a:noFill/>
                </a:ln>
                <a:solidFill>
                  <a:sysClr val="windowText" lastClr="000000"/>
                </a:solidFill>
                <a:effectLst/>
                <a:uLnTx/>
                <a:uFillTx/>
                <a:latin typeface="+mj-lt"/>
                <a:cs typeface="Times New Roman"/>
              </a:rPr>
              <a:t>se ubicó en el octavo lugar nacional participando con el </a:t>
            </a:r>
            <a:r>
              <a:rPr kumimoji="0" lang="es-MX" sz="1050" b="0" i="1" u="none" strike="noStrike" kern="0" cap="none" spc="0" normalizeH="0" baseline="0" noProof="0" dirty="0" smtClean="0">
                <a:ln>
                  <a:noFill/>
                </a:ln>
                <a:solidFill>
                  <a:sysClr val="windowText" lastClr="000000"/>
                </a:solidFill>
                <a:effectLst/>
                <a:uLnTx/>
                <a:uFillTx/>
                <a:latin typeface="+mj-lt"/>
                <a:cs typeface="Times New Roman"/>
              </a:rPr>
              <a:t>4.33</a:t>
            </a:r>
            <a:r>
              <a:rPr kumimoji="0" lang="es-MX" sz="1050" b="0" i="1" u="none" strike="noStrike" kern="0" cap="none" spc="0" normalizeH="0" baseline="0" noProof="0" dirty="0">
                <a:ln>
                  <a:noFill/>
                </a:ln>
                <a:solidFill>
                  <a:sysClr val="windowText" lastClr="000000"/>
                </a:solidFill>
                <a:effectLst/>
                <a:uLnTx/>
                <a:uFillTx/>
                <a:latin typeface="+mj-lt"/>
                <a:cs typeface="Times New Roman"/>
              </a:rPr>
              <a:t>% del valor total de la producción pecuaria del país.</a:t>
            </a:r>
          </a:p>
        </p:txBody>
      </p:sp>
      <p:sp>
        <p:nvSpPr>
          <p:cNvPr id="17" name="16 Estrella de 5 puntas"/>
          <p:cNvSpPr/>
          <p:nvPr/>
        </p:nvSpPr>
        <p:spPr>
          <a:xfrm>
            <a:off x="5463884" y="619875"/>
            <a:ext cx="313408" cy="313408"/>
          </a:xfrm>
          <a:prstGeom prst="star5">
            <a:avLst>
              <a:gd name="adj" fmla="val 28444"/>
              <a:gd name="hf" fmla="val 105146"/>
              <a:gd name="vf" fmla="val 110557"/>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 lastClr="FFFFFF"/>
              </a:solidFill>
              <a:effectLst/>
              <a:uLnTx/>
              <a:uFillTx/>
              <a:latin typeface="+mj-lt"/>
              <a:ea typeface="+mn-ea"/>
              <a:cs typeface="+mn-cs"/>
            </a:endParaRPr>
          </a:p>
        </p:txBody>
      </p:sp>
      <p:graphicFrame>
        <p:nvGraphicFramePr>
          <p:cNvPr id="14" name="7 Gráfico"/>
          <p:cNvGraphicFramePr>
            <a:graphicFrameLocks/>
          </p:cNvGraphicFramePr>
          <p:nvPr>
            <p:extLst>
              <p:ext uri="{D42A27DB-BD31-4B8C-83A1-F6EECF244321}">
                <p14:modId xmlns:p14="http://schemas.microsoft.com/office/powerpoint/2010/main" val="3761288944"/>
              </p:ext>
            </p:extLst>
          </p:nvPr>
        </p:nvGraphicFramePr>
        <p:xfrm>
          <a:off x="194909" y="1628800"/>
          <a:ext cx="3801027" cy="27335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316558905"/>
              </p:ext>
            </p:extLst>
          </p:nvPr>
        </p:nvGraphicFramePr>
        <p:xfrm>
          <a:off x="4139952" y="1598907"/>
          <a:ext cx="4752528" cy="4422510"/>
        </p:xfrm>
        <a:graphic>
          <a:graphicData uri="http://schemas.openxmlformats.org/drawingml/2006/table">
            <a:tbl>
              <a:tblPr firstRow="1" bandRow="1">
                <a:tableStyleId>{F5AB1C69-6EDB-4FF4-983F-18BD219EF322}</a:tableStyleId>
              </a:tblPr>
              <a:tblGrid>
                <a:gridCol w="1053264"/>
                <a:gridCol w="616544"/>
                <a:gridCol w="616544"/>
                <a:gridCol w="616544"/>
                <a:gridCol w="616544"/>
                <a:gridCol w="616544"/>
                <a:gridCol w="616544"/>
              </a:tblGrid>
              <a:tr h="317925">
                <a:tc gridSpan="7">
                  <a:txBody>
                    <a:bodyPr/>
                    <a:lstStyle/>
                    <a:p>
                      <a:pPr algn="ctr" fontAlgn="b"/>
                      <a:r>
                        <a:rPr lang="es-MX" sz="1200" u="none" strike="noStrike" dirty="0" smtClean="0">
                          <a:solidFill>
                            <a:srgbClr val="FFFFFF"/>
                          </a:solidFill>
                          <a:effectLst/>
                          <a:latin typeface="+mj-lt"/>
                        </a:rPr>
                        <a:t>Chiapas.</a:t>
                      </a:r>
                      <a:r>
                        <a:rPr lang="es-MX" sz="1200" u="none" strike="noStrike" baseline="0" dirty="0" smtClean="0">
                          <a:solidFill>
                            <a:srgbClr val="FFFFFF"/>
                          </a:solidFill>
                          <a:effectLst/>
                          <a:latin typeface="+mj-lt"/>
                        </a:rPr>
                        <a:t> </a:t>
                      </a:r>
                      <a:r>
                        <a:rPr lang="es-MX" sz="1200" u="none" strike="noStrike" dirty="0" smtClean="0">
                          <a:solidFill>
                            <a:srgbClr val="FFFFFF"/>
                          </a:solidFill>
                          <a:effectLst/>
                          <a:latin typeface="+mj-lt"/>
                        </a:rPr>
                        <a:t>Volumen </a:t>
                      </a:r>
                      <a:r>
                        <a:rPr lang="es-MX" sz="1200" u="none" strike="noStrike" dirty="0">
                          <a:solidFill>
                            <a:srgbClr val="FFFFFF"/>
                          </a:solidFill>
                          <a:effectLst/>
                          <a:latin typeface="+mj-lt"/>
                        </a:rPr>
                        <a:t>de la Producción Pecuaria (Toneladas)</a:t>
                      </a:r>
                      <a:endParaRPr lang="es-MX" sz="1200" b="1" i="0" u="none" strike="noStrike" dirty="0">
                        <a:solidFill>
                          <a:srgbClr val="FFFFFF"/>
                        </a:solidFill>
                        <a:effectLst/>
                        <a:latin typeface="+mj-lt"/>
                      </a:endParaRPr>
                    </a:p>
                  </a:txBody>
                  <a:tcPr marL="8644" marR="8644" marT="86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algn="l" fontAlgn="b"/>
                      <a:endParaRPr lang="es-MX" sz="800" b="0" i="0" u="none" strike="noStrike" dirty="0">
                        <a:solidFill>
                          <a:srgbClr val="000000"/>
                        </a:solidFill>
                        <a:effectLst/>
                        <a:latin typeface="+mn-lt"/>
                      </a:endParaRPr>
                    </a:p>
                  </a:txBody>
                  <a:tcPr marL="8644" marR="8644" marT="8644" marB="0" anchor="b">
                    <a:solidFill>
                      <a:schemeClr val="bg1">
                        <a:lumMod val="95000"/>
                      </a:schemeClr>
                    </a:solidFill>
                  </a:tcPr>
                </a:tc>
                <a:tc hMerge="1">
                  <a:txBody>
                    <a:bodyPr/>
                    <a:lstStyle/>
                    <a:p>
                      <a:pPr algn="l" fontAlgn="b"/>
                      <a:endParaRPr lang="es-MX" sz="800" b="0" i="0" u="none" strike="noStrike" dirty="0">
                        <a:solidFill>
                          <a:srgbClr val="000000"/>
                        </a:solidFill>
                        <a:effectLst/>
                        <a:latin typeface="+mn-lt"/>
                      </a:endParaRPr>
                    </a:p>
                  </a:txBody>
                  <a:tcPr marL="8644" marR="8644" marT="8644" marB="0" anchor="b">
                    <a:solidFill>
                      <a:schemeClr val="bg1">
                        <a:lumMod val="95000"/>
                      </a:schemeClr>
                    </a:solidFill>
                  </a:tcPr>
                </a:tc>
              </a:tr>
              <a:tr h="183036">
                <a:tc rowSpan="2">
                  <a:txBody>
                    <a:bodyPr/>
                    <a:lstStyle/>
                    <a:p>
                      <a:pPr algn="l" fontAlgn="ctr"/>
                      <a:r>
                        <a:rPr lang="es-MX" sz="1000" b="1" u="none" strike="noStrike" dirty="0">
                          <a:solidFill>
                            <a:srgbClr val="FFFFFF"/>
                          </a:solidFill>
                          <a:effectLst/>
                          <a:latin typeface="+mj-lt"/>
                        </a:rPr>
                        <a:t>Producto / Especie</a:t>
                      </a:r>
                      <a:endParaRPr lang="es-MX" sz="1000" b="1" i="0" u="none" strike="noStrike" dirty="0">
                        <a:solidFill>
                          <a:srgbClr val="FFFFFF"/>
                        </a:solidFill>
                        <a:effectLst/>
                        <a:latin typeface="+mj-lt"/>
                      </a:endParaRPr>
                    </a:p>
                  </a:txBody>
                  <a:tcPr marL="8644" marR="8644" marT="86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6">
                  <a:txBody>
                    <a:bodyPr/>
                    <a:lstStyle/>
                    <a:p>
                      <a:pPr algn="ctr" fontAlgn="b"/>
                      <a:r>
                        <a:rPr lang="es-MX" sz="1000" b="1" u="none" strike="noStrike" dirty="0" smtClean="0">
                          <a:solidFill>
                            <a:srgbClr val="FFFFFF"/>
                          </a:solidFill>
                          <a:effectLst/>
                          <a:latin typeface="+mj-lt"/>
                        </a:rPr>
                        <a:t>Años</a:t>
                      </a:r>
                      <a:endParaRPr lang="es-MX" sz="1000" b="1" i="0" u="none" strike="noStrike" dirty="0">
                        <a:solidFill>
                          <a:srgbClr val="FFFFFF"/>
                        </a:solidFill>
                        <a:effectLst/>
                        <a:latin typeface="+mj-lt"/>
                      </a:endParaRPr>
                    </a:p>
                  </a:txBody>
                  <a:tcPr marL="8644" marR="8644" marT="86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fontAlgn="b"/>
                      <a:endParaRPr lang="es-MX" sz="800" b="1" i="0" u="none" strike="noStrike" dirty="0">
                        <a:solidFill>
                          <a:schemeClr val="bg1"/>
                        </a:solidFill>
                        <a:effectLst/>
                        <a:latin typeface="+mn-lt"/>
                      </a:endParaRPr>
                    </a:p>
                  </a:txBody>
                  <a:tcPr marL="8644" marR="8644" marT="8644" marB="0" anchor="ctr">
                    <a:solidFill>
                      <a:srgbClr val="012A4F"/>
                    </a:solidFill>
                  </a:tcPr>
                </a:tc>
                <a:tc hMerge="1">
                  <a:txBody>
                    <a:bodyPr/>
                    <a:lstStyle/>
                    <a:p>
                      <a:pPr algn="ctr" fontAlgn="b"/>
                      <a:endParaRPr lang="es-MX" sz="800" b="1" i="0" u="none" strike="noStrike" dirty="0">
                        <a:solidFill>
                          <a:schemeClr val="bg1"/>
                        </a:solidFill>
                        <a:effectLst/>
                        <a:latin typeface="+mn-lt"/>
                      </a:endParaRPr>
                    </a:p>
                  </a:txBody>
                  <a:tcPr marL="8644" marR="8644" marT="8644" marB="0" anchor="ctr">
                    <a:solidFill>
                      <a:srgbClr val="012A4F"/>
                    </a:solidFill>
                  </a:tcPr>
                </a:tc>
                <a:tc hMerge="1">
                  <a:txBody>
                    <a:bodyPr/>
                    <a:lstStyle/>
                    <a:p>
                      <a:pPr algn="ctr" fontAlgn="b"/>
                      <a:endParaRPr lang="es-MX" sz="800" b="1" i="0" u="none" strike="noStrike" dirty="0">
                        <a:solidFill>
                          <a:schemeClr val="bg1"/>
                        </a:solidFill>
                        <a:effectLst/>
                        <a:latin typeface="+mn-lt"/>
                      </a:endParaRPr>
                    </a:p>
                  </a:txBody>
                  <a:tcPr marL="8644" marR="8644" marT="8644" marB="0" anchor="ctr">
                    <a:solidFill>
                      <a:srgbClr val="012A4F"/>
                    </a:solidFill>
                  </a:tcPr>
                </a:tc>
                <a:tc hMerge="1">
                  <a:txBody>
                    <a:bodyPr/>
                    <a:lstStyle/>
                    <a:p>
                      <a:pPr algn="ctr" fontAlgn="b"/>
                      <a:endParaRPr lang="es-MX" sz="800" b="1" i="0" u="none" strike="noStrike" dirty="0">
                        <a:solidFill>
                          <a:schemeClr val="bg1"/>
                        </a:solidFill>
                        <a:effectLst/>
                        <a:latin typeface="+mn-lt"/>
                      </a:endParaRPr>
                    </a:p>
                  </a:txBody>
                  <a:tcPr marL="8644" marR="8644" marT="8644" marB="0" anchor="ctr">
                    <a:solidFill>
                      <a:srgbClr val="012A4F"/>
                    </a:solidFill>
                  </a:tcPr>
                </a:tc>
                <a:tc hMerge="1">
                  <a:txBody>
                    <a:bodyPr/>
                    <a:lstStyle/>
                    <a:p>
                      <a:pPr algn="ctr" fontAlgn="b"/>
                      <a:endParaRPr lang="es-MX" sz="800" b="1" i="0" u="none" strike="noStrike" dirty="0">
                        <a:solidFill>
                          <a:schemeClr val="bg1"/>
                        </a:solidFill>
                        <a:effectLst/>
                        <a:latin typeface="+mn-lt"/>
                      </a:endParaRPr>
                    </a:p>
                  </a:txBody>
                  <a:tcPr marL="8644" marR="8644" marT="8644" marB="0" anchor="ctr">
                    <a:solidFill>
                      <a:srgbClr val="012A4F"/>
                    </a:solidFill>
                  </a:tcPr>
                </a:tc>
              </a:tr>
              <a:tr h="183036">
                <a:tc vMerge="1">
                  <a:txBody>
                    <a:bodyPr/>
                    <a:lstStyle/>
                    <a:p>
                      <a:pPr algn="l" fontAlgn="ctr"/>
                      <a:endParaRPr lang="es-MX" sz="800" b="1" i="0" u="none" strike="noStrike" dirty="0">
                        <a:solidFill>
                          <a:schemeClr val="bg1"/>
                        </a:solidFill>
                        <a:effectLst/>
                        <a:latin typeface="+mn-lt"/>
                      </a:endParaRPr>
                    </a:p>
                  </a:txBody>
                  <a:tcPr marL="8644" marR="8644" marT="8644" marB="0" anchor="ctr">
                    <a:solidFill>
                      <a:srgbClr val="012A4F"/>
                    </a:solidFill>
                  </a:tcPr>
                </a:tc>
                <a:tc>
                  <a:txBody>
                    <a:bodyPr/>
                    <a:lstStyle/>
                    <a:p>
                      <a:pPr algn="ctr" fontAlgn="b"/>
                      <a:r>
                        <a:rPr lang="es-MX" sz="1000" b="1" u="none" strike="noStrike" dirty="0">
                          <a:solidFill>
                            <a:srgbClr val="FFFFFF"/>
                          </a:solidFill>
                          <a:effectLst/>
                          <a:latin typeface="+mj-lt"/>
                        </a:rPr>
                        <a:t>2006</a:t>
                      </a:r>
                      <a:endParaRPr lang="es-MX" sz="1000" b="1" i="0" u="none" strike="noStrike" dirty="0">
                        <a:solidFill>
                          <a:srgbClr val="FFFFFF"/>
                        </a:solidFill>
                        <a:effectLst/>
                        <a:latin typeface="+mj-lt"/>
                      </a:endParaRPr>
                    </a:p>
                  </a:txBody>
                  <a:tcPr marL="8644" marR="8644" marT="86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1000" b="1" u="none" strike="noStrike" dirty="0">
                          <a:solidFill>
                            <a:srgbClr val="FFFFFF"/>
                          </a:solidFill>
                          <a:effectLst/>
                          <a:latin typeface="+mj-lt"/>
                        </a:rPr>
                        <a:t>2007</a:t>
                      </a:r>
                      <a:endParaRPr lang="es-MX" sz="1000" b="1" i="0" u="none" strike="noStrike" dirty="0">
                        <a:solidFill>
                          <a:srgbClr val="FFFFFF"/>
                        </a:solidFill>
                        <a:effectLst/>
                        <a:latin typeface="+mj-lt"/>
                      </a:endParaRPr>
                    </a:p>
                  </a:txBody>
                  <a:tcPr marL="8644" marR="8644" marT="86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1000" b="1" u="none" strike="noStrike" dirty="0">
                          <a:solidFill>
                            <a:srgbClr val="FFFFFF"/>
                          </a:solidFill>
                          <a:effectLst/>
                          <a:latin typeface="+mj-lt"/>
                        </a:rPr>
                        <a:t>2008</a:t>
                      </a:r>
                      <a:endParaRPr lang="es-MX" sz="1000" b="1" i="0" u="none" strike="noStrike" dirty="0">
                        <a:solidFill>
                          <a:srgbClr val="FFFFFF"/>
                        </a:solidFill>
                        <a:effectLst/>
                        <a:latin typeface="+mj-lt"/>
                      </a:endParaRPr>
                    </a:p>
                  </a:txBody>
                  <a:tcPr marL="8644" marR="8644" marT="86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1000" b="1" u="none" strike="noStrike" dirty="0">
                          <a:solidFill>
                            <a:srgbClr val="FFFFFF"/>
                          </a:solidFill>
                          <a:effectLst/>
                          <a:latin typeface="+mj-lt"/>
                        </a:rPr>
                        <a:t>2009</a:t>
                      </a:r>
                      <a:endParaRPr lang="es-MX" sz="1000" b="1" i="0" u="none" strike="noStrike" dirty="0">
                        <a:solidFill>
                          <a:srgbClr val="FFFFFF"/>
                        </a:solidFill>
                        <a:effectLst/>
                        <a:latin typeface="+mj-lt"/>
                      </a:endParaRPr>
                    </a:p>
                  </a:txBody>
                  <a:tcPr marL="8644" marR="8644" marT="86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1000" b="1" u="none" strike="noStrike" dirty="0">
                          <a:solidFill>
                            <a:srgbClr val="FFFFFF"/>
                          </a:solidFill>
                          <a:effectLst/>
                          <a:latin typeface="+mj-lt"/>
                        </a:rPr>
                        <a:t>2010</a:t>
                      </a:r>
                      <a:endParaRPr lang="es-MX" sz="1000" b="1" i="0" u="none" strike="noStrike" dirty="0">
                        <a:solidFill>
                          <a:srgbClr val="FFFFFF"/>
                        </a:solidFill>
                        <a:effectLst/>
                        <a:latin typeface="+mj-lt"/>
                      </a:endParaRPr>
                    </a:p>
                  </a:txBody>
                  <a:tcPr marL="8644" marR="8644" marT="86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s-MX" sz="1000" b="1" u="none" strike="noStrike" dirty="0">
                          <a:solidFill>
                            <a:srgbClr val="FFFFFF"/>
                          </a:solidFill>
                          <a:effectLst/>
                          <a:latin typeface="+mj-lt"/>
                        </a:rPr>
                        <a:t>2011</a:t>
                      </a:r>
                      <a:endParaRPr lang="es-MX" sz="1000" b="1" i="0" u="none" strike="noStrike" dirty="0">
                        <a:solidFill>
                          <a:srgbClr val="FFFFFF"/>
                        </a:solidFill>
                        <a:effectLst/>
                        <a:latin typeface="+mj-lt"/>
                      </a:endParaRPr>
                    </a:p>
                  </a:txBody>
                  <a:tcPr marL="8644" marR="8644" marT="86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41713">
                <a:tc>
                  <a:txBody>
                    <a:bodyPr/>
                    <a:lstStyle/>
                    <a:p>
                      <a:pPr algn="l" fontAlgn="b"/>
                      <a:r>
                        <a:rPr lang="es-MX" sz="1000" b="1" u="none" strike="noStrike" dirty="0">
                          <a:effectLst/>
                          <a:latin typeface="+mj-lt"/>
                        </a:rPr>
                        <a:t>Ganado en Pie</a:t>
                      </a:r>
                      <a:endParaRPr lang="es-MX" sz="1000" b="1" i="0" u="none" strike="noStrike" dirty="0">
                        <a:solidFill>
                          <a:schemeClr val="tx2"/>
                        </a:solidFill>
                        <a:effectLst/>
                        <a:latin typeface="+mj-lt"/>
                      </a:endParaRPr>
                    </a:p>
                  </a:txBody>
                  <a:tcPr marL="36000" marR="7200" marT="7200"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dirty="0">
                        <a:solidFill>
                          <a:schemeClr val="tx2"/>
                        </a:solidFill>
                        <a:effectLst/>
                        <a:latin typeface="+mj-lt"/>
                      </a:endParaRPr>
                    </a:p>
                  </a:txBody>
                  <a:tcPr marL="8644" marR="8644" marT="8644"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dirty="0">
                        <a:solidFill>
                          <a:schemeClr val="tx2"/>
                        </a:solidFill>
                        <a:effectLst/>
                        <a:latin typeface="+mj-lt"/>
                      </a:endParaRPr>
                    </a:p>
                  </a:txBody>
                  <a:tcPr marL="8644" marR="8644" marT="8644"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dirty="0">
                        <a:solidFill>
                          <a:schemeClr val="tx2"/>
                        </a:solidFill>
                        <a:effectLst/>
                        <a:latin typeface="+mj-lt"/>
                      </a:endParaRPr>
                    </a:p>
                  </a:txBody>
                  <a:tcPr marL="8644" marR="8644" marT="8644"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dirty="0">
                        <a:solidFill>
                          <a:schemeClr val="tx2"/>
                        </a:solidFill>
                        <a:effectLst/>
                        <a:latin typeface="+mj-lt"/>
                      </a:endParaRPr>
                    </a:p>
                  </a:txBody>
                  <a:tcPr marL="8644" marR="8644" marT="8644"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dirty="0">
                        <a:solidFill>
                          <a:schemeClr val="tx2"/>
                        </a:solidFill>
                        <a:effectLst/>
                        <a:latin typeface="+mj-lt"/>
                      </a:endParaRPr>
                    </a:p>
                  </a:txBody>
                  <a:tcPr marL="8644" marR="8644" marT="8644"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dirty="0">
                        <a:solidFill>
                          <a:schemeClr val="tx2"/>
                        </a:solidFill>
                        <a:effectLst/>
                        <a:latin typeface="+mj-lt"/>
                      </a:endParaRPr>
                    </a:p>
                  </a:txBody>
                  <a:tcPr marL="8644" marR="8644" marT="8644" marB="0" anchor="ctr">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51071">
                <a:tc>
                  <a:txBody>
                    <a:bodyPr/>
                    <a:lstStyle/>
                    <a:p>
                      <a:pPr marL="87313" indent="0" algn="l" fontAlgn="b"/>
                      <a:r>
                        <a:rPr lang="es-MX" sz="1000" u="none" strike="noStrike" dirty="0">
                          <a:effectLst/>
                          <a:latin typeface="+mj-lt"/>
                        </a:rPr>
                        <a:t>Bovino</a:t>
                      </a:r>
                      <a:endParaRPr lang="es-MX" sz="1000" b="0" i="0" u="none" strike="noStrike" dirty="0">
                        <a:solidFill>
                          <a:schemeClr val="tx2"/>
                        </a:solidFill>
                        <a:effectLst/>
                        <a:latin typeface="+mj-lt"/>
                      </a:endParaRPr>
                    </a:p>
                  </a:txBody>
                  <a:tcPr marL="3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187,411</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193,137</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196,032</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209,179</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210,790</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218,254</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40496">
                <a:tc>
                  <a:txBody>
                    <a:bodyPr/>
                    <a:lstStyle/>
                    <a:p>
                      <a:pPr marL="87313" indent="0" algn="l" defTabSz="447675" fontAlgn="b"/>
                      <a:r>
                        <a:rPr lang="es-MX" sz="1000" u="none" strike="noStrike" dirty="0">
                          <a:effectLst/>
                          <a:latin typeface="+mj-lt"/>
                        </a:rPr>
                        <a:t>Porcino</a:t>
                      </a:r>
                      <a:endParaRPr lang="es-MX" sz="1000" b="0" i="0" u="none" strike="noStrike" dirty="0">
                        <a:solidFill>
                          <a:schemeClr val="tx2"/>
                        </a:solidFill>
                        <a:effectLst/>
                        <a:latin typeface="+mj-lt"/>
                      </a:endParaRPr>
                    </a:p>
                  </a:txBody>
                  <a:tcPr marL="3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28,264</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29,172</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30,208</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30,475</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31,053</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31,838</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1071">
                <a:tc>
                  <a:txBody>
                    <a:bodyPr/>
                    <a:lstStyle/>
                    <a:p>
                      <a:pPr marL="87313" indent="0" algn="l" fontAlgn="b"/>
                      <a:r>
                        <a:rPr lang="es-MX" sz="1000" u="none" strike="noStrike" dirty="0">
                          <a:effectLst/>
                          <a:latin typeface="+mj-lt"/>
                        </a:rPr>
                        <a:t>Ovino</a:t>
                      </a:r>
                      <a:endParaRPr lang="es-MX" sz="1000" b="0" i="0" u="none" strike="noStrike" dirty="0">
                        <a:solidFill>
                          <a:schemeClr val="tx2"/>
                        </a:solidFill>
                        <a:effectLst/>
                        <a:latin typeface="+mj-lt"/>
                      </a:endParaRPr>
                    </a:p>
                  </a:txBody>
                  <a:tcPr marL="3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2,346</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2,397</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2,438</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2,511</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2,586</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2,685</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1071">
                <a:tc>
                  <a:txBody>
                    <a:bodyPr/>
                    <a:lstStyle/>
                    <a:p>
                      <a:pPr marL="87313" indent="0" algn="l" fontAlgn="b"/>
                      <a:r>
                        <a:rPr lang="es-MX" sz="1000" u="none" strike="noStrike" dirty="0">
                          <a:effectLst/>
                          <a:latin typeface="+mj-lt"/>
                        </a:rPr>
                        <a:t>Ave</a:t>
                      </a:r>
                      <a:endParaRPr lang="es-MX" sz="1000" b="0" i="0" u="none" strike="noStrike" dirty="0">
                        <a:solidFill>
                          <a:schemeClr val="tx2"/>
                        </a:solidFill>
                        <a:effectLst/>
                        <a:latin typeface="+mj-lt"/>
                      </a:endParaRPr>
                    </a:p>
                  </a:txBody>
                  <a:tcPr marL="3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144,590</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153,749</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155,903</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156,725</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186,587</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185,318</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1071">
                <a:tc>
                  <a:txBody>
                    <a:bodyPr/>
                    <a:lstStyle/>
                    <a:p>
                      <a:pPr marL="87313" indent="0" algn="l" fontAlgn="b"/>
                      <a:r>
                        <a:rPr lang="es-MX" sz="1000" u="none" strike="noStrike" dirty="0">
                          <a:effectLst/>
                          <a:latin typeface="+mj-lt"/>
                        </a:rPr>
                        <a:t>Guajolote</a:t>
                      </a:r>
                      <a:endParaRPr lang="es-MX" sz="1000" b="0" i="0" u="none" strike="noStrike" dirty="0">
                        <a:solidFill>
                          <a:schemeClr val="tx2"/>
                        </a:solidFill>
                        <a:effectLst/>
                        <a:latin typeface="+mj-lt"/>
                      </a:endParaRPr>
                    </a:p>
                  </a:txBody>
                  <a:tcPr marL="3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881</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917</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926</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937</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956</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1,101</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1071">
                <a:tc>
                  <a:txBody>
                    <a:bodyPr/>
                    <a:lstStyle/>
                    <a:p>
                      <a:pPr algn="l" fontAlgn="b"/>
                      <a:endParaRPr lang="es-MX" sz="1000" b="0" i="0" u="none" strike="noStrike">
                        <a:solidFill>
                          <a:schemeClr val="tx2"/>
                        </a:solidFill>
                        <a:effectLst/>
                        <a:latin typeface="+mj-lt"/>
                      </a:endParaRPr>
                    </a:p>
                  </a:txBody>
                  <a:tcPr marL="3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1071">
                <a:tc>
                  <a:txBody>
                    <a:bodyPr/>
                    <a:lstStyle/>
                    <a:p>
                      <a:pPr algn="l" fontAlgn="b"/>
                      <a:r>
                        <a:rPr lang="es-MX" sz="1000" b="1" u="none" strike="noStrike" dirty="0">
                          <a:effectLst/>
                          <a:latin typeface="+mj-lt"/>
                        </a:rPr>
                        <a:t>Carne en Canal</a:t>
                      </a:r>
                      <a:endParaRPr lang="es-MX" sz="1000" b="1" i="0" u="none" strike="noStrike" dirty="0">
                        <a:solidFill>
                          <a:schemeClr val="tx2"/>
                        </a:solidFill>
                        <a:effectLst/>
                        <a:latin typeface="+mj-lt"/>
                      </a:endParaRPr>
                    </a:p>
                  </a:txBody>
                  <a:tcPr marL="3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1071">
                <a:tc>
                  <a:txBody>
                    <a:bodyPr/>
                    <a:lstStyle/>
                    <a:p>
                      <a:pPr marL="87313" indent="0" algn="l" fontAlgn="b"/>
                      <a:r>
                        <a:rPr lang="es-MX" sz="1000" u="none" strike="noStrike" dirty="0">
                          <a:effectLst/>
                          <a:latin typeface="+mj-lt"/>
                        </a:rPr>
                        <a:t>Bovino</a:t>
                      </a:r>
                      <a:endParaRPr lang="es-MX" sz="1000" b="0" i="0" u="none" strike="noStrike" dirty="0">
                        <a:solidFill>
                          <a:schemeClr val="tx2"/>
                        </a:solidFill>
                        <a:effectLst/>
                        <a:latin typeface="+mj-lt"/>
                      </a:endParaRPr>
                    </a:p>
                  </a:txBody>
                  <a:tcPr marL="3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99,839</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100,923</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101,466</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107,505</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108,032</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110,543</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1071">
                <a:tc>
                  <a:txBody>
                    <a:bodyPr/>
                    <a:lstStyle/>
                    <a:p>
                      <a:pPr marL="87313" indent="0" algn="l" fontAlgn="b"/>
                      <a:r>
                        <a:rPr lang="es-MX" sz="1000" u="none" strike="noStrike" dirty="0">
                          <a:effectLst/>
                          <a:latin typeface="+mj-lt"/>
                        </a:rPr>
                        <a:t>Porcino</a:t>
                      </a:r>
                      <a:endParaRPr lang="es-MX" sz="1000" b="0" i="0" u="none" strike="noStrike" dirty="0">
                        <a:solidFill>
                          <a:schemeClr val="tx2"/>
                        </a:solidFill>
                        <a:effectLst/>
                        <a:latin typeface="+mj-lt"/>
                      </a:endParaRPr>
                    </a:p>
                  </a:txBody>
                  <a:tcPr marL="3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21,504</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22,299</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22,957</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23,240</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23,466</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24,014</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1071">
                <a:tc>
                  <a:txBody>
                    <a:bodyPr/>
                    <a:lstStyle/>
                    <a:p>
                      <a:pPr marL="87313" indent="0" algn="l" fontAlgn="b"/>
                      <a:r>
                        <a:rPr lang="es-MX" sz="1000" u="none" strike="noStrike" dirty="0">
                          <a:effectLst/>
                          <a:latin typeface="+mj-lt"/>
                        </a:rPr>
                        <a:t>Ovino</a:t>
                      </a:r>
                      <a:endParaRPr lang="es-MX" sz="1000" b="0" i="0" u="none" strike="noStrike" dirty="0">
                        <a:solidFill>
                          <a:schemeClr val="tx2"/>
                        </a:solidFill>
                        <a:effectLst/>
                        <a:latin typeface="+mj-lt"/>
                      </a:endParaRPr>
                    </a:p>
                  </a:txBody>
                  <a:tcPr marL="3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1,161</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1,201</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1,229</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1,250</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1,283</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1,332</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1071">
                <a:tc>
                  <a:txBody>
                    <a:bodyPr/>
                    <a:lstStyle/>
                    <a:p>
                      <a:pPr marL="87313" indent="0" algn="l" fontAlgn="b"/>
                      <a:r>
                        <a:rPr lang="es-MX" sz="1000" u="none" strike="noStrike" dirty="0">
                          <a:effectLst/>
                          <a:latin typeface="+mj-lt"/>
                        </a:rPr>
                        <a:t>Ave</a:t>
                      </a:r>
                      <a:endParaRPr lang="es-MX" sz="1000" b="0" i="0" u="none" strike="noStrike" dirty="0">
                        <a:solidFill>
                          <a:schemeClr val="tx2"/>
                        </a:solidFill>
                        <a:effectLst/>
                        <a:latin typeface="+mj-lt"/>
                      </a:endParaRPr>
                    </a:p>
                  </a:txBody>
                  <a:tcPr marL="3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112,709</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120,980</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126,171</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128,133</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150,194</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151,585</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1071">
                <a:tc>
                  <a:txBody>
                    <a:bodyPr/>
                    <a:lstStyle/>
                    <a:p>
                      <a:pPr marL="87313" indent="0" algn="l" fontAlgn="b"/>
                      <a:r>
                        <a:rPr lang="es-MX" sz="1000" u="none" strike="noStrike" dirty="0">
                          <a:effectLst/>
                          <a:latin typeface="+mj-lt"/>
                        </a:rPr>
                        <a:t>Guajolote</a:t>
                      </a:r>
                      <a:endParaRPr lang="es-MX" sz="1000" b="0" i="0" u="none" strike="noStrike" dirty="0">
                        <a:solidFill>
                          <a:schemeClr val="tx2"/>
                        </a:solidFill>
                        <a:effectLst/>
                        <a:latin typeface="+mj-lt"/>
                      </a:endParaRPr>
                    </a:p>
                  </a:txBody>
                  <a:tcPr marL="3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669</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690</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699</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705</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725</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795</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1071">
                <a:tc>
                  <a:txBody>
                    <a:bodyPr/>
                    <a:lstStyle/>
                    <a:p>
                      <a:pPr algn="l" fontAlgn="b"/>
                      <a:endParaRPr lang="es-MX" sz="1000" b="0" i="0" u="none" strike="noStrike" dirty="0">
                        <a:solidFill>
                          <a:schemeClr val="tx2"/>
                        </a:solidFill>
                        <a:effectLst/>
                        <a:latin typeface="+mj-lt"/>
                      </a:endParaRPr>
                    </a:p>
                  </a:txBody>
                  <a:tcPr marL="3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1071">
                <a:tc>
                  <a:txBody>
                    <a:bodyPr/>
                    <a:lstStyle/>
                    <a:p>
                      <a:pPr algn="l" fontAlgn="b"/>
                      <a:r>
                        <a:rPr lang="es-MX" sz="1000" b="1" u="none" strike="noStrike" dirty="0">
                          <a:effectLst/>
                          <a:latin typeface="+mj-lt"/>
                        </a:rPr>
                        <a:t>Leche</a:t>
                      </a:r>
                      <a:endParaRPr lang="es-MX" sz="1000" b="1" i="0" u="none" strike="noStrike" dirty="0">
                        <a:solidFill>
                          <a:schemeClr val="tx2"/>
                        </a:solidFill>
                        <a:effectLst/>
                        <a:latin typeface="+mj-lt"/>
                      </a:endParaRPr>
                    </a:p>
                  </a:txBody>
                  <a:tcPr marL="3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1071">
                <a:tc>
                  <a:txBody>
                    <a:bodyPr/>
                    <a:lstStyle/>
                    <a:p>
                      <a:pPr marL="87313" indent="0" algn="l" fontAlgn="b"/>
                      <a:r>
                        <a:rPr lang="es-MX" sz="1000" u="none" strike="noStrike" dirty="0">
                          <a:effectLst/>
                          <a:latin typeface="+mj-lt"/>
                        </a:rPr>
                        <a:t>Bovino (miles de </a:t>
                      </a:r>
                      <a:r>
                        <a:rPr lang="es-MX" sz="1000" u="none" strike="noStrike" dirty="0" err="1">
                          <a:effectLst/>
                          <a:latin typeface="+mj-lt"/>
                        </a:rPr>
                        <a:t>lt</a:t>
                      </a:r>
                      <a:r>
                        <a:rPr lang="es-MX" sz="1000" u="none" strike="noStrike" dirty="0">
                          <a:effectLst/>
                          <a:latin typeface="+mj-lt"/>
                        </a:rPr>
                        <a:t>.)</a:t>
                      </a:r>
                      <a:endParaRPr lang="es-MX" sz="1000" b="0" i="0" u="none" strike="noStrike" dirty="0">
                        <a:solidFill>
                          <a:schemeClr val="tx2"/>
                        </a:solidFill>
                        <a:effectLst/>
                        <a:latin typeface="+mj-lt"/>
                      </a:endParaRPr>
                    </a:p>
                  </a:txBody>
                  <a:tcPr marL="3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327,138</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353,085</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372,249</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366,393</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385,455</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402,583</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1071">
                <a:tc>
                  <a:txBody>
                    <a:bodyPr/>
                    <a:lstStyle/>
                    <a:p>
                      <a:pPr algn="l" fontAlgn="b"/>
                      <a:r>
                        <a:rPr lang="es-MX" sz="1000" b="1" u="none" strike="noStrike" dirty="0">
                          <a:effectLst/>
                          <a:latin typeface="+mj-lt"/>
                        </a:rPr>
                        <a:t>Otros Productos</a:t>
                      </a:r>
                      <a:endParaRPr lang="es-MX" sz="1000" b="1" i="0" u="none" strike="noStrike" dirty="0">
                        <a:solidFill>
                          <a:schemeClr val="tx2"/>
                        </a:solidFill>
                        <a:effectLst/>
                        <a:latin typeface="+mj-lt"/>
                      </a:endParaRPr>
                    </a:p>
                  </a:txBody>
                  <a:tcPr marL="3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1071">
                <a:tc>
                  <a:txBody>
                    <a:bodyPr/>
                    <a:lstStyle/>
                    <a:p>
                      <a:pPr marL="87313" indent="0" algn="l" fontAlgn="b"/>
                      <a:r>
                        <a:rPr lang="es-MX" sz="1000" u="none" strike="noStrike" dirty="0">
                          <a:effectLst/>
                          <a:latin typeface="+mj-lt"/>
                        </a:rPr>
                        <a:t>Huevo para plato</a:t>
                      </a:r>
                      <a:endParaRPr lang="es-MX" sz="1000" b="0" i="0" u="none" strike="noStrike" dirty="0">
                        <a:solidFill>
                          <a:schemeClr val="tx2"/>
                        </a:solidFill>
                        <a:effectLst/>
                        <a:latin typeface="+mj-lt"/>
                      </a:endParaRPr>
                    </a:p>
                  </a:txBody>
                  <a:tcPr marL="3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3,972</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4,161</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4,118</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4,282</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4,422</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4,469</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1071">
                <a:tc>
                  <a:txBody>
                    <a:bodyPr/>
                    <a:lstStyle/>
                    <a:p>
                      <a:pPr marL="87313" indent="0" algn="l" fontAlgn="b"/>
                      <a:r>
                        <a:rPr lang="es-MX" sz="1000" u="none" strike="noStrike" dirty="0">
                          <a:effectLst/>
                          <a:latin typeface="+mj-lt"/>
                        </a:rPr>
                        <a:t>Miel</a:t>
                      </a:r>
                      <a:endParaRPr lang="es-MX" sz="1000" b="0" i="0" u="none" strike="noStrike" dirty="0">
                        <a:solidFill>
                          <a:schemeClr val="tx2"/>
                        </a:solidFill>
                        <a:effectLst/>
                        <a:latin typeface="+mj-lt"/>
                      </a:endParaRPr>
                    </a:p>
                  </a:txBody>
                  <a:tcPr marL="3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3,182</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3,487</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3,780</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4,270</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4,574</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4,708</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1071">
                <a:tc>
                  <a:txBody>
                    <a:bodyPr/>
                    <a:lstStyle/>
                    <a:p>
                      <a:pPr marL="87313" indent="0" algn="l" fontAlgn="b"/>
                      <a:r>
                        <a:rPr lang="es-MX" sz="1000" u="none" strike="noStrike" dirty="0">
                          <a:effectLst/>
                          <a:latin typeface="+mj-lt"/>
                        </a:rPr>
                        <a:t>Cera en greña</a:t>
                      </a:r>
                      <a:endParaRPr lang="es-MX" sz="1000" b="0" i="0" u="none" strike="noStrike" dirty="0">
                        <a:solidFill>
                          <a:schemeClr val="tx2"/>
                        </a:solidFill>
                        <a:effectLst/>
                        <a:latin typeface="+mj-lt"/>
                      </a:endParaRPr>
                    </a:p>
                  </a:txBody>
                  <a:tcPr marL="3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63</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66</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64</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84</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82</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78</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1071">
                <a:tc>
                  <a:txBody>
                    <a:bodyPr/>
                    <a:lstStyle/>
                    <a:p>
                      <a:pPr marL="87313" indent="0" algn="l" fontAlgn="b"/>
                      <a:r>
                        <a:rPr lang="es-MX" sz="1000" u="none" strike="noStrike" dirty="0">
                          <a:effectLst/>
                          <a:latin typeface="+mj-lt"/>
                        </a:rPr>
                        <a:t>Lana sucia</a:t>
                      </a:r>
                      <a:endParaRPr lang="es-MX" sz="1000" b="0" i="0" u="none" strike="noStrike" dirty="0">
                        <a:solidFill>
                          <a:schemeClr val="tx2"/>
                        </a:solidFill>
                        <a:effectLst/>
                        <a:latin typeface="+mj-lt"/>
                      </a:endParaRPr>
                    </a:p>
                  </a:txBody>
                  <a:tcPr marL="36000" marR="72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54</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55</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55</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a:effectLst/>
                          <a:latin typeface="+mj-lt"/>
                        </a:rPr>
                        <a:t>58</a:t>
                      </a:r>
                      <a:endParaRPr lang="es-MX" sz="1000" b="0" i="0" u="none" strike="noStrike">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58</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MX" sz="1000" u="none" strike="noStrike" dirty="0">
                          <a:effectLst/>
                          <a:latin typeface="+mj-lt"/>
                        </a:rPr>
                        <a:t>64</a:t>
                      </a:r>
                      <a:endParaRPr lang="es-MX" sz="1000" b="0" i="0" u="none" strike="noStrike" dirty="0">
                        <a:solidFill>
                          <a:schemeClr val="tx2"/>
                        </a:solidFill>
                        <a:effectLst/>
                        <a:latin typeface="+mj-lt"/>
                      </a:endParaRPr>
                    </a:p>
                  </a:txBody>
                  <a:tcPr marL="7200" marR="36000" marT="72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1" name="10 CuadroTexto"/>
          <p:cNvSpPr txBox="1"/>
          <p:nvPr/>
        </p:nvSpPr>
        <p:spPr>
          <a:xfrm>
            <a:off x="4067944" y="6087879"/>
            <a:ext cx="4087979" cy="338554"/>
          </a:xfrm>
          <a:prstGeom prst="rect">
            <a:avLst/>
          </a:prstGeom>
          <a:noFill/>
        </p:spPr>
        <p:txBody>
          <a:bodyPr wrap="none" rtlCol="0">
            <a:spAutoFit/>
          </a:bodyPr>
          <a:lstStyle/>
          <a:p>
            <a:r>
              <a:rPr lang="es-MX" sz="800" dirty="0" smtClean="0">
                <a:solidFill>
                  <a:schemeClr val="tx2"/>
                </a:solidFill>
                <a:latin typeface="+mj-lt"/>
              </a:rPr>
              <a:t>Ave: Se refiere a pollo, gallina ligera y pesada que ha finalizado su ciclo productivo. </a:t>
            </a:r>
          </a:p>
          <a:p>
            <a:r>
              <a:rPr lang="es-MX" sz="800" dirty="0" smtClean="0">
                <a:solidFill>
                  <a:schemeClr val="tx2"/>
                </a:solidFill>
                <a:latin typeface="+mj-lt"/>
              </a:rPr>
              <a:t>Leche: Producción en miles de litros.</a:t>
            </a:r>
          </a:p>
        </p:txBody>
      </p:sp>
      <p:grpSp>
        <p:nvGrpSpPr>
          <p:cNvPr id="15" name="14 Grupo"/>
          <p:cNvGrpSpPr/>
          <p:nvPr/>
        </p:nvGrpSpPr>
        <p:grpSpPr>
          <a:xfrm>
            <a:off x="477069" y="5627124"/>
            <a:ext cx="1154936" cy="125182"/>
            <a:chOff x="539552" y="5763453"/>
            <a:chExt cx="1154936" cy="126245"/>
          </a:xfrm>
        </p:grpSpPr>
        <p:sp>
          <p:nvSpPr>
            <p:cNvPr id="18" name="17 CuadroTexto"/>
            <p:cNvSpPr txBox="1"/>
            <p:nvPr/>
          </p:nvSpPr>
          <p:spPr>
            <a:xfrm>
              <a:off x="539552" y="5763453"/>
              <a:ext cx="610745" cy="124156"/>
            </a:xfrm>
            <a:prstGeom prst="rect">
              <a:avLst/>
            </a:prstGeom>
            <a:noFill/>
          </p:spPr>
          <p:txBody>
            <a:bodyPr wrap="none" lIns="0" tIns="0" rIns="0" bIns="0" rtlCol="0">
              <a:spAutoFit/>
            </a:bodyPr>
            <a:lstStyle/>
            <a:p>
              <a:r>
                <a:rPr lang="es-MX" sz="800" dirty="0" smtClean="0">
                  <a:solidFill>
                    <a:schemeClr val="tx1">
                      <a:lumMod val="75000"/>
                      <a:lumOff val="25000"/>
                    </a:schemeClr>
                  </a:solidFill>
                  <a:latin typeface="+mj-lt"/>
                </a:rPr>
                <a:t>Periodicidad:</a:t>
              </a:r>
            </a:p>
          </p:txBody>
        </p:sp>
        <p:sp>
          <p:nvSpPr>
            <p:cNvPr id="19" name="18 CuadroTexto"/>
            <p:cNvSpPr txBox="1"/>
            <p:nvPr/>
          </p:nvSpPr>
          <p:spPr>
            <a:xfrm>
              <a:off x="1256868" y="5765542"/>
              <a:ext cx="437620" cy="124156"/>
            </a:xfrm>
            <a:prstGeom prst="rect">
              <a:avLst/>
            </a:prstGeom>
            <a:noFill/>
          </p:spPr>
          <p:txBody>
            <a:bodyPr wrap="none" lIns="0" tIns="0" rIns="0" bIns="0" rtlCol="0">
              <a:spAutoFit/>
            </a:bodyPr>
            <a:lstStyle/>
            <a:p>
              <a:pPr marL="171450" indent="-171450">
                <a:buClr>
                  <a:schemeClr val="accent2">
                    <a:lumMod val="75000"/>
                  </a:schemeClr>
                </a:buClr>
                <a:buFont typeface="Wingdings" pitchFamily="2" charset="2"/>
                <a:buChar char="q"/>
              </a:pPr>
              <a:r>
                <a:rPr lang="es-MX" sz="800" u="sng" dirty="0" smtClean="0">
                  <a:solidFill>
                    <a:schemeClr val="tx1">
                      <a:lumMod val="75000"/>
                      <a:lumOff val="25000"/>
                    </a:schemeClr>
                  </a:solidFill>
                  <a:latin typeface="+mj-lt"/>
                </a:rPr>
                <a:t>Anual</a:t>
              </a:r>
            </a:p>
          </p:txBody>
        </p:sp>
      </p:grpSp>
    </p:spTree>
    <p:extLst>
      <p:ext uri="{BB962C8B-B14F-4D97-AF65-F5344CB8AC3E}">
        <p14:creationId xmlns:p14="http://schemas.microsoft.com/office/powerpoint/2010/main" val="1414500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68432" y="5569012"/>
            <a:ext cx="1664238" cy="215444"/>
          </a:xfrm>
          <a:prstGeom prst="rect">
            <a:avLst/>
          </a:prstGeom>
          <a:noFill/>
        </p:spPr>
        <p:txBody>
          <a:bodyPr wrap="none" rtlCol="0">
            <a:spAutoFit/>
          </a:bodyPr>
          <a:lstStyle/>
          <a:p>
            <a:r>
              <a:rPr lang="es-MX" sz="800" dirty="0" smtClean="0">
                <a:solidFill>
                  <a:schemeClr val="tx2">
                    <a:lumMod val="75000"/>
                    <a:lumOff val="25000"/>
                  </a:schemeClr>
                </a:solidFill>
              </a:rPr>
              <a:t>Fuente</a:t>
            </a:r>
            <a:r>
              <a:rPr lang="es-MX" sz="800" dirty="0">
                <a:solidFill>
                  <a:schemeClr val="tx2">
                    <a:lumMod val="75000"/>
                    <a:lumOff val="25000"/>
                  </a:schemeClr>
                </a:solidFill>
              </a:rPr>
              <a:t>: </a:t>
            </a:r>
            <a:r>
              <a:rPr lang="es-MX" sz="800" dirty="0" smtClean="0">
                <a:solidFill>
                  <a:schemeClr val="tx2">
                    <a:lumMod val="75000"/>
                    <a:lumOff val="25000"/>
                  </a:schemeClr>
                </a:solidFill>
              </a:rPr>
              <a:t>SIAP. www.siap.gob.mx</a:t>
            </a:r>
          </a:p>
        </p:txBody>
      </p:sp>
      <p:grpSp>
        <p:nvGrpSpPr>
          <p:cNvPr id="5" name="4 Grupo"/>
          <p:cNvGrpSpPr/>
          <p:nvPr/>
        </p:nvGrpSpPr>
        <p:grpSpPr>
          <a:xfrm>
            <a:off x="449319" y="5784456"/>
            <a:ext cx="1391623" cy="125182"/>
            <a:chOff x="539552" y="5763453"/>
            <a:chExt cx="1391623" cy="126245"/>
          </a:xfrm>
        </p:grpSpPr>
        <p:sp>
          <p:nvSpPr>
            <p:cNvPr id="6" name="5 CuadroTexto"/>
            <p:cNvSpPr txBox="1"/>
            <p:nvPr/>
          </p:nvSpPr>
          <p:spPr>
            <a:xfrm>
              <a:off x="539552" y="5763453"/>
              <a:ext cx="596317" cy="124156"/>
            </a:xfrm>
            <a:prstGeom prst="rect">
              <a:avLst/>
            </a:prstGeom>
            <a:noFill/>
          </p:spPr>
          <p:txBody>
            <a:bodyPr wrap="none" lIns="0" tIns="0" rIns="0" bIns="0" rtlCol="0">
              <a:spAutoFit/>
            </a:bodyPr>
            <a:lstStyle/>
            <a:p>
              <a:r>
                <a:rPr lang="es-MX" sz="800" dirty="0" smtClean="0">
                  <a:solidFill>
                    <a:schemeClr val="tx2">
                      <a:lumMod val="75000"/>
                      <a:lumOff val="25000"/>
                    </a:schemeClr>
                  </a:solidFill>
                </a:rPr>
                <a:t>Periodicidad:</a:t>
              </a:r>
            </a:p>
          </p:txBody>
        </p:sp>
        <p:sp>
          <p:nvSpPr>
            <p:cNvPr id="7" name="6 CuadroTexto"/>
            <p:cNvSpPr txBox="1"/>
            <p:nvPr/>
          </p:nvSpPr>
          <p:spPr>
            <a:xfrm>
              <a:off x="1368520" y="5765542"/>
              <a:ext cx="562655" cy="124156"/>
            </a:xfrm>
            <a:prstGeom prst="rect">
              <a:avLst/>
            </a:prstGeom>
            <a:noFill/>
          </p:spPr>
          <p:txBody>
            <a:bodyPr wrap="none" lIns="0" tIns="0" rIns="0" bIns="0" rtlCol="0">
              <a:spAutoFit/>
            </a:bodyPr>
            <a:lstStyle/>
            <a:p>
              <a:pPr marL="171450" indent="-171450">
                <a:buClr>
                  <a:srgbClr val="012A4F"/>
                </a:buClr>
                <a:buFont typeface="Wingdings" pitchFamily="2" charset="2"/>
                <a:buChar char="Ø"/>
              </a:pPr>
              <a:r>
                <a:rPr lang="es-MX" sz="800" dirty="0" smtClean="0">
                  <a:solidFill>
                    <a:schemeClr val="tx2">
                      <a:lumMod val="75000"/>
                      <a:lumOff val="25000"/>
                    </a:schemeClr>
                  </a:solidFill>
                </a:rPr>
                <a:t>Mensual</a:t>
              </a:r>
            </a:p>
          </p:txBody>
        </p:sp>
      </p:grpSp>
      <p:sp>
        <p:nvSpPr>
          <p:cNvPr id="10" name="9 CuadroTexto">
            <a:hlinkClick r:id="rId2" action="ppaction://hlinksldjump"/>
          </p:cNvPr>
          <p:cNvSpPr txBox="1"/>
          <p:nvPr/>
        </p:nvSpPr>
        <p:spPr>
          <a:xfrm>
            <a:off x="4355976" y="6556702"/>
            <a:ext cx="269626" cy="276999"/>
          </a:xfrm>
          <a:prstGeom prst="rect">
            <a:avLst/>
          </a:prstGeom>
          <a:noFill/>
        </p:spPr>
        <p:txBody>
          <a:bodyPr wrap="none" rtlCol="0">
            <a:spAutoFit/>
          </a:bodyPr>
          <a:lstStyle/>
          <a:p>
            <a:r>
              <a:rPr lang="es-MX" sz="1200" dirty="0" smtClean="0">
                <a:solidFill>
                  <a:schemeClr val="bg1"/>
                </a:solidFill>
              </a:rPr>
              <a:t>9</a:t>
            </a:r>
            <a:endParaRPr lang="es-MX" sz="1200" dirty="0">
              <a:solidFill>
                <a:schemeClr val="bg1"/>
              </a:solidFill>
            </a:endParaRPr>
          </a:p>
        </p:txBody>
      </p:sp>
      <p:sp>
        <p:nvSpPr>
          <p:cNvPr id="3" name="2 Título"/>
          <p:cNvSpPr>
            <a:spLocks noGrp="1"/>
          </p:cNvSpPr>
          <p:nvPr>
            <p:ph type="title" idx="4294967295"/>
          </p:nvPr>
        </p:nvSpPr>
        <p:spPr>
          <a:xfrm>
            <a:off x="323528" y="260648"/>
            <a:ext cx="6854334" cy="433387"/>
          </a:xfrm>
        </p:spPr>
        <p:txBody>
          <a:bodyPr>
            <a:normAutofit fontScale="90000"/>
          </a:bodyPr>
          <a:lstStyle/>
          <a:p>
            <a:r>
              <a:rPr lang="es-MX" sz="1600" dirty="0" smtClean="0">
                <a:cs typeface="Calibri" pitchFamily="34" charset="0"/>
              </a:rPr>
              <a:t>Ganadería</a:t>
            </a:r>
            <a:br>
              <a:rPr lang="es-MX" sz="1600" dirty="0" smtClean="0">
                <a:cs typeface="Calibri" pitchFamily="34" charset="0"/>
              </a:rPr>
            </a:br>
            <a:r>
              <a:rPr lang="es-MX" sz="1600" dirty="0" smtClean="0">
                <a:cs typeface="Calibri" pitchFamily="34" charset="0"/>
              </a:rPr>
              <a:t>Avance Mensual de Producción</a:t>
            </a:r>
            <a:r>
              <a:rPr lang="es-MX" sz="1600" baseline="0" dirty="0" smtClean="0">
                <a:cs typeface="Calibri" pitchFamily="34" charset="0"/>
              </a:rPr>
              <a:t> Pecuaria</a:t>
            </a:r>
            <a:r>
              <a:rPr lang="es-MX" sz="1600" baseline="30000" dirty="0" smtClean="0">
                <a:cs typeface="Calibri" pitchFamily="34" charset="0"/>
              </a:rPr>
              <a:t>1</a:t>
            </a:r>
            <a:endParaRPr lang="es-MX" sz="1600" baseline="30000" dirty="0">
              <a:cs typeface="Calibri" pitchFamily="34" charset="0"/>
            </a:endParaRPr>
          </a:p>
        </p:txBody>
      </p:sp>
      <p:sp>
        <p:nvSpPr>
          <p:cNvPr id="8" name="7 CuadroTexto"/>
          <p:cNvSpPr txBox="1"/>
          <p:nvPr/>
        </p:nvSpPr>
        <p:spPr>
          <a:xfrm>
            <a:off x="2987824" y="5502706"/>
            <a:ext cx="5688632" cy="830997"/>
          </a:xfrm>
          <a:prstGeom prst="rect">
            <a:avLst/>
          </a:prstGeom>
          <a:noFill/>
        </p:spPr>
        <p:txBody>
          <a:bodyPr wrap="square" rtlCol="0">
            <a:spAutoFit/>
          </a:bodyPr>
          <a:lstStyle/>
          <a:p>
            <a:r>
              <a:rPr lang="es-MX" sz="800" dirty="0">
                <a:solidFill>
                  <a:schemeClr val="tx2"/>
                </a:solidFill>
                <a:latin typeface="+mj-lt"/>
                <a:cs typeface="Arial" pitchFamily="34" charset="0"/>
              </a:rPr>
              <a:t>1/Cifras </a:t>
            </a:r>
            <a:r>
              <a:rPr lang="es-MX" sz="800" dirty="0" smtClean="0">
                <a:solidFill>
                  <a:schemeClr val="tx2"/>
                </a:solidFill>
                <a:latin typeface="+mj-lt"/>
                <a:cs typeface="Arial" pitchFamily="34" charset="0"/>
              </a:rPr>
              <a:t>Preliminares.</a:t>
            </a:r>
          </a:p>
          <a:p>
            <a:r>
              <a:rPr lang="es-MX" sz="800" dirty="0">
                <a:solidFill>
                  <a:schemeClr val="tx2"/>
                </a:solidFill>
                <a:latin typeface="+mj-lt"/>
                <a:cs typeface="Arial" pitchFamily="34" charset="0"/>
              </a:rPr>
              <a:t>2/ Con respecto al Total Nacional del Pronóstico </a:t>
            </a:r>
            <a:r>
              <a:rPr lang="es-MX" sz="800" dirty="0" smtClean="0">
                <a:solidFill>
                  <a:schemeClr val="tx2"/>
                </a:solidFill>
                <a:latin typeface="+mj-lt"/>
                <a:cs typeface="Arial" pitchFamily="34" charset="0"/>
              </a:rPr>
              <a:t>2013.</a:t>
            </a:r>
            <a:endParaRPr lang="es-MX" sz="800" dirty="0">
              <a:solidFill>
                <a:schemeClr val="tx2"/>
              </a:solidFill>
              <a:latin typeface="+mj-lt"/>
              <a:cs typeface="Arial" pitchFamily="34" charset="0"/>
            </a:endParaRPr>
          </a:p>
          <a:p>
            <a:r>
              <a:rPr lang="es-MX" sz="800" dirty="0">
                <a:solidFill>
                  <a:schemeClr val="tx2"/>
                </a:solidFill>
                <a:latin typeface="+mj-lt"/>
                <a:cs typeface="Arial" pitchFamily="34" charset="0"/>
              </a:rPr>
              <a:t>3/ Se refiere a pollo, gallina ligera y pesada que ha finalizado su ciclo </a:t>
            </a:r>
            <a:r>
              <a:rPr lang="es-MX" sz="800" dirty="0" smtClean="0">
                <a:solidFill>
                  <a:schemeClr val="tx2"/>
                </a:solidFill>
                <a:latin typeface="+mj-lt"/>
                <a:cs typeface="Arial" pitchFamily="34" charset="0"/>
              </a:rPr>
              <a:t>productivo.</a:t>
            </a:r>
            <a:endParaRPr lang="es-MX" sz="800" dirty="0">
              <a:solidFill>
                <a:schemeClr val="tx2"/>
              </a:solidFill>
              <a:latin typeface="+mj-lt"/>
              <a:cs typeface="Arial" pitchFamily="34" charset="0"/>
            </a:endParaRPr>
          </a:p>
          <a:p>
            <a:r>
              <a:rPr lang="es-MX" sz="800" dirty="0">
                <a:solidFill>
                  <a:schemeClr val="tx2"/>
                </a:solidFill>
                <a:latin typeface="+mj-lt"/>
                <a:cs typeface="Arial" pitchFamily="34" charset="0"/>
              </a:rPr>
              <a:t>Los </a:t>
            </a:r>
            <a:r>
              <a:rPr lang="es-MX" sz="800" dirty="0" smtClean="0">
                <a:solidFill>
                  <a:schemeClr val="tx2"/>
                </a:solidFill>
                <a:latin typeface="+mj-lt"/>
                <a:cs typeface="Arial" pitchFamily="34" charset="0"/>
              </a:rPr>
              <a:t>Totales</a:t>
            </a:r>
            <a:r>
              <a:rPr lang="es-MX" sz="800" dirty="0">
                <a:solidFill>
                  <a:schemeClr val="tx2"/>
                </a:solidFill>
                <a:latin typeface="+mj-lt"/>
                <a:cs typeface="Arial" pitchFamily="34" charset="0"/>
              </a:rPr>
              <a:t> podrían no coincidir con la suma de las cifras por producto debido a que los decimales están redondeados a </a:t>
            </a:r>
            <a:r>
              <a:rPr lang="es-MX" sz="800" dirty="0" smtClean="0">
                <a:solidFill>
                  <a:schemeClr val="tx2"/>
                </a:solidFill>
                <a:latin typeface="+mj-lt"/>
                <a:cs typeface="Arial" pitchFamily="34" charset="0"/>
              </a:rPr>
              <a:t>enteros</a:t>
            </a:r>
            <a:r>
              <a:rPr lang="es-MX" sz="800" dirty="0" smtClean="0">
                <a:solidFill>
                  <a:schemeClr val="tx2"/>
                </a:solidFill>
                <a:latin typeface="+mj-lt"/>
              </a:rPr>
              <a:t>.</a:t>
            </a:r>
          </a:p>
          <a:p>
            <a:r>
              <a:rPr lang="es-MX" sz="800" dirty="0" smtClean="0">
                <a:solidFill>
                  <a:schemeClr val="tx2"/>
                </a:solidFill>
                <a:latin typeface="+mj-lt"/>
                <a:cs typeface="Arial" pitchFamily="34" charset="0"/>
              </a:rPr>
              <a:t>N.S. Volumen no significativo.</a:t>
            </a:r>
            <a:endParaRPr lang="es-MX" sz="800" dirty="0">
              <a:solidFill>
                <a:schemeClr val="tx2"/>
              </a:solidFill>
              <a:latin typeface="+mj-lt"/>
              <a:cs typeface="Arial"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3371515338"/>
              </p:ext>
            </p:extLst>
          </p:nvPr>
        </p:nvGraphicFramePr>
        <p:xfrm>
          <a:off x="1187624" y="1124744"/>
          <a:ext cx="6264695" cy="3053059"/>
        </p:xfrm>
        <a:graphic>
          <a:graphicData uri="http://schemas.openxmlformats.org/drawingml/2006/table">
            <a:tbl>
              <a:tblPr>
                <a:tableStyleId>{5C22544A-7EE6-4342-B048-85BDC9FD1C3A}</a:tableStyleId>
              </a:tblPr>
              <a:tblGrid>
                <a:gridCol w="1081685"/>
                <a:gridCol w="653886"/>
                <a:gridCol w="826974"/>
                <a:gridCol w="576958"/>
                <a:gridCol w="673119"/>
                <a:gridCol w="615422"/>
                <a:gridCol w="576958"/>
                <a:gridCol w="615422"/>
                <a:gridCol w="644271"/>
              </a:tblGrid>
              <a:tr h="298847">
                <a:tc gridSpan="9">
                  <a:txBody>
                    <a:bodyPr/>
                    <a:lstStyle/>
                    <a:p>
                      <a:pPr algn="ctr" fontAlgn="b"/>
                      <a:r>
                        <a:rPr lang="es-MX" sz="1050" u="none" strike="noStrike" dirty="0">
                          <a:solidFill>
                            <a:srgbClr val="FFFFFF"/>
                          </a:solidFill>
                          <a:effectLst/>
                          <a:latin typeface="+mj-lt"/>
                        </a:rPr>
                        <a:t>Chiapas Avance mensual de la producción pecuaria 2013 (toneladas) 1/</a:t>
                      </a:r>
                      <a:endParaRPr lang="es-MX" sz="1050" b="1" i="0" u="none" strike="noStrike" dirty="0">
                        <a:solidFill>
                          <a:srgbClr val="FFFFFF"/>
                        </a:solidFill>
                        <a:effectLst/>
                        <a:latin typeface="+mj-lt"/>
                      </a:endParaRPr>
                    </a:p>
                  </a:txBody>
                  <a:tcPr marL="7393" marR="7393" marT="73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algn="l" fontAlgn="b"/>
                      <a:endParaRPr lang="es-MX" sz="900" b="0" i="0" u="none" strike="noStrike" dirty="0">
                        <a:solidFill>
                          <a:srgbClr val="000000"/>
                        </a:solidFill>
                        <a:effectLst/>
                        <a:latin typeface="Calibri"/>
                      </a:endParaRPr>
                    </a:p>
                  </a:txBody>
                  <a:tcPr marL="7393" marR="7393" marT="7393" marB="0" anchor="b">
                    <a:solidFill>
                      <a:srgbClr val="FFFFFF"/>
                    </a:solidFill>
                  </a:tcPr>
                </a:tc>
                <a:tc hMerge="1">
                  <a:txBody>
                    <a:bodyPr/>
                    <a:lstStyle/>
                    <a:p>
                      <a:pPr algn="l" fontAlgn="b"/>
                      <a:endParaRPr lang="es-MX" sz="900" b="0" i="0" u="none" strike="noStrike">
                        <a:solidFill>
                          <a:srgbClr val="000000"/>
                        </a:solidFill>
                        <a:effectLst/>
                        <a:latin typeface="Calibri"/>
                      </a:endParaRPr>
                    </a:p>
                  </a:txBody>
                  <a:tcPr marL="7393" marR="7393" marT="7393" marB="0" anchor="b">
                    <a:solidFill>
                      <a:srgbClr val="FFFFFF"/>
                    </a:solidFill>
                  </a:tcPr>
                </a:tc>
                <a:tc hMerge="1">
                  <a:txBody>
                    <a:bodyPr/>
                    <a:lstStyle/>
                    <a:p>
                      <a:pPr algn="l" fontAlgn="b"/>
                      <a:endParaRPr lang="es-MX" sz="900" b="0" i="0" u="none" strike="noStrike" dirty="0">
                        <a:solidFill>
                          <a:srgbClr val="000000"/>
                        </a:solidFill>
                        <a:effectLst/>
                        <a:latin typeface="Calibri"/>
                      </a:endParaRPr>
                    </a:p>
                  </a:txBody>
                  <a:tcPr marL="7393" marR="7393" marT="7393" marB="0" anchor="b">
                    <a:solidFill>
                      <a:srgbClr val="FFFFFF"/>
                    </a:solidFill>
                  </a:tcPr>
                </a:tc>
                <a:tc hMerge="1">
                  <a:txBody>
                    <a:bodyPr/>
                    <a:lstStyle/>
                    <a:p>
                      <a:pPr algn="l" fontAlgn="b"/>
                      <a:endParaRPr lang="es-MX" sz="900" b="0" i="0" u="none" strike="noStrike" dirty="0">
                        <a:solidFill>
                          <a:srgbClr val="000000"/>
                        </a:solidFill>
                        <a:effectLst/>
                        <a:latin typeface="Calibri"/>
                      </a:endParaRPr>
                    </a:p>
                  </a:txBody>
                  <a:tcPr marL="7393" marR="7393" marT="7393" marB="0" anchor="b">
                    <a:solidFill>
                      <a:srgbClr val="FFFFFF"/>
                    </a:solidFill>
                  </a:tcPr>
                </a:tc>
              </a:tr>
              <a:tr h="539714">
                <a:tc>
                  <a:txBody>
                    <a:bodyPr/>
                    <a:lstStyle/>
                    <a:p>
                      <a:pPr algn="ctr" fontAlgn="ctr"/>
                      <a:r>
                        <a:rPr lang="es-MX" sz="900" u="none" strike="noStrike" dirty="0">
                          <a:solidFill>
                            <a:srgbClr val="FFFFFF"/>
                          </a:solidFill>
                          <a:effectLst/>
                          <a:latin typeface="+mj-lt"/>
                        </a:rPr>
                        <a:t>Producto / Especie</a:t>
                      </a:r>
                      <a:endParaRPr lang="es-MX" sz="900" b="1" i="0" u="none" strike="noStrike" dirty="0">
                        <a:solidFill>
                          <a:srgbClr val="FFFFFF"/>
                        </a:solidFill>
                        <a:effectLst/>
                        <a:latin typeface="+mj-lt"/>
                      </a:endParaRPr>
                    </a:p>
                  </a:txBody>
                  <a:tcPr marL="7393" marR="7393" marT="73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tc>
                  <a:txBody>
                    <a:bodyPr/>
                    <a:lstStyle/>
                    <a:p>
                      <a:pPr algn="ctr" fontAlgn="ctr"/>
                      <a:r>
                        <a:rPr lang="es-MX" sz="900" u="none" strike="noStrike" dirty="0">
                          <a:solidFill>
                            <a:srgbClr val="FFFFFF"/>
                          </a:solidFill>
                          <a:effectLst/>
                          <a:latin typeface="+mj-lt"/>
                        </a:rPr>
                        <a:t>Pronóstico</a:t>
                      </a:r>
                      <a:endParaRPr lang="es-MX" sz="900" b="1" i="0" u="none" strike="noStrike" dirty="0">
                        <a:solidFill>
                          <a:srgbClr val="FFFFFF"/>
                        </a:solidFill>
                        <a:effectLst/>
                        <a:latin typeface="+mj-lt"/>
                      </a:endParaRPr>
                    </a:p>
                  </a:txBody>
                  <a:tcPr marL="7393" marR="7393" marT="73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tc>
                  <a:txBody>
                    <a:bodyPr/>
                    <a:lstStyle/>
                    <a:p>
                      <a:pPr algn="ctr" fontAlgn="ctr"/>
                      <a:r>
                        <a:rPr lang="es-MX" sz="900" u="none" strike="noStrike" dirty="0">
                          <a:solidFill>
                            <a:srgbClr val="FFFFFF"/>
                          </a:solidFill>
                          <a:effectLst/>
                          <a:latin typeface="+mj-lt"/>
                        </a:rPr>
                        <a:t>Participación Nacional (%) </a:t>
                      </a:r>
                      <a:br>
                        <a:rPr lang="es-MX" sz="900" u="none" strike="noStrike" dirty="0">
                          <a:solidFill>
                            <a:srgbClr val="FFFFFF"/>
                          </a:solidFill>
                          <a:effectLst/>
                          <a:latin typeface="+mj-lt"/>
                        </a:rPr>
                      </a:br>
                      <a:r>
                        <a:rPr lang="es-MX" sz="900" u="none" strike="noStrike" dirty="0">
                          <a:solidFill>
                            <a:srgbClr val="FFFFFF"/>
                          </a:solidFill>
                          <a:effectLst/>
                          <a:latin typeface="+mj-lt"/>
                        </a:rPr>
                        <a:t>2/</a:t>
                      </a:r>
                      <a:endParaRPr lang="es-MX" sz="900" b="1" i="0" u="none" strike="noStrike" dirty="0">
                        <a:solidFill>
                          <a:srgbClr val="FFFFFF"/>
                        </a:solidFill>
                        <a:effectLst/>
                        <a:latin typeface="+mj-lt"/>
                      </a:endParaRPr>
                    </a:p>
                  </a:txBody>
                  <a:tcPr marL="7393" marR="7393" marT="73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tc>
                  <a:txBody>
                    <a:bodyPr/>
                    <a:lstStyle/>
                    <a:p>
                      <a:pPr algn="ctr" fontAlgn="ctr"/>
                      <a:r>
                        <a:rPr lang="es-MX" sz="900" u="none" strike="noStrike" dirty="0">
                          <a:solidFill>
                            <a:srgbClr val="FFFFFF"/>
                          </a:solidFill>
                          <a:effectLst/>
                          <a:latin typeface="+mj-lt"/>
                        </a:rPr>
                        <a:t>Lugar Nacional</a:t>
                      </a:r>
                      <a:br>
                        <a:rPr lang="es-MX" sz="900" u="none" strike="noStrike" dirty="0">
                          <a:solidFill>
                            <a:srgbClr val="FFFFFF"/>
                          </a:solidFill>
                          <a:effectLst/>
                          <a:latin typeface="+mj-lt"/>
                        </a:rPr>
                      </a:br>
                      <a:r>
                        <a:rPr lang="es-MX" sz="900" u="none" strike="noStrike" dirty="0">
                          <a:solidFill>
                            <a:srgbClr val="FFFFFF"/>
                          </a:solidFill>
                          <a:effectLst/>
                          <a:latin typeface="+mj-lt"/>
                        </a:rPr>
                        <a:t>2/</a:t>
                      </a:r>
                      <a:endParaRPr lang="es-MX" sz="900" b="1" i="0" u="none" strike="noStrike" dirty="0">
                        <a:solidFill>
                          <a:srgbClr val="FFFFFF"/>
                        </a:solidFill>
                        <a:effectLst/>
                        <a:latin typeface="+mj-lt"/>
                      </a:endParaRPr>
                    </a:p>
                  </a:txBody>
                  <a:tcPr marL="7393" marR="7393" marT="73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tc>
                  <a:txBody>
                    <a:bodyPr/>
                    <a:lstStyle/>
                    <a:p>
                      <a:pPr algn="ctr" fontAlgn="ctr"/>
                      <a:r>
                        <a:rPr lang="es-MX" sz="900" u="none" strike="noStrike" dirty="0">
                          <a:solidFill>
                            <a:srgbClr val="FFFFFF"/>
                          </a:solidFill>
                          <a:effectLst/>
                          <a:latin typeface="+mj-lt"/>
                        </a:rPr>
                        <a:t>Ene</a:t>
                      </a:r>
                      <a:endParaRPr lang="es-MX" sz="900" b="1" i="0" u="none" strike="noStrike" dirty="0">
                        <a:solidFill>
                          <a:srgbClr val="FFFFFF"/>
                        </a:solidFill>
                        <a:effectLst/>
                        <a:latin typeface="+mj-lt"/>
                      </a:endParaRPr>
                    </a:p>
                  </a:txBody>
                  <a:tcPr marL="7393" marR="7393" marT="73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tc>
                  <a:txBody>
                    <a:bodyPr/>
                    <a:lstStyle/>
                    <a:p>
                      <a:pPr algn="ctr" fontAlgn="ctr"/>
                      <a:r>
                        <a:rPr lang="es-MX" sz="900" u="none" strike="noStrike" dirty="0">
                          <a:solidFill>
                            <a:srgbClr val="FFFFFF"/>
                          </a:solidFill>
                          <a:effectLst/>
                          <a:latin typeface="+mj-lt"/>
                        </a:rPr>
                        <a:t>Feb</a:t>
                      </a:r>
                      <a:endParaRPr lang="es-MX" sz="900" b="1" i="0" u="none" strike="noStrike" dirty="0">
                        <a:solidFill>
                          <a:srgbClr val="FFFFFF"/>
                        </a:solidFill>
                        <a:effectLst/>
                        <a:latin typeface="+mj-lt"/>
                      </a:endParaRPr>
                    </a:p>
                  </a:txBody>
                  <a:tcPr marL="7393" marR="7393" marT="73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tc>
                  <a:txBody>
                    <a:bodyPr/>
                    <a:lstStyle/>
                    <a:p>
                      <a:pPr algn="ctr" fontAlgn="ctr"/>
                      <a:r>
                        <a:rPr lang="es-MX" sz="900" u="none" strike="noStrike" dirty="0">
                          <a:solidFill>
                            <a:srgbClr val="FFFFFF"/>
                          </a:solidFill>
                          <a:effectLst/>
                          <a:latin typeface="+mj-lt"/>
                        </a:rPr>
                        <a:t>Mar</a:t>
                      </a:r>
                      <a:endParaRPr lang="es-MX" sz="900" b="1" i="0" u="none" strike="noStrike" dirty="0">
                        <a:solidFill>
                          <a:srgbClr val="FFFFFF"/>
                        </a:solidFill>
                        <a:effectLst/>
                        <a:latin typeface="+mj-lt"/>
                      </a:endParaRPr>
                    </a:p>
                  </a:txBody>
                  <a:tcPr marL="7393" marR="7393" marT="73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tc>
                  <a:txBody>
                    <a:bodyPr/>
                    <a:lstStyle/>
                    <a:p>
                      <a:pPr algn="ctr" fontAlgn="ctr"/>
                      <a:r>
                        <a:rPr lang="es-MX" sz="900" u="none" strike="noStrike" dirty="0">
                          <a:solidFill>
                            <a:srgbClr val="FFFFFF"/>
                          </a:solidFill>
                          <a:effectLst/>
                          <a:latin typeface="+mj-lt"/>
                        </a:rPr>
                        <a:t>Abr</a:t>
                      </a:r>
                      <a:endParaRPr lang="es-MX" sz="900" b="1" i="0" u="none" strike="noStrike" dirty="0">
                        <a:solidFill>
                          <a:srgbClr val="FFFFFF"/>
                        </a:solidFill>
                        <a:effectLst/>
                        <a:latin typeface="+mj-lt"/>
                      </a:endParaRPr>
                    </a:p>
                  </a:txBody>
                  <a:tcPr marL="7393" marR="7393" marT="73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tc>
                  <a:txBody>
                    <a:bodyPr/>
                    <a:lstStyle/>
                    <a:p>
                      <a:pPr algn="ctr" fontAlgn="ctr"/>
                      <a:r>
                        <a:rPr lang="es-MX" sz="900" u="none" strike="noStrike" dirty="0">
                          <a:solidFill>
                            <a:srgbClr val="FFFFFF"/>
                          </a:solidFill>
                          <a:effectLst/>
                          <a:latin typeface="+mj-lt"/>
                        </a:rPr>
                        <a:t>Acumulado </a:t>
                      </a:r>
                      <a:endParaRPr lang="es-MX" sz="900" b="1" i="0" u="none" strike="noStrike" dirty="0">
                        <a:solidFill>
                          <a:srgbClr val="FFFFFF"/>
                        </a:solidFill>
                        <a:effectLst/>
                        <a:latin typeface="+mj-lt"/>
                      </a:endParaRPr>
                    </a:p>
                  </a:txBody>
                  <a:tcPr marL="7393" marR="7393" marT="73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tr>
              <a:tr h="147867">
                <a:tc>
                  <a:txBody>
                    <a:bodyPr/>
                    <a:lstStyle/>
                    <a:p>
                      <a:pPr algn="l" fontAlgn="b"/>
                      <a:r>
                        <a:rPr lang="es-MX" sz="900" u="sng" strike="noStrike" dirty="0">
                          <a:effectLst/>
                          <a:latin typeface="+mj-lt"/>
                        </a:rPr>
                        <a:t>Carne en Canal</a:t>
                      </a:r>
                      <a:endParaRPr lang="es-MX" sz="900" b="1" i="0" u="sng" strike="noStrike" dirty="0">
                        <a:solidFill>
                          <a:srgbClr val="000000"/>
                        </a:solidFill>
                        <a:effectLst/>
                        <a:latin typeface="+mj-lt"/>
                      </a:endParaRPr>
                    </a:p>
                  </a:txBody>
                  <a:tcPr marL="54000" marR="72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294,058</a:t>
                      </a:r>
                      <a:endParaRPr lang="es-MX" sz="900" b="1"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endParaRPr lang="es-MX" sz="900" b="1"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endParaRPr lang="es-MX" sz="900" b="1"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dirty="0">
                          <a:effectLst/>
                          <a:latin typeface="+mj-lt"/>
                        </a:rPr>
                        <a:t>24,239</a:t>
                      </a:r>
                      <a:endParaRPr lang="es-MX" sz="900" b="1"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24,830</a:t>
                      </a:r>
                      <a:endParaRPr lang="es-MX" sz="900" b="1"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dirty="0">
                          <a:effectLst/>
                          <a:latin typeface="+mj-lt"/>
                        </a:rPr>
                        <a:t>25,215</a:t>
                      </a:r>
                      <a:endParaRPr lang="es-MX" sz="900" b="1"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25,406</a:t>
                      </a:r>
                      <a:endParaRPr lang="es-MX" sz="900" b="1"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dirty="0">
                          <a:effectLst/>
                          <a:latin typeface="+mj-lt"/>
                        </a:rPr>
                        <a:t>99,690</a:t>
                      </a:r>
                      <a:endParaRPr lang="es-MX" sz="900" b="1"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r>
              <a:tr h="137516">
                <a:tc>
                  <a:txBody>
                    <a:bodyPr/>
                    <a:lstStyle/>
                    <a:p>
                      <a:pPr algn="l" fontAlgn="b"/>
                      <a:r>
                        <a:rPr lang="es-MX" sz="900" u="none" strike="noStrike" dirty="0">
                          <a:effectLst/>
                          <a:latin typeface="+mj-lt"/>
                        </a:rPr>
                        <a:t>Bovino</a:t>
                      </a:r>
                      <a:endParaRPr lang="es-MX" sz="900" b="0" i="0" u="none" strike="noStrike" dirty="0">
                        <a:solidFill>
                          <a:srgbClr val="000000"/>
                        </a:solidFill>
                        <a:effectLst/>
                        <a:latin typeface="+mj-lt"/>
                      </a:endParaRPr>
                    </a:p>
                  </a:txBody>
                  <a:tcPr marL="54000" marR="72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112,589</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u="none" strike="noStrike">
                          <a:effectLst/>
                          <a:latin typeface="+mj-lt"/>
                        </a:rPr>
                        <a:t>6.1</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ctr" fontAlgn="b"/>
                      <a:r>
                        <a:rPr lang="es-MX" sz="900" u="none" strike="noStrike">
                          <a:effectLst/>
                          <a:latin typeface="+mj-lt"/>
                        </a:rPr>
                        <a:t>3°</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dirty="0">
                          <a:effectLst/>
                          <a:latin typeface="+mj-lt"/>
                        </a:rPr>
                        <a:t>9,348</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9,479</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dirty="0">
                          <a:effectLst/>
                          <a:latin typeface="+mj-lt"/>
                        </a:rPr>
                        <a:t>10,010</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9,349</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a:effectLst/>
                          <a:latin typeface="+mj-lt"/>
                        </a:rPr>
                        <a:t>38,186</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r>
              <a:tr h="147867">
                <a:tc>
                  <a:txBody>
                    <a:bodyPr/>
                    <a:lstStyle/>
                    <a:p>
                      <a:pPr algn="l" fontAlgn="b"/>
                      <a:r>
                        <a:rPr lang="es-MX" sz="900" u="none" strike="noStrike" dirty="0">
                          <a:effectLst/>
                          <a:latin typeface="+mj-lt"/>
                        </a:rPr>
                        <a:t>Porcino</a:t>
                      </a:r>
                      <a:endParaRPr lang="es-MX" sz="900" b="0" i="0" u="none" strike="noStrike" dirty="0">
                        <a:solidFill>
                          <a:srgbClr val="000000"/>
                        </a:solidFill>
                        <a:effectLst/>
                        <a:latin typeface="+mj-lt"/>
                      </a:endParaRPr>
                    </a:p>
                  </a:txBody>
                  <a:tcPr marL="54000" marR="72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24,874</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u="none" strike="noStrike">
                          <a:effectLst/>
                          <a:latin typeface="+mj-lt"/>
                        </a:rPr>
                        <a:t>2.0</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ctr" fontAlgn="b"/>
                      <a:r>
                        <a:rPr lang="es-MX" sz="900" u="none" strike="noStrike" dirty="0">
                          <a:effectLst/>
                          <a:latin typeface="+mj-lt"/>
                        </a:rPr>
                        <a:t>9°</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dirty="0">
                          <a:effectLst/>
                          <a:latin typeface="+mj-lt"/>
                        </a:rPr>
                        <a:t>2,016</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1,979</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a:effectLst/>
                          <a:latin typeface="+mj-lt"/>
                        </a:rPr>
                        <a:t>2,031</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2,033</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a:effectLst/>
                          <a:latin typeface="+mj-lt"/>
                        </a:rPr>
                        <a:t>8,059</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r>
              <a:tr h="147867">
                <a:tc>
                  <a:txBody>
                    <a:bodyPr/>
                    <a:lstStyle/>
                    <a:p>
                      <a:pPr algn="l" fontAlgn="b"/>
                      <a:r>
                        <a:rPr lang="es-MX" sz="900" u="none" strike="noStrike">
                          <a:effectLst/>
                          <a:latin typeface="+mj-lt"/>
                        </a:rPr>
                        <a:t>Ovino</a:t>
                      </a:r>
                      <a:endParaRPr lang="es-MX" sz="900" b="0" i="0" u="none" strike="noStrike">
                        <a:solidFill>
                          <a:srgbClr val="000000"/>
                        </a:solidFill>
                        <a:effectLst/>
                        <a:latin typeface="+mj-lt"/>
                      </a:endParaRPr>
                    </a:p>
                  </a:txBody>
                  <a:tcPr marL="54000" marR="72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1,462</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u="none" strike="noStrike" dirty="0">
                          <a:effectLst/>
                          <a:latin typeface="+mj-lt"/>
                        </a:rPr>
                        <a:t>2.5</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ctr" fontAlgn="b"/>
                      <a:r>
                        <a:rPr lang="es-MX" sz="900" u="none" strike="noStrike" dirty="0">
                          <a:effectLst/>
                          <a:latin typeface="+mj-lt"/>
                        </a:rPr>
                        <a:t>14°</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a:effectLst/>
                          <a:latin typeface="+mj-lt"/>
                        </a:rPr>
                        <a:t>116</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115</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a:effectLst/>
                          <a:latin typeface="+mj-lt"/>
                        </a:rPr>
                        <a:t>121</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118</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a:effectLst/>
                          <a:latin typeface="+mj-lt"/>
                        </a:rPr>
                        <a:t>470</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r>
              <a:tr h="147867">
                <a:tc>
                  <a:txBody>
                    <a:bodyPr/>
                    <a:lstStyle/>
                    <a:p>
                      <a:pPr algn="l" fontAlgn="b"/>
                      <a:r>
                        <a:rPr lang="es-MX" sz="900" u="none" strike="noStrike">
                          <a:effectLst/>
                          <a:latin typeface="+mj-lt"/>
                        </a:rPr>
                        <a:t>Ave 3/</a:t>
                      </a:r>
                      <a:endParaRPr lang="es-MX" sz="900" b="0" i="0" u="none" strike="noStrike">
                        <a:solidFill>
                          <a:srgbClr val="000000"/>
                        </a:solidFill>
                        <a:effectLst/>
                        <a:latin typeface="+mj-lt"/>
                      </a:endParaRPr>
                    </a:p>
                  </a:txBody>
                  <a:tcPr marL="54000" marR="72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154,268</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u="none" strike="noStrike" dirty="0">
                          <a:effectLst/>
                          <a:latin typeface="+mj-lt"/>
                        </a:rPr>
                        <a:t>5.5</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ctr" fontAlgn="b"/>
                      <a:r>
                        <a:rPr lang="es-MX" sz="900" u="none" strike="noStrike">
                          <a:effectLst/>
                          <a:latin typeface="+mj-lt"/>
                        </a:rPr>
                        <a:t>8°</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a:effectLst/>
                          <a:latin typeface="+mj-lt"/>
                        </a:rPr>
                        <a:t>12,690</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13,190</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a:effectLst/>
                          <a:latin typeface="+mj-lt"/>
                        </a:rPr>
                        <a:t>12,980</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a:effectLst/>
                          <a:latin typeface="+mj-lt"/>
                        </a:rPr>
                        <a:t>13,834</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a:effectLst/>
                          <a:latin typeface="+mj-lt"/>
                        </a:rPr>
                        <a:t>52,694</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r>
              <a:tr h="147867">
                <a:tc>
                  <a:txBody>
                    <a:bodyPr/>
                    <a:lstStyle/>
                    <a:p>
                      <a:pPr algn="l" fontAlgn="b"/>
                      <a:r>
                        <a:rPr lang="es-MX" sz="900" u="none" strike="noStrike">
                          <a:effectLst/>
                          <a:latin typeface="+mj-lt"/>
                        </a:rPr>
                        <a:t>Guajolote</a:t>
                      </a:r>
                      <a:endParaRPr lang="es-MX" sz="900" b="0" i="0" u="none" strike="noStrike">
                        <a:solidFill>
                          <a:srgbClr val="000000"/>
                        </a:solidFill>
                        <a:effectLst/>
                        <a:latin typeface="+mj-lt"/>
                      </a:endParaRPr>
                    </a:p>
                  </a:txBody>
                  <a:tcPr marL="54000" marR="72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865</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u="none" strike="noStrike" dirty="0">
                          <a:effectLst/>
                          <a:latin typeface="+mj-lt"/>
                        </a:rPr>
                        <a:t>4.2</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ctr" fontAlgn="b"/>
                      <a:r>
                        <a:rPr lang="es-MX" sz="900" u="none" strike="noStrike">
                          <a:effectLst/>
                          <a:latin typeface="+mj-lt"/>
                        </a:rPr>
                        <a:t>9°</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a:effectLst/>
                          <a:latin typeface="+mj-lt"/>
                        </a:rPr>
                        <a:t>69</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67</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a:effectLst/>
                          <a:latin typeface="+mj-lt"/>
                        </a:rPr>
                        <a:t>73</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72</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a:effectLst/>
                          <a:latin typeface="+mj-lt"/>
                        </a:rPr>
                        <a:t>281</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r>
              <a:tr h="147867">
                <a:tc>
                  <a:txBody>
                    <a:bodyPr/>
                    <a:lstStyle/>
                    <a:p>
                      <a:pPr algn="l" fontAlgn="b"/>
                      <a:endParaRPr lang="es-MX" sz="900" b="0" i="0" u="none" strike="noStrike">
                        <a:solidFill>
                          <a:srgbClr val="000000"/>
                        </a:solidFill>
                        <a:effectLst/>
                        <a:latin typeface="+mj-lt"/>
                      </a:endParaRPr>
                    </a:p>
                  </a:txBody>
                  <a:tcPr marL="54000" marR="72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l" fontAlgn="b"/>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ctr" fontAlgn="b"/>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l" fontAlgn="b"/>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l" fontAlgn="b"/>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l" fontAlgn="b"/>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l" fontAlgn="b"/>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r>
              <a:tr h="147867">
                <a:tc>
                  <a:txBody>
                    <a:bodyPr/>
                    <a:lstStyle/>
                    <a:p>
                      <a:pPr algn="l" fontAlgn="b"/>
                      <a:r>
                        <a:rPr lang="es-MX" sz="900" u="sng" strike="noStrike">
                          <a:effectLst/>
                          <a:latin typeface="+mj-lt"/>
                        </a:rPr>
                        <a:t>Leche</a:t>
                      </a:r>
                      <a:endParaRPr lang="es-MX" sz="900" b="1" i="0" u="sng" strike="noStrike">
                        <a:solidFill>
                          <a:srgbClr val="000000"/>
                        </a:solidFill>
                        <a:effectLst/>
                        <a:latin typeface="+mj-lt"/>
                      </a:endParaRPr>
                    </a:p>
                  </a:txBody>
                  <a:tcPr marL="54000" marR="72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ctr" fontAlgn="b"/>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r>
              <a:tr h="147867">
                <a:tc>
                  <a:txBody>
                    <a:bodyPr/>
                    <a:lstStyle/>
                    <a:p>
                      <a:pPr algn="l" fontAlgn="b"/>
                      <a:r>
                        <a:rPr lang="es-MX" sz="900" u="none" strike="noStrike">
                          <a:effectLst/>
                          <a:latin typeface="+mj-lt"/>
                        </a:rPr>
                        <a:t>Bovino (miles de lt.)</a:t>
                      </a:r>
                      <a:endParaRPr lang="es-MX" sz="900" b="0" i="0" u="none" strike="noStrike">
                        <a:solidFill>
                          <a:srgbClr val="000000"/>
                        </a:solidFill>
                        <a:effectLst/>
                        <a:latin typeface="+mj-lt"/>
                      </a:endParaRPr>
                    </a:p>
                  </a:txBody>
                  <a:tcPr marL="54000" marR="72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a:effectLst/>
                          <a:latin typeface="+mj-lt"/>
                        </a:rPr>
                        <a:t>402,552</a:t>
                      </a:r>
                      <a:endParaRPr lang="es-MX" sz="900" b="1"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u="none" strike="noStrike" dirty="0">
                          <a:effectLst/>
                          <a:latin typeface="+mj-lt"/>
                        </a:rPr>
                        <a:t>3.7</a:t>
                      </a:r>
                      <a:endParaRPr lang="es-MX" sz="900" b="1"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ctr" fontAlgn="b"/>
                      <a:r>
                        <a:rPr lang="es-MX" sz="900" u="none" strike="noStrike" dirty="0">
                          <a:effectLst/>
                          <a:latin typeface="+mj-lt"/>
                        </a:rPr>
                        <a:t>10°</a:t>
                      </a:r>
                      <a:endParaRPr lang="es-MX" sz="900" b="1"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a:effectLst/>
                          <a:latin typeface="+mj-lt"/>
                        </a:rPr>
                        <a:t>29,693</a:t>
                      </a:r>
                      <a:endParaRPr lang="es-MX" sz="900" b="1"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a:effectLst/>
                          <a:latin typeface="+mj-lt"/>
                        </a:rPr>
                        <a:t>26,983</a:t>
                      </a:r>
                      <a:endParaRPr lang="es-MX" sz="900" b="1"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a:effectLst/>
                          <a:latin typeface="+mj-lt"/>
                        </a:rPr>
                        <a:t>28,771</a:t>
                      </a:r>
                      <a:endParaRPr lang="es-MX" sz="900" b="1"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28,397</a:t>
                      </a:r>
                      <a:endParaRPr lang="es-MX" sz="900" b="1"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a:effectLst/>
                          <a:latin typeface="+mj-lt"/>
                        </a:rPr>
                        <a:t>113,844</a:t>
                      </a:r>
                      <a:endParaRPr lang="es-MX" sz="900" b="1"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r>
              <a:tr h="147867">
                <a:tc>
                  <a:txBody>
                    <a:bodyPr/>
                    <a:lstStyle/>
                    <a:p>
                      <a:pPr algn="l" fontAlgn="b"/>
                      <a:endParaRPr lang="es-MX" sz="900" b="0" i="0" u="none" strike="noStrike">
                        <a:solidFill>
                          <a:srgbClr val="000000"/>
                        </a:solidFill>
                        <a:effectLst/>
                        <a:latin typeface="+mj-lt"/>
                      </a:endParaRPr>
                    </a:p>
                  </a:txBody>
                  <a:tcPr marL="54000" marR="72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ctr" fontAlgn="b"/>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ctr" fontAlgn="b"/>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r>
              <a:tr h="147867">
                <a:tc>
                  <a:txBody>
                    <a:bodyPr/>
                    <a:lstStyle/>
                    <a:p>
                      <a:pPr algn="l" fontAlgn="b"/>
                      <a:r>
                        <a:rPr lang="es-MX" sz="900" u="sng" strike="noStrike">
                          <a:effectLst/>
                          <a:latin typeface="+mj-lt"/>
                        </a:rPr>
                        <a:t>Otros Productos</a:t>
                      </a:r>
                      <a:endParaRPr lang="es-MX" sz="900" b="1" i="0" u="sng" strike="noStrike">
                        <a:solidFill>
                          <a:srgbClr val="000000"/>
                        </a:solidFill>
                        <a:effectLst/>
                        <a:latin typeface="+mj-lt"/>
                      </a:endParaRPr>
                    </a:p>
                  </a:txBody>
                  <a:tcPr marL="54000" marR="72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endParaRPr lang="es-MX" sz="900" b="1"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endParaRPr lang="es-MX" sz="900" b="1"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endParaRPr lang="es-MX" sz="900" b="1"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endParaRPr lang="es-MX" sz="900" b="1"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endParaRPr lang="es-MX" sz="900" b="1"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endParaRPr lang="es-MX" sz="900" b="1"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endParaRPr lang="es-MX" sz="900" b="1"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endParaRPr lang="es-MX" sz="900" b="1"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r>
              <a:tr h="147867">
                <a:tc>
                  <a:txBody>
                    <a:bodyPr/>
                    <a:lstStyle/>
                    <a:p>
                      <a:pPr algn="l" fontAlgn="b"/>
                      <a:r>
                        <a:rPr lang="es-MX" sz="900" u="none" strike="noStrike">
                          <a:effectLst/>
                          <a:latin typeface="+mj-lt"/>
                        </a:rPr>
                        <a:t>Huevo para plato</a:t>
                      </a:r>
                      <a:endParaRPr lang="es-MX" sz="900" b="0" i="0" u="none" strike="noStrike">
                        <a:solidFill>
                          <a:srgbClr val="000000"/>
                        </a:solidFill>
                        <a:effectLst/>
                        <a:latin typeface="+mj-lt"/>
                      </a:endParaRPr>
                    </a:p>
                  </a:txBody>
                  <a:tcPr marL="54000" marR="72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4,684</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u="none" strike="noStrike" dirty="0">
                          <a:effectLst/>
                          <a:latin typeface="+mj-lt"/>
                        </a:rPr>
                        <a:t>N.S.</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ctr" fontAlgn="b"/>
                      <a:r>
                        <a:rPr lang="es-MX" sz="900" u="none" strike="noStrike">
                          <a:effectLst/>
                          <a:latin typeface="+mj-lt"/>
                        </a:rPr>
                        <a:t>18°</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dirty="0">
                          <a:effectLst/>
                          <a:latin typeface="+mj-lt"/>
                        </a:rPr>
                        <a:t>382</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376</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dirty="0">
                          <a:effectLst/>
                          <a:latin typeface="+mj-lt"/>
                        </a:rPr>
                        <a:t>401</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388</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a:effectLst/>
                          <a:latin typeface="+mj-lt"/>
                        </a:rPr>
                        <a:t>1,547</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r>
              <a:tr h="147867">
                <a:tc>
                  <a:txBody>
                    <a:bodyPr/>
                    <a:lstStyle/>
                    <a:p>
                      <a:pPr algn="l" fontAlgn="b"/>
                      <a:r>
                        <a:rPr lang="es-MX" sz="900" u="none" strike="noStrike">
                          <a:effectLst/>
                          <a:latin typeface="+mj-lt"/>
                        </a:rPr>
                        <a:t>Miel</a:t>
                      </a:r>
                      <a:endParaRPr lang="es-MX" sz="900" b="0" i="0" u="none" strike="noStrike">
                        <a:solidFill>
                          <a:srgbClr val="000000"/>
                        </a:solidFill>
                        <a:effectLst/>
                        <a:latin typeface="+mj-lt"/>
                      </a:endParaRPr>
                    </a:p>
                  </a:txBody>
                  <a:tcPr marL="54000" marR="72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5,099</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u="none" strike="noStrike">
                          <a:effectLst/>
                          <a:latin typeface="+mj-lt"/>
                        </a:rPr>
                        <a:t>8.1</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ctr" fontAlgn="b"/>
                      <a:r>
                        <a:rPr lang="es-MX" sz="900" u="none" strike="noStrike" dirty="0">
                          <a:effectLst/>
                          <a:latin typeface="+mj-lt"/>
                        </a:rPr>
                        <a:t>4°</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a:effectLst/>
                          <a:latin typeface="+mj-lt"/>
                        </a:rPr>
                        <a:t>736</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752</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dirty="0">
                          <a:effectLst/>
                          <a:latin typeface="+mj-lt"/>
                        </a:rPr>
                        <a:t>669</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519</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a:effectLst/>
                          <a:latin typeface="+mj-lt"/>
                        </a:rPr>
                        <a:t>2,676</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r>
              <a:tr h="147867">
                <a:tc>
                  <a:txBody>
                    <a:bodyPr/>
                    <a:lstStyle/>
                    <a:p>
                      <a:pPr algn="l" fontAlgn="b"/>
                      <a:r>
                        <a:rPr lang="es-MX" sz="900" u="none" strike="noStrike">
                          <a:effectLst/>
                          <a:latin typeface="+mj-lt"/>
                        </a:rPr>
                        <a:t>Cera en greña</a:t>
                      </a:r>
                      <a:endParaRPr lang="es-MX" sz="900" b="0" i="0" u="none" strike="noStrike">
                        <a:solidFill>
                          <a:srgbClr val="000000"/>
                        </a:solidFill>
                        <a:effectLst/>
                        <a:latin typeface="+mj-lt"/>
                      </a:endParaRPr>
                    </a:p>
                  </a:txBody>
                  <a:tcPr marL="54000" marR="72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a:effectLst/>
                          <a:latin typeface="+mj-lt"/>
                        </a:rPr>
                        <a:t>125</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u="none" strike="noStrike">
                          <a:effectLst/>
                          <a:latin typeface="+mj-lt"/>
                        </a:rPr>
                        <a:t>5.8</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ctr" fontAlgn="b"/>
                      <a:r>
                        <a:rPr lang="es-MX" sz="900" u="none" strike="noStrike">
                          <a:effectLst/>
                          <a:latin typeface="+mj-lt"/>
                        </a:rPr>
                        <a:t>8°</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a:effectLst/>
                          <a:latin typeface="+mj-lt"/>
                        </a:rPr>
                        <a:t>11</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11</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dirty="0">
                          <a:effectLst/>
                          <a:latin typeface="+mj-lt"/>
                        </a:rPr>
                        <a:t>11</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10</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dirty="0">
                          <a:effectLst/>
                          <a:latin typeface="+mj-lt"/>
                        </a:rPr>
                        <a:t>43</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r>
              <a:tr h="147867">
                <a:tc>
                  <a:txBody>
                    <a:bodyPr/>
                    <a:lstStyle/>
                    <a:p>
                      <a:pPr algn="l" fontAlgn="b"/>
                      <a:r>
                        <a:rPr lang="es-MX" sz="900" u="none" strike="noStrike" dirty="0">
                          <a:effectLst/>
                          <a:latin typeface="+mj-lt"/>
                        </a:rPr>
                        <a:t>Lana sucia</a:t>
                      </a:r>
                      <a:endParaRPr lang="es-MX" sz="900" b="0" i="0" u="none" strike="noStrike" dirty="0">
                        <a:solidFill>
                          <a:srgbClr val="000000"/>
                        </a:solidFill>
                        <a:effectLst/>
                        <a:latin typeface="+mj-lt"/>
                      </a:endParaRPr>
                    </a:p>
                  </a:txBody>
                  <a:tcPr marL="54000" marR="72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93</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ctr" fontAlgn="b"/>
                      <a:r>
                        <a:rPr lang="es-MX" sz="900" u="none" strike="noStrike">
                          <a:effectLst/>
                          <a:latin typeface="+mj-lt"/>
                        </a:rPr>
                        <a:t>1.8</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ctr" fontAlgn="b"/>
                      <a:r>
                        <a:rPr lang="es-MX" sz="900" u="none" strike="noStrike" dirty="0">
                          <a:effectLst/>
                          <a:latin typeface="+mj-lt"/>
                        </a:rPr>
                        <a:t>9°</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a:effectLst/>
                          <a:latin typeface="+mj-lt"/>
                        </a:rPr>
                        <a:t>2</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12</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a:effectLst/>
                          <a:latin typeface="+mj-lt"/>
                        </a:rPr>
                        <a:t>15</a:t>
                      </a:r>
                      <a:endParaRPr lang="es-MX" sz="900" b="0" i="0" u="none" strike="noStrike">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c>
                  <a:txBody>
                    <a:bodyPr/>
                    <a:lstStyle/>
                    <a:p>
                      <a:pPr algn="r" fontAlgn="b"/>
                      <a:r>
                        <a:rPr lang="es-MX" sz="900" u="none" strike="noStrike" dirty="0">
                          <a:effectLst/>
                          <a:latin typeface="+mj-lt"/>
                        </a:rPr>
                        <a:t>1</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5E8"/>
                    </a:solidFill>
                  </a:tcPr>
                </a:tc>
                <a:tc>
                  <a:txBody>
                    <a:bodyPr/>
                    <a:lstStyle/>
                    <a:p>
                      <a:pPr algn="r" fontAlgn="b"/>
                      <a:r>
                        <a:rPr lang="es-MX" sz="900" u="none" strike="noStrike" dirty="0">
                          <a:effectLst/>
                          <a:latin typeface="+mj-lt"/>
                        </a:rPr>
                        <a:t>30</a:t>
                      </a:r>
                      <a:endParaRPr lang="es-MX" sz="900" b="0" i="0" u="none" strike="noStrike" dirty="0">
                        <a:solidFill>
                          <a:srgbClr val="000000"/>
                        </a:solidFill>
                        <a:effectLst/>
                        <a:latin typeface="+mj-lt"/>
                      </a:endParaRPr>
                    </a:p>
                  </a:txBody>
                  <a:tcPr marL="7200" marR="54000" marT="72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BF4"/>
                    </a:solidFill>
                  </a:tcPr>
                </a:tc>
              </a:tr>
            </a:tbl>
          </a:graphicData>
        </a:graphic>
      </p:graphicFrame>
    </p:spTree>
    <p:extLst>
      <p:ext uri="{BB962C8B-B14F-4D97-AF65-F5344CB8AC3E}">
        <p14:creationId xmlns:p14="http://schemas.microsoft.com/office/powerpoint/2010/main" val="1783826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CHNOSUNE01">
      <a:dk1>
        <a:srgbClr val="363636"/>
      </a:dk1>
      <a:lt1>
        <a:srgbClr val="A2A2A2"/>
      </a:lt1>
      <a:dk2>
        <a:srgbClr val="262626"/>
      </a:dk2>
      <a:lt2>
        <a:srgbClr val="595959"/>
      </a:lt2>
      <a:accent1>
        <a:srgbClr val="FF0000"/>
      </a:accent1>
      <a:accent2>
        <a:srgbClr val="C00000"/>
      </a:accent2>
      <a:accent3>
        <a:srgbClr val="0070C0"/>
      </a:accent3>
      <a:accent4>
        <a:srgbClr val="00B0F0"/>
      </a:accent4>
      <a:accent5>
        <a:srgbClr val="00B050"/>
      </a:accent5>
      <a:accent6>
        <a:srgbClr val="92D050"/>
      </a:accent6>
      <a:hlink>
        <a:srgbClr val="262626"/>
      </a:hlink>
      <a:folHlink>
        <a:srgbClr val="595959"/>
      </a:folHlink>
    </a:clrScheme>
    <a:fontScheme name="Personalizado 1">
      <a:majorFont>
        <a:latin typeface="Helvetica67-CondensedMedium"/>
        <a:ea typeface=""/>
        <a:cs typeface=""/>
      </a:majorFont>
      <a:minorFont>
        <a:latin typeface="Helvetica LT Std Light"/>
        <a:ea typeface=""/>
        <a:cs typeface=""/>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BECH">
  <a:themeElements>
    <a:clrScheme name="CHNOSUNE01">
      <a:dk1>
        <a:srgbClr val="363636"/>
      </a:dk1>
      <a:lt1>
        <a:srgbClr val="A2A2A2"/>
      </a:lt1>
      <a:dk2>
        <a:srgbClr val="262626"/>
      </a:dk2>
      <a:lt2>
        <a:srgbClr val="595959"/>
      </a:lt2>
      <a:accent1>
        <a:srgbClr val="FF0000"/>
      </a:accent1>
      <a:accent2>
        <a:srgbClr val="C00000"/>
      </a:accent2>
      <a:accent3>
        <a:srgbClr val="0070C0"/>
      </a:accent3>
      <a:accent4>
        <a:srgbClr val="00B0F0"/>
      </a:accent4>
      <a:accent5>
        <a:srgbClr val="00B050"/>
      </a:accent5>
      <a:accent6>
        <a:srgbClr val="92D050"/>
      </a:accent6>
      <a:hlink>
        <a:srgbClr val="262626"/>
      </a:hlink>
      <a:folHlink>
        <a:srgbClr val="595959"/>
      </a:folHlink>
    </a:clrScheme>
    <a:fontScheme name="Personalizado 1">
      <a:majorFont>
        <a:latin typeface="Helvetica67-CondensedMedium"/>
        <a:ea typeface=""/>
        <a:cs typeface=""/>
      </a:majorFont>
      <a:minorFont>
        <a:latin typeface="Helvetica LT Std Light"/>
        <a:ea typeface=""/>
        <a:cs typeface=""/>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BECH" id="{2BC4B671-1E17-4EBF-B4A9-5D46A64F1DF1}" vid="{FE54E85B-4250-4C30-9382-464CA119E9BE}"/>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18740</TotalTime>
  <Words>8470</Words>
  <Application>Microsoft Office PowerPoint</Application>
  <PresentationFormat>Presentación en pantalla (4:3)</PresentationFormat>
  <Paragraphs>2727</Paragraphs>
  <Slides>46</Slides>
  <Notes>4</Notes>
  <HiddenSlides>0</HiddenSlides>
  <MMClips>0</MMClips>
  <ScaleCrop>false</ScaleCrop>
  <HeadingPairs>
    <vt:vector size="4" baseType="variant">
      <vt:variant>
        <vt:lpstr>Tema</vt:lpstr>
      </vt:variant>
      <vt:variant>
        <vt:i4>2</vt:i4>
      </vt:variant>
      <vt:variant>
        <vt:lpstr>Títulos de diapositiva</vt:lpstr>
      </vt:variant>
      <vt:variant>
        <vt:i4>46</vt:i4>
      </vt:variant>
    </vt:vector>
  </HeadingPairs>
  <TitlesOfParts>
    <vt:vector size="48" baseType="lpstr">
      <vt:lpstr>Faceta</vt:lpstr>
      <vt:lpstr>BECH</vt:lpstr>
      <vt:lpstr>Boletín Económico  de Chiapas</vt:lpstr>
      <vt:lpstr>Presentación</vt:lpstr>
      <vt:lpstr>Índice Temático</vt:lpstr>
      <vt:lpstr>Índice Temático</vt:lpstr>
      <vt:lpstr>Capítulo 1  Sector Primario</vt:lpstr>
      <vt:lpstr>Agricultura Producción Agrícola</vt:lpstr>
      <vt:lpstr>Agricultura Principales Cultivos</vt:lpstr>
      <vt:lpstr>Ganadería Producción Pecuaria</vt:lpstr>
      <vt:lpstr>Ganadería Avance Mensual de Producción Pecuaria1</vt:lpstr>
      <vt:lpstr>Pesca Producción Pesquera</vt:lpstr>
      <vt:lpstr>Pesca Actividades Pesqueras Industriales</vt:lpstr>
      <vt:lpstr>Silvicultura Producción Forestal</vt:lpstr>
      <vt:lpstr>Capítulo 2  Macroeconomía</vt:lpstr>
      <vt:lpstr>Producto Interno Bruto (a precios constantes 2003)</vt:lpstr>
      <vt:lpstr>Producto Interno Bruto (a precios corrientes)</vt:lpstr>
      <vt:lpstr>Indicador Trimestral de Actividad Económica Estatal (ITAEE)</vt:lpstr>
      <vt:lpstr>Índice Nacional de Precios al Consumidor (INPC) e Inflación</vt:lpstr>
      <vt:lpstr>Inversión Extranjera Directa (IED)</vt:lpstr>
      <vt:lpstr>Ingresos por Remesas Familiares</vt:lpstr>
      <vt:lpstr>Capítulo 3 Empleo e Ingresos</vt:lpstr>
      <vt:lpstr>Datos de la Encuesta Nacional de Ocupación y Empleo (ENOE)</vt:lpstr>
      <vt:lpstr>Presentación de PowerPoint</vt:lpstr>
      <vt:lpstr>Estructura Ingreso Trimestral en los Hogares</vt:lpstr>
      <vt:lpstr>Estructura Gasto Trimestral en los Hogares</vt:lpstr>
      <vt:lpstr>Trabajadores Afiliados al IMSS</vt:lpstr>
      <vt:lpstr>Indicador de la Tendencia Laboral de la Pobreza (ITLP)</vt:lpstr>
      <vt:lpstr>Capítulo 4  Energía</vt:lpstr>
      <vt:lpstr>Electricidad</vt:lpstr>
      <vt:lpstr>Petróleo Volumen de producción</vt:lpstr>
      <vt:lpstr>Gas Natural Volumen de producción</vt:lpstr>
      <vt:lpstr>Capítulo 5  Construcción</vt:lpstr>
      <vt:lpstr>Información de las empresas constructoras. Datos del mes de marzo de 2013 p/</vt:lpstr>
      <vt:lpstr>Ingresos y gastos de las empresas constructoras. Datos del mes de marzo de 2013 p/</vt:lpstr>
      <vt:lpstr>Capítulo 6  Unidades Económicas</vt:lpstr>
      <vt:lpstr>Unidades Económicas</vt:lpstr>
      <vt:lpstr>Capítulo 7. Comercio</vt:lpstr>
      <vt:lpstr>Banca Comercial Sucursales, Tarjetas de Crédito y Captación Tradicional </vt:lpstr>
      <vt:lpstr>Establecimientos Registrados en el IMSS</vt:lpstr>
      <vt:lpstr>Capítulo 8. Turismo</vt:lpstr>
      <vt:lpstr>Establecimientos y Cuartos de Hospedaje Totales</vt:lpstr>
      <vt:lpstr>Establecimientos y Cuartos de Hospedaje por Tipo y Categoría</vt:lpstr>
      <vt:lpstr>Llegada de Turistas</vt:lpstr>
      <vt:lpstr>Capítulo 9  Finanzas Públicas</vt:lpstr>
      <vt:lpstr>Ingresos y Egresos Públicos</vt:lpstr>
      <vt:lpstr>Deuda Pública</vt:lpstr>
      <vt:lpstr>Glosario de Términos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CEIEG</dc:creator>
  <cp:lastModifiedBy>mirna</cp:lastModifiedBy>
  <cp:revision>1486</cp:revision>
  <cp:lastPrinted>2012-09-20T15:20:08Z</cp:lastPrinted>
  <dcterms:created xsi:type="dcterms:W3CDTF">2010-05-23T14:28:12Z</dcterms:created>
  <dcterms:modified xsi:type="dcterms:W3CDTF">2013-06-26T18:52:54Z</dcterms:modified>
</cp:coreProperties>
</file>