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373" r:id="rId3"/>
    <p:sldId id="314" r:id="rId4"/>
    <p:sldId id="503" r:id="rId5"/>
    <p:sldId id="505" r:id="rId6"/>
    <p:sldId id="501" r:id="rId7"/>
    <p:sldId id="508" r:id="rId8"/>
    <p:sldId id="507" r:id="rId9"/>
    <p:sldId id="504" r:id="rId10"/>
    <p:sldId id="484" r:id="rId11"/>
    <p:sldId id="509" r:id="rId12"/>
    <p:sldId id="404" r:id="rId13"/>
  </p:sldIdLst>
  <p:sldSz cx="9144000" cy="6858000" type="screen4x3"/>
  <p:notesSz cx="6858000" cy="9144000"/>
  <p:defaultTextStyle>
    <a:defPPr>
      <a:defRPr lang="es-ES_tradnl"/>
    </a:defPPr>
    <a:lvl1pPr algn="l" defTabSz="457200" rtl="0" fontAlgn="base">
      <a:spcBef>
        <a:spcPct val="0"/>
      </a:spcBef>
      <a:spcAft>
        <a:spcPct val="0"/>
      </a:spcAft>
      <a:defRPr kern="1200">
        <a:solidFill>
          <a:schemeClr val="tx1"/>
        </a:solidFill>
        <a:latin typeface="Arial" charset="0"/>
        <a:ea typeface="ヒラギノ角ゴ Pro W3" charset="-128"/>
        <a:cs typeface="+mn-cs"/>
      </a:defRPr>
    </a:lvl1pPr>
    <a:lvl2pPr marL="457200" algn="l" defTabSz="457200" rtl="0" fontAlgn="base">
      <a:spcBef>
        <a:spcPct val="0"/>
      </a:spcBef>
      <a:spcAft>
        <a:spcPct val="0"/>
      </a:spcAft>
      <a:defRPr kern="1200">
        <a:solidFill>
          <a:schemeClr val="tx1"/>
        </a:solidFill>
        <a:latin typeface="Arial" charset="0"/>
        <a:ea typeface="ヒラギノ角ゴ Pro W3" charset="-128"/>
        <a:cs typeface="+mn-cs"/>
      </a:defRPr>
    </a:lvl2pPr>
    <a:lvl3pPr marL="914400" algn="l" defTabSz="457200" rtl="0" fontAlgn="base">
      <a:spcBef>
        <a:spcPct val="0"/>
      </a:spcBef>
      <a:spcAft>
        <a:spcPct val="0"/>
      </a:spcAft>
      <a:defRPr kern="1200">
        <a:solidFill>
          <a:schemeClr val="tx1"/>
        </a:solidFill>
        <a:latin typeface="Arial" charset="0"/>
        <a:ea typeface="ヒラギノ角ゴ Pro W3" charset="-128"/>
        <a:cs typeface="+mn-cs"/>
      </a:defRPr>
    </a:lvl3pPr>
    <a:lvl4pPr marL="1371600" algn="l" defTabSz="457200" rtl="0" fontAlgn="base">
      <a:spcBef>
        <a:spcPct val="0"/>
      </a:spcBef>
      <a:spcAft>
        <a:spcPct val="0"/>
      </a:spcAft>
      <a:defRPr kern="1200">
        <a:solidFill>
          <a:schemeClr val="tx1"/>
        </a:solidFill>
        <a:latin typeface="Arial" charset="0"/>
        <a:ea typeface="ヒラギノ角ゴ Pro W3" charset="-128"/>
        <a:cs typeface="+mn-cs"/>
      </a:defRPr>
    </a:lvl4pPr>
    <a:lvl5pPr marL="1828800" algn="l" defTabSz="457200" rtl="0" fontAlgn="base">
      <a:spcBef>
        <a:spcPct val="0"/>
      </a:spcBef>
      <a:spcAft>
        <a:spcPct val="0"/>
      </a:spcAft>
      <a:defRPr kern="1200">
        <a:solidFill>
          <a:schemeClr val="tx1"/>
        </a:solidFill>
        <a:latin typeface="Arial" charset="0"/>
        <a:ea typeface="ヒラギノ角ゴ Pro W3" charset="-128"/>
        <a:cs typeface="+mn-cs"/>
      </a:defRPr>
    </a:lvl5pPr>
    <a:lvl6pPr marL="2286000" algn="l" defTabSz="914400" rtl="0" eaLnBrk="1" latinLnBrk="0" hangingPunct="1">
      <a:defRPr kern="1200">
        <a:solidFill>
          <a:schemeClr val="tx1"/>
        </a:solidFill>
        <a:latin typeface="Arial" charset="0"/>
        <a:ea typeface="ヒラギノ角ゴ Pro W3" charset="-128"/>
        <a:cs typeface="+mn-cs"/>
      </a:defRPr>
    </a:lvl6pPr>
    <a:lvl7pPr marL="2743200" algn="l" defTabSz="914400" rtl="0" eaLnBrk="1" latinLnBrk="0" hangingPunct="1">
      <a:defRPr kern="1200">
        <a:solidFill>
          <a:schemeClr val="tx1"/>
        </a:solidFill>
        <a:latin typeface="Arial" charset="0"/>
        <a:ea typeface="ヒラギノ角ゴ Pro W3" charset="-128"/>
        <a:cs typeface="+mn-cs"/>
      </a:defRPr>
    </a:lvl7pPr>
    <a:lvl8pPr marL="3200400" algn="l" defTabSz="914400" rtl="0" eaLnBrk="1" latinLnBrk="0" hangingPunct="1">
      <a:defRPr kern="1200">
        <a:solidFill>
          <a:schemeClr val="tx1"/>
        </a:solidFill>
        <a:latin typeface="Arial" charset="0"/>
        <a:ea typeface="ヒラギノ角ゴ Pro W3" charset="-128"/>
        <a:cs typeface="+mn-cs"/>
      </a:defRPr>
    </a:lvl8pPr>
    <a:lvl9pPr marL="3657600" algn="l" defTabSz="914400" rtl="0" eaLnBrk="1" latinLnBrk="0" hangingPunct="1">
      <a:defRPr kern="1200">
        <a:solidFill>
          <a:schemeClr val="tx1"/>
        </a:solidFill>
        <a:latin typeface="Arial" charset="0"/>
        <a:ea typeface="ヒラギノ角ゴ Pro W3"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833" autoAdjust="0"/>
  </p:normalViewPr>
  <p:slideViewPr>
    <p:cSldViewPr snapToObjects="1">
      <p:cViewPr>
        <p:scale>
          <a:sx n="75" d="100"/>
          <a:sy n="75" d="100"/>
        </p:scale>
        <p:origin x="-1152" y="-72"/>
      </p:cViewPr>
      <p:guideLst>
        <p:guide orient="horz" pos="2160"/>
        <p:guide pos="2880"/>
      </p:guideLst>
    </p:cSldViewPr>
  </p:slideViewPr>
  <p:notesTextViewPr>
    <p:cViewPr>
      <p:scale>
        <a:sx n="125" d="100"/>
        <a:sy n="125"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pitchFamily="34" charset="0"/>
              </a:defRPr>
            </a:lvl1pPr>
          </a:lstStyle>
          <a:p>
            <a:pPr>
              <a:defRPr/>
            </a:pPr>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fld id="{BC51E959-8070-4E87-B416-CA6608DCDB00}" type="datetime1">
              <a:rPr lang="es-MX"/>
              <a:pPr>
                <a:defRPr/>
              </a:pPr>
              <a:t>27/03/2012</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s-MX" noProof="0" smtClean="0"/>
          </a:p>
        </p:txBody>
      </p:sp>
      <p:sp>
        <p:nvSpPr>
          <p:cNvPr id="5" name="4 Marcador de notas"/>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MX" noProof="0" smtClean="0"/>
          </a:p>
        </p:txBody>
      </p:sp>
      <p:sp>
        <p:nvSpPr>
          <p:cNvPr id="6" name="5 Marcador de pie de página"/>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pPr>
              <a:defRPr/>
            </a:pPr>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DEEF477C-8328-4555-BF04-E6719D80683D}" type="slidenum">
              <a:rPr lang="es-MX"/>
              <a:pPr>
                <a:defRPr/>
              </a:pPr>
              <a:t>‹Nº›</a:t>
            </a:fld>
            <a:endParaRPr lang="es-MX"/>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ヒラギノ角ゴ Pro W3" charset="-128"/>
        <a:cs typeface="ヒラギノ角ゴ Pro W3" charset="-128"/>
      </a:defRPr>
    </a:lvl1pPr>
    <a:lvl2pPr marL="457200" algn="l" rtl="0" eaLnBrk="0" fontAlgn="base" hangingPunct="0">
      <a:spcBef>
        <a:spcPct val="30000"/>
      </a:spcBef>
      <a:spcAft>
        <a:spcPct val="0"/>
      </a:spcAft>
      <a:defRPr sz="1200" kern="1200">
        <a:solidFill>
          <a:schemeClr val="tx1"/>
        </a:solidFill>
        <a:latin typeface="+mn-lt"/>
        <a:ea typeface="ヒラギノ角ゴ Pro W3" charset="-128"/>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128"/>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128"/>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5363" name="2 Marcador de notas"/>
          <p:cNvSpPr>
            <a:spLocks noGrp="1"/>
          </p:cNvSpPr>
          <p:nvPr>
            <p:ph type="body" idx="1"/>
          </p:nvPr>
        </p:nvSpPr>
        <p:spPr bwMode="auto">
          <a:noFill/>
        </p:spPr>
        <p:txBody>
          <a:bodyPr/>
          <a:lstStyle/>
          <a:p>
            <a:r>
              <a:rPr lang="es-MX" smtClean="0"/>
              <a:t>El Programa de Acción brinda el marco para que el Gobierno de Chiapas aborde el tema de cambio climático de manera transversal, fundamentado en la ciencia y en las realidades de Chiapas y generando un espacio de diálogo con la sociedad civil, orientado la mitigación y la adaptación de las actividades de los chiapanecos y sus ecosistemas.</a:t>
            </a:r>
          </a:p>
          <a:p>
            <a:r>
              <a:rPr lang="es-MX" smtClean="0"/>
              <a:t>.Debido a la relevancia del PACCCH, ha sido necesario un proceso arduo de planeación que permita abordar el contexto local sin perder el contexto global del cambio climático. Así, en el año 2009, se inició el proceso de elaboración del </a:t>
            </a:r>
            <a:r>
              <a:rPr lang="es-MX" i="1" smtClean="0"/>
              <a:t>Programa de Acción ante el Cambio</a:t>
            </a:r>
            <a:r>
              <a:rPr lang="es-MX" smtClean="0"/>
              <a:t>, con la colaboración de aliados estratégicos son la Secretaría de Medio Ambiente, Vivienda e Historia Natural (SEMAVIHN), CI y la UNICACH, con el apoyo financiero de la Embajada Británica e involucrando la participación del sector social (Grupo REDD+ Chiapas, Delegación de Jóvenes ante el cambio climático, CEMDA entre otros), instituciones académicos (COLPOS, ECOSUR, ITTG) y dependencias federales gubernamentales (SEMARNAT, CONAFOR, INE y CONANP). Al proceso se han sumado más organizaciones e instituciones en un muy nutrido proceso de planeación que aterriza con la definición de los objetivos y las metas de mitigación y adaptación al cambio climático.</a:t>
            </a:r>
          </a:p>
          <a:p>
            <a:endParaRPr lang="es-MX" smtClean="0"/>
          </a:p>
        </p:txBody>
      </p:sp>
      <p:sp>
        <p:nvSpPr>
          <p:cNvPr id="15364" name="3 Marcador de número de diapositiva"/>
          <p:cNvSpPr>
            <a:spLocks noGrp="1"/>
          </p:cNvSpPr>
          <p:nvPr>
            <p:ph type="sldNum" sz="quarter" idx="5"/>
          </p:nvPr>
        </p:nvSpPr>
        <p:spPr bwMode="auto">
          <a:noFill/>
          <a:ln>
            <a:miter lim="800000"/>
            <a:headEnd/>
            <a:tailEnd/>
          </a:ln>
        </p:spPr>
        <p:txBody>
          <a:bodyPr/>
          <a:lstStyle/>
          <a:p>
            <a:fld id="{585DA297-AE5B-4AAA-9F50-06B31936B573}" type="slidenum">
              <a:rPr lang="es-MX" smtClean="0">
                <a:latin typeface="Arial" charset="0"/>
              </a:rPr>
              <a:pPr/>
              <a:t>2</a:t>
            </a:fld>
            <a:endParaRPr lang="es-MX"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6387" name="2 Marcador de notas"/>
          <p:cNvSpPr>
            <a:spLocks noGrp="1"/>
          </p:cNvSpPr>
          <p:nvPr>
            <p:ph type="body" idx="1"/>
          </p:nvPr>
        </p:nvSpPr>
        <p:spPr bwMode="auto">
          <a:noFill/>
        </p:spPr>
        <p:txBody>
          <a:bodyPr/>
          <a:lstStyle/>
          <a:p>
            <a:r>
              <a:rPr lang="es-ES" smtClean="0"/>
              <a:t>La figura 33 muestra las áreas con mayor probabilidad de cambio (las probabilidades que se encuentran en el último decil) obtenido del modelo de regresión.</a:t>
            </a:r>
          </a:p>
          <a:p>
            <a:endParaRPr lang="es-ES" smtClean="0"/>
          </a:p>
          <a:p>
            <a:r>
              <a:rPr lang="es-ES" smtClean="0"/>
              <a:t>El escenario basado en el periodo 2002-2007 es el que muestra las menores tasas de deforestación. De acuerdo a esta tendencia hacia el 2012 se perderían un poco mas de 459,000 ha y se regeneraría una cantidad cercana a 326,000, lo que representaría una deforestación neta de 133,000 ha aproximadamente. </a:t>
            </a:r>
            <a:endParaRPr lang="es-MX" smtClean="0"/>
          </a:p>
          <a:p>
            <a:endParaRPr lang="es-MX" smtClean="0"/>
          </a:p>
        </p:txBody>
      </p:sp>
      <p:sp>
        <p:nvSpPr>
          <p:cNvPr id="16388" name="3 Marcador de número de diapositiva"/>
          <p:cNvSpPr>
            <a:spLocks noGrp="1"/>
          </p:cNvSpPr>
          <p:nvPr>
            <p:ph type="sldNum" sz="quarter" idx="5"/>
          </p:nvPr>
        </p:nvSpPr>
        <p:spPr bwMode="auto">
          <a:noFill/>
          <a:ln>
            <a:miter lim="800000"/>
            <a:headEnd/>
            <a:tailEnd/>
          </a:ln>
        </p:spPr>
        <p:txBody>
          <a:bodyPr/>
          <a:lstStyle/>
          <a:p>
            <a:fld id="{E03A9561-AEAB-4D8A-8CA8-AC2031AD7F64}" type="slidenum">
              <a:rPr lang="es-MX" smtClean="0">
                <a:latin typeface="Arial" charset="0"/>
              </a:rPr>
              <a:pPr/>
              <a:t>10</a:t>
            </a:fld>
            <a:endParaRPr lang="es-MX"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_tradnl"/>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_tradnl"/>
          </a:p>
        </p:txBody>
      </p:sp>
      <p:sp>
        <p:nvSpPr>
          <p:cNvPr id="4" name="Marcador de fecha 3"/>
          <p:cNvSpPr>
            <a:spLocks noGrp="1"/>
          </p:cNvSpPr>
          <p:nvPr>
            <p:ph type="dt" sz="half" idx="10"/>
          </p:nvPr>
        </p:nvSpPr>
        <p:spPr/>
        <p:txBody>
          <a:bodyPr/>
          <a:lstStyle>
            <a:lvl1pPr>
              <a:defRPr/>
            </a:lvl1pPr>
          </a:lstStyle>
          <a:p>
            <a:pPr>
              <a:defRPr/>
            </a:pPr>
            <a:fld id="{99847AE9-508E-4962-B1DC-5BDEFCE7354A}" type="datetime1">
              <a:rPr lang="es-ES_tradnl"/>
              <a:pPr>
                <a:defRPr/>
              </a:pPr>
              <a:t>27/03/2012</a:t>
            </a:fld>
            <a:endParaRPr lang="es-ES_tradnl"/>
          </a:p>
        </p:txBody>
      </p:sp>
      <p:sp>
        <p:nvSpPr>
          <p:cNvPr id="5" name="Marcador de pie de página 4"/>
          <p:cNvSpPr>
            <a:spLocks noGrp="1"/>
          </p:cNvSpPr>
          <p:nvPr>
            <p:ph type="ftr" sz="quarter" idx="11"/>
          </p:nvPr>
        </p:nvSpPr>
        <p:spPr/>
        <p:txBody>
          <a:bodyPr/>
          <a:lstStyle>
            <a:lvl1pPr>
              <a:defRPr/>
            </a:lvl1pPr>
          </a:lstStyle>
          <a:p>
            <a:pPr>
              <a:defRPr/>
            </a:pPr>
            <a:endParaRPr lang="es-MX"/>
          </a:p>
        </p:txBody>
      </p:sp>
      <p:sp>
        <p:nvSpPr>
          <p:cNvPr id="6" name="Marcador de número de diapositiva 5"/>
          <p:cNvSpPr>
            <a:spLocks noGrp="1"/>
          </p:cNvSpPr>
          <p:nvPr>
            <p:ph type="sldNum" sz="quarter" idx="12"/>
          </p:nvPr>
        </p:nvSpPr>
        <p:spPr/>
        <p:txBody>
          <a:bodyPr/>
          <a:lstStyle>
            <a:lvl1pPr>
              <a:defRPr/>
            </a:lvl1pPr>
          </a:lstStyle>
          <a:p>
            <a:pPr>
              <a:defRPr/>
            </a:pPr>
            <a:fld id="{EAE5F65C-CA9E-4357-B35B-E8A0FF5D87DC}" type="slidenum">
              <a:rPr lang="es-ES_tradnl"/>
              <a:pPr>
                <a:defRPr/>
              </a:pPr>
              <a:t>‹Nº›</a:t>
            </a:fld>
            <a:endParaRPr lang="es-ES_trad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lvl1pPr>
              <a:defRPr/>
            </a:lvl1pPr>
          </a:lstStyle>
          <a:p>
            <a:pPr>
              <a:defRPr/>
            </a:pPr>
            <a:fld id="{C81AB559-728C-4EDE-B975-8C8CD6CF761A}" type="datetime1">
              <a:rPr lang="es-ES_tradnl"/>
              <a:pPr>
                <a:defRPr/>
              </a:pPr>
              <a:t>27/03/2012</a:t>
            </a:fld>
            <a:endParaRPr lang="es-ES_tradnl"/>
          </a:p>
        </p:txBody>
      </p:sp>
      <p:sp>
        <p:nvSpPr>
          <p:cNvPr id="5" name="Marcador de pie de página 4"/>
          <p:cNvSpPr>
            <a:spLocks noGrp="1"/>
          </p:cNvSpPr>
          <p:nvPr>
            <p:ph type="ftr" sz="quarter" idx="11"/>
          </p:nvPr>
        </p:nvSpPr>
        <p:spPr/>
        <p:txBody>
          <a:bodyPr/>
          <a:lstStyle>
            <a:lvl1pPr>
              <a:defRPr/>
            </a:lvl1pPr>
          </a:lstStyle>
          <a:p>
            <a:pPr>
              <a:defRPr/>
            </a:pPr>
            <a:endParaRPr lang="es-MX"/>
          </a:p>
        </p:txBody>
      </p:sp>
      <p:sp>
        <p:nvSpPr>
          <p:cNvPr id="6" name="Marcador de número de diapositiva 5"/>
          <p:cNvSpPr>
            <a:spLocks noGrp="1"/>
          </p:cNvSpPr>
          <p:nvPr>
            <p:ph type="sldNum" sz="quarter" idx="12"/>
          </p:nvPr>
        </p:nvSpPr>
        <p:spPr/>
        <p:txBody>
          <a:bodyPr/>
          <a:lstStyle>
            <a:lvl1pPr>
              <a:defRPr/>
            </a:lvl1pPr>
          </a:lstStyle>
          <a:p>
            <a:pPr>
              <a:defRPr/>
            </a:pPr>
            <a:fld id="{99215D42-565A-4335-8C34-6DF6B4E98E62}" type="slidenum">
              <a:rPr lang="es-ES_tradnl"/>
              <a:pPr>
                <a:defRPr/>
              </a:pPr>
              <a:t>‹Nº›</a:t>
            </a:fld>
            <a:endParaRPr lang="es-ES_trad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_tradnl"/>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lvl1pPr>
              <a:defRPr/>
            </a:lvl1pPr>
          </a:lstStyle>
          <a:p>
            <a:pPr>
              <a:defRPr/>
            </a:pPr>
            <a:fld id="{290C9E82-709A-4CA6-82C8-94BB70AA51B2}" type="datetime1">
              <a:rPr lang="es-ES_tradnl"/>
              <a:pPr>
                <a:defRPr/>
              </a:pPr>
              <a:t>27/03/2012</a:t>
            </a:fld>
            <a:endParaRPr lang="es-ES_tradnl"/>
          </a:p>
        </p:txBody>
      </p:sp>
      <p:sp>
        <p:nvSpPr>
          <p:cNvPr id="5" name="Marcador de pie de página 4"/>
          <p:cNvSpPr>
            <a:spLocks noGrp="1"/>
          </p:cNvSpPr>
          <p:nvPr>
            <p:ph type="ftr" sz="quarter" idx="11"/>
          </p:nvPr>
        </p:nvSpPr>
        <p:spPr/>
        <p:txBody>
          <a:bodyPr/>
          <a:lstStyle>
            <a:lvl1pPr>
              <a:defRPr/>
            </a:lvl1pPr>
          </a:lstStyle>
          <a:p>
            <a:pPr>
              <a:defRPr/>
            </a:pPr>
            <a:endParaRPr lang="es-MX"/>
          </a:p>
        </p:txBody>
      </p:sp>
      <p:sp>
        <p:nvSpPr>
          <p:cNvPr id="6" name="Marcador de número de diapositiva 5"/>
          <p:cNvSpPr>
            <a:spLocks noGrp="1"/>
          </p:cNvSpPr>
          <p:nvPr>
            <p:ph type="sldNum" sz="quarter" idx="12"/>
          </p:nvPr>
        </p:nvSpPr>
        <p:spPr/>
        <p:txBody>
          <a:bodyPr/>
          <a:lstStyle>
            <a:lvl1pPr>
              <a:defRPr/>
            </a:lvl1pPr>
          </a:lstStyle>
          <a:p>
            <a:pPr>
              <a:defRPr/>
            </a:pPr>
            <a:fld id="{34C13253-CD6C-4017-B5BC-A0012B7E1207}" type="slidenum">
              <a:rPr lang="es-ES_tradnl"/>
              <a:pPr>
                <a:defRPr/>
              </a:pPr>
              <a:t>‹Nº›</a:t>
            </a:fld>
            <a:endParaRPr lang="es-ES_trad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lvl1pPr>
              <a:defRPr/>
            </a:lvl1pPr>
          </a:lstStyle>
          <a:p>
            <a:pPr>
              <a:defRPr/>
            </a:pPr>
            <a:fld id="{66B4FE10-D76C-43A3-B8D6-7D3F44B6F100}" type="datetime1">
              <a:rPr lang="es-ES_tradnl"/>
              <a:pPr>
                <a:defRPr/>
              </a:pPr>
              <a:t>27/03/2012</a:t>
            </a:fld>
            <a:endParaRPr lang="es-ES_tradnl"/>
          </a:p>
        </p:txBody>
      </p:sp>
      <p:sp>
        <p:nvSpPr>
          <p:cNvPr id="5" name="Marcador de pie de página 4"/>
          <p:cNvSpPr>
            <a:spLocks noGrp="1"/>
          </p:cNvSpPr>
          <p:nvPr>
            <p:ph type="ftr" sz="quarter" idx="11"/>
          </p:nvPr>
        </p:nvSpPr>
        <p:spPr/>
        <p:txBody>
          <a:bodyPr/>
          <a:lstStyle>
            <a:lvl1pPr>
              <a:defRPr/>
            </a:lvl1pPr>
          </a:lstStyle>
          <a:p>
            <a:pPr>
              <a:defRPr/>
            </a:pPr>
            <a:endParaRPr lang="es-MX"/>
          </a:p>
        </p:txBody>
      </p:sp>
      <p:sp>
        <p:nvSpPr>
          <p:cNvPr id="6" name="Marcador de número de diapositiva 5"/>
          <p:cNvSpPr>
            <a:spLocks noGrp="1"/>
          </p:cNvSpPr>
          <p:nvPr>
            <p:ph type="sldNum" sz="quarter" idx="12"/>
          </p:nvPr>
        </p:nvSpPr>
        <p:spPr/>
        <p:txBody>
          <a:bodyPr/>
          <a:lstStyle>
            <a:lvl1pPr>
              <a:defRPr/>
            </a:lvl1pPr>
          </a:lstStyle>
          <a:p>
            <a:pPr>
              <a:defRPr/>
            </a:pPr>
            <a:fld id="{1AADE254-726E-4C2D-B220-06904CDDB558}" type="slidenum">
              <a:rPr lang="es-ES_tradnl"/>
              <a:pPr>
                <a:defRPr/>
              </a:pPr>
              <a:t>‹Nº›</a:t>
            </a:fld>
            <a:endParaRPr lang="es-ES_trad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_tradnl"/>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lvl1pPr>
              <a:defRPr/>
            </a:lvl1pPr>
          </a:lstStyle>
          <a:p>
            <a:pPr>
              <a:defRPr/>
            </a:pPr>
            <a:fld id="{B4F07ECD-F84B-4D16-997D-B4FE4847430B}" type="datetime1">
              <a:rPr lang="es-ES_tradnl"/>
              <a:pPr>
                <a:defRPr/>
              </a:pPr>
              <a:t>27/03/2012</a:t>
            </a:fld>
            <a:endParaRPr lang="es-ES_tradnl"/>
          </a:p>
        </p:txBody>
      </p:sp>
      <p:sp>
        <p:nvSpPr>
          <p:cNvPr id="5" name="Marcador de pie de página 4"/>
          <p:cNvSpPr>
            <a:spLocks noGrp="1"/>
          </p:cNvSpPr>
          <p:nvPr>
            <p:ph type="ftr" sz="quarter" idx="11"/>
          </p:nvPr>
        </p:nvSpPr>
        <p:spPr/>
        <p:txBody>
          <a:bodyPr/>
          <a:lstStyle>
            <a:lvl1pPr>
              <a:defRPr/>
            </a:lvl1pPr>
          </a:lstStyle>
          <a:p>
            <a:pPr>
              <a:defRPr/>
            </a:pPr>
            <a:endParaRPr lang="es-MX"/>
          </a:p>
        </p:txBody>
      </p:sp>
      <p:sp>
        <p:nvSpPr>
          <p:cNvPr id="6" name="Marcador de número de diapositiva 5"/>
          <p:cNvSpPr>
            <a:spLocks noGrp="1"/>
          </p:cNvSpPr>
          <p:nvPr>
            <p:ph type="sldNum" sz="quarter" idx="12"/>
          </p:nvPr>
        </p:nvSpPr>
        <p:spPr/>
        <p:txBody>
          <a:bodyPr/>
          <a:lstStyle>
            <a:lvl1pPr>
              <a:defRPr/>
            </a:lvl1pPr>
          </a:lstStyle>
          <a:p>
            <a:pPr>
              <a:defRPr/>
            </a:pPr>
            <a:fld id="{F1E2ED34-836C-4646-A011-5BBF2F3BA6EC}" type="slidenum">
              <a:rPr lang="es-ES_tradnl"/>
              <a:pPr>
                <a:defRPr/>
              </a:pPr>
              <a:t>‹Nº›</a:t>
            </a:fld>
            <a:endParaRPr lang="es-ES_trad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fecha 3"/>
          <p:cNvSpPr>
            <a:spLocks noGrp="1"/>
          </p:cNvSpPr>
          <p:nvPr>
            <p:ph type="dt" sz="half" idx="10"/>
          </p:nvPr>
        </p:nvSpPr>
        <p:spPr/>
        <p:txBody>
          <a:bodyPr/>
          <a:lstStyle>
            <a:lvl1pPr>
              <a:defRPr/>
            </a:lvl1pPr>
          </a:lstStyle>
          <a:p>
            <a:pPr>
              <a:defRPr/>
            </a:pPr>
            <a:fld id="{FDB2E7C0-E3C3-4EFB-B982-3AD4E70DBA7A}" type="datetime1">
              <a:rPr lang="es-ES_tradnl"/>
              <a:pPr>
                <a:defRPr/>
              </a:pPr>
              <a:t>27/03/2012</a:t>
            </a:fld>
            <a:endParaRPr lang="es-ES_tradnl"/>
          </a:p>
        </p:txBody>
      </p:sp>
      <p:sp>
        <p:nvSpPr>
          <p:cNvPr id="6" name="Marcador de pie de página 4"/>
          <p:cNvSpPr>
            <a:spLocks noGrp="1"/>
          </p:cNvSpPr>
          <p:nvPr>
            <p:ph type="ftr" sz="quarter" idx="11"/>
          </p:nvPr>
        </p:nvSpPr>
        <p:spPr/>
        <p:txBody>
          <a:bodyPr/>
          <a:lstStyle>
            <a:lvl1pPr>
              <a:defRPr/>
            </a:lvl1pPr>
          </a:lstStyle>
          <a:p>
            <a:pPr>
              <a:defRPr/>
            </a:pPr>
            <a:endParaRPr lang="es-MX"/>
          </a:p>
        </p:txBody>
      </p:sp>
      <p:sp>
        <p:nvSpPr>
          <p:cNvPr id="7" name="Marcador de número de diapositiva 5"/>
          <p:cNvSpPr>
            <a:spLocks noGrp="1"/>
          </p:cNvSpPr>
          <p:nvPr>
            <p:ph type="sldNum" sz="quarter" idx="12"/>
          </p:nvPr>
        </p:nvSpPr>
        <p:spPr/>
        <p:txBody>
          <a:bodyPr/>
          <a:lstStyle>
            <a:lvl1pPr>
              <a:defRPr/>
            </a:lvl1pPr>
          </a:lstStyle>
          <a:p>
            <a:pPr>
              <a:defRPr/>
            </a:pPr>
            <a:fld id="{E2D0B82E-A0BA-428D-82DD-8C4766100E6E}" type="slidenum">
              <a:rPr lang="es-ES_tradnl"/>
              <a:pPr>
                <a:defRPr/>
              </a:pPr>
              <a:t>‹Nº›</a:t>
            </a:fld>
            <a:endParaRPr lang="es-ES_trad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_tradnl"/>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fecha 3"/>
          <p:cNvSpPr>
            <a:spLocks noGrp="1"/>
          </p:cNvSpPr>
          <p:nvPr>
            <p:ph type="dt" sz="half" idx="10"/>
          </p:nvPr>
        </p:nvSpPr>
        <p:spPr/>
        <p:txBody>
          <a:bodyPr/>
          <a:lstStyle>
            <a:lvl1pPr>
              <a:defRPr/>
            </a:lvl1pPr>
          </a:lstStyle>
          <a:p>
            <a:pPr>
              <a:defRPr/>
            </a:pPr>
            <a:fld id="{B5DFB8CA-1193-4EB3-B153-63BEC94DDA3C}" type="datetime1">
              <a:rPr lang="es-ES_tradnl"/>
              <a:pPr>
                <a:defRPr/>
              </a:pPr>
              <a:t>27/03/2012</a:t>
            </a:fld>
            <a:endParaRPr lang="es-ES_tradnl"/>
          </a:p>
        </p:txBody>
      </p:sp>
      <p:sp>
        <p:nvSpPr>
          <p:cNvPr id="8" name="Marcador de pie de página 4"/>
          <p:cNvSpPr>
            <a:spLocks noGrp="1"/>
          </p:cNvSpPr>
          <p:nvPr>
            <p:ph type="ftr" sz="quarter" idx="11"/>
          </p:nvPr>
        </p:nvSpPr>
        <p:spPr/>
        <p:txBody>
          <a:bodyPr/>
          <a:lstStyle>
            <a:lvl1pPr>
              <a:defRPr/>
            </a:lvl1pPr>
          </a:lstStyle>
          <a:p>
            <a:pPr>
              <a:defRPr/>
            </a:pPr>
            <a:endParaRPr lang="es-MX"/>
          </a:p>
        </p:txBody>
      </p:sp>
      <p:sp>
        <p:nvSpPr>
          <p:cNvPr id="9" name="Marcador de número de diapositiva 5"/>
          <p:cNvSpPr>
            <a:spLocks noGrp="1"/>
          </p:cNvSpPr>
          <p:nvPr>
            <p:ph type="sldNum" sz="quarter" idx="12"/>
          </p:nvPr>
        </p:nvSpPr>
        <p:spPr/>
        <p:txBody>
          <a:bodyPr/>
          <a:lstStyle>
            <a:lvl1pPr>
              <a:defRPr/>
            </a:lvl1pPr>
          </a:lstStyle>
          <a:p>
            <a:pPr>
              <a:defRPr/>
            </a:pPr>
            <a:fld id="{16570C8C-1FC5-4089-91EE-76E764DC3ABA}" type="slidenum">
              <a:rPr lang="es-ES_tradnl"/>
              <a:pPr>
                <a:defRPr/>
              </a:pPr>
              <a:t>‹Nº›</a:t>
            </a:fld>
            <a:endParaRPr lang="es-ES_trad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fecha 3"/>
          <p:cNvSpPr>
            <a:spLocks noGrp="1"/>
          </p:cNvSpPr>
          <p:nvPr>
            <p:ph type="dt" sz="half" idx="10"/>
          </p:nvPr>
        </p:nvSpPr>
        <p:spPr/>
        <p:txBody>
          <a:bodyPr/>
          <a:lstStyle>
            <a:lvl1pPr>
              <a:defRPr/>
            </a:lvl1pPr>
          </a:lstStyle>
          <a:p>
            <a:pPr>
              <a:defRPr/>
            </a:pPr>
            <a:fld id="{ECEE64F1-4DBF-46A4-9E79-4A5C15B107DC}" type="datetime1">
              <a:rPr lang="es-ES_tradnl"/>
              <a:pPr>
                <a:defRPr/>
              </a:pPr>
              <a:t>27/03/2012</a:t>
            </a:fld>
            <a:endParaRPr lang="es-ES_tradnl"/>
          </a:p>
        </p:txBody>
      </p:sp>
      <p:sp>
        <p:nvSpPr>
          <p:cNvPr id="4" name="Marcador de pie de página 4"/>
          <p:cNvSpPr>
            <a:spLocks noGrp="1"/>
          </p:cNvSpPr>
          <p:nvPr>
            <p:ph type="ftr" sz="quarter" idx="11"/>
          </p:nvPr>
        </p:nvSpPr>
        <p:spPr/>
        <p:txBody>
          <a:bodyPr/>
          <a:lstStyle>
            <a:lvl1pPr>
              <a:defRPr/>
            </a:lvl1pPr>
          </a:lstStyle>
          <a:p>
            <a:pPr>
              <a:defRPr/>
            </a:pPr>
            <a:endParaRPr lang="es-MX"/>
          </a:p>
        </p:txBody>
      </p:sp>
      <p:sp>
        <p:nvSpPr>
          <p:cNvPr id="5" name="Marcador de número de diapositiva 5"/>
          <p:cNvSpPr>
            <a:spLocks noGrp="1"/>
          </p:cNvSpPr>
          <p:nvPr>
            <p:ph type="sldNum" sz="quarter" idx="12"/>
          </p:nvPr>
        </p:nvSpPr>
        <p:spPr/>
        <p:txBody>
          <a:bodyPr/>
          <a:lstStyle>
            <a:lvl1pPr>
              <a:defRPr/>
            </a:lvl1pPr>
          </a:lstStyle>
          <a:p>
            <a:pPr>
              <a:defRPr/>
            </a:pPr>
            <a:fld id="{7FCFF33F-FF53-4ED7-9D05-E8CD9AF9716C}" type="slidenum">
              <a:rPr lang="es-ES_tradnl"/>
              <a:pPr>
                <a:defRPr/>
              </a:pPr>
              <a:t>‹Nº›</a:t>
            </a:fld>
            <a:endParaRPr lang="es-ES_trad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p:cNvSpPr>
            <a:spLocks noGrp="1"/>
          </p:cNvSpPr>
          <p:nvPr>
            <p:ph type="dt" sz="half" idx="10"/>
          </p:nvPr>
        </p:nvSpPr>
        <p:spPr/>
        <p:txBody>
          <a:bodyPr/>
          <a:lstStyle>
            <a:lvl1pPr>
              <a:defRPr/>
            </a:lvl1pPr>
          </a:lstStyle>
          <a:p>
            <a:pPr>
              <a:defRPr/>
            </a:pPr>
            <a:fld id="{512ADE15-992E-4810-A111-1CDA3BDCF03D}" type="datetime1">
              <a:rPr lang="es-ES_tradnl"/>
              <a:pPr>
                <a:defRPr/>
              </a:pPr>
              <a:t>27/03/2012</a:t>
            </a:fld>
            <a:endParaRPr lang="es-ES_tradnl"/>
          </a:p>
        </p:txBody>
      </p:sp>
      <p:sp>
        <p:nvSpPr>
          <p:cNvPr id="3" name="Marcador de pie de página 4"/>
          <p:cNvSpPr>
            <a:spLocks noGrp="1"/>
          </p:cNvSpPr>
          <p:nvPr>
            <p:ph type="ftr" sz="quarter" idx="11"/>
          </p:nvPr>
        </p:nvSpPr>
        <p:spPr/>
        <p:txBody>
          <a:bodyPr/>
          <a:lstStyle>
            <a:lvl1pPr>
              <a:defRPr/>
            </a:lvl1pPr>
          </a:lstStyle>
          <a:p>
            <a:pPr>
              <a:defRPr/>
            </a:pPr>
            <a:endParaRPr lang="es-MX"/>
          </a:p>
        </p:txBody>
      </p:sp>
      <p:sp>
        <p:nvSpPr>
          <p:cNvPr id="4" name="Marcador de número de diapositiva 5"/>
          <p:cNvSpPr>
            <a:spLocks noGrp="1"/>
          </p:cNvSpPr>
          <p:nvPr>
            <p:ph type="sldNum" sz="quarter" idx="12"/>
          </p:nvPr>
        </p:nvSpPr>
        <p:spPr/>
        <p:txBody>
          <a:bodyPr/>
          <a:lstStyle>
            <a:lvl1pPr>
              <a:defRPr/>
            </a:lvl1pPr>
          </a:lstStyle>
          <a:p>
            <a:pPr>
              <a:defRPr/>
            </a:pPr>
            <a:fld id="{9EF1FBCA-0820-4AFB-940C-A02AFDF7A0C1}" type="slidenum">
              <a:rPr lang="es-ES_tradnl"/>
              <a:pPr>
                <a:defRPr/>
              </a:pPr>
              <a:t>‹Nº›</a:t>
            </a:fld>
            <a:endParaRPr lang="es-ES_trad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_tradnl"/>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3"/>
          <p:cNvSpPr>
            <a:spLocks noGrp="1"/>
          </p:cNvSpPr>
          <p:nvPr>
            <p:ph type="dt" sz="half" idx="10"/>
          </p:nvPr>
        </p:nvSpPr>
        <p:spPr/>
        <p:txBody>
          <a:bodyPr/>
          <a:lstStyle>
            <a:lvl1pPr>
              <a:defRPr/>
            </a:lvl1pPr>
          </a:lstStyle>
          <a:p>
            <a:pPr>
              <a:defRPr/>
            </a:pPr>
            <a:fld id="{F730EF4E-4B31-462E-B904-211E13C42A20}" type="datetime1">
              <a:rPr lang="es-ES_tradnl"/>
              <a:pPr>
                <a:defRPr/>
              </a:pPr>
              <a:t>27/03/2012</a:t>
            </a:fld>
            <a:endParaRPr lang="es-ES_tradnl"/>
          </a:p>
        </p:txBody>
      </p:sp>
      <p:sp>
        <p:nvSpPr>
          <p:cNvPr id="6" name="Marcador de pie de página 4"/>
          <p:cNvSpPr>
            <a:spLocks noGrp="1"/>
          </p:cNvSpPr>
          <p:nvPr>
            <p:ph type="ftr" sz="quarter" idx="11"/>
          </p:nvPr>
        </p:nvSpPr>
        <p:spPr/>
        <p:txBody>
          <a:bodyPr/>
          <a:lstStyle>
            <a:lvl1pPr>
              <a:defRPr/>
            </a:lvl1pPr>
          </a:lstStyle>
          <a:p>
            <a:pPr>
              <a:defRPr/>
            </a:pPr>
            <a:endParaRPr lang="es-MX"/>
          </a:p>
        </p:txBody>
      </p:sp>
      <p:sp>
        <p:nvSpPr>
          <p:cNvPr id="7" name="Marcador de número de diapositiva 5"/>
          <p:cNvSpPr>
            <a:spLocks noGrp="1"/>
          </p:cNvSpPr>
          <p:nvPr>
            <p:ph type="sldNum" sz="quarter" idx="12"/>
          </p:nvPr>
        </p:nvSpPr>
        <p:spPr/>
        <p:txBody>
          <a:bodyPr/>
          <a:lstStyle>
            <a:lvl1pPr>
              <a:defRPr/>
            </a:lvl1pPr>
          </a:lstStyle>
          <a:p>
            <a:pPr>
              <a:defRPr/>
            </a:pPr>
            <a:fld id="{B9E3F8C6-C232-4152-99CB-AB91DAC57814}" type="slidenum">
              <a:rPr lang="es-ES_tradnl"/>
              <a:pPr>
                <a:defRPr/>
              </a:pPr>
              <a:t>‹Nº›</a:t>
            </a:fld>
            <a:endParaRPr lang="es-ES_trad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_tradnl"/>
          </a:p>
        </p:txBody>
      </p:sp>
      <p:sp>
        <p:nvSpPr>
          <p:cNvPr id="3" name="Marcador de posición de imagen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3"/>
          <p:cNvSpPr>
            <a:spLocks noGrp="1"/>
          </p:cNvSpPr>
          <p:nvPr>
            <p:ph type="dt" sz="half" idx="10"/>
          </p:nvPr>
        </p:nvSpPr>
        <p:spPr/>
        <p:txBody>
          <a:bodyPr/>
          <a:lstStyle>
            <a:lvl1pPr>
              <a:defRPr/>
            </a:lvl1pPr>
          </a:lstStyle>
          <a:p>
            <a:pPr>
              <a:defRPr/>
            </a:pPr>
            <a:fld id="{5FF9CC5D-B9B2-44E3-B947-DEA9B7814980}" type="datetime1">
              <a:rPr lang="es-ES_tradnl"/>
              <a:pPr>
                <a:defRPr/>
              </a:pPr>
              <a:t>27/03/2012</a:t>
            </a:fld>
            <a:endParaRPr lang="es-ES_tradnl"/>
          </a:p>
        </p:txBody>
      </p:sp>
      <p:sp>
        <p:nvSpPr>
          <p:cNvPr id="6" name="Marcador de pie de página 4"/>
          <p:cNvSpPr>
            <a:spLocks noGrp="1"/>
          </p:cNvSpPr>
          <p:nvPr>
            <p:ph type="ftr" sz="quarter" idx="11"/>
          </p:nvPr>
        </p:nvSpPr>
        <p:spPr/>
        <p:txBody>
          <a:bodyPr/>
          <a:lstStyle>
            <a:lvl1pPr>
              <a:defRPr/>
            </a:lvl1pPr>
          </a:lstStyle>
          <a:p>
            <a:pPr>
              <a:defRPr/>
            </a:pPr>
            <a:endParaRPr lang="es-MX"/>
          </a:p>
        </p:txBody>
      </p:sp>
      <p:sp>
        <p:nvSpPr>
          <p:cNvPr id="7" name="Marcador de número de diapositiva 5"/>
          <p:cNvSpPr>
            <a:spLocks noGrp="1"/>
          </p:cNvSpPr>
          <p:nvPr>
            <p:ph type="sldNum" sz="quarter" idx="12"/>
          </p:nvPr>
        </p:nvSpPr>
        <p:spPr/>
        <p:txBody>
          <a:bodyPr/>
          <a:lstStyle>
            <a:lvl1pPr>
              <a:defRPr/>
            </a:lvl1pPr>
          </a:lstStyle>
          <a:p>
            <a:pPr>
              <a:defRPr/>
            </a:pPr>
            <a:fld id="{057AA8B3-007E-43F3-AA01-1C2D2E86F42F}" type="slidenum">
              <a:rPr lang="es-ES_tradnl"/>
              <a:pPr>
                <a:defRPr/>
              </a:pPr>
              <a:t>‹Nº›</a:t>
            </a:fld>
            <a:endParaRPr lang="es-ES_trad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Marcador de títu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_tradnl" smtClean="0"/>
              <a:t>Clic para editar título</a:t>
            </a:r>
          </a:p>
        </p:txBody>
      </p:sp>
      <p:sp>
        <p:nvSpPr>
          <p:cNvPr id="1027" name="Marcador de tex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p>
        </p:txBody>
      </p:sp>
      <p:sp>
        <p:nvSpPr>
          <p:cNvPr id="4" name="Marcador de fecha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fld id="{032D58A7-CF27-4541-BD60-33A378CA344F}" type="datetime1">
              <a:rPr lang="es-ES_tradnl"/>
              <a:pPr>
                <a:defRPr/>
              </a:pPr>
              <a:t>27/03/2012</a:t>
            </a:fld>
            <a:endParaRPr lang="es-ES_tradnl"/>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s-MX"/>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10A34E1F-801E-40A3-8F5B-3856A217512F}" type="slidenum">
              <a:rPr lang="es-ES_tradnl"/>
              <a:pPr>
                <a:defRPr/>
              </a:pPr>
              <a:t>‹Nº›</a:t>
            </a:fld>
            <a:endParaRPr lang="es-ES_trad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128"/>
          <a:cs typeface="ヒラギノ角ゴ Pro W3" charset="-128"/>
        </a:defRPr>
      </a:lvl1pPr>
      <a:lvl2pPr algn="ctr" defTabSz="457200" rtl="0" eaLnBrk="0" fontAlgn="base" hangingPunct="0">
        <a:spcBef>
          <a:spcPct val="0"/>
        </a:spcBef>
        <a:spcAft>
          <a:spcPct val="0"/>
        </a:spcAft>
        <a:defRPr sz="4400">
          <a:solidFill>
            <a:schemeClr val="tx1"/>
          </a:solidFill>
          <a:latin typeface="Calibri" pitchFamily="34" charset="0"/>
          <a:ea typeface="ヒラギノ角ゴ Pro W3" charset="-128"/>
          <a:cs typeface="ヒラギノ角ゴ Pro W3" charset="-128"/>
        </a:defRPr>
      </a:lvl2pPr>
      <a:lvl3pPr algn="ctr" defTabSz="457200" rtl="0" eaLnBrk="0" fontAlgn="base" hangingPunct="0">
        <a:spcBef>
          <a:spcPct val="0"/>
        </a:spcBef>
        <a:spcAft>
          <a:spcPct val="0"/>
        </a:spcAft>
        <a:defRPr sz="4400">
          <a:solidFill>
            <a:schemeClr val="tx1"/>
          </a:solidFill>
          <a:latin typeface="Calibri" pitchFamily="34" charset="0"/>
          <a:ea typeface="ヒラギノ角ゴ Pro W3" charset="-128"/>
          <a:cs typeface="ヒラギノ角ゴ Pro W3" charset="-128"/>
        </a:defRPr>
      </a:lvl3pPr>
      <a:lvl4pPr algn="ctr" defTabSz="457200" rtl="0" eaLnBrk="0" fontAlgn="base" hangingPunct="0">
        <a:spcBef>
          <a:spcPct val="0"/>
        </a:spcBef>
        <a:spcAft>
          <a:spcPct val="0"/>
        </a:spcAft>
        <a:defRPr sz="4400">
          <a:solidFill>
            <a:schemeClr val="tx1"/>
          </a:solidFill>
          <a:latin typeface="Calibri" pitchFamily="34" charset="0"/>
          <a:ea typeface="ヒラギノ角ゴ Pro W3" charset="-128"/>
          <a:cs typeface="ヒラギノ角ゴ Pro W3" charset="-128"/>
        </a:defRPr>
      </a:lvl4pPr>
      <a:lvl5pPr algn="ctr" defTabSz="457200" rtl="0" eaLnBrk="0" fontAlgn="base" hangingPunct="0">
        <a:spcBef>
          <a:spcPct val="0"/>
        </a:spcBef>
        <a:spcAft>
          <a:spcPct val="0"/>
        </a:spcAft>
        <a:defRPr sz="4400">
          <a:solidFill>
            <a:schemeClr val="tx1"/>
          </a:solidFill>
          <a:latin typeface="Calibri" pitchFamily="34" charset="0"/>
          <a:ea typeface="ヒラギノ角ゴ Pro W3" charset="-128"/>
          <a:cs typeface="ヒラギノ角ゴ Pro W3" charset="-128"/>
        </a:defRPr>
      </a:lvl5pPr>
      <a:lvl6pPr marL="457200" algn="ctr" defTabSz="457200" rtl="0" fontAlgn="base">
        <a:spcBef>
          <a:spcPct val="0"/>
        </a:spcBef>
        <a:spcAft>
          <a:spcPct val="0"/>
        </a:spcAft>
        <a:defRPr sz="4400">
          <a:solidFill>
            <a:schemeClr val="tx1"/>
          </a:solidFill>
          <a:latin typeface="Calibri" pitchFamily="34" charset="0"/>
          <a:ea typeface="ヒラギノ角ゴ Pro W3" charset="-128"/>
        </a:defRPr>
      </a:lvl6pPr>
      <a:lvl7pPr marL="914400" algn="ctr" defTabSz="457200" rtl="0" fontAlgn="base">
        <a:spcBef>
          <a:spcPct val="0"/>
        </a:spcBef>
        <a:spcAft>
          <a:spcPct val="0"/>
        </a:spcAft>
        <a:defRPr sz="4400">
          <a:solidFill>
            <a:schemeClr val="tx1"/>
          </a:solidFill>
          <a:latin typeface="Calibri" pitchFamily="34" charset="0"/>
          <a:ea typeface="ヒラギノ角ゴ Pro W3" charset="-128"/>
        </a:defRPr>
      </a:lvl7pPr>
      <a:lvl8pPr marL="1371600" algn="ctr" defTabSz="457200" rtl="0" fontAlgn="base">
        <a:spcBef>
          <a:spcPct val="0"/>
        </a:spcBef>
        <a:spcAft>
          <a:spcPct val="0"/>
        </a:spcAft>
        <a:defRPr sz="4400">
          <a:solidFill>
            <a:schemeClr val="tx1"/>
          </a:solidFill>
          <a:latin typeface="Calibri" pitchFamily="34" charset="0"/>
          <a:ea typeface="ヒラギノ角ゴ Pro W3" charset="-128"/>
        </a:defRPr>
      </a:lvl8pPr>
      <a:lvl9pPr marL="1828800" algn="ctr" defTabSz="457200" rtl="0" fontAlgn="base">
        <a:spcBef>
          <a:spcPct val="0"/>
        </a:spcBef>
        <a:spcAft>
          <a:spcPct val="0"/>
        </a:spcAft>
        <a:defRPr sz="4400">
          <a:solidFill>
            <a:schemeClr val="tx1"/>
          </a:solidFill>
          <a:latin typeface="Calibri" pitchFamily="34" charset="0"/>
          <a:ea typeface="ヒラギノ角ゴ Pro W3"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ヒラギノ角ゴ Pro W3" charset="-128"/>
          <a:cs typeface="ヒラギノ角ゴ Pro W3"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ヒラギノ角ゴ Pro W3"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6.xml"/><Relationship Id="rId5" Type="http://schemas.openxmlformats.org/officeDocument/2006/relationships/hyperlink" Target="http://www.cambioclimaticochiapas.org/" TargetMode="External"/><Relationship Id="rId4" Type="http://schemas.openxmlformats.org/officeDocument/2006/relationships/hyperlink" Target="mailto:dcce.gea@semahn.chiapas.gob.mx"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18" Type="http://schemas.openxmlformats.org/officeDocument/2006/relationships/image" Target="../media/image5.png"/><Relationship Id="rId3" Type="http://schemas.openxmlformats.org/officeDocument/2006/relationships/image" Target="../media/image2.jpeg"/><Relationship Id="rId7" Type="http://schemas.openxmlformats.org/officeDocument/2006/relationships/image" Target="../media/image10.jpeg"/><Relationship Id="rId12" Type="http://schemas.openxmlformats.org/officeDocument/2006/relationships/image" Target="../media/image15.jpeg"/><Relationship Id="rId17" Type="http://schemas.openxmlformats.org/officeDocument/2006/relationships/image" Target="../media/image6.png"/><Relationship Id="rId2" Type="http://schemas.openxmlformats.org/officeDocument/2006/relationships/notesSlide" Target="../notesSlides/notesSlide1.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png"/><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jpeg"/><Relationship Id="rId1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050" name="Picture 7" descr="http://diariolavozdelsureste.com/lavoz/thumbnail.php?file=incendio2_163072372.jpg&amp;size=article_medium"/>
          <p:cNvPicPr>
            <a:picLocks noChangeAspect="1" noChangeArrowheads="1"/>
          </p:cNvPicPr>
          <p:nvPr/>
        </p:nvPicPr>
        <p:blipFill>
          <a:blip r:embed="rId3"/>
          <a:srcRect/>
          <a:stretch>
            <a:fillRect/>
          </a:stretch>
        </p:blipFill>
        <p:spPr bwMode="auto">
          <a:xfrm>
            <a:off x="112713" y="4308475"/>
            <a:ext cx="8918575" cy="2016125"/>
          </a:xfrm>
          <a:prstGeom prst="rect">
            <a:avLst/>
          </a:prstGeom>
          <a:noFill/>
          <a:ln w="9525">
            <a:noFill/>
            <a:miter lim="800000"/>
            <a:headEnd/>
            <a:tailEnd/>
          </a:ln>
        </p:spPr>
      </p:pic>
      <p:pic>
        <p:nvPicPr>
          <p:cNvPr id="2051" name="Picture 3"/>
          <p:cNvPicPr>
            <a:picLocks noChangeAspect="1" noChangeArrowheads="1"/>
          </p:cNvPicPr>
          <p:nvPr/>
        </p:nvPicPr>
        <p:blipFill>
          <a:blip r:embed="rId4"/>
          <a:srcRect/>
          <a:stretch>
            <a:fillRect/>
          </a:stretch>
        </p:blipFill>
        <p:spPr bwMode="auto">
          <a:xfrm>
            <a:off x="112713" y="152400"/>
            <a:ext cx="8918575" cy="4395788"/>
          </a:xfrm>
          <a:prstGeom prst="rect">
            <a:avLst/>
          </a:prstGeom>
          <a:noFill/>
          <a:ln w="9525">
            <a:noFill/>
            <a:miter lim="800000"/>
            <a:headEnd/>
            <a:tailEnd/>
          </a:ln>
        </p:spPr>
      </p:pic>
      <p:sp>
        <p:nvSpPr>
          <p:cNvPr id="2052" name="Título 1"/>
          <p:cNvSpPr>
            <a:spLocks noGrp="1"/>
          </p:cNvSpPr>
          <p:nvPr>
            <p:ph type="ctrTitle"/>
          </p:nvPr>
        </p:nvSpPr>
        <p:spPr>
          <a:xfrm>
            <a:off x="755650" y="333375"/>
            <a:ext cx="7848600" cy="1223963"/>
          </a:xfrm>
          <a:solidFill>
            <a:schemeClr val="bg1">
              <a:alpha val="61960"/>
            </a:schemeClr>
          </a:solidFill>
        </p:spPr>
        <p:txBody>
          <a:bodyPr/>
          <a:lstStyle/>
          <a:p>
            <a:pPr eaLnBrk="1" hangingPunct="1">
              <a:defRPr/>
            </a:pPr>
            <a:r>
              <a:rPr lang="es-MX" sz="3200" b="1" dirty="0" smtClean="0">
                <a:effectLst>
                  <a:outerShdw blurRad="38100" dist="38100" dir="2700000" algn="tl">
                    <a:srgbClr val="000000">
                      <a:alpha val="43137"/>
                    </a:srgbClr>
                  </a:outerShdw>
                </a:effectLst>
                <a:latin typeface="Times New Roman" pitchFamily="18" charset="0"/>
                <a:cs typeface="Times New Roman" pitchFamily="18" charset="0"/>
              </a:rPr>
              <a:t>Programa de Acción ante el Cambio Climático del Estado de Chiapas</a:t>
            </a:r>
            <a:endParaRPr lang="es-MX" sz="2800" b="1" i="1" dirty="0" smtClean="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Subtítulo 2"/>
          <p:cNvSpPr>
            <a:spLocks noGrp="1"/>
          </p:cNvSpPr>
          <p:nvPr>
            <p:ph type="subTitle" idx="1"/>
          </p:nvPr>
        </p:nvSpPr>
        <p:spPr>
          <a:xfrm>
            <a:off x="1187450" y="3500438"/>
            <a:ext cx="6913563" cy="1452562"/>
          </a:xfrm>
          <a:solidFill>
            <a:schemeClr val="accent6">
              <a:lumMod val="75000"/>
              <a:alpha val="70000"/>
            </a:schemeClr>
          </a:solidFill>
        </p:spPr>
        <p:txBody>
          <a:bodyPr>
            <a:noAutofit/>
          </a:bodyPr>
          <a:lstStyle/>
          <a:p>
            <a:pPr eaLnBrk="1" hangingPunct="1">
              <a:lnSpc>
                <a:spcPct val="90000"/>
              </a:lnSpc>
              <a:buFont typeface="Arial" pitchFamily="34" charset="0"/>
              <a:buNone/>
              <a:defRPr/>
            </a:pPr>
            <a:r>
              <a:rPr lang="es-MX" sz="2400" b="1" dirty="0" smtClean="0">
                <a:solidFill>
                  <a:schemeClr val="bg1"/>
                </a:solidFill>
                <a:latin typeface="Times" charset="0"/>
                <a:cs typeface="Times" charset="0"/>
              </a:rPr>
              <a:t>Secretaría de Medio Ambiente e Historia Natural</a:t>
            </a:r>
          </a:p>
          <a:p>
            <a:pPr eaLnBrk="1" hangingPunct="1">
              <a:lnSpc>
                <a:spcPct val="90000"/>
              </a:lnSpc>
              <a:buFont typeface="Arial" pitchFamily="34" charset="0"/>
              <a:buNone/>
              <a:defRPr/>
            </a:pPr>
            <a:r>
              <a:rPr lang="es-MX" sz="2000" b="1" i="1" dirty="0" smtClean="0">
                <a:solidFill>
                  <a:schemeClr val="bg1"/>
                </a:solidFill>
                <a:latin typeface="Times" charset="0"/>
                <a:cs typeface="Times" charset="0"/>
              </a:rPr>
              <a:t>Subsecretaría de Cambio Climático</a:t>
            </a:r>
          </a:p>
          <a:p>
            <a:pPr eaLnBrk="1" hangingPunct="1">
              <a:lnSpc>
                <a:spcPct val="90000"/>
              </a:lnSpc>
              <a:buFont typeface="Arial" pitchFamily="34" charset="0"/>
              <a:buNone/>
              <a:defRPr/>
            </a:pPr>
            <a:r>
              <a:rPr lang="es-MX" sz="2000" b="1" i="1" dirty="0" smtClean="0">
                <a:solidFill>
                  <a:schemeClr val="bg1"/>
                </a:solidFill>
                <a:latin typeface="Times" charset="0"/>
                <a:cs typeface="Times" charset="0"/>
              </a:rPr>
              <a:t>Dirección de Cambio Climático y Economía Verde</a:t>
            </a:r>
          </a:p>
          <a:p>
            <a:pPr eaLnBrk="1" hangingPunct="1">
              <a:lnSpc>
                <a:spcPct val="90000"/>
              </a:lnSpc>
              <a:buFont typeface="Arial" pitchFamily="34" charset="0"/>
              <a:buNone/>
              <a:defRPr/>
            </a:pPr>
            <a:r>
              <a:rPr lang="es-MX" sz="2000" b="1" i="1" dirty="0" smtClean="0">
                <a:solidFill>
                  <a:schemeClr val="bg1"/>
                </a:solidFill>
                <a:latin typeface="Times" charset="0"/>
                <a:cs typeface="Times" charset="0"/>
              </a:rPr>
              <a:t>Departamento de Cambio Climático y Energía</a:t>
            </a:r>
          </a:p>
        </p:txBody>
      </p:sp>
      <p:grpSp>
        <p:nvGrpSpPr>
          <p:cNvPr id="2054" name="Agrupar 9"/>
          <p:cNvGrpSpPr>
            <a:grpSpLocks/>
          </p:cNvGrpSpPr>
          <p:nvPr/>
        </p:nvGrpSpPr>
        <p:grpSpPr bwMode="auto">
          <a:xfrm>
            <a:off x="407988" y="1752600"/>
            <a:ext cx="8328025" cy="1458913"/>
            <a:chOff x="492125" y="1752600"/>
            <a:chExt cx="8326438" cy="1459478"/>
          </a:xfrm>
        </p:grpSpPr>
        <p:pic>
          <p:nvPicPr>
            <p:cNvPr id="2056" name="1 Imagen"/>
            <p:cNvPicPr>
              <a:picLocks noChangeAspect="1"/>
            </p:cNvPicPr>
            <p:nvPr/>
          </p:nvPicPr>
          <p:blipFill>
            <a:blip r:embed="rId5"/>
            <a:srcRect/>
            <a:stretch>
              <a:fillRect/>
            </a:stretch>
          </p:blipFill>
          <p:spPr bwMode="auto">
            <a:xfrm>
              <a:off x="5938838" y="1949733"/>
              <a:ext cx="2879725" cy="1065213"/>
            </a:xfrm>
            <a:prstGeom prst="rect">
              <a:avLst/>
            </a:prstGeom>
            <a:noFill/>
            <a:ln w="9525">
              <a:noFill/>
              <a:miter lim="800000"/>
              <a:headEnd/>
              <a:tailEnd/>
            </a:ln>
          </p:spPr>
        </p:pic>
        <p:pic>
          <p:nvPicPr>
            <p:cNvPr id="2057" name="Imagen 8" descr="SEMAHN.tif"/>
            <p:cNvPicPr>
              <a:picLocks noChangeAspect="1"/>
            </p:cNvPicPr>
            <p:nvPr/>
          </p:nvPicPr>
          <p:blipFill>
            <a:blip r:embed="rId6"/>
            <a:srcRect/>
            <a:stretch>
              <a:fillRect/>
            </a:stretch>
          </p:blipFill>
          <p:spPr bwMode="auto">
            <a:xfrm>
              <a:off x="492125" y="1752600"/>
              <a:ext cx="2327275" cy="1459478"/>
            </a:xfrm>
            <a:prstGeom prst="rect">
              <a:avLst/>
            </a:prstGeom>
            <a:noFill/>
            <a:ln w="9525">
              <a:noFill/>
              <a:miter lim="800000"/>
              <a:headEnd/>
              <a:tailEnd/>
            </a:ln>
          </p:spPr>
        </p:pic>
      </p:grpSp>
      <p:sp>
        <p:nvSpPr>
          <p:cNvPr id="2055" name="1 CuadroTexto"/>
          <p:cNvSpPr txBox="1">
            <a:spLocks noChangeArrowheads="1"/>
          </p:cNvSpPr>
          <p:nvPr/>
        </p:nvSpPr>
        <p:spPr bwMode="auto">
          <a:xfrm>
            <a:off x="3132138" y="5534025"/>
            <a:ext cx="5600700" cy="646113"/>
          </a:xfrm>
          <a:prstGeom prst="rect">
            <a:avLst/>
          </a:prstGeom>
          <a:solidFill>
            <a:schemeClr val="bg1">
              <a:alpha val="70979"/>
            </a:schemeClr>
          </a:solidFill>
          <a:ln w="9525">
            <a:noFill/>
            <a:miter lim="800000"/>
            <a:headEnd/>
            <a:tailEnd/>
          </a:ln>
        </p:spPr>
        <p:txBody>
          <a:bodyPr>
            <a:spAutoFit/>
          </a:bodyPr>
          <a:lstStyle/>
          <a:p>
            <a:pPr algn="r"/>
            <a:r>
              <a:rPr lang="es-MX" i="1"/>
              <a:t>Reunión de Expertos en Análisis Espacial de Riesgo</a:t>
            </a:r>
          </a:p>
          <a:p>
            <a:pPr algn="r"/>
            <a:r>
              <a:rPr lang="es-MX" i="1"/>
              <a:t>30 de marzo de 2012</a:t>
            </a:r>
            <a:endParaRPr lang="en-US" i="1"/>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Título"/>
          <p:cNvSpPr>
            <a:spLocks noGrp="1"/>
          </p:cNvSpPr>
          <p:nvPr>
            <p:ph type="title"/>
          </p:nvPr>
        </p:nvSpPr>
        <p:spPr>
          <a:xfrm>
            <a:off x="23813" y="228600"/>
            <a:ext cx="6635750" cy="536575"/>
          </a:xfrm>
        </p:spPr>
        <p:txBody>
          <a:bodyPr/>
          <a:lstStyle/>
          <a:p>
            <a:r>
              <a:rPr lang="es-MX" sz="2800" b="1" smtClean="0">
                <a:latin typeface="Times New Roman" pitchFamily="18" charset="0"/>
                <a:cs typeface="Times New Roman" pitchFamily="18" charset="0"/>
              </a:rPr>
              <a:t>Probabilidad de deforestación futuro</a:t>
            </a:r>
          </a:p>
        </p:txBody>
      </p:sp>
      <p:pic>
        <p:nvPicPr>
          <p:cNvPr id="11267" name="3 Marcador de contenido" descr="PROBABILIDAD"/>
          <p:cNvPicPr>
            <a:picLocks noGrp="1"/>
          </p:cNvPicPr>
          <p:nvPr>
            <p:ph idx="1"/>
          </p:nvPr>
        </p:nvPicPr>
        <p:blipFill>
          <a:blip r:embed="rId3"/>
          <a:srcRect/>
          <a:stretch>
            <a:fillRect/>
          </a:stretch>
        </p:blipFill>
        <p:spPr>
          <a:xfrm>
            <a:off x="366713" y="676275"/>
            <a:ext cx="4103687" cy="3244850"/>
          </a:xfrm>
        </p:spPr>
      </p:pic>
      <p:pic>
        <p:nvPicPr>
          <p:cNvPr id="11268" name="3 Marcador de contenido" descr="Deforestacionrisk"/>
          <p:cNvPicPr>
            <a:picLocks/>
          </p:cNvPicPr>
          <p:nvPr/>
        </p:nvPicPr>
        <p:blipFill>
          <a:blip r:embed="rId4"/>
          <a:srcRect/>
          <a:stretch>
            <a:fillRect/>
          </a:stretch>
        </p:blipFill>
        <p:spPr bwMode="auto">
          <a:xfrm>
            <a:off x="4614863" y="676275"/>
            <a:ext cx="4321175" cy="3155950"/>
          </a:xfrm>
          <a:prstGeom prst="rect">
            <a:avLst/>
          </a:prstGeom>
          <a:noFill/>
          <a:ln w="6350">
            <a:solidFill>
              <a:srgbClr val="000000"/>
            </a:solidFill>
            <a:miter lim="800000"/>
            <a:headEnd/>
            <a:tailEnd/>
          </a:ln>
        </p:spPr>
      </p:pic>
      <p:sp>
        <p:nvSpPr>
          <p:cNvPr id="11269" name="7 CuadroTexto"/>
          <p:cNvSpPr txBox="1">
            <a:spLocks noChangeArrowheads="1"/>
          </p:cNvSpPr>
          <p:nvPr/>
        </p:nvSpPr>
        <p:spPr bwMode="auto">
          <a:xfrm>
            <a:off x="26988" y="3835400"/>
            <a:ext cx="9117012" cy="3416300"/>
          </a:xfrm>
          <a:prstGeom prst="rect">
            <a:avLst/>
          </a:prstGeom>
          <a:noFill/>
          <a:ln w="9525">
            <a:noFill/>
            <a:miter lim="800000"/>
            <a:headEnd/>
            <a:tailEnd/>
          </a:ln>
        </p:spPr>
        <p:txBody>
          <a:bodyPr>
            <a:spAutoFit/>
          </a:bodyPr>
          <a:lstStyle/>
          <a:p>
            <a:pPr marL="285750" indent="-285750">
              <a:buFont typeface="Arial" charset="0"/>
              <a:buChar char="•"/>
            </a:pPr>
            <a:r>
              <a:rPr lang="es-ES">
                <a:latin typeface="Times New Roman" pitchFamily="18" charset="0"/>
                <a:cs typeface="Times New Roman" pitchFamily="18" charset="0"/>
              </a:rPr>
              <a:t>Se ensayaron dos escenarios basados en la cadena de Markov en el periodo completo 1993-2007  y 2002-2007 para crear escenarios prospectivos a 5 y 9 años (se empleó un escenario de 9 años debido a que es el mismo tiempo que se empleó para la calibración del modelo espacial).</a:t>
            </a:r>
          </a:p>
          <a:p>
            <a:pPr marL="285750" indent="-285750">
              <a:buFont typeface="Arial" charset="0"/>
              <a:buChar char="•"/>
            </a:pPr>
            <a:endParaRPr lang="es-ES">
              <a:latin typeface="Times New Roman" pitchFamily="18" charset="0"/>
              <a:cs typeface="Times New Roman" pitchFamily="18" charset="0"/>
            </a:endParaRPr>
          </a:p>
          <a:p>
            <a:pPr marL="285750" indent="-285750">
              <a:buFont typeface="Arial" charset="0"/>
              <a:buChar char="•"/>
            </a:pPr>
            <a:r>
              <a:rPr lang="es-MX">
                <a:latin typeface="Times New Roman" pitchFamily="18" charset="0"/>
                <a:cs typeface="Times New Roman" pitchFamily="18" charset="0"/>
              </a:rPr>
              <a:t>El análisis muestra que las regiones Centro, Frailesca, Sierra y Fronteriza son más vulnerables al riesgo de deforestación de acuerdo con el modelo de regresión que utiliza los componentes</a:t>
            </a:r>
            <a:r>
              <a:rPr lang="es-ES">
                <a:latin typeface="Times New Roman" pitchFamily="18" charset="0"/>
                <a:cs typeface="Times New Roman" pitchFamily="18" charset="0"/>
              </a:rPr>
              <a:t> de </a:t>
            </a:r>
            <a:r>
              <a:rPr lang="es-MX">
                <a:latin typeface="Times New Roman" pitchFamily="18" charset="0"/>
                <a:cs typeface="Times New Roman" pitchFamily="18" charset="0"/>
              </a:rPr>
              <a:t>la zona socioeconómica, la zona ecológica, el tipo de bosque y la accesibilidad que presentan el mejor ajuste para predecir el grado de riesgo de deforestación.</a:t>
            </a:r>
            <a:endParaRPr lang="en-US">
              <a:latin typeface="Times New Roman" pitchFamily="18" charset="0"/>
              <a:cs typeface="Times New Roman" pitchFamily="18" charset="0"/>
            </a:endParaRPr>
          </a:p>
          <a:p>
            <a:pPr marL="285750" indent="-285750">
              <a:buFont typeface="Arial" charset="0"/>
              <a:buChar char="•"/>
            </a:pPr>
            <a:endParaRPr lang="es-ES">
              <a:latin typeface="Times New Roman" pitchFamily="18" charset="0"/>
              <a:cs typeface="Times New Roman" pitchFamily="18" charset="0"/>
            </a:endParaRPr>
          </a:p>
          <a:p>
            <a:pPr marL="285750" indent="-285750">
              <a:buFont typeface="Arial" charset="0"/>
              <a:buChar char="•"/>
            </a:pPr>
            <a:endParaRPr lang="es-ES">
              <a:latin typeface="Times New Roman" pitchFamily="18" charset="0"/>
              <a:cs typeface="Times New Roman" pitchFamily="18" charset="0"/>
            </a:endParaRPr>
          </a:p>
          <a:p>
            <a:pPr marL="285750" indent="-285750">
              <a:buFont typeface="Arial" charset="0"/>
              <a:buChar char="•"/>
            </a:pPr>
            <a:endParaRPr lang="en-US">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1 Imagen"/>
          <p:cNvPicPr>
            <a:picLocks noChangeAspect="1"/>
          </p:cNvPicPr>
          <p:nvPr/>
        </p:nvPicPr>
        <p:blipFill>
          <a:blip r:embed="rId2"/>
          <a:srcRect/>
          <a:stretch>
            <a:fillRect/>
          </a:stretch>
        </p:blipFill>
        <p:spPr bwMode="auto">
          <a:xfrm>
            <a:off x="115888" y="115888"/>
            <a:ext cx="9188450" cy="6192837"/>
          </a:xfrm>
          <a:prstGeom prst="rect">
            <a:avLst/>
          </a:prstGeom>
          <a:noFill/>
          <a:ln w="9525">
            <a:noFill/>
            <a:miter lim="800000"/>
            <a:headEnd/>
            <a:tailEnd/>
          </a:ln>
        </p:spPr>
      </p:pic>
      <p:sp>
        <p:nvSpPr>
          <p:cNvPr id="12291" name="1 Título"/>
          <p:cNvSpPr>
            <a:spLocks noGrp="1"/>
          </p:cNvSpPr>
          <p:nvPr>
            <p:ph type="title"/>
          </p:nvPr>
        </p:nvSpPr>
        <p:spPr>
          <a:xfrm>
            <a:off x="142875" y="-1588"/>
            <a:ext cx="7958138" cy="909638"/>
          </a:xfrm>
        </p:spPr>
        <p:txBody>
          <a:bodyPr/>
          <a:lstStyle/>
          <a:p>
            <a:r>
              <a:rPr lang="es-MX" sz="3600" b="1" smtClean="0">
                <a:latin typeface="Times New Roman" pitchFamily="18" charset="0"/>
                <a:cs typeface="Times New Roman" pitchFamily="18" charset="0"/>
              </a:rPr>
              <a:t>Siguientes pasos:</a:t>
            </a:r>
            <a:endParaRPr lang="en-US" sz="3600" b="1" smtClean="0">
              <a:latin typeface="Times New Roman" pitchFamily="18" charset="0"/>
              <a:cs typeface="Times New Roman" pitchFamily="18" charset="0"/>
            </a:endParaRPr>
          </a:p>
        </p:txBody>
      </p:sp>
      <p:sp>
        <p:nvSpPr>
          <p:cNvPr id="12292" name="2 Marcador de contenido"/>
          <p:cNvSpPr>
            <a:spLocks noGrp="1"/>
          </p:cNvSpPr>
          <p:nvPr>
            <p:ph idx="1"/>
          </p:nvPr>
        </p:nvSpPr>
        <p:spPr>
          <a:xfrm>
            <a:off x="239713" y="908050"/>
            <a:ext cx="8904287" cy="5113338"/>
          </a:xfrm>
          <a:solidFill>
            <a:schemeClr val="bg1">
              <a:alpha val="90195"/>
            </a:schemeClr>
          </a:solidFill>
        </p:spPr>
        <p:txBody>
          <a:bodyPr/>
          <a:lstStyle/>
          <a:p>
            <a:pPr>
              <a:buFontTx/>
              <a:buChar char="-"/>
            </a:pPr>
            <a:r>
              <a:rPr lang="es-MX" sz="2400" smtClean="0">
                <a:latin typeface="Times New Roman" pitchFamily="18" charset="0"/>
                <a:cs typeface="Times New Roman" pitchFamily="18" charset="0"/>
              </a:rPr>
              <a:t>Análisis espacial de vulnerabilidad social, económica y ambiental ante el cambio climático basado en escenarios de deforestación y degradación, escenario climáticos y Atlas de Riesgo.</a:t>
            </a:r>
          </a:p>
          <a:p>
            <a:pPr>
              <a:buFontTx/>
              <a:buChar char="-"/>
            </a:pPr>
            <a:r>
              <a:rPr lang="es-MX" sz="2400" smtClean="0">
                <a:latin typeface="Times New Roman" pitchFamily="18" charset="0"/>
                <a:cs typeface="Times New Roman" pitchFamily="18" charset="0"/>
              </a:rPr>
              <a:t>Elaboración de un estudio de propuesta de acciones integrales de adaptación regionalizada y estimación de costos para consideración de la Comisión de Coordinación Intersecretarial de Cambio Climático del Estado de Chiapas (CCICCCH).</a:t>
            </a:r>
          </a:p>
          <a:p>
            <a:pPr>
              <a:buFontTx/>
              <a:buChar char="-"/>
            </a:pPr>
            <a:r>
              <a:rPr lang="es-MX" sz="2400" smtClean="0">
                <a:latin typeface="Times New Roman" pitchFamily="18" charset="0"/>
                <a:cs typeface="Times New Roman" pitchFamily="18" charset="0"/>
              </a:rPr>
              <a:t>Sesionar a la CCICCCH para formar grupos de trabajo (incluyendo adaptación) para elaboración de la Estrategia Estatal de Adaptación y Mitigación ante el cambio climático, con metas y presupuesto.</a:t>
            </a:r>
          </a:p>
          <a:p>
            <a:pPr>
              <a:buFontTx/>
              <a:buChar char="-"/>
            </a:pPr>
            <a:r>
              <a:rPr lang="es-MX" sz="2400" smtClean="0">
                <a:latin typeface="Times New Roman" pitchFamily="18" charset="0"/>
                <a:cs typeface="Times New Roman" pitchFamily="18" charset="0"/>
              </a:rPr>
              <a:t>Coordinación de esfuerzos con el Instituto de Protección Civil para juntar información (agregar escenarios climático al Atlas de Riesgo para identificación de posibles amenazas futuros o crecientes)</a:t>
            </a:r>
          </a:p>
          <a:p>
            <a:pPr>
              <a:buFontTx/>
              <a:buChar char="-"/>
            </a:pPr>
            <a:endParaRPr lang="es-MX" sz="2400" smtClean="0">
              <a:latin typeface="Times New Roman" pitchFamily="18" charset="0"/>
              <a:cs typeface="Times New Roman" pitchFamily="18" charset="0"/>
            </a:endParaRPr>
          </a:p>
          <a:p>
            <a:pPr>
              <a:buFontTx/>
              <a:buChar char="-"/>
            </a:pPr>
            <a:endParaRPr lang="es-MX" sz="2400" smtClean="0">
              <a:latin typeface="Times New Roman" pitchFamily="18" charset="0"/>
              <a:cs typeface="Times New Roman" pitchFamily="18" charset="0"/>
            </a:endParaRPr>
          </a:p>
          <a:p>
            <a:pPr>
              <a:buFontTx/>
              <a:buChar char="-"/>
            </a:pPr>
            <a:endParaRPr lang="en-US" sz="240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3314" name="Picture 3"/>
          <p:cNvPicPr>
            <a:picLocks noChangeAspect="1" noChangeArrowheads="1"/>
          </p:cNvPicPr>
          <p:nvPr/>
        </p:nvPicPr>
        <p:blipFill>
          <a:blip r:embed="rId3"/>
          <a:srcRect/>
          <a:stretch>
            <a:fillRect/>
          </a:stretch>
        </p:blipFill>
        <p:spPr bwMode="auto">
          <a:xfrm>
            <a:off x="125413" y="188913"/>
            <a:ext cx="8891587" cy="6119812"/>
          </a:xfrm>
          <a:prstGeom prst="rect">
            <a:avLst/>
          </a:prstGeom>
          <a:noFill/>
          <a:ln w="9525">
            <a:noFill/>
            <a:miter lim="800000"/>
            <a:headEnd/>
            <a:tailEnd/>
          </a:ln>
        </p:spPr>
      </p:pic>
      <p:sp>
        <p:nvSpPr>
          <p:cNvPr id="13315" name="2 CuadroTexto"/>
          <p:cNvSpPr txBox="1">
            <a:spLocks noChangeArrowheads="1"/>
          </p:cNvSpPr>
          <p:nvPr/>
        </p:nvSpPr>
        <p:spPr bwMode="auto">
          <a:xfrm>
            <a:off x="1154113" y="908050"/>
            <a:ext cx="7416800" cy="4848225"/>
          </a:xfrm>
          <a:prstGeom prst="rect">
            <a:avLst/>
          </a:prstGeom>
          <a:solidFill>
            <a:schemeClr val="bg1">
              <a:alpha val="78822"/>
            </a:schemeClr>
          </a:solidFill>
          <a:ln w="9525">
            <a:noFill/>
            <a:miter lim="800000"/>
            <a:headEnd/>
            <a:tailEnd/>
          </a:ln>
        </p:spPr>
        <p:txBody>
          <a:bodyPr>
            <a:spAutoFit/>
          </a:bodyPr>
          <a:lstStyle/>
          <a:p>
            <a:pPr algn="ctr"/>
            <a:endParaRPr lang="es-MX" sz="2100" b="1"/>
          </a:p>
          <a:p>
            <a:pPr algn="ctr"/>
            <a:r>
              <a:rPr lang="es-MX" sz="2100" b="1"/>
              <a:t>¡Gracias!</a:t>
            </a:r>
          </a:p>
          <a:p>
            <a:pPr algn="ctr"/>
            <a:endParaRPr lang="es-MX" sz="2100"/>
          </a:p>
          <a:p>
            <a:pPr algn="ctr"/>
            <a:r>
              <a:rPr lang="es-MX" sz="2100"/>
              <a:t>M. en C. Felicia Line</a:t>
            </a:r>
          </a:p>
          <a:p>
            <a:pPr algn="ctr"/>
            <a:endParaRPr lang="es-MX" sz="2100"/>
          </a:p>
          <a:p>
            <a:pPr algn="ctr"/>
            <a:r>
              <a:rPr lang="es-MX" sz="2000"/>
              <a:t>Departamento de Cambio Climático y Energía.</a:t>
            </a:r>
          </a:p>
          <a:p>
            <a:pPr algn="ctr"/>
            <a:r>
              <a:rPr lang="es-MX" sz="2000"/>
              <a:t>Dirección de Cambio Climático y Economía Verde</a:t>
            </a:r>
          </a:p>
          <a:p>
            <a:pPr algn="ctr"/>
            <a:r>
              <a:rPr lang="es-MX" sz="2000"/>
              <a:t>Subsecretaría de Cambio Climático</a:t>
            </a:r>
          </a:p>
          <a:p>
            <a:pPr algn="ctr"/>
            <a:r>
              <a:rPr lang="es-MX" sz="2000"/>
              <a:t>Secretaría de Medio Ambiente e Historia Natural.</a:t>
            </a:r>
          </a:p>
          <a:p>
            <a:pPr algn="ctr"/>
            <a:r>
              <a:rPr lang="es-MX" sz="2000"/>
              <a:t>Gobierno del Estado de Chiapas</a:t>
            </a:r>
          </a:p>
          <a:p>
            <a:pPr algn="ctr"/>
            <a:endParaRPr lang="es-MX" sz="2000"/>
          </a:p>
          <a:p>
            <a:pPr algn="ctr"/>
            <a:r>
              <a:rPr lang="es-MX" sz="2100">
                <a:hlinkClick r:id="rId4"/>
              </a:rPr>
              <a:t>dcce.gea@semahn.chiapas.gob.mx</a:t>
            </a:r>
            <a:endParaRPr lang="es-MX" sz="2100"/>
          </a:p>
          <a:p>
            <a:pPr algn="ctr"/>
            <a:r>
              <a:rPr lang="es-MX" sz="2100">
                <a:hlinkClick r:id="rId5"/>
              </a:rPr>
              <a:t>www.cambioclimaticochiapas.org</a:t>
            </a:r>
            <a:endParaRPr lang="es-MX" sz="2100"/>
          </a:p>
          <a:p>
            <a:pPr algn="ctr"/>
            <a:r>
              <a:rPr lang="es-MX" sz="2100"/>
              <a:t>www.semahn.chiapas.gob.mx</a:t>
            </a:r>
          </a:p>
          <a:p>
            <a:pPr algn="ctr"/>
            <a:endParaRPr lang="es-MX" sz="210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074" name="Picture 18"/>
          <p:cNvPicPr>
            <a:picLocks noChangeAspect="1" noChangeArrowheads="1"/>
          </p:cNvPicPr>
          <p:nvPr/>
        </p:nvPicPr>
        <p:blipFill>
          <a:blip r:embed="rId4"/>
          <a:srcRect l="-26831" t="-5724" r="21902" b="22115"/>
          <a:stretch>
            <a:fillRect/>
          </a:stretch>
        </p:blipFill>
        <p:spPr bwMode="auto">
          <a:xfrm>
            <a:off x="-3060700" y="-387350"/>
            <a:ext cx="12096750" cy="6634163"/>
          </a:xfrm>
          <a:prstGeom prst="rect">
            <a:avLst/>
          </a:prstGeom>
          <a:noFill/>
          <a:ln w="9525">
            <a:noFill/>
            <a:miter lim="800000"/>
            <a:headEnd/>
            <a:tailEnd/>
          </a:ln>
        </p:spPr>
      </p:pic>
      <p:pic>
        <p:nvPicPr>
          <p:cNvPr id="3075" name="Picture 13" descr="http://www.cambioclimaticochiapas.org/portal/media/logos/conanp.jpg"/>
          <p:cNvPicPr>
            <a:picLocks noChangeAspect="1" noChangeArrowheads="1"/>
          </p:cNvPicPr>
          <p:nvPr/>
        </p:nvPicPr>
        <p:blipFill>
          <a:blip r:embed="rId5"/>
          <a:srcRect/>
          <a:stretch>
            <a:fillRect/>
          </a:stretch>
        </p:blipFill>
        <p:spPr bwMode="auto">
          <a:xfrm>
            <a:off x="7142163" y="3651250"/>
            <a:ext cx="1600200" cy="1600200"/>
          </a:xfrm>
          <a:prstGeom prst="rect">
            <a:avLst/>
          </a:prstGeom>
          <a:noFill/>
          <a:ln w="9525">
            <a:noFill/>
            <a:miter lim="800000"/>
            <a:headEnd/>
            <a:tailEnd/>
          </a:ln>
        </p:spPr>
      </p:pic>
      <p:sp>
        <p:nvSpPr>
          <p:cNvPr id="3076" name="1 Título"/>
          <p:cNvSpPr>
            <a:spLocks noGrp="1"/>
          </p:cNvSpPr>
          <p:nvPr>
            <p:ph type="title"/>
          </p:nvPr>
        </p:nvSpPr>
        <p:spPr>
          <a:xfrm>
            <a:off x="196850" y="333375"/>
            <a:ext cx="8545513" cy="1008063"/>
          </a:xfrm>
        </p:spPr>
        <p:txBody>
          <a:bodyPr/>
          <a:lstStyle/>
          <a:p>
            <a:pPr algn="l"/>
            <a:r>
              <a:rPr lang="es-MX" sz="2800" b="1" smtClean="0">
                <a:latin typeface="Times New Roman" pitchFamily="18" charset="0"/>
                <a:cs typeface="Times New Roman" pitchFamily="18" charset="0"/>
              </a:rPr>
              <a:t>El Programa de Acción ante el Cambio Climático para el Estado de Chiapas</a:t>
            </a:r>
            <a:br>
              <a:rPr lang="es-MX" sz="2800" b="1" smtClean="0">
                <a:latin typeface="Times New Roman" pitchFamily="18" charset="0"/>
                <a:cs typeface="Times New Roman" pitchFamily="18" charset="0"/>
              </a:rPr>
            </a:br>
            <a:r>
              <a:rPr lang="es-MX" sz="2800" smtClean="0">
                <a:latin typeface="Times New Roman" pitchFamily="18" charset="0"/>
                <a:cs typeface="Times New Roman" pitchFamily="18" charset="0"/>
              </a:rPr>
              <a:t/>
            </a:r>
            <a:br>
              <a:rPr lang="es-MX" sz="2800" smtClean="0">
                <a:latin typeface="Times New Roman" pitchFamily="18" charset="0"/>
                <a:cs typeface="Times New Roman" pitchFamily="18" charset="0"/>
              </a:rPr>
            </a:br>
            <a:endParaRPr lang="es-MX" sz="1800" smtClean="0">
              <a:latin typeface="Times New Roman" pitchFamily="18" charset="0"/>
              <a:cs typeface="Times New Roman" pitchFamily="18" charset="0"/>
            </a:endParaRPr>
          </a:p>
        </p:txBody>
      </p:sp>
      <p:pic>
        <p:nvPicPr>
          <p:cNvPr id="3077" name="Picture 6" descr="http://img33.picoodle.com/img/img33/3/2/12/f_Imagen1m_876f6e6.jpg"/>
          <p:cNvPicPr>
            <a:picLocks noChangeAspect="1" noChangeArrowheads="1"/>
          </p:cNvPicPr>
          <p:nvPr/>
        </p:nvPicPr>
        <p:blipFill>
          <a:blip r:embed="rId6"/>
          <a:srcRect/>
          <a:stretch>
            <a:fillRect/>
          </a:stretch>
        </p:blipFill>
        <p:spPr bwMode="auto">
          <a:xfrm>
            <a:off x="3008313" y="3860800"/>
            <a:ext cx="1539875" cy="1360488"/>
          </a:xfrm>
          <a:prstGeom prst="rect">
            <a:avLst/>
          </a:prstGeom>
          <a:noFill/>
          <a:ln w="9525">
            <a:noFill/>
            <a:miter lim="800000"/>
            <a:headEnd/>
            <a:tailEnd/>
          </a:ln>
        </p:spPr>
      </p:pic>
      <p:pic>
        <p:nvPicPr>
          <p:cNvPr id="3078" name="0 Imagen" descr="SEMARNAT.jpg"/>
          <p:cNvPicPr>
            <a:picLocks noChangeAspect="1" noChangeArrowheads="1"/>
          </p:cNvPicPr>
          <p:nvPr/>
        </p:nvPicPr>
        <p:blipFill>
          <a:blip r:embed="rId7"/>
          <a:srcRect/>
          <a:stretch>
            <a:fillRect/>
          </a:stretch>
        </p:blipFill>
        <p:spPr bwMode="auto">
          <a:xfrm>
            <a:off x="471488" y="3633788"/>
            <a:ext cx="1776412" cy="1082675"/>
          </a:xfrm>
          <a:prstGeom prst="rect">
            <a:avLst/>
          </a:prstGeom>
          <a:noFill/>
          <a:ln w="9525">
            <a:noFill/>
            <a:miter lim="800000"/>
            <a:headEnd/>
            <a:tailEnd/>
          </a:ln>
        </p:spPr>
      </p:pic>
      <p:pic>
        <p:nvPicPr>
          <p:cNvPr id="3079" name="Picture 5" descr="http://www.cambioclimaticochiapas.org/portal/media/logos/conafor.jpg"/>
          <p:cNvPicPr>
            <a:picLocks noChangeAspect="1" noChangeArrowheads="1"/>
          </p:cNvPicPr>
          <p:nvPr/>
        </p:nvPicPr>
        <p:blipFill>
          <a:blip r:embed="rId8"/>
          <a:srcRect/>
          <a:stretch>
            <a:fillRect/>
          </a:stretch>
        </p:blipFill>
        <p:spPr bwMode="auto">
          <a:xfrm>
            <a:off x="4981575" y="3544888"/>
            <a:ext cx="1528763" cy="1528762"/>
          </a:xfrm>
          <a:prstGeom prst="rect">
            <a:avLst/>
          </a:prstGeom>
          <a:noFill/>
          <a:ln w="9525">
            <a:noFill/>
            <a:miter lim="800000"/>
            <a:headEnd/>
            <a:tailEnd/>
          </a:ln>
        </p:spPr>
      </p:pic>
      <p:grpSp>
        <p:nvGrpSpPr>
          <p:cNvPr id="3080" name="Agrupar 17"/>
          <p:cNvGrpSpPr>
            <a:grpSpLocks/>
          </p:cNvGrpSpPr>
          <p:nvPr/>
        </p:nvGrpSpPr>
        <p:grpSpPr bwMode="auto">
          <a:xfrm>
            <a:off x="471488" y="4927600"/>
            <a:ext cx="8462962" cy="1395413"/>
            <a:chOff x="155575" y="4621212"/>
            <a:chExt cx="8863013" cy="1663700"/>
          </a:xfrm>
        </p:grpSpPr>
        <p:pic>
          <p:nvPicPr>
            <p:cNvPr id="3088" name="Picture 9" descr="unicach.jpg"/>
            <p:cNvPicPr>
              <a:picLocks noChangeAspect="1" noChangeArrowheads="1"/>
            </p:cNvPicPr>
            <p:nvPr/>
          </p:nvPicPr>
          <p:blipFill>
            <a:blip r:embed="rId9"/>
            <a:srcRect/>
            <a:stretch>
              <a:fillRect/>
            </a:stretch>
          </p:blipFill>
          <p:spPr bwMode="auto">
            <a:xfrm>
              <a:off x="2168922" y="4621212"/>
              <a:ext cx="1579563" cy="1663700"/>
            </a:xfrm>
            <a:prstGeom prst="rect">
              <a:avLst/>
            </a:prstGeom>
            <a:noFill/>
            <a:ln w="9525">
              <a:noFill/>
              <a:miter lim="800000"/>
              <a:headEnd/>
              <a:tailEnd/>
            </a:ln>
          </p:spPr>
        </p:pic>
        <p:pic>
          <p:nvPicPr>
            <p:cNvPr id="3089" name="20 Imagen" descr="Ecosur.jpg"/>
            <p:cNvPicPr>
              <a:picLocks noChangeAspect="1" noChangeArrowheads="1"/>
            </p:cNvPicPr>
            <p:nvPr/>
          </p:nvPicPr>
          <p:blipFill>
            <a:blip r:embed="rId10"/>
            <a:srcRect l="8092" t="10437" r="9091" b="12279"/>
            <a:stretch>
              <a:fillRect/>
            </a:stretch>
          </p:blipFill>
          <p:spPr bwMode="auto">
            <a:xfrm>
              <a:off x="6216253" y="4760912"/>
              <a:ext cx="1149350" cy="1384300"/>
            </a:xfrm>
            <a:prstGeom prst="rect">
              <a:avLst/>
            </a:prstGeom>
            <a:noFill/>
            <a:ln w="9525">
              <a:noFill/>
              <a:miter lim="800000"/>
              <a:headEnd/>
              <a:tailEnd/>
            </a:ln>
          </p:spPr>
        </p:pic>
        <p:pic>
          <p:nvPicPr>
            <p:cNvPr id="3090" name="Picture 9" descr="http://www.cambioclimaticochiapas.org/portal/media/logos/cemda.jpg"/>
            <p:cNvPicPr>
              <a:picLocks noChangeAspect="1" noChangeArrowheads="1"/>
            </p:cNvPicPr>
            <p:nvPr/>
          </p:nvPicPr>
          <p:blipFill>
            <a:blip r:embed="rId11"/>
            <a:srcRect/>
            <a:stretch>
              <a:fillRect/>
            </a:stretch>
          </p:blipFill>
          <p:spPr bwMode="auto">
            <a:xfrm>
              <a:off x="7812088" y="4850606"/>
              <a:ext cx="1206500" cy="1204913"/>
            </a:xfrm>
            <a:prstGeom prst="rect">
              <a:avLst/>
            </a:prstGeom>
            <a:noFill/>
            <a:ln w="9525">
              <a:noFill/>
              <a:miter lim="800000"/>
              <a:headEnd/>
              <a:tailEnd/>
            </a:ln>
          </p:spPr>
        </p:pic>
        <p:pic>
          <p:nvPicPr>
            <p:cNvPr id="3091" name="Picture 11" descr="http://www.cambioclimaticochiapas.org/portal/media/logos/cca.jpg"/>
            <p:cNvPicPr>
              <a:picLocks noChangeAspect="1" noChangeArrowheads="1"/>
            </p:cNvPicPr>
            <p:nvPr/>
          </p:nvPicPr>
          <p:blipFill>
            <a:blip r:embed="rId12"/>
            <a:srcRect/>
            <a:stretch>
              <a:fillRect/>
            </a:stretch>
          </p:blipFill>
          <p:spPr bwMode="auto">
            <a:xfrm>
              <a:off x="155575" y="4669631"/>
              <a:ext cx="1566863" cy="1566863"/>
            </a:xfrm>
            <a:prstGeom prst="rect">
              <a:avLst/>
            </a:prstGeom>
            <a:noFill/>
            <a:ln w="9525">
              <a:noFill/>
              <a:miter lim="800000"/>
              <a:headEnd/>
              <a:tailEnd/>
            </a:ln>
          </p:spPr>
        </p:pic>
        <p:pic>
          <p:nvPicPr>
            <p:cNvPr id="3092" name="Picture 15" descr="http://www.cambioclimaticochiapas.org/portal/media/logos/cp.jpg"/>
            <p:cNvPicPr>
              <a:picLocks noChangeAspect="1" noChangeArrowheads="1"/>
            </p:cNvPicPr>
            <p:nvPr/>
          </p:nvPicPr>
          <p:blipFill>
            <a:blip r:embed="rId13"/>
            <a:srcRect/>
            <a:stretch>
              <a:fillRect/>
            </a:stretch>
          </p:blipFill>
          <p:spPr bwMode="auto">
            <a:xfrm>
              <a:off x="4194969" y="4666456"/>
              <a:ext cx="1574800" cy="1573212"/>
            </a:xfrm>
            <a:prstGeom prst="rect">
              <a:avLst/>
            </a:prstGeom>
            <a:noFill/>
            <a:ln w="9525">
              <a:noFill/>
              <a:miter lim="800000"/>
              <a:headEnd/>
              <a:tailEnd/>
            </a:ln>
          </p:spPr>
        </p:pic>
      </p:grpSp>
      <p:grpSp>
        <p:nvGrpSpPr>
          <p:cNvPr id="3081" name="Agrupar 18"/>
          <p:cNvGrpSpPr>
            <a:grpSpLocks/>
          </p:cNvGrpSpPr>
          <p:nvPr/>
        </p:nvGrpSpPr>
        <p:grpSpPr bwMode="auto">
          <a:xfrm>
            <a:off x="100013" y="2651125"/>
            <a:ext cx="8750300" cy="1036638"/>
            <a:chOff x="136525" y="2228057"/>
            <a:chExt cx="8751443" cy="1037085"/>
          </a:xfrm>
        </p:grpSpPr>
        <p:pic>
          <p:nvPicPr>
            <p:cNvPr id="3084" name="2 Imagen"/>
            <p:cNvPicPr>
              <a:picLocks noChangeAspect="1"/>
            </p:cNvPicPr>
            <p:nvPr/>
          </p:nvPicPr>
          <p:blipFill>
            <a:blip r:embed="rId14"/>
            <a:srcRect/>
            <a:stretch>
              <a:fillRect/>
            </a:stretch>
          </p:blipFill>
          <p:spPr bwMode="auto">
            <a:xfrm>
              <a:off x="136525" y="2260824"/>
              <a:ext cx="2908300" cy="971550"/>
            </a:xfrm>
            <a:prstGeom prst="rect">
              <a:avLst/>
            </a:prstGeom>
            <a:noFill/>
            <a:ln w="9525">
              <a:noFill/>
              <a:miter lim="800000"/>
              <a:headEnd/>
              <a:tailEnd/>
            </a:ln>
          </p:spPr>
        </p:pic>
        <p:pic>
          <p:nvPicPr>
            <p:cNvPr id="3085" name="0 Imagen"/>
            <p:cNvPicPr>
              <a:picLocks noChangeAspect="1" noChangeArrowheads="1"/>
            </p:cNvPicPr>
            <p:nvPr/>
          </p:nvPicPr>
          <p:blipFill>
            <a:blip r:embed="rId15"/>
            <a:srcRect/>
            <a:stretch>
              <a:fillRect/>
            </a:stretch>
          </p:blipFill>
          <p:spPr bwMode="auto">
            <a:xfrm>
              <a:off x="4699000" y="2364806"/>
              <a:ext cx="2232025" cy="763587"/>
            </a:xfrm>
            <a:prstGeom prst="rect">
              <a:avLst/>
            </a:prstGeom>
            <a:noFill/>
            <a:ln w="9525">
              <a:noFill/>
              <a:miter lim="800000"/>
              <a:headEnd/>
              <a:tailEnd/>
            </a:ln>
          </p:spPr>
        </p:pic>
        <p:pic>
          <p:nvPicPr>
            <p:cNvPr id="3086" name="Picture 1" descr="embajada britanica azul.gif"/>
            <p:cNvPicPr>
              <a:picLocks noChangeAspect="1" noChangeArrowheads="1"/>
            </p:cNvPicPr>
            <p:nvPr/>
          </p:nvPicPr>
          <p:blipFill>
            <a:blip r:embed="rId16"/>
            <a:srcRect l="4500" t="14500" r="4500" b="16000"/>
            <a:stretch>
              <a:fillRect/>
            </a:stretch>
          </p:blipFill>
          <p:spPr bwMode="auto">
            <a:xfrm>
              <a:off x="3200400" y="2278287"/>
              <a:ext cx="1341438" cy="936625"/>
            </a:xfrm>
            <a:prstGeom prst="rect">
              <a:avLst/>
            </a:prstGeom>
            <a:noFill/>
            <a:ln w="9525">
              <a:noFill/>
              <a:miter lim="800000"/>
              <a:headEnd/>
              <a:tailEnd/>
            </a:ln>
          </p:spPr>
        </p:pic>
        <p:pic>
          <p:nvPicPr>
            <p:cNvPr id="3087" name="Imagen 17" descr="SEMAHN.tif"/>
            <p:cNvPicPr>
              <a:picLocks noChangeAspect="1"/>
            </p:cNvPicPr>
            <p:nvPr/>
          </p:nvPicPr>
          <p:blipFill>
            <a:blip r:embed="rId17"/>
            <a:srcRect/>
            <a:stretch>
              <a:fillRect/>
            </a:stretch>
          </p:blipFill>
          <p:spPr bwMode="auto">
            <a:xfrm>
              <a:off x="7234238" y="2228057"/>
              <a:ext cx="1653730" cy="1037085"/>
            </a:xfrm>
            <a:prstGeom prst="rect">
              <a:avLst/>
            </a:prstGeom>
            <a:noFill/>
            <a:ln w="9525">
              <a:noFill/>
              <a:miter lim="800000"/>
              <a:headEnd/>
              <a:tailEnd/>
            </a:ln>
          </p:spPr>
        </p:pic>
      </p:grpSp>
      <p:pic>
        <p:nvPicPr>
          <p:cNvPr id="3082" name="Picture 19" descr="C:\Users\semavihn\Documents\Admin\SEMAVIHN_LOGOS Y FORMATOS\PROGRAMA-DE-ACCION-FONDO-VERDE.png"/>
          <p:cNvPicPr>
            <a:picLocks noChangeAspect="1" noChangeArrowheads="1"/>
          </p:cNvPicPr>
          <p:nvPr/>
        </p:nvPicPr>
        <p:blipFill>
          <a:blip r:embed="rId18"/>
          <a:srcRect/>
          <a:stretch>
            <a:fillRect/>
          </a:stretch>
        </p:blipFill>
        <p:spPr bwMode="auto">
          <a:xfrm>
            <a:off x="271463" y="2608263"/>
            <a:ext cx="2571750" cy="909637"/>
          </a:xfrm>
          <a:prstGeom prst="rect">
            <a:avLst/>
          </a:prstGeom>
          <a:noFill/>
          <a:ln w="9525">
            <a:noFill/>
            <a:miter lim="800000"/>
            <a:headEnd/>
            <a:tailEnd/>
          </a:ln>
        </p:spPr>
      </p:pic>
      <p:sp>
        <p:nvSpPr>
          <p:cNvPr id="3083" name="1 CuadroTexto"/>
          <p:cNvSpPr txBox="1">
            <a:spLocks noChangeArrowheads="1"/>
          </p:cNvSpPr>
          <p:nvPr/>
        </p:nvSpPr>
        <p:spPr bwMode="auto">
          <a:xfrm>
            <a:off x="196850" y="1173163"/>
            <a:ext cx="8478838" cy="1201737"/>
          </a:xfrm>
          <a:prstGeom prst="rect">
            <a:avLst/>
          </a:prstGeom>
          <a:solidFill>
            <a:schemeClr val="bg1">
              <a:alpha val="67842"/>
            </a:schemeClr>
          </a:solidFill>
          <a:ln w="9525">
            <a:noFill/>
            <a:miter lim="800000"/>
            <a:headEnd/>
            <a:tailEnd/>
          </a:ln>
        </p:spPr>
        <p:txBody>
          <a:bodyPr>
            <a:spAutoFit/>
          </a:bodyPr>
          <a:lstStyle/>
          <a:p>
            <a:r>
              <a:rPr lang="es-MX">
                <a:latin typeface="Times New Roman" pitchFamily="18" charset="0"/>
                <a:cs typeface="Times New Roman" pitchFamily="18" charset="0"/>
              </a:rPr>
              <a:t>El PACCCH brinda el marco para que el Gobierno de Chiapas aborde el tema de cambio climático de manera transversal, fundamentado en la ciencia y en las realidades de Chiapas y generando un espacio de diálogo con la sociedad civil, orientado la mitigación y la adaptación de las actividades de los chiapanecos y sus ecosistemas.</a:t>
            </a:r>
            <a:endParaRPr lang="es-MX"/>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098" name="Picture 3" descr="C:\Users\semavihn\Pictures\GCF visit 19-22 march\SAM_1782.JPG"/>
          <p:cNvPicPr>
            <a:picLocks noChangeAspect="1" noChangeArrowheads="1"/>
          </p:cNvPicPr>
          <p:nvPr/>
        </p:nvPicPr>
        <p:blipFill>
          <a:blip r:embed="rId3"/>
          <a:srcRect/>
          <a:stretch>
            <a:fillRect/>
          </a:stretch>
        </p:blipFill>
        <p:spPr bwMode="auto">
          <a:xfrm>
            <a:off x="107950" y="188913"/>
            <a:ext cx="9036050" cy="6200775"/>
          </a:xfrm>
          <a:prstGeom prst="rect">
            <a:avLst/>
          </a:prstGeom>
          <a:noFill/>
          <a:ln w="9525">
            <a:noFill/>
            <a:miter lim="800000"/>
            <a:headEnd/>
            <a:tailEnd/>
          </a:ln>
        </p:spPr>
      </p:pic>
      <p:sp>
        <p:nvSpPr>
          <p:cNvPr id="18435" name="3 CuadroTexto"/>
          <p:cNvSpPr txBox="1">
            <a:spLocks noChangeArrowheads="1"/>
          </p:cNvSpPr>
          <p:nvPr/>
        </p:nvSpPr>
        <p:spPr bwMode="auto">
          <a:xfrm>
            <a:off x="900113" y="835025"/>
            <a:ext cx="6985000" cy="5402263"/>
          </a:xfrm>
          <a:prstGeom prst="rect">
            <a:avLst/>
          </a:prstGeom>
          <a:solidFill>
            <a:schemeClr val="bg1">
              <a:alpha val="8392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ea typeface="ヒラギノ角ゴ Pro W3" charset="-128"/>
              </a:defRPr>
            </a:lvl1pPr>
            <a:lvl2pPr marL="742950" indent="-285750" eaLnBrk="0" hangingPunct="0">
              <a:defRPr>
                <a:solidFill>
                  <a:schemeClr val="tx1"/>
                </a:solidFill>
                <a:latin typeface="Arial" charset="0"/>
                <a:ea typeface="ヒラギノ角ゴ Pro W3" charset="-128"/>
              </a:defRPr>
            </a:lvl2pPr>
            <a:lvl3pPr marL="1143000" indent="-228600" eaLnBrk="0" hangingPunct="0">
              <a:defRPr>
                <a:solidFill>
                  <a:schemeClr val="tx1"/>
                </a:solidFill>
                <a:latin typeface="Arial" charset="0"/>
                <a:ea typeface="ヒラギノ角ゴ Pro W3" charset="-128"/>
              </a:defRPr>
            </a:lvl3pPr>
            <a:lvl4pPr marL="1600200" indent="-228600" eaLnBrk="0" hangingPunct="0">
              <a:defRPr>
                <a:solidFill>
                  <a:schemeClr val="tx1"/>
                </a:solidFill>
                <a:latin typeface="Arial" charset="0"/>
                <a:ea typeface="ヒラギノ角ゴ Pro W3" charset="-128"/>
              </a:defRPr>
            </a:lvl4pPr>
            <a:lvl5pPr marL="2057400" indent="-228600" eaLnBrk="0" hangingPunct="0">
              <a:defRPr>
                <a:solidFill>
                  <a:schemeClr val="tx1"/>
                </a:solidFill>
                <a:latin typeface="Arial"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charset="0"/>
                <a:ea typeface="ヒラギノ角ゴ Pro W3" charset="-128"/>
              </a:defRPr>
            </a:lvl9pPr>
          </a:lstStyle>
          <a:p>
            <a:pPr eaLnBrk="1" hangingPunct="1">
              <a:spcAft>
                <a:spcPts val="1200"/>
              </a:spcAft>
              <a:buFontTx/>
              <a:buAutoNum type="arabicParenR"/>
              <a:defRPr/>
            </a:pPr>
            <a:r>
              <a:rPr lang="es-MX" sz="2100" dirty="0" smtClean="0">
                <a:solidFill>
                  <a:schemeClr val="tx1">
                    <a:lumMod val="65000"/>
                    <a:lumOff val="35000"/>
                  </a:schemeClr>
                </a:solidFill>
                <a:latin typeface="Times New Roman" pitchFamily="18" charset="0"/>
                <a:cs typeface="Times New Roman" pitchFamily="18" charset="0"/>
              </a:rPr>
              <a:t>Establecer un </a:t>
            </a:r>
            <a:r>
              <a:rPr lang="es-MX" sz="2100" b="1" u="sng" dirty="0" smtClean="0">
                <a:solidFill>
                  <a:schemeClr val="tx1">
                    <a:lumMod val="65000"/>
                    <a:lumOff val="35000"/>
                  </a:schemeClr>
                </a:solidFill>
                <a:latin typeface="Times New Roman" pitchFamily="18" charset="0"/>
                <a:cs typeface="Times New Roman" pitchFamily="18" charset="0"/>
              </a:rPr>
              <a:t>marco institucional </a:t>
            </a:r>
            <a:r>
              <a:rPr lang="es-MX" sz="2100" dirty="0" smtClean="0">
                <a:solidFill>
                  <a:schemeClr val="tx1">
                    <a:lumMod val="65000"/>
                    <a:lumOff val="35000"/>
                  </a:schemeClr>
                </a:solidFill>
                <a:latin typeface="Times New Roman" pitchFamily="18" charset="0"/>
                <a:cs typeface="Times New Roman" pitchFamily="18" charset="0"/>
              </a:rPr>
              <a:t>sólido y permanente para el Gobierno del Estado de Chiapas, que permita desarrollar políticas y programas transversales en el diseño, desarrollo e implementación de </a:t>
            </a:r>
            <a:r>
              <a:rPr lang="es-MX" sz="2100" b="1" u="sng" dirty="0" smtClean="0">
                <a:solidFill>
                  <a:schemeClr val="tx1">
                    <a:lumMod val="65000"/>
                    <a:lumOff val="35000"/>
                  </a:schemeClr>
                </a:solidFill>
                <a:latin typeface="Times New Roman" pitchFamily="18" charset="0"/>
                <a:cs typeface="Times New Roman" pitchFamily="18" charset="0"/>
              </a:rPr>
              <a:t>estrategias de mitigación y adaptación del cambio climático</a:t>
            </a:r>
            <a:r>
              <a:rPr lang="es-MX" sz="2100" dirty="0" smtClean="0">
                <a:solidFill>
                  <a:schemeClr val="tx1">
                    <a:lumMod val="65000"/>
                    <a:lumOff val="35000"/>
                  </a:schemeClr>
                </a:solidFill>
                <a:latin typeface="Times New Roman" pitchFamily="18" charset="0"/>
                <a:cs typeface="Times New Roman" pitchFamily="18" charset="0"/>
              </a:rPr>
              <a:t>.</a:t>
            </a:r>
          </a:p>
          <a:p>
            <a:pPr eaLnBrk="1" hangingPunct="1">
              <a:spcAft>
                <a:spcPts val="1200"/>
              </a:spcAft>
              <a:buFontTx/>
              <a:buAutoNum type="arabicParenR"/>
              <a:defRPr/>
            </a:pPr>
            <a:r>
              <a:rPr lang="es-MX" sz="2100" dirty="0" smtClean="0">
                <a:latin typeface="Times New Roman" pitchFamily="18" charset="0"/>
                <a:cs typeface="Times New Roman" pitchFamily="18" charset="0"/>
              </a:rPr>
              <a:t>Generar las </a:t>
            </a:r>
            <a:r>
              <a:rPr lang="es-MX" sz="2100" b="1" u="sng" dirty="0" smtClean="0">
                <a:latin typeface="Times New Roman" pitchFamily="18" charset="0"/>
                <a:cs typeface="Times New Roman" pitchFamily="18" charset="0"/>
              </a:rPr>
              <a:t>bases científicas</a:t>
            </a:r>
            <a:r>
              <a:rPr lang="es-MX" sz="2100" b="1" dirty="0" smtClean="0">
                <a:latin typeface="Times New Roman" pitchFamily="18" charset="0"/>
                <a:cs typeface="Times New Roman" pitchFamily="18" charset="0"/>
              </a:rPr>
              <a:t> </a:t>
            </a:r>
            <a:r>
              <a:rPr lang="es-MX" sz="2100" dirty="0" smtClean="0">
                <a:latin typeface="Times New Roman" pitchFamily="18" charset="0"/>
                <a:cs typeface="Times New Roman" pitchFamily="18" charset="0"/>
              </a:rPr>
              <a:t>que permitan el entendimiento de la contribución del estado al cambio climático y sus potenciales impactos en Chiapas, para fundamentar el desarrollo de las estrategias de mitigación y adaptación.</a:t>
            </a:r>
          </a:p>
          <a:p>
            <a:pPr eaLnBrk="1" hangingPunct="1">
              <a:spcAft>
                <a:spcPts val="1200"/>
              </a:spcAft>
              <a:buFontTx/>
              <a:buAutoNum type="arabicParenR"/>
              <a:defRPr/>
            </a:pPr>
            <a:r>
              <a:rPr lang="es-MX" sz="2100" dirty="0" smtClean="0">
                <a:solidFill>
                  <a:schemeClr val="tx1">
                    <a:lumMod val="65000"/>
                    <a:lumOff val="35000"/>
                  </a:schemeClr>
                </a:solidFill>
                <a:latin typeface="Times New Roman" pitchFamily="18" charset="0"/>
                <a:cs typeface="Times New Roman" pitchFamily="18" charset="0"/>
              </a:rPr>
              <a:t>Apoyar el </a:t>
            </a:r>
            <a:r>
              <a:rPr lang="es-MX" sz="2100" b="1" u="sng" dirty="0" smtClean="0">
                <a:solidFill>
                  <a:schemeClr val="tx1">
                    <a:lumMod val="65000"/>
                    <a:lumOff val="35000"/>
                  </a:schemeClr>
                </a:solidFill>
                <a:latin typeface="Times New Roman" pitchFamily="18" charset="0"/>
                <a:cs typeface="Times New Roman" pitchFamily="18" charset="0"/>
              </a:rPr>
              <a:t>fortalecimiento de capacidades locales </a:t>
            </a:r>
            <a:r>
              <a:rPr lang="es-MX" sz="2100" dirty="0" smtClean="0">
                <a:solidFill>
                  <a:schemeClr val="tx1">
                    <a:lumMod val="65000"/>
                    <a:lumOff val="35000"/>
                  </a:schemeClr>
                </a:solidFill>
                <a:latin typeface="Times New Roman" pitchFamily="18" charset="0"/>
                <a:cs typeface="Times New Roman" pitchFamily="18" charset="0"/>
              </a:rPr>
              <a:t>para la generación de las bases científicas y el entendimiento de las implicaciones del cambio climático en el Estado de Chiapas.</a:t>
            </a:r>
          </a:p>
          <a:p>
            <a:pPr eaLnBrk="1" hangingPunct="1">
              <a:spcAft>
                <a:spcPts val="1200"/>
              </a:spcAft>
              <a:buFontTx/>
              <a:buAutoNum type="arabicParenR"/>
              <a:defRPr/>
            </a:pPr>
            <a:r>
              <a:rPr lang="es-MX" sz="2100" dirty="0" smtClean="0">
                <a:solidFill>
                  <a:schemeClr val="tx1">
                    <a:lumMod val="65000"/>
                    <a:lumOff val="35000"/>
                  </a:schemeClr>
                </a:solidFill>
                <a:latin typeface="Times New Roman" pitchFamily="18" charset="0"/>
                <a:cs typeface="Times New Roman" pitchFamily="18" charset="0"/>
              </a:rPr>
              <a:t>Fomentar la </a:t>
            </a:r>
            <a:r>
              <a:rPr lang="es-MX" sz="2100" b="1" u="sng" dirty="0" smtClean="0">
                <a:solidFill>
                  <a:schemeClr val="tx1">
                    <a:lumMod val="65000"/>
                    <a:lumOff val="35000"/>
                  </a:schemeClr>
                </a:solidFill>
                <a:latin typeface="Times New Roman" pitchFamily="18" charset="0"/>
                <a:cs typeface="Times New Roman" pitchFamily="18" charset="0"/>
              </a:rPr>
              <a:t>generación de espacios de participación social </a:t>
            </a:r>
            <a:r>
              <a:rPr lang="es-MX" sz="2100" dirty="0" smtClean="0">
                <a:solidFill>
                  <a:schemeClr val="tx1">
                    <a:lumMod val="65000"/>
                    <a:lumOff val="35000"/>
                  </a:schemeClr>
                </a:solidFill>
                <a:latin typeface="Times New Roman" pitchFamily="18" charset="0"/>
                <a:cs typeface="Times New Roman" pitchFamily="18" charset="0"/>
              </a:rPr>
              <a:t>en la construcción y consolidación del PACCCH.</a:t>
            </a:r>
          </a:p>
        </p:txBody>
      </p:sp>
      <p:sp>
        <p:nvSpPr>
          <p:cNvPr id="4100" name="1 CuadroTexto"/>
          <p:cNvSpPr txBox="1">
            <a:spLocks noChangeArrowheads="1"/>
          </p:cNvSpPr>
          <p:nvPr/>
        </p:nvSpPr>
        <p:spPr bwMode="auto">
          <a:xfrm>
            <a:off x="244475" y="217488"/>
            <a:ext cx="3563938" cy="522287"/>
          </a:xfrm>
          <a:prstGeom prst="rect">
            <a:avLst/>
          </a:prstGeom>
          <a:solidFill>
            <a:schemeClr val="bg1"/>
          </a:solidFill>
          <a:ln w="9525">
            <a:noFill/>
            <a:miter lim="800000"/>
            <a:headEnd/>
            <a:tailEnd/>
          </a:ln>
        </p:spPr>
        <p:txBody>
          <a:bodyPr>
            <a:spAutoFit/>
          </a:bodyPr>
          <a:lstStyle/>
          <a:p>
            <a:pPr>
              <a:spcAft>
                <a:spcPts val="1200"/>
              </a:spcAft>
            </a:pPr>
            <a:r>
              <a:rPr lang="es-MX" sz="2800" b="1">
                <a:latin typeface="Times New Roman" pitchFamily="18" charset="0"/>
                <a:cs typeface="Times New Roman" pitchFamily="18" charset="0"/>
              </a:rPr>
              <a:t>Objetivos específicos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randombar(horizontal)">
                                      <p:cBhvr>
                                        <p:cTn id="7" dur="500"/>
                                        <p:tgtEl>
                                          <p:spTgt spid="184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8435">
                                            <p:txEl>
                                              <p:pRg st="1" end="1"/>
                                            </p:txEl>
                                          </p:spTgt>
                                        </p:tgtEl>
                                        <p:attrNameLst>
                                          <p:attrName>style.visibility</p:attrName>
                                        </p:attrNameLst>
                                      </p:cBhvr>
                                      <p:to>
                                        <p:strVal val="visible"/>
                                      </p:to>
                                    </p:set>
                                    <p:anim calcmode="lin" valueType="num">
                                      <p:cBhvr additive="base">
                                        <p:cTn id="12" dur="500" fill="hold"/>
                                        <p:tgtEl>
                                          <p:spTgt spid="18435">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84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18435">
                                            <p:txEl>
                                              <p:pRg st="2" end="2"/>
                                            </p:txEl>
                                          </p:spTgt>
                                        </p:tgtEl>
                                        <p:attrNameLst>
                                          <p:attrName>style.visibility</p:attrName>
                                        </p:attrNameLst>
                                      </p:cBhvr>
                                      <p:to>
                                        <p:strVal val="visible"/>
                                      </p:to>
                                    </p:set>
                                    <p:animEffect transition="in" filter="fade">
                                      <p:cBhvr>
                                        <p:cTn id="18" dur="500"/>
                                        <p:tgtEl>
                                          <p:spTgt spid="18435">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1" presetClass="entr" presetSubtype="1" fill="hold" nodeType="clickEffect">
                                  <p:stCondLst>
                                    <p:cond delay="0"/>
                                  </p:stCondLst>
                                  <p:childTnLst>
                                    <p:set>
                                      <p:cBhvr>
                                        <p:cTn id="22" dur="1" fill="hold">
                                          <p:stCondLst>
                                            <p:cond delay="0"/>
                                          </p:stCondLst>
                                        </p:cTn>
                                        <p:tgtEl>
                                          <p:spTgt spid="18435">
                                            <p:txEl>
                                              <p:pRg st="3" end="3"/>
                                            </p:txEl>
                                          </p:spTgt>
                                        </p:tgtEl>
                                        <p:attrNameLst>
                                          <p:attrName>style.visibility</p:attrName>
                                        </p:attrNameLst>
                                      </p:cBhvr>
                                      <p:to>
                                        <p:strVal val="visible"/>
                                      </p:to>
                                    </p:set>
                                    <p:animEffect transition="in" filter="wheel(1)">
                                      <p:cBhvr>
                                        <p:cTn id="23" dur="2000"/>
                                        <p:tgtEl>
                                          <p:spTgt spid="184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descr="C:\Users\semavihn\Pictures\GCF visit 19-22 march\SAM_1739.JPG"/>
          <p:cNvPicPr>
            <a:picLocks noChangeAspect="1" noChangeArrowheads="1"/>
          </p:cNvPicPr>
          <p:nvPr/>
        </p:nvPicPr>
        <p:blipFill>
          <a:blip r:embed="rId2"/>
          <a:srcRect/>
          <a:stretch>
            <a:fillRect/>
          </a:stretch>
        </p:blipFill>
        <p:spPr bwMode="auto">
          <a:xfrm>
            <a:off x="0" y="188913"/>
            <a:ext cx="9036050" cy="6129337"/>
          </a:xfrm>
          <a:prstGeom prst="rect">
            <a:avLst/>
          </a:prstGeom>
          <a:noFill/>
          <a:ln w="9525">
            <a:noFill/>
            <a:miter lim="800000"/>
            <a:headEnd/>
            <a:tailEnd/>
          </a:ln>
        </p:spPr>
      </p:pic>
      <p:sp>
        <p:nvSpPr>
          <p:cNvPr id="46082" name="2 CuadroTexto"/>
          <p:cNvSpPr txBox="1">
            <a:spLocks noChangeArrowheads="1"/>
          </p:cNvSpPr>
          <p:nvPr/>
        </p:nvSpPr>
        <p:spPr bwMode="auto">
          <a:xfrm>
            <a:off x="431800" y="593725"/>
            <a:ext cx="8280400" cy="4524375"/>
          </a:xfrm>
          <a:prstGeom prst="rect">
            <a:avLst/>
          </a:prstGeom>
          <a:solidFill>
            <a:schemeClr val="bg1">
              <a:alpha val="66000"/>
            </a:schemeClr>
          </a:solidFill>
          <a:ln>
            <a:noFill/>
          </a:ln>
        </p:spPr>
        <p:txBody>
          <a:bodyPr>
            <a:spAutoFit/>
          </a:bodyPr>
          <a:lstStyle>
            <a:lvl1pPr marL="514350" indent="-514350" eaLnBrk="0" hangingPunct="0">
              <a:defRPr sz="2400">
                <a:solidFill>
                  <a:schemeClr val="tx1"/>
                </a:solidFill>
                <a:latin typeface="Arial" pitchFamily="34" charset="0"/>
                <a:ea typeface="ヒラギノ角ゴ Pro W3" charset="-128"/>
              </a:defRPr>
            </a:lvl1pPr>
            <a:lvl2pPr marL="37931725" indent="-37474525" eaLnBrk="0" hangingPunct="0">
              <a:defRPr sz="2400">
                <a:solidFill>
                  <a:schemeClr val="tx1"/>
                </a:solidFill>
                <a:latin typeface="Arial" pitchFamily="34" charset="0"/>
                <a:ea typeface="ヒラギノ角ゴ Pro W3" charset="-128"/>
              </a:defRPr>
            </a:lvl2pPr>
            <a:lvl3pPr eaLnBrk="0" hangingPunct="0">
              <a:defRPr sz="2400">
                <a:solidFill>
                  <a:schemeClr val="tx1"/>
                </a:solidFill>
                <a:latin typeface="Arial" pitchFamily="34" charset="0"/>
                <a:ea typeface="ヒラギノ角ゴ Pro W3" charset="-128"/>
              </a:defRPr>
            </a:lvl3pPr>
            <a:lvl4pPr eaLnBrk="0" hangingPunct="0">
              <a:defRPr sz="2400">
                <a:solidFill>
                  <a:schemeClr val="tx1"/>
                </a:solidFill>
                <a:latin typeface="Arial" pitchFamily="34" charset="0"/>
                <a:ea typeface="ヒラギノ角ゴ Pro W3" charset="-128"/>
              </a:defRPr>
            </a:lvl4pPr>
            <a:lvl5pPr eaLnBrk="0" hangingPunct="0">
              <a:defRPr sz="2400">
                <a:solidFill>
                  <a:schemeClr val="tx1"/>
                </a:solidFill>
                <a:latin typeface="Arial" pitchFamily="34" charset="0"/>
                <a:ea typeface="ヒラギノ角ゴ Pro W3"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eaLnBrk="1" hangingPunct="1">
              <a:spcAft>
                <a:spcPts val="1200"/>
              </a:spcAft>
              <a:defRPr/>
            </a:pPr>
            <a:r>
              <a:rPr lang="es-MX" sz="2800" b="1" dirty="0" smtClean="0">
                <a:latin typeface="Times New Roman" pitchFamily="18" charset="0"/>
                <a:cs typeface="Times New Roman" pitchFamily="18" charset="0"/>
              </a:rPr>
              <a:t>Fundamentos científicos y técnicos del PACCCH</a:t>
            </a:r>
          </a:p>
          <a:p>
            <a:pPr eaLnBrk="1" hangingPunct="1">
              <a:spcAft>
                <a:spcPts val="1200"/>
              </a:spcAft>
              <a:defRPr/>
            </a:pPr>
            <a:endParaRPr lang="es-MX" sz="2800" b="1" u="sng" dirty="0" smtClean="0">
              <a:solidFill>
                <a:schemeClr val="bg1">
                  <a:lumMod val="50000"/>
                </a:schemeClr>
              </a:solidFill>
              <a:latin typeface="Times New Roman" pitchFamily="18" charset="0"/>
              <a:cs typeface="Times New Roman" pitchFamily="18" charset="0"/>
            </a:endParaRPr>
          </a:p>
          <a:p>
            <a:pPr eaLnBrk="1" hangingPunct="1">
              <a:spcAft>
                <a:spcPts val="1200"/>
              </a:spcAft>
              <a:buFontTx/>
              <a:buAutoNum type="alphaLcParenR"/>
              <a:defRPr/>
            </a:pPr>
            <a:r>
              <a:rPr lang="es-MX" b="1" u="sng" dirty="0" smtClean="0">
                <a:latin typeface="Times New Roman" pitchFamily="18" charset="0"/>
                <a:cs typeface="Times New Roman" pitchFamily="18" charset="0"/>
              </a:rPr>
              <a:t>Escenarios climáticos futuros</a:t>
            </a:r>
            <a:r>
              <a:rPr lang="es-MX" dirty="0" smtClean="0">
                <a:latin typeface="Times New Roman" pitchFamily="18" charset="0"/>
                <a:cs typeface="Times New Roman" pitchFamily="18" charset="0"/>
              </a:rPr>
              <a:t> – para saber como el clima podría ser en el futuro, para poder </a:t>
            </a:r>
            <a:r>
              <a:rPr lang="es-MX" b="1" i="1" dirty="0" smtClean="0">
                <a:latin typeface="Times New Roman" pitchFamily="18" charset="0"/>
                <a:cs typeface="Times New Roman" pitchFamily="18" charset="0"/>
              </a:rPr>
              <a:t>adaptarnos</a:t>
            </a:r>
            <a:r>
              <a:rPr lang="es-MX" dirty="0" smtClean="0">
                <a:latin typeface="Times New Roman" pitchFamily="18" charset="0"/>
                <a:cs typeface="Times New Roman" pitchFamily="18" charset="0"/>
              </a:rPr>
              <a:t>.</a:t>
            </a:r>
            <a:endParaRPr lang="es-MX" b="1" u="sng" dirty="0" smtClean="0">
              <a:latin typeface="Times New Roman" pitchFamily="18" charset="0"/>
              <a:cs typeface="Times New Roman" pitchFamily="18" charset="0"/>
            </a:endParaRPr>
          </a:p>
          <a:p>
            <a:pPr eaLnBrk="1" hangingPunct="1">
              <a:spcAft>
                <a:spcPts val="1200"/>
              </a:spcAft>
              <a:buFontTx/>
              <a:buAutoNum type="alphaLcParenR"/>
              <a:defRPr/>
            </a:pPr>
            <a:r>
              <a:rPr lang="es-MX" b="1" u="sng" dirty="0" smtClean="0">
                <a:solidFill>
                  <a:schemeClr val="tx1">
                    <a:lumMod val="50000"/>
                    <a:lumOff val="50000"/>
                  </a:schemeClr>
                </a:solidFill>
                <a:latin typeface="Times New Roman" pitchFamily="18" charset="0"/>
                <a:cs typeface="Times New Roman" pitchFamily="18" charset="0"/>
              </a:rPr>
              <a:t>Inventario estatal de gases de efecto invernadero</a:t>
            </a:r>
            <a:r>
              <a:rPr lang="es-MX" b="1" dirty="0" smtClean="0">
                <a:solidFill>
                  <a:schemeClr val="tx1">
                    <a:lumMod val="50000"/>
                    <a:lumOff val="50000"/>
                  </a:schemeClr>
                </a:solidFill>
                <a:latin typeface="Times New Roman" pitchFamily="18" charset="0"/>
                <a:cs typeface="Times New Roman" pitchFamily="18" charset="0"/>
              </a:rPr>
              <a:t> </a:t>
            </a:r>
            <a:r>
              <a:rPr lang="es-MX" dirty="0" smtClean="0">
                <a:solidFill>
                  <a:schemeClr val="tx1">
                    <a:lumMod val="50000"/>
                    <a:lumOff val="50000"/>
                  </a:schemeClr>
                </a:solidFill>
                <a:latin typeface="Times New Roman" pitchFamily="18" charset="0"/>
                <a:cs typeface="Times New Roman" pitchFamily="18" charset="0"/>
              </a:rPr>
              <a:t>- para saber que es nuestro contribución al cambio climático, en cuales sectores, para poder </a:t>
            </a:r>
            <a:r>
              <a:rPr lang="es-MX" b="1" i="1" dirty="0" smtClean="0">
                <a:solidFill>
                  <a:schemeClr val="tx1">
                    <a:lumMod val="50000"/>
                    <a:lumOff val="50000"/>
                  </a:schemeClr>
                </a:solidFill>
                <a:latin typeface="Times New Roman" pitchFamily="18" charset="0"/>
                <a:cs typeface="Times New Roman" pitchFamily="18" charset="0"/>
              </a:rPr>
              <a:t>mitigar </a:t>
            </a:r>
            <a:r>
              <a:rPr lang="es-MX" dirty="0" smtClean="0">
                <a:solidFill>
                  <a:schemeClr val="tx1">
                    <a:lumMod val="50000"/>
                    <a:lumOff val="50000"/>
                  </a:schemeClr>
                </a:solidFill>
                <a:latin typeface="Times New Roman" pitchFamily="18" charset="0"/>
                <a:cs typeface="Times New Roman" pitchFamily="18" charset="0"/>
              </a:rPr>
              <a:t>los GEI.  </a:t>
            </a:r>
            <a:endParaRPr lang="es-MX" b="1" u="sng" dirty="0" smtClean="0">
              <a:solidFill>
                <a:schemeClr val="tx1">
                  <a:lumMod val="50000"/>
                  <a:lumOff val="50000"/>
                </a:schemeClr>
              </a:solidFill>
              <a:latin typeface="Times New Roman" pitchFamily="18" charset="0"/>
              <a:cs typeface="Times New Roman" pitchFamily="18" charset="0"/>
            </a:endParaRPr>
          </a:p>
          <a:p>
            <a:pPr eaLnBrk="1" hangingPunct="1">
              <a:spcAft>
                <a:spcPts val="1200"/>
              </a:spcAft>
              <a:buFontTx/>
              <a:buAutoNum type="alphaLcParenR"/>
              <a:defRPr/>
            </a:pPr>
            <a:r>
              <a:rPr lang="es-MX" b="1" u="sng" dirty="0" smtClean="0">
                <a:latin typeface="Times New Roman" pitchFamily="18" charset="0"/>
                <a:cs typeface="Times New Roman" pitchFamily="18" charset="0"/>
              </a:rPr>
              <a:t>Escenario de referencia de deforestación y degradación </a:t>
            </a:r>
            <a:r>
              <a:rPr lang="es-MX" dirty="0" smtClean="0">
                <a:latin typeface="Times New Roman" pitchFamily="18" charset="0"/>
                <a:cs typeface="Times New Roman" pitchFamily="18" charset="0"/>
              </a:rPr>
              <a:t>pasado, presente y futuro en el Estado, con el fin de prevenirlos</a:t>
            </a:r>
            <a:r>
              <a:rPr lang="es-MX" sz="2100" dirty="0" smtClean="0"/>
              <a:t>.</a:t>
            </a:r>
            <a:endParaRPr lang="es-MX" sz="2100" b="1" u="sng"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1 Imagen"/>
          <p:cNvPicPr>
            <a:picLocks noChangeAspect="1"/>
          </p:cNvPicPr>
          <p:nvPr/>
        </p:nvPicPr>
        <p:blipFill>
          <a:blip r:embed="rId2"/>
          <a:srcRect/>
          <a:stretch>
            <a:fillRect/>
          </a:stretch>
        </p:blipFill>
        <p:spPr bwMode="auto">
          <a:xfrm>
            <a:off x="0" y="185738"/>
            <a:ext cx="9036050" cy="6096000"/>
          </a:xfrm>
          <a:prstGeom prst="rect">
            <a:avLst/>
          </a:prstGeom>
          <a:noFill/>
          <a:ln w="9525">
            <a:noFill/>
            <a:miter lim="800000"/>
            <a:headEnd/>
            <a:tailEnd/>
          </a:ln>
        </p:spPr>
      </p:pic>
      <p:sp>
        <p:nvSpPr>
          <p:cNvPr id="3" name="2 CuadroTexto"/>
          <p:cNvSpPr txBox="1"/>
          <p:nvPr/>
        </p:nvSpPr>
        <p:spPr>
          <a:xfrm>
            <a:off x="539750" y="333375"/>
            <a:ext cx="8280400" cy="5724525"/>
          </a:xfrm>
          <a:prstGeom prst="rect">
            <a:avLst/>
          </a:prstGeom>
          <a:solidFill>
            <a:schemeClr val="bg1">
              <a:alpha val="75000"/>
            </a:schemeClr>
          </a:solidFill>
        </p:spPr>
        <p:txBody>
          <a:bodyPr>
            <a:spAutoFit/>
          </a:bodyPr>
          <a:lstStyle/>
          <a:p>
            <a:pPr>
              <a:defRPr/>
            </a:pPr>
            <a:r>
              <a:rPr lang="es-MX" sz="2400" b="1" dirty="0">
                <a:latin typeface="Times New Roman" pitchFamily="18" charset="0"/>
                <a:cs typeface="Times New Roman" pitchFamily="18" charset="0"/>
              </a:rPr>
              <a:t>Métodos: Escenarios climáticos a futuro</a:t>
            </a:r>
          </a:p>
          <a:p>
            <a:pPr>
              <a:defRPr/>
            </a:pPr>
            <a:endParaRPr lang="es-MX" b="1" dirty="0">
              <a:latin typeface="Times New Roman" pitchFamily="18" charset="0"/>
              <a:cs typeface="Times New Roman" pitchFamily="18" charset="0"/>
            </a:endParaRPr>
          </a:p>
          <a:p>
            <a:pPr>
              <a:defRPr/>
            </a:pPr>
            <a:r>
              <a:rPr lang="es-MX" b="1" dirty="0">
                <a:latin typeface="Times New Roman" pitchFamily="18" charset="0"/>
                <a:cs typeface="Times New Roman" pitchFamily="18" charset="0"/>
              </a:rPr>
              <a:t>- Fortalecimiento de capacidades locales: </a:t>
            </a:r>
            <a:r>
              <a:rPr lang="es-MX" dirty="0">
                <a:latin typeface="Times New Roman" pitchFamily="18" charset="0"/>
                <a:cs typeface="Times New Roman" pitchFamily="18" charset="0"/>
              </a:rPr>
              <a:t>Becarios y docentes de la Universidad de Ciencias y Artes de Chiapas, con asesoría del Centro de Ciencias de la Atmósfera, de la UNAM (Dr. </a:t>
            </a:r>
            <a:r>
              <a:rPr lang="es-MX" dirty="0" err="1">
                <a:latin typeface="Times New Roman" pitchFamily="18" charset="0"/>
                <a:cs typeface="Times New Roman" pitchFamily="18" charset="0"/>
              </a:rPr>
              <a:t>Victor</a:t>
            </a:r>
            <a:r>
              <a:rPr lang="es-MX" dirty="0">
                <a:latin typeface="Times New Roman" pitchFamily="18" charset="0"/>
                <a:cs typeface="Times New Roman" pitchFamily="18" charset="0"/>
              </a:rPr>
              <a:t> Magaña).</a:t>
            </a:r>
          </a:p>
          <a:p>
            <a:pPr>
              <a:defRPr/>
            </a:pPr>
            <a:endParaRPr lang="es-MX" dirty="0">
              <a:latin typeface="Times New Roman" pitchFamily="18" charset="0"/>
              <a:cs typeface="Times New Roman" pitchFamily="18" charset="0"/>
            </a:endParaRPr>
          </a:p>
          <a:p>
            <a:pPr>
              <a:defRPr/>
            </a:pPr>
            <a:r>
              <a:rPr lang="es-MX" dirty="0">
                <a:latin typeface="Times New Roman" pitchFamily="18" charset="0"/>
                <a:cs typeface="Times New Roman" pitchFamily="18" charset="0"/>
              </a:rPr>
              <a:t>- Se utilizó el </a:t>
            </a:r>
            <a:r>
              <a:rPr lang="es-MX" b="1" dirty="0">
                <a:latin typeface="Times New Roman" pitchFamily="18" charset="0"/>
                <a:cs typeface="Times New Roman" pitchFamily="18" charset="0"/>
              </a:rPr>
              <a:t>modelo Japonés TL959</a:t>
            </a:r>
            <a:r>
              <a:rPr lang="es-MX" dirty="0">
                <a:latin typeface="Times New Roman" pitchFamily="18" charset="0"/>
                <a:cs typeface="Times New Roman" pitchFamily="18" charset="0"/>
              </a:rPr>
              <a:t>, que es un prototipo del modelo atmosférico global de nueva generación de la Agencia Meteorológica de Japón (JMA) y el Instituto de Investigaciones Meteorológicas (MRI) con </a:t>
            </a:r>
            <a:r>
              <a:rPr lang="es-MX" dirty="0" err="1">
                <a:latin typeface="Times New Roman" pitchFamily="18" charset="0"/>
                <a:cs typeface="Times New Roman" pitchFamily="18" charset="0"/>
              </a:rPr>
              <a:t>downscaling</a:t>
            </a:r>
            <a:r>
              <a:rPr lang="es-MX" dirty="0">
                <a:latin typeface="Times New Roman" pitchFamily="18" charset="0"/>
                <a:cs typeface="Times New Roman" pitchFamily="18" charset="0"/>
              </a:rPr>
              <a:t> a resolución de 20 x 20 km </a:t>
            </a:r>
          </a:p>
          <a:p>
            <a:pPr>
              <a:defRPr/>
            </a:pPr>
            <a:endParaRPr lang="en-US" dirty="0">
              <a:latin typeface="Times New Roman" pitchFamily="18" charset="0"/>
              <a:cs typeface="Times New Roman" pitchFamily="18" charset="0"/>
            </a:endParaRPr>
          </a:p>
          <a:p>
            <a:pPr marL="285750" indent="-285750">
              <a:buFontTx/>
              <a:buChar char="-"/>
              <a:defRPr/>
            </a:pPr>
            <a:r>
              <a:rPr lang="es-MX" dirty="0">
                <a:latin typeface="Times New Roman" pitchFamily="18" charset="0"/>
                <a:cs typeface="Times New Roman" pitchFamily="18" charset="0"/>
              </a:rPr>
              <a:t>Dos simulaciones de 10 años cada una, las cuales fueron realizadas mediante el método de “rebanadas” (time-</a:t>
            </a:r>
            <a:r>
              <a:rPr lang="es-MX" dirty="0" err="1">
                <a:latin typeface="Times New Roman" pitchFamily="18" charset="0"/>
                <a:cs typeface="Times New Roman" pitchFamily="18" charset="0"/>
              </a:rPr>
              <a:t>slice</a:t>
            </a:r>
            <a:r>
              <a:rPr lang="es-MX" dirty="0">
                <a:latin typeface="Times New Roman" pitchFamily="18" charset="0"/>
                <a:cs typeface="Times New Roman" pitchFamily="18" charset="0"/>
              </a:rPr>
              <a:t>) que consiste en: </a:t>
            </a:r>
          </a:p>
          <a:p>
            <a:pPr marL="285750" indent="-285750">
              <a:buFontTx/>
              <a:buChar char="-"/>
              <a:defRPr/>
            </a:pPr>
            <a:r>
              <a:rPr lang="es-MX" dirty="0">
                <a:latin typeface="Times New Roman" pitchFamily="18" charset="0"/>
                <a:cs typeface="Times New Roman" pitchFamily="18" charset="0"/>
              </a:rPr>
              <a:t>1) una simulación de clima presente (referida en lo sucesivo como SP), en la cual se comparó con la climatología observada de la temperatura superficial del mar (TSS); </a:t>
            </a:r>
          </a:p>
          <a:p>
            <a:pPr>
              <a:defRPr/>
            </a:pPr>
            <a:r>
              <a:rPr lang="es-MX" dirty="0">
                <a:latin typeface="Times New Roman" pitchFamily="18" charset="0"/>
                <a:cs typeface="Times New Roman" pitchFamily="18" charset="0"/>
              </a:rPr>
              <a:t>	2) otra simulación bajo escenario de emisiones A1B (crecimiento media alta de 	emisiones) (referida como SF), forzada por la climatología de la TSS más sus 	anomalías. </a:t>
            </a:r>
          </a:p>
          <a:p>
            <a:pPr>
              <a:defRPr/>
            </a:pPr>
            <a:endParaRPr lang="es-MX" dirty="0">
              <a:latin typeface="Times New Roman" pitchFamily="18" charset="0"/>
              <a:cs typeface="Times New Roman" pitchFamily="18" charset="0"/>
            </a:endParaRPr>
          </a:p>
          <a:p>
            <a:pPr>
              <a:defRPr/>
            </a:pPr>
            <a:r>
              <a:rPr lang="es-MX" dirty="0">
                <a:latin typeface="Times New Roman" pitchFamily="18" charset="0"/>
                <a:cs typeface="Times New Roman" pitchFamily="18" charset="0"/>
              </a:rPr>
              <a:t>- </a:t>
            </a:r>
            <a:r>
              <a:rPr lang="es-MX" dirty="0" err="1">
                <a:latin typeface="Times New Roman" pitchFamily="18" charset="0"/>
                <a:cs typeface="Times New Roman" pitchFamily="18" charset="0"/>
              </a:rPr>
              <a:t>Overlay</a:t>
            </a:r>
            <a:r>
              <a:rPr lang="es-MX" dirty="0">
                <a:latin typeface="Times New Roman" pitchFamily="18" charset="0"/>
                <a:cs typeface="Times New Roman" pitchFamily="18" charset="0"/>
              </a:rPr>
              <a:t> de escenario de precipitación en mapas de geomorfología con pendientes más que 10 grados para identificar áreas bajo riesgo de movimiento de la </a:t>
            </a:r>
            <a:r>
              <a:rPr lang="es-MX" dirty="0">
                <a:latin typeface="Times New Roman" pitchFamily="18" charset="0"/>
                <a:cs typeface="Times New Roman" pitchFamily="18" charset="0"/>
              </a:rPr>
              <a:t>tierra</a:t>
            </a: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DSC03727"/>
          <p:cNvPicPr>
            <a:picLocks noChangeAspect="1" noChangeArrowheads="1"/>
          </p:cNvPicPr>
          <p:nvPr/>
        </p:nvPicPr>
        <p:blipFill>
          <a:blip r:embed="rId2"/>
          <a:srcRect/>
          <a:stretch>
            <a:fillRect/>
          </a:stretch>
        </p:blipFill>
        <p:spPr bwMode="auto">
          <a:xfrm>
            <a:off x="117475" y="201613"/>
            <a:ext cx="9007475" cy="6157912"/>
          </a:xfrm>
          <a:prstGeom prst="rect">
            <a:avLst/>
          </a:prstGeom>
          <a:noFill/>
          <a:ln w="9525">
            <a:noFill/>
            <a:miter lim="800000"/>
            <a:headEnd/>
            <a:tailEnd/>
          </a:ln>
        </p:spPr>
      </p:pic>
      <p:sp>
        <p:nvSpPr>
          <p:cNvPr id="7171" name="1 Título"/>
          <p:cNvSpPr>
            <a:spLocks noGrp="1"/>
          </p:cNvSpPr>
          <p:nvPr>
            <p:ph type="title"/>
          </p:nvPr>
        </p:nvSpPr>
        <p:spPr>
          <a:xfrm>
            <a:off x="309563" y="201613"/>
            <a:ext cx="8316912" cy="563562"/>
          </a:xfrm>
          <a:solidFill>
            <a:schemeClr val="bg1">
              <a:alpha val="79999"/>
            </a:schemeClr>
          </a:solidFill>
        </p:spPr>
        <p:txBody>
          <a:bodyPr/>
          <a:lstStyle/>
          <a:p>
            <a:pPr algn="l"/>
            <a:r>
              <a:rPr lang="es-MX" sz="2800" b="1" smtClean="0">
                <a:latin typeface="Times New Roman" pitchFamily="18" charset="0"/>
                <a:cs typeface="Times New Roman" pitchFamily="18" charset="0"/>
              </a:rPr>
              <a:t>Escenarios climáticos a futuro </a:t>
            </a:r>
            <a:r>
              <a:rPr lang="es-MX" sz="2000" b="1" i="1" smtClean="0">
                <a:latin typeface="Times New Roman" pitchFamily="18" charset="0"/>
                <a:cs typeface="Times New Roman" pitchFamily="18" charset="0"/>
              </a:rPr>
              <a:t>(UNICACH, CI, UNAM</a:t>
            </a:r>
            <a:r>
              <a:rPr lang="es-MX" sz="2800" b="1" smtClean="0">
                <a:latin typeface="Times New Roman" pitchFamily="18" charset="0"/>
                <a:cs typeface="Times New Roman" pitchFamily="18" charset="0"/>
              </a:rPr>
              <a:t>)</a:t>
            </a:r>
            <a:endParaRPr lang="en-US" sz="2800" b="1" smtClean="0">
              <a:latin typeface="Times New Roman" pitchFamily="18" charset="0"/>
              <a:cs typeface="Times New Roman" pitchFamily="18" charset="0"/>
            </a:endParaRPr>
          </a:p>
        </p:txBody>
      </p:sp>
      <p:pic>
        <p:nvPicPr>
          <p:cNvPr id="7172" name="Imagen 17"/>
          <p:cNvPicPr>
            <a:picLocks noGrp="1" noChangeAspect="1" noChangeArrowheads="1"/>
          </p:cNvPicPr>
          <p:nvPr>
            <p:ph idx="1"/>
          </p:nvPr>
        </p:nvPicPr>
        <p:blipFill>
          <a:blip r:embed="rId3"/>
          <a:srcRect/>
          <a:stretch>
            <a:fillRect/>
          </a:stretch>
        </p:blipFill>
        <p:spPr>
          <a:xfrm>
            <a:off x="73025" y="765175"/>
            <a:ext cx="3160713" cy="2462213"/>
          </a:xfrm>
        </p:spPr>
      </p:pic>
      <p:pic>
        <p:nvPicPr>
          <p:cNvPr id="7173" name="Picture 6" descr="plot-pav-6_SF-SP"/>
          <p:cNvPicPr>
            <a:picLocks noChangeAspect="1" noChangeArrowheads="1"/>
          </p:cNvPicPr>
          <p:nvPr/>
        </p:nvPicPr>
        <p:blipFill>
          <a:blip r:embed="rId4"/>
          <a:srcRect l="10745" r="9476"/>
          <a:stretch>
            <a:fillRect/>
          </a:stretch>
        </p:blipFill>
        <p:spPr bwMode="auto">
          <a:xfrm>
            <a:off x="3186113" y="765175"/>
            <a:ext cx="2565400" cy="2462213"/>
          </a:xfrm>
          <a:prstGeom prst="rect">
            <a:avLst/>
          </a:prstGeom>
          <a:noFill/>
          <a:ln w="9525">
            <a:noFill/>
            <a:miter lim="800000"/>
            <a:headEnd/>
            <a:tailEnd/>
          </a:ln>
        </p:spPr>
      </p:pic>
      <p:pic>
        <p:nvPicPr>
          <p:cNvPr id="7174" name="Picture 9" descr="K:\Documentos SEMAVIHN DCCE\Departamento de Cambio Climatico y Energia\PACCCH\Escenarios\Modelo Japones\plot-pxcdd-1_SF.chis.png"/>
          <p:cNvPicPr>
            <a:picLocks noChangeAspect="1" noChangeArrowheads="1"/>
          </p:cNvPicPr>
          <p:nvPr/>
        </p:nvPicPr>
        <p:blipFill>
          <a:blip r:embed="rId5"/>
          <a:srcRect l="10873" r="7405"/>
          <a:stretch>
            <a:fillRect/>
          </a:stretch>
        </p:blipFill>
        <p:spPr bwMode="auto">
          <a:xfrm>
            <a:off x="6003925" y="800100"/>
            <a:ext cx="2528888" cy="2390775"/>
          </a:xfrm>
          <a:prstGeom prst="rect">
            <a:avLst/>
          </a:prstGeom>
          <a:noFill/>
          <a:ln w="9525">
            <a:noFill/>
            <a:miter lim="800000"/>
            <a:headEnd/>
            <a:tailEnd/>
          </a:ln>
        </p:spPr>
      </p:pic>
      <p:sp>
        <p:nvSpPr>
          <p:cNvPr id="7175" name="9 CuadroTexto"/>
          <p:cNvSpPr txBox="1">
            <a:spLocks noChangeArrowheads="1"/>
          </p:cNvSpPr>
          <p:nvPr/>
        </p:nvSpPr>
        <p:spPr bwMode="auto">
          <a:xfrm>
            <a:off x="755650" y="3384550"/>
            <a:ext cx="1593850" cy="369888"/>
          </a:xfrm>
          <a:prstGeom prst="rect">
            <a:avLst/>
          </a:prstGeom>
          <a:solidFill>
            <a:schemeClr val="bg1">
              <a:alpha val="74117"/>
            </a:schemeClr>
          </a:solidFill>
          <a:ln w="9525">
            <a:noFill/>
            <a:miter lim="800000"/>
            <a:headEnd/>
            <a:tailEnd/>
          </a:ln>
        </p:spPr>
        <p:txBody>
          <a:bodyPr>
            <a:spAutoFit/>
          </a:bodyPr>
          <a:lstStyle/>
          <a:p>
            <a:r>
              <a:rPr lang="es-MX"/>
              <a:t>Temperatura</a:t>
            </a:r>
            <a:endParaRPr lang="en-US"/>
          </a:p>
        </p:txBody>
      </p:sp>
      <p:sp>
        <p:nvSpPr>
          <p:cNvPr id="7176" name="11 CuadroTexto"/>
          <p:cNvSpPr txBox="1">
            <a:spLocks noChangeArrowheads="1"/>
          </p:cNvSpPr>
          <p:nvPr/>
        </p:nvSpPr>
        <p:spPr bwMode="auto">
          <a:xfrm>
            <a:off x="3565525" y="3371850"/>
            <a:ext cx="1727200" cy="369888"/>
          </a:xfrm>
          <a:prstGeom prst="rect">
            <a:avLst/>
          </a:prstGeom>
          <a:solidFill>
            <a:schemeClr val="bg1">
              <a:alpha val="74117"/>
            </a:schemeClr>
          </a:solidFill>
          <a:ln w="9525">
            <a:noFill/>
            <a:miter lim="800000"/>
            <a:headEnd/>
            <a:tailEnd/>
          </a:ln>
        </p:spPr>
        <p:txBody>
          <a:bodyPr>
            <a:spAutoFit/>
          </a:bodyPr>
          <a:lstStyle/>
          <a:p>
            <a:r>
              <a:rPr lang="es-MX"/>
              <a:t>Precipitación </a:t>
            </a:r>
            <a:endParaRPr lang="en-US"/>
          </a:p>
        </p:txBody>
      </p:sp>
      <p:sp>
        <p:nvSpPr>
          <p:cNvPr id="7177" name="12 CuadroTexto"/>
          <p:cNvSpPr txBox="1">
            <a:spLocks noChangeArrowheads="1"/>
          </p:cNvSpPr>
          <p:nvPr/>
        </p:nvSpPr>
        <p:spPr bwMode="auto">
          <a:xfrm>
            <a:off x="6394450" y="3340100"/>
            <a:ext cx="1490663" cy="369888"/>
          </a:xfrm>
          <a:prstGeom prst="rect">
            <a:avLst/>
          </a:prstGeom>
          <a:solidFill>
            <a:schemeClr val="bg1">
              <a:alpha val="69019"/>
            </a:schemeClr>
          </a:solidFill>
          <a:ln w="9525">
            <a:noFill/>
            <a:miter lim="800000"/>
            <a:headEnd/>
            <a:tailEnd/>
          </a:ln>
        </p:spPr>
        <p:txBody>
          <a:bodyPr>
            <a:spAutoFit/>
          </a:bodyPr>
          <a:lstStyle/>
          <a:p>
            <a:r>
              <a:rPr lang="es-MX"/>
              <a:t>Días secos</a:t>
            </a:r>
            <a:endParaRPr lang="en-US"/>
          </a:p>
        </p:txBody>
      </p:sp>
      <p:pic>
        <p:nvPicPr>
          <p:cNvPr id="7178" name="Imagen 1" descr="C:\Users\victor\Documents\escenarios\chiapas\plot-txq90-diff.chis.png"/>
          <p:cNvPicPr>
            <a:picLocks noChangeAspect="1" noChangeArrowheads="1"/>
          </p:cNvPicPr>
          <p:nvPr/>
        </p:nvPicPr>
        <p:blipFill>
          <a:blip r:embed="rId6"/>
          <a:srcRect l="12572" r="11098"/>
          <a:stretch>
            <a:fillRect/>
          </a:stretch>
        </p:blipFill>
        <p:spPr bwMode="auto">
          <a:xfrm>
            <a:off x="1258888" y="4073525"/>
            <a:ext cx="2181225" cy="2143125"/>
          </a:xfrm>
          <a:prstGeom prst="rect">
            <a:avLst/>
          </a:prstGeom>
          <a:noFill/>
          <a:ln w="9525">
            <a:noFill/>
            <a:miter lim="800000"/>
            <a:headEnd/>
            <a:tailEnd/>
          </a:ln>
        </p:spPr>
      </p:pic>
      <p:pic>
        <p:nvPicPr>
          <p:cNvPr id="7179" name="Imagen 12" descr="plot-txhwd-4_SF"/>
          <p:cNvPicPr>
            <a:picLocks noChangeAspect="1" noChangeArrowheads="1"/>
          </p:cNvPicPr>
          <p:nvPr/>
        </p:nvPicPr>
        <p:blipFill>
          <a:blip r:embed="rId7"/>
          <a:srcRect l="10513" r="9372"/>
          <a:stretch>
            <a:fillRect/>
          </a:stretch>
        </p:blipFill>
        <p:spPr bwMode="auto">
          <a:xfrm>
            <a:off x="3440113" y="4189413"/>
            <a:ext cx="2046287" cy="1911350"/>
          </a:xfrm>
          <a:prstGeom prst="rect">
            <a:avLst/>
          </a:prstGeom>
          <a:noFill/>
          <a:ln w="9525">
            <a:noFill/>
            <a:miter lim="800000"/>
            <a:headEnd/>
            <a:tailEnd/>
          </a:ln>
        </p:spPr>
      </p:pic>
      <p:sp>
        <p:nvSpPr>
          <p:cNvPr id="7180" name="10 CuadroTexto"/>
          <p:cNvSpPr txBox="1">
            <a:spLocks noChangeArrowheads="1"/>
          </p:cNvSpPr>
          <p:nvPr/>
        </p:nvSpPr>
        <p:spPr bwMode="auto">
          <a:xfrm>
            <a:off x="5751513" y="4351338"/>
            <a:ext cx="2298700" cy="369887"/>
          </a:xfrm>
          <a:prstGeom prst="rect">
            <a:avLst/>
          </a:prstGeom>
          <a:solidFill>
            <a:schemeClr val="bg1">
              <a:alpha val="81960"/>
            </a:schemeClr>
          </a:solidFill>
          <a:ln w="9525">
            <a:noFill/>
            <a:miter lim="800000"/>
            <a:headEnd/>
            <a:tailEnd/>
          </a:ln>
        </p:spPr>
        <p:txBody>
          <a:bodyPr>
            <a:spAutoFit/>
          </a:bodyPr>
          <a:lstStyle/>
          <a:p>
            <a:r>
              <a:rPr lang="es-MX"/>
              <a:t>Ondas de calor</a:t>
            </a:r>
            <a:endParaRPr lang="en-US"/>
          </a:p>
        </p:txBody>
      </p:sp>
      <p:sp>
        <p:nvSpPr>
          <p:cNvPr id="7181" name="13 CuadroTexto"/>
          <p:cNvSpPr txBox="1">
            <a:spLocks noChangeArrowheads="1"/>
          </p:cNvSpPr>
          <p:nvPr/>
        </p:nvSpPr>
        <p:spPr bwMode="auto">
          <a:xfrm>
            <a:off x="5580063" y="5678488"/>
            <a:ext cx="3448050" cy="646112"/>
          </a:xfrm>
          <a:prstGeom prst="rect">
            <a:avLst/>
          </a:prstGeom>
          <a:solidFill>
            <a:schemeClr val="bg1">
              <a:alpha val="65097"/>
            </a:schemeClr>
          </a:solidFill>
          <a:ln w="9525">
            <a:noFill/>
            <a:miter lim="800000"/>
            <a:headEnd/>
            <a:tailEnd/>
          </a:ln>
        </p:spPr>
        <p:txBody>
          <a:bodyPr>
            <a:spAutoFit/>
          </a:bodyPr>
          <a:lstStyle/>
          <a:p>
            <a:r>
              <a:rPr lang="es-MX" i="1"/>
              <a:t>*todos bajo escenario global de emisiones medio altos, A1B</a:t>
            </a:r>
            <a:endParaRPr lang="en-US" i="1"/>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1 Título"/>
          <p:cNvSpPr>
            <a:spLocks noGrp="1"/>
          </p:cNvSpPr>
          <p:nvPr>
            <p:ph type="title"/>
          </p:nvPr>
        </p:nvSpPr>
        <p:spPr/>
        <p:txBody>
          <a:bodyPr/>
          <a:lstStyle/>
          <a:p>
            <a:endParaRPr lang="en-US" smtClean="0"/>
          </a:p>
        </p:txBody>
      </p:sp>
      <p:pic>
        <p:nvPicPr>
          <p:cNvPr id="8195" name="Picture 2"/>
          <p:cNvPicPr>
            <a:picLocks noGrp="1" noChangeAspect="1" noChangeArrowheads="1"/>
          </p:cNvPicPr>
          <p:nvPr>
            <p:ph idx="1"/>
          </p:nvPr>
        </p:nvPicPr>
        <p:blipFill>
          <a:blip r:embed="rId2"/>
          <a:srcRect/>
          <a:stretch>
            <a:fillRect/>
          </a:stretch>
        </p:blipFill>
        <p:spPr>
          <a:xfrm>
            <a:off x="250825" y="269875"/>
            <a:ext cx="8497888" cy="5992813"/>
          </a:xfr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1 Imagen"/>
          <p:cNvPicPr>
            <a:picLocks noChangeAspect="1"/>
          </p:cNvPicPr>
          <p:nvPr/>
        </p:nvPicPr>
        <p:blipFill>
          <a:blip r:embed="rId2"/>
          <a:srcRect/>
          <a:stretch>
            <a:fillRect/>
          </a:stretch>
        </p:blipFill>
        <p:spPr bwMode="auto">
          <a:xfrm>
            <a:off x="107950" y="188913"/>
            <a:ext cx="9036050" cy="6096000"/>
          </a:xfrm>
          <a:prstGeom prst="rect">
            <a:avLst/>
          </a:prstGeom>
          <a:noFill/>
          <a:ln w="9525">
            <a:noFill/>
            <a:miter lim="800000"/>
            <a:headEnd/>
            <a:tailEnd/>
          </a:ln>
        </p:spPr>
      </p:pic>
      <p:sp>
        <p:nvSpPr>
          <p:cNvPr id="9219" name="1 Título"/>
          <p:cNvSpPr>
            <a:spLocks noGrp="1"/>
          </p:cNvSpPr>
          <p:nvPr>
            <p:ph type="title"/>
          </p:nvPr>
        </p:nvSpPr>
        <p:spPr/>
        <p:txBody>
          <a:bodyPr/>
          <a:lstStyle/>
          <a:p>
            <a:pPr algn="l"/>
            <a:r>
              <a:rPr lang="es-MX" sz="2800" b="1" smtClean="0">
                <a:latin typeface="Times New Roman" pitchFamily="18" charset="0"/>
                <a:cs typeface="Times New Roman" pitchFamily="18" charset="0"/>
              </a:rPr>
              <a:t>Métodos Escenario Referencia Deforestación y Degradación (ECOSUR/COLPOS)</a:t>
            </a:r>
            <a:endParaRPr lang="en-US" sz="2800" b="1" smtClean="0">
              <a:latin typeface="Times New Roman" pitchFamily="18" charset="0"/>
              <a:cs typeface="Times New Roman" pitchFamily="18" charset="0"/>
            </a:endParaRPr>
          </a:p>
        </p:txBody>
      </p:sp>
      <p:sp>
        <p:nvSpPr>
          <p:cNvPr id="9220" name="2 Marcador de contenido"/>
          <p:cNvSpPr>
            <a:spLocks noGrp="1"/>
          </p:cNvSpPr>
          <p:nvPr>
            <p:ph idx="1"/>
          </p:nvPr>
        </p:nvSpPr>
        <p:spPr>
          <a:xfrm>
            <a:off x="457200" y="1600200"/>
            <a:ext cx="8147050" cy="4349750"/>
          </a:xfrm>
          <a:solidFill>
            <a:schemeClr val="bg1">
              <a:alpha val="72156"/>
            </a:schemeClr>
          </a:solidFill>
        </p:spPr>
        <p:txBody>
          <a:bodyPr/>
          <a:lstStyle/>
          <a:p>
            <a:pPr>
              <a:spcAft>
                <a:spcPts val="1200"/>
              </a:spcAft>
            </a:pPr>
            <a:r>
              <a:rPr lang="es-MX" sz="2000" smtClean="0">
                <a:latin typeface="Times New Roman" pitchFamily="18" charset="0"/>
                <a:cs typeface="Times New Roman" pitchFamily="18" charset="0"/>
              </a:rPr>
              <a:t>Se generaron mapas multi-temporales de la categoría “bosque” con resolución de píxel de 30m, “bosque degradado”, con un rango de cobertura arbórea de 10 al 30%, y se extrajeron los datos estadísticos correspondientes a nivel estatal y municipal. </a:t>
            </a:r>
          </a:p>
          <a:p>
            <a:pPr>
              <a:spcAft>
                <a:spcPts val="1200"/>
              </a:spcAft>
            </a:pPr>
            <a:r>
              <a:rPr lang="es-MX" sz="2000" smtClean="0">
                <a:latin typeface="Times New Roman" pitchFamily="18" charset="0"/>
                <a:cs typeface="Times New Roman" pitchFamily="18" charset="0"/>
              </a:rPr>
              <a:t>A partir de los mapas que se muestran en la Figura 39, se generaron matrices de cambio para los periodos 1990-1995, 1995-2000, 2000-2005, 2005-2007 y 2007-2009. Esto se realizó a través de comparaciones cruzadas siguiendo la metodología empleada por De Jong. </a:t>
            </a:r>
          </a:p>
          <a:p>
            <a:pPr>
              <a:spcAft>
                <a:spcPts val="1200"/>
              </a:spcAft>
            </a:pPr>
            <a:r>
              <a:rPr lang="es-MX" sz="2000" smtClean="0">
                <a:latin typeface="Times New Roman" pitchFamily="18" charset="0"/>
                <a:cs typeface="Times New Roman" pitchFamily="18" charset="0"/>
              </a:rPr>
              <a:t>La clasificación “1-Sin información”, se refiere a las clasificaciones “no aplica” y “no bosque” utilizadas en los análisis de deforestación y degradación de este estudio y no fueron considerados en los cálculos siguientes. (</a:t>
            </a:r>
            <a:r>
              <a:rPr lang="en-US" sz="2000" smtClean="0">
                <a:latin typeface="Times New Roman" pitchFamily="18" charset="0"/>
                <a:cs typeface="Times New Roman" pitchFamily="18" charset="0"/>
              </a:rPr>
              <a:t>de Jong et al, 2010)</a:t>
            </a:r>
            <a:endParaRPr lang="es-MX" sz="2000" smtClean="0">
              <a:latin typeface="Times New Roman" pitchFamily="18" charset="0"/>
              <a:cs typeface="Times New Roman" pitchFamily="18" charset="0"/>
            </a:endParaRPr>
          </a:p>
          <a:p>
            <a:endParaRPr lang="en-US" sz="2000" smtClean="0">
              <a:latin typeface="Times New Roman" pitchFamily="18" charset="0"/>
              <a:cs typeface="Times New Roman" pitchFamily="18" charset="0"/>
            </a:endParaRPr>
          </a:p>
          <a:p>
            <a:endParaRPr lang="en-US" sz="2000" smtClean="0">
              <a:latin typeface="Times New Roman" pitchFamily="18" charset="0"/>
              <a:cs typeface="Times New Roman" pitchFamily="18" charset="0"/>
            </a:endParaRPr>
          </a:p>
          <a:p>
            <a:endParaRPr lang="en-US" sz="2000" smtClean="0">
              <a:latin typeface="Times New Roman" pitchFamily="18" charset="0"/>
              <a:cs typeface="Times New Roman" pitchFamily="18" charset="0"/>
            </a:endParaRPr>
          </a:p>
          <a:p>
            <a:endParaRPr lang="en-US" sz="200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Título"/>
          <p:cNvSpPr>
            <a:spLocks noGrp="1"/>
          </p:cNvSpPr>
          <p:nvPr>
            <p:ph type="title"/>
          </p:nvPr>
        </p:nvSpPr>
        <p:spPr/>
        <p:txBody>
          <a:bodyPr/>
          <a:lstStyle/>
          <a:p>
            <a:endParaRPr lang="en-US" smtClean="0"/>
          </a:p>
        </p:txBody>
      </p:sp>
      <p:pic>
        <p:nvPicPr>
          <p:cNvPr id="10243" name="3 Marcador de contenido"/>
          <p:cNvPicPr>
            <a:picLocks/>
          </p:cNvPicPr>
          <p:nvPr/>
        </p:nvPicPr>
        <p:blipFill>
          <a:blip r:embed="rId2"/>
          <a:srcRect/>
          <a:stretch>
            <a:fillRect/>
          </a:stretch>
        </p:blipFill>
        <p:spPr bwMode="auto">
          <a:xfrm>
            <a:off x="107950" y="198438"/>
            <a:ext cx="4752975" cy="3033712"/>
          </a:xfrm>
          <a:prstGeom prst="rect">
            <a:avLst/>
          </a:prstGeom>
          <a:noFill/>
          <a:ln w="9525">
            <a:noFill/>
            <a:miter lim="800000"/>
            <a:headEnd/>
            <a:tailEnd/>
          </a:ln>
        </p:spPr>
      </p:pic>
      <p:pic>
        <p:nvPicPr>
          <p:cNvPr id="10244" name="3 Marcador de contenido"/>
          <p:cNvPicPr>
            <a:picLocks noGrp="1"/>
          </p:cNvPicPr>
          <p:nvPr>
            <p:ph idx="4294967295"/>
          </p:nvPr>
        </p:nvPicPr>
        <p:blipFill>
          <a:blip r:embed="rId3"/>
          <a:srcRect/>
          <a:stretch>
            <a:fillRect/>
          </a:stretch>
        </p:blipFill>
        <p:spPr>
          <a:xfrm>
            <a:off x="4840288" y="193675"/>
            <a:ext cx="4249737" cy="3117850"/>
          </a:xfrm>
          <a:noFill/>
        </p:spPr>
      </p:pic>
      <p:pic>
        <p:nvPicPr>
          <p:cNvPr id="10245" name="3 Marcador de contenido"/>
          <p:cNvPicPr>
            <a:picLocks/>
          </p:cNvPicPr>
          <p:nvPr/>
        </p:nvPicPr>
        <p:blipFill>
          <a:blip r:embed="rId4"/>
          <a:srcRect/>
          <a:stretch>
            <a:fillRect/>
          </a:stretch>
        </p:blipFill>
        <p:spPr bwMode="auto">
          <a:xfrm>
            <a:off x="107950" y="3230563"/>
            <a:ext cx="4968875" cy="2879725"/>
          </a:xfrm>
          <a:prstGeom prst="rect">
            <a:avLst/>
          </a:prstGeom>
          <a:noFill/>
          <a:ln w="9525">
            <a:noFill/>
            <a:miter lim="800000"/>
            <a:headEnd/>
            <a:tailEnd/>
          </a:ln>
        </p:spPr>
      </p:pic>
      <p:pic>
        <p:nvPicPr>
          <p:cNvPr id="10246" name="3 Marcador de contenido"/>
          <p:cNvPicPr>
            <a:picLocks/>
          </p:cNvPicPr>
          <p:nvPr/>
        </p:nvPicPr>
        <p:blipFill>
          <a:blip r:embed="rId5"/>
          <a:srcRect/>
          <a:stretch>
            <a:fillRect/>
          </a:stretch>
        </p:blipFill>
        <p:spPr bwMode="auto">
          <a:xfrm>
            <a:off x="4535488" y="3189288"/>
            <a:ext cx="4537075" cy="3041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4299</TotalTime>
  <Words>1238</Words>
  <Application>Microsoft Office PowerPoint</Application>
  <PresentationFormat>Presentación en pantalla (4:3)</PresentationFormat>
  <Paragraphs>74</Paragraphs>
  <Slides>12</Slides>
  <Notes>2</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12</vt:i4>
      </vt:variant>
    </vt:vector>
  </HeadingPairs>
  <TitlesOfParts>
    <vt:vector size="18" baseType="lpstr">
      <vt:lpstr>Arial</vt:lpstr>
      <vt:lpstr>ヒラギノ角ゴ Pro W3</vt:lpstr>
      <vt:lpstr>Calibri</vt:lpstr>
      <vt:lpstr>Times New Roman</vt:lpstr>
      <vt:lpstr>Times</vt:lpstr>
      <vt:lpstr>Tema de Office</vt:lpstr>
      <vt:lpstr>Programa de Acción ante el Cambio Climático del Estado de Chiapas</vt:lpstr>
      <vt:lpstr>El Programa de Acción ante el Cambio Climático para el Estado de Chiapas  </vt:lpstr>
      <vt:lpstr>Diapositiva 3</vt:lpstr>
      <vt:lpstr>Diapositiva 4</vt:lpstr>
      <vt:lpstr>Diapositiva 5</vt:lpstr>
      <vt:lpstr>Escenarios climáticos a futuro (UNICACH, CI, UNAM)</vt:lpstr>
      <vt:lpstr>Diapositiva 7</vt:lpstr>
      <vt:lpstr>Métodos Escenario Referencia Deforestación y Degradación (ECOSUR/COLPOS)</vt:lpstr>
      <vt:lpstr>Diapositiva 9</vt:lpstr>
      <vt:lpstr>Probabilidad de deforestación futuro</vt:lpstr>
      <vt:lpstr>Siguientes pasos:</vt:lpstr>
      <vt:lpstr>Diapositiva 12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Luis Andrés Gómez Vázquez</dc:creator>
  <cp:lastModifiedBy>l</cp:lastModifiedBy>
  <cp:revision>384</cp:revision>
  <dcterms:created xsi:type="dcterms:W3CDTF">2011-04-07T13:09:09Z</dcterms:created>
  <dcterms:modified xsi:type="dcterms:W3CDTF">2012-03-28T00:28:20Z</dcterms:modified>
</cp:coreProperties>
</file>