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3" r:id="rId1"/>
  </p:sldMasterIdLst>
  <p:notesMasterIdLst>
    <p:notesMasterId r:id="rId20"/>
  </p:notesMasterIdLst>
  <p:handoutMasterIdLst>
    <p:handoutMasterId r:id="rId21"/>
  </p:handoutMasterIdLst>
  <p:sldIdLst>
    <p:sldId id="288" r:id="rId2"/>
    <p:sldId id="267" r:id="rId3"/>
    <p:sldId id="277" r:id="rId4"/>
    <p:sldId id="293" r:id="rId5"/>
    <p:sldId id="279" r:id="rId6"/>
    <p:sldId id="278" r:id="rId7"/>
    <p:sldId id="289" r:id="rId8"/>
    <p:sldId id="280" r:id="rId9"/>
    <p:sldId id="297" r:id="rId10"/>
    <p:sldId id="296" r:id="rId11"/>
    <p:sldId id="281" r:id="rId12"/>
    <p:sldId id="282" r:id="rId13"/>
    <p:sldId id="284" r:id="rId14"/>
    <p:sldId id="285" r:id="rId15"/>
    <p:sldId id="290" r:id="rId16"/>
    <p:sldId id="283" r:id="rId17"/>
    <p:sldId id="295" r:id="rId18"/>
    <p:sldId id="286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11"/>
    <a:srgbClr val="204184"/>
    <a:srgbClr val="814BC9"/>
    <a:srgbClr val="FFFFCC"/>
    <a:srgbClr val="FFFFFF"/>
    <a:srgbClr val="2953A7"/>
    <a:srgbClr val="66FF33"/>
    <a:srgbClr val="FFCC00"/>
    <a:srgbClr val="00B05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33" autoAdjust="0"/>
    <p:restoredTop sz="98098" autoAdjust="0"/>
  </p:normalViewPr>
  <p:slideViewPr>
    <p:cSldViewPr>
      <p:cViewPr>
        <p:scale>
          <a:sx n="75" d="100"/>
          <a:sy n="75" d="100"/>
        </p:scale>
        <p:origin x="-2238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4%20Abril\IMSS%20Abril%202012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gei-files\files\estadistica\Servicios%20Estad&#237;sticos\2012\Estad&#237;sticas%20Econ&#243;micas%20y%20de%20Empleo\IMSS%202012\06%20Junio\IMSS%20Junio%20201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6%20Junio\IMSS%20Junio%20201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6%20Junio\IMSS%20Junio%20201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6%20Junio\IMSS%20Junio%20201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gei-files\files\estadistica\Servicios%20Estad&#237;sticos\2012\Estad&#237;sticas%20Econ&#243;micas%20y%20de%20Empleo\IMSS%202012\06%20Junio\IMSS%20Junio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gei-files\files\estadistica\Servicios%20Estad&#237;sticos\2012\Estad&#237;sticas%20Econ&#243;micas%20y%20de%20Empleo\IMSS%202012\06%20Junio\IMSS%20Junio%20201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6%20Junio\IMSS%20Junio%202012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dgei-files\files\estadistica\Servicios%20Estad&#237;sticos\2012\Estad&#237;sticas%20Econ&#243;micas%20y%20de%20Empleo\IMSS%202012\07%20Julio\IMSS%20Julio%202012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io\Desktop\Trabajadores%20del%20IMSS%202006%20y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068656048949923E-2"/>
          <c:y val="0.11134779216450698"/>
          <c:w val="0.91612778995403132"/>
          <c:h val="0.77874933088242726"/>
        </c:manualLayout>
      </c:layout>
      <c:ofPieChart>
        <c:ofPieType val="bar"/>
        <c:varyColors val="1"/>
        <c:ser>
          <c:idx val="0"/>
          <c:order val="0"/>
          <c:tx>
            <c:v>Trabajadores Urbanos</c:v>
          </c:tx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8542737311268262E-2"/>
                  <c:y val="-9.5046257486541899E-3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4,253</a:t>
                    </a:r>
                  </a:p>
                  <a:p>
                    <a:pPr>
                      <a:defRPr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Trabajadores del</a:t>
                    </a:r>
                    <a:r>
                      <a:rPr lang="es-MX" baseline="0" dirty="0" smtClean="0"/>
                      <a:t> Campo</a:t>
                    </a:r>
                  </a:p>
                  <a:p>
                    <a:pPr>
                      <a:defRPr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baseline="0" dirty="0" smtClean="0"/>
                      <a:t>2.04%</a:t>
                    </a:r>
                    <a:endParaRPr lang="es-MX" dirty="0"/>
                  </a:p>
                </c:rich>
              </c:tx>
              <c:numFmt formatCode="0.00%" sourceLinked="0"/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6.0482206396884185E-3"/>
                  <c:y val="-8.0593002292674548E-2"/>
                </c:manualLayout>
              </c:layout>
              <c:tx>
                <c:rich>
                  <a:bodyPr/>
                  <a:lstStyle/>
                  <a:p>
                    <a:pPr>
                      <a:defRPr sz="1050" b="0"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20,860</a:t>
                    </a:r>
                  </a:p>
                  <a:p>
                    <a:pPr>
                      <a:defRPr sz="1050" b="0"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Trabajadores Urbanos Eventuales</a:t>
                    </a:r>
                  </a:p>
                  <a:p>
                    <a:pPr>
                      <a:defRPr sz="1050" b="0"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10.01%</a:t>
                    </a:r>
                    <a:endParaRPr lang="es-MX" dirty="0"/>
                  </a:p>
                </c:rich>
              </c:tx>
              <c:numFmt formatCode="0.00%" sourceLinked="0"/>
              <c:spPr>
                <a:solidFill>
                  <a:schemeClr val="accent4"/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9669674206457909E-3"/>
                  <c:y val="0.15226938168486329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183,192</a:t>
                    </a:r>
                  </a:p>
                  <a:p>
                    <a:pPr>
                      <a:defRPr sz="1100" 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Trabajadores</a:t>
                    </a:r>
                    <a:r>
                      <a:rPr lang="es-MX" baseline="0" dirty="0" smtClean="0"/>
                      <a:t> Urbanos Permanentes</a:t>
                    </a:r>
                  </a:p>
                  <a:p>
                    <a:pPr>
                      <a:defRPr sz="1100" b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baseline="0" dirty="0" smtClean="0"/>
                      <a:t>87.94%</a:t>
                    </a:r>
                    <a:endParaRPr lang="es-MX" dirty="0"/>
                  </a:p>
                </c:rich>
              </c:tx>
              <c:numFmt formatCode="0.00%" sourceLinked="0"/>
              <c:spPr>
                <a:solidFill>
                  <a:schemeClr val="accent5"/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5386817022692171"/>
                  <c:y val="-0.16562900839300679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204,052</a:t>
                    </a:r>
                  </a:p>
                  <a:p>
                    <a:pPr>
                      <a:defRPr sz="1100" 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dirty="0" smtClean="0"/>
                      <a:t>Trabajadores</a:t>
                    </a:r>
                    <a:r>
                      <a:rPr lang="es-MX" baseline="0" dirty="0" smtClean="0"/>
                      <a:t> Urbanos</a:t>
                    </a:r>
                  </a:p>
                  <a:p>
                    <a:pPr>
                      <a:defRPr sz="1100" b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s-MX" baseline="0" dirty="0" smtClean="0"/>
                      <a:t>97.96%</a:t>
                    </a:r>
                    <a:endParaRPr lang="es-MX" dirty="0"/>
                  </a:p>
                </c:rich>
              </c:tx>
              <c:numFmt formatCode="0.00%" sourceLinked="0"/>
              <c:spPr/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100" b="0">
                    <a:effectLst/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'Trab asegurados totales'!$I$5:$I$9</c:f>
              <c:strCache>
                <c:ptCount val="5"/>
                <c:pt idx="0">
                  <c:v>Trabajadores del Campo</c:v>
                </c:pt>
                <c:pt idx="3">
                  <c:v>Trabajadores Urbanos Eventuales</c:v>
                </c:pt>
                <c:pt idx="4">
                  <c:v>Trabajadores Urbanos Permanentes</c:v>
                </c:pt>
              </c:strCache>
            </c:strRef>
          </c:cat>
          <c:val>
            <c:numRef>
              <c:f>'Trab asegurados totales'!$J$5:$J$9</c:f>
              <c:numCache>
                <c:formatCode>General</c:formatCode>
                <c:ptCount val="5"/>
                <c:pt idx="0" formatCode="#,##0">
                  <c:v>5849</c:v>
                </c:pt>
                <c:pt idx="3" formatCode="#,##0">
                  <c:v>21141</c:v>
                </c:pt>
                <c:pt idx="4" formatCode="#,##0">
                  <c:v>181395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zero"/>
    <c:showDLblsOverMax val="0"/>
  </c:chart>
  <c:txPr>
    <a:bodyPr/>
    <a:lstStyle/>
    <a:p>
      <a:pPr>
        <a:defRPr sz="1800"/>
      </a:pPr>
      <a:endParaRPr lang="es-MX"/>
    </a:p>
  </c:txPr>
  <c:externalData r:id="rId2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S" dirty="0"/>
              <a:t>Empleos Generados y Variación</a:t>
            </a:r>
            <a:r>
              <a:rPr lang="es-ES" baseline="0" dirty="0"/>
              <a:t> </a:t>
            </a:r>
          </a:p>
          <a:p>
            <a:pPr>
              <a:defRPr lang="es-ES"/>
            </a:pPr>
            <a:r>
              <a:rPr lang="es-ES" baseline="0" dirty="0"/>
              <a:t>Junio </a:t>
            </a:r>
            <a:r>
              <a:rPr lang="es-ES" baseline="0" dirty="0" smtClean="0"/>
              <a:t>2006 </a:t>
            </a:r>
            <a:r>
              <a:rPr lang="es-ES" baseline="0" dirty="0"/>
              <a:t>- Junio 2012</a:t>
            </a:r>
            <a:endParaRPr lang="es-ES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374657345494923"/>
          <c:y val="0.21723051673019908"/>
          <c:w val="0.72156256761540316"/>
          <c:h val="0.49345578447389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'TPEU '!$E$42</c:f>
              <c:strCache>
                <c:ptCount val="1"/>
                <c:pt idx="0">
                  <c:v>Absolutos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3"/>
            <c:invertIfNegative val="0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2084998060313286E-3"/>
                  <c:y val="0.4594374930563270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994620955801424E-3"/>
                  <c:y val="0.299428535718253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863543220535745E-3"/>
                  <c:y val="0.294243695144983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620287459400997E-3"/>
                  <c:y val="0.255387248639040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620287459400997E-3"/>
                  <c:y val="0.17196005999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5930431189101489E-3"/>
                  <c:y val="0.16314159537829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6.3528058225716414E-3"/>
                </c:manualLayout>
              </c:layout>
              <c:numFmt formatCode="#,##0" sourceLinked="0"/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>
                    <a:defRPr lang="es-ES" sz="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4.2352038817144487E-3"/>
                </c:manualLayout>
              </c:layout>
              <c:numFmt formatCode="#,##0" sourceLinked="0"/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>
                    <a:defRPr lang="es-ES" sz="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9725256684609963E-3"/>
                  <c:y val="6.3528058225716414E-3"/>
                </c:manualLayout>
              </c:layout>
              <c:numFmt formatCode="#,##0" sourceLinked="0"/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>
                    <a:defRPr lang="es-ES" sz="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2325105671111264E-17"/>
                  <c:y val="2.7528825231143757E-2"/>
                </c:manualLayout>
              </c:layout>
              <c:numFmt formatCode="#,##0" sourceLinked="0"/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>
                    <a:defRPr lang="es-ES" sz="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9450513369219892E-3"/>
                  <c:y val="1.0588009704286081E-2"/>
                </c:manualLayout>
              </c:layout>
              <c:numFmt formatCode="#,##0" sourceLinked="0"/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>
                    <a:defRPr lang="es-ES" sz="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8901026738439732E-3"/>
                  <c:y val="1.0588009704286014E-2"/>
                </c:manualLayout>
              </c:layout>
              <c:numFmt formatCode="#,##0" sourceLinked="0"/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>
                    <a:defRPr lang="es-ES" sz="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6.3528058225716414E-3"/>
                </c:manualLayout>
              </c:layout>
              <c:numFmt formatCode="#,##0" sourceLinked="0"/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>
                    <a:defRPr lang="es-ES" sz="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numFmt formatCode="#,##0" sourceLinked="0"/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>
                    <a:defRPr lang="es-ES" sz="8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9725256684609963E-3"/>
                  <c:y val="6.35280582257155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lang="es-ES"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'TPEU '!$G$41:$T$41</c:f>
              <c:strCache>
                <c:ptCount val="14"/>
                <c:pt idx="0">
                  <c:v>Distrito Federal</c:v>
                </c:pt>
                <c:pt idx="1">
                  <c:v>Nuevo León</c:v>
                </c:pt>
                <c:pt idx="2">
                  <c:v>México</c:v>
                </c:pt>
                <c:pt idx="3">
                  <c:v>Jalisco</c:v>
                </c:pt>
                <c:pt idx="4">
                  <c:v>Guanajuato</c:v>
                </c:pt>
                <c:pt idx="5">
                  <c:v>Veracruz</c:v>
                </c:pt>
                <c:pt idx="6">
                  <c:v>Coahuila</c:v>
                </c:pt>
                <c:pt idx="7">
                  <c:v>Querétaro</c:v>
                </c:pt>
                <c:pt idx="8">
                  <c:v>Puebla</c:v>
                </c:pt>
                <c:pt idx="9">
                  <c:v>Michoacán</c:v>
                </c:pt>
                <c:pt idx="10">
                  <c:v>Sonora</c:v>
                </c:pt>
                <c:pt idx="11">
                  <c:v>Sinaloa</c:v>
                </c:pt>
                <c:pt idx="12">
                  <c:v>San Luis Potosí</c:v>
                </c:pt>
                <c:pt idx="13">
                  <c:v>Chiapas</c:v>
                </c:pt>
              </c:strCache>
            </c:strRef>
          </c:cat>
          <c:val>
            <c:numRef>
              <c:f>'TPEU '!$G$42:$T$42</c:f>
              <c:numCache>
                <c:formatCode>#,##0</c:formatCode>
                <c:ptCount val="14"/>
                <c:pt idx="0">
                  <c:v>357714</c:v>
                </c:pt>
                <c:pt idx="1">
                  <c:v>228140</c:v>
                </c:pt>
                <c:pt idx="2">
                  <c:v>222953</c:v>
                </c:pt>
                <c:pt idx="3">
                  <c:v>191235</c:v>
                </c:pt>
                <c:pt idx="4">
                  <c:v>124645</c:v>
                </c:pt>
                <c:pt idx="5">
                  <c:v>117819</c:v>
                </c:pt>
                <c:pt idx="6">
                  <c:v>102322</c:v>
                </c:pt>
                <c:pt idx="7">
                  <c:v>100817</c:v>
                </c:pt>
                <c:pt idx="8">
                  <c:v>71169</c:v>
                </c:pt>
                <c:pt idx="9">
                  <c:v>64487</c:v>
                </c:pt>
                <c:pt idx="10">
                  <c:v>64353</c:v>
                </c:pt>
                <c:pt idx="11">
                  <c:v>61724</c:v>
                </c:pt>
                <c:pt idx="12">
                  <c:v>51688</c:v>
                </c:pt>
                <c:pt idx="13">
                  <c:v>42135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0"/>
        <c:overlap val="-50"/>
        <c:axId val="117564160"/>
        <c:axId val="117565696"/>
      </c:barChart>
      <c:lineChart>
        <c:grouping val="standard"/>
        <c:varyColors val="0"/>
        <c:ser>
          <c:idx val="4"/>
          <c:order val="1"/>
          <c:tx>
            <c:strRef>
              <c:f>'TPEU '!$E$43</c:f>
              <c:strCache>
                <c:ptCount val="1"/>
                <c:pt idx="0">
                  <c:v>Porcentajes</c:v>
                </c:pt>
              </c:strCache>
            </c:strRef>
          </c:tx>
          <c:spPr>
            <a:ln w="12700">
              <a:solidFill>
                <a:srgbClr val="80008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rgbClr val="8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8066159089391429E-2"/>
                  <c:y val="2.04594717954362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99077678364983E-2"/>
                  <c:y val="-2.70706032663037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525357335138081E-2"/>
                  <c:y val="-4.5685548827908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96680736728939E-2"/>
                  <c:y val="-4.3222280857682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165666363758888E-2"/>
                  <c:y val="-1.7636929230085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959160251877181E-2"/>
                  <c:y val="-4.850155538273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7959160251877125E-2"/>
                  <c:y val="4.1800563826241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180021492066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6869729000811799E-2"/>
                  <c:y val="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759757323372177E-2"/>
                  <c:y val="-3.0342461948672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7517697682285345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435249062283836E-2"/>
                  <c:y val="-4.850155538273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55232392310005E-2"/>
                  <c:y val="-3.7913495722697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993907045004831E-2"/>
                  <c:y val="-4.8675841573158539E-2"/>
                </c:manualLayout>
              </c:layout>
              <c:numFmt formatCode="0.0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lang="es-ES" sz="8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93131417115248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2.4496229967520797E-2"/>
                  <c:y val="-2.7798693680284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1434201221580695E-2"/>
                  <c:y val="3.057856304831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2.6027244340490845E-2"/>
                  <c:y val="3.057856304831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s-ES"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'TPEU '!$G$41:$T$41</c:f>
              <c:strCache>
                <c:ptCount val="14"/>
                <c:pt idx="0">
                  <c:v>Distrito Federal</c:v>
                </c:pt>
                <c:pt idx="1">
                  <c:v>Nuevo León</c:v>
                </c:pt>
                <c:pt idx="2">
                  <c:v>México</c:v>
                </c:pt>
                <c:pt idx="3">
                  <c:v>Jalisco</c:v>
                </c:pt>
                <c:pt idx="4">
                  <c:v>Guanajuato</c:v>
                </c:pt>
                <c:pt idx="5">
                  <c:v>Veracruz</c:v>
                </c:pt>
                <c:pt idx="6">
                  <c:v>Coahuila</c:v>
                </c:pt>
                <c:pt idx="7">
                  <c:v>Querétaro</c:v>
                </c:pt>
                <c:pt idx="8">
                  <c:v>Puebla</c:v>
                </c:pt>
                <c:pt idx="9">
                  <c:v>Michoacán</c:v>
                </c:pt>
                <c:pt idx="10">
                  <c:v>Sonora</c:v>
                </c:pt>
                <c:pt idx="11">
                  <c:v>Sinaloa</c:v>
                </c:pt>
                <c:pt idx="12">
                  <c:v>San Luis Potosí</c:v>
                </c:pt>
                <c:pt idx="13">
                  <c:v>Chiapas</c:v>
                </c:pt>
              </c:strCache>
            </c:strRef>
          </c:cat>
          <c:val>
            <c:numRef>
              <c:f>'TPEU '!$G$43:$T$43</c:f>
              <c:numCache>
                <c:formatCode>#,##0.00</c:formatCode>
                <c:ptCount val="14"/>
                <c:pt idx="0">
                  <c:v>15.08732549767879</c:v>
                </c:pt>
                <c:pt idx="1">
                  <c:v>21.888552020570302</c:v>
                </c:pt>
                <c:pt idx="2">
                  <c:v>20.55800469706513</c:v>
                </c:pt>
                <c:pt idx="3">
                  <c:v>16.997563713643473</c:v>
                </c:pt>
                <c:pt idx="4">
                  <c:v>22.321932245338004</c:v>
                </c:pt>
                <c:pt idx="5">
                  <c:v>20.126169709020459</c:v>
                </c:pt>
                <c:pt idx="6">
                  <c:v>19.819896602286846</c:v>
                </c:pt>
                <c:pt idx="7">
                  <c:v>34.791236019421831</c:v>
                </c:pt>
                <c:pt idx="8">
                  <c:v>17.602190349699114</c:v>
                </c:pt>
                <c:pt idx="9">
                  <c:v>23.215217853041437</c:v>
                </c:pt>
                <c:pt idx="10">
                  <c:v>15.765529608905695</c:v>
                </c:pt>
                <c:pt idx="11">
                  <c:v>18.442967057593179</c:v>
                </c:pt>
                <c:pt idx="12">
                  <c:v>19.115950176040712</c:v>
                </c:pt>
                <c:pt idx="13">
                  <c:v>25.6718800455739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268864"/>
        <c:axId val="117270400"/>
      </c:lineChart>
      <c:catAx>
        <c:axId val="1175641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lang="es-ES" sz="7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117565696"/>
        <c:crossesAt val="-1000"/>
        <c:auto val="0"/>
        <c:lblAlgn val="ctr"/>
        <c:lblOffset val="200"/>
        <c:tickLblSkip val="1"/>
        <c:tickMarkSkip val="1"/>
        <c:noMultiLvlLbl val="0"/>
      </c:catAx>
      <c:valAx>
        <c:axId val="117565696"/>
        <c:scaling>
          <c:orientation val="minMax"/>
          <c:max val="4000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lang="es-ES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sz="1000"/>
                  <a:t>Empleos Generados</a:t>
                </a:r>
              </a:p>
            </c:rich>
          </c:tx>
          <c:layout>
            <c:manualLayout>
              <c:xMode val="edge"/>
              <c:yMode val="edge"/>
              <c:x val="3.1550706082313452E-2"/>
              <c:y val="0.35365328887778835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cross"/>
        <c:minorTickMark val="none"/>
        <c:tickLblPos val="nextTo"/>
        <c:spPr>
          <a:ln w="3175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lang="es-ES" sz="7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117564160"/>
        <c:crosses val="autoZero"/>
        <c:crossBetween val="between"/>
        <c:minorUnit val="400"/>
      </c:valAx>
      <c:catAx>
        <c:axId val="117268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7270400"/>
        <c:crossesAt val="-3"/>
        <c:auto val="0"/>
        <c:lblAlgn val="ctr"/>
        <c:lblOffset val="100"/>
        <c:noMultiLvlLbl val="0"/>
      </c:catAx>
      <c:valAx>
        <c:axId val="117270400"/>
        <c:scaling>
          <c:orientation val="minMax"/>
          <c:max val="35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lang="es-ES"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sz="1000"/>
                  <a:t>Variación</a:t>
                </a:r>
              </a:p>
            </c:rich>
          </c:tx>
          <c:layout>
            <c:manualLayout>
              <c:xMode val="edge"/>
              <c:yMode val="edge"/>
              <c:x val="0.9308558119092426"/>
              <c:y val="0.3551248197270197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cross"/>
        <c:minorTickMark val="none"/>
        <c:tickLblPos val="nextTo"/>
        <c:spPr>
          <a:ln w="12700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lang="es-ES" sz="7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117268864"/>
        <c:crosses val="max"/>
        <c:crossBetween val="between"/>
        <c:minorUnit val="0.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2034679524937087"/>
          <c:y val="0.94870893084044294"/>
          <c:w val="0.35693661639016538"/>
          <c:h val="4.3382594351333001E-2"/>
        </c:manualLayout>
      </c:layout>
      <c:overlay val="0"/>
      <c:txPr>
        <a:bodyPr/>
        <a:lstStyle/>
        <a:p>
          <a:pPr>
            <a:defRPr lang="es-ES"/>
          </a:pPr>
          <a:endParaRPr lang="es-MX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134590675493584E-4"/>
          <c:y val="7.9933334340367465E-2"/>
          <c:w val="0.98255458517150729"/>
          <c:h val="0.72149400982308443"/>
        </c:manualLayout>
      </c:layout>
      <c:lineChart>
        <c:grouping val="standard"/>
        <c:varyColors val="0"/>
        <c:ser>
          <c:idx val="0"/>
          <c:order val="0"/>
          <c:tx>
            <c:strRef>
              <c:f>'Trab Urb Perm y Event'!$C$3</c:f>
              <c:strCache>
                <c:ptCount val="1"/>
                <c:pt idx="0">
                  <c:v>Trabajadores Permanentes Urbanos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Event'!$A$34:$A$46</c:f>
              <c:numCache>
                <c:formatCode>mmm\-yy</c:formatCode>
                <c:ptCount val="13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  <c:pt idx="12">
                  <c:v>41061</c:v>
                </c:pt>
              </c:numCache>
            </c:numRef>
          </c:cat>
          <c:val>
            <c:numRef>
              <c:f>'Trab Urb Perm y Event'!$C$34:$C$46</c:f>
              <c:numCache>
                <c:formatCode>#,##0</c:formatCode>
                <c:ptCount val="13"/>
                <c:pt idx="0">
                  <c:v>177184</c:v>
                </c:pt>
                <c:pt idx="1">
                  <c:v>176671</c:v>
                </c:pt>
                <c:pt idx="2">
                  <c:v>178870</c:v>
                </c:pt>
                <c:pt idx="3">
                  <c:v>179565</c:v>
                </c:pt>
                <c:pt idx="4">
                  <c:v>180743</c:v>
                </c:pt>
                <c:pt idx="5">
                  <c:v>182538</c:v>
                </c:pt>
                <c:pt idx="6">
                  <c:v>181230</c:v>
                </c:pt>
                <c:pt idx="7">
                  <c:v>179240</c:v>
                </c:pt>
                <c:pt idx="8">
                  <c:v>180517</c:v>
                </c:pt>
                <c:pt idx="9">
                  <c:v>181331</c:v>
                </c:pt>
                <c:pt idx="10">
                  <c:v>181395</c:v>
                </c:pt>
                <c:pt idx="11">
                  <c:v>181585</c:v>
                </c:pt>
                <c:pt idx="12">
                  <c:v>183192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'Trab Urb Perm y Event'!$D$3</c:f>
              <c:strCache>
                <c:ptCount val="1"/>
                <c:pt idx="0">
                  <c:v>Trabajadores Eventuales Urbanos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txPr>
              <a:bodyPr/>
              <a:lstStyle/>
              <a:p>
                <a:pPr>
                  <a:defRPr sz="100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Event'!$A$34:$A$46</c:f>
              <c:numCache>
                <c:formatCode>mmm\-yy</c:formatCode>
                <c:ptCount val="13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  <c:pt idx="12">
                  <c:v>41061</c:v>
                </c:pt>
              </c:numCache>
            </c:numRef>
          </c:cat>
          <c:val>
            <c:numRef>
              <c:f>'Trab Urb Perm y Event'!$D$34:$D$46</c:f>
              <c:numCache>
                <c:formatCode>#,##0</c:formatCode>
                <c:ptCount val="13"/>
                <c:pt idx="0">
                  <c:v>19267</c:v>
                </c:pt>
                <c:pt idx="1">
                  <c:v>19756</c:v>
                </c:pt>
                <c:pt idx="2">
                  <c:v>19510</c:v>
                </c:pt>
                <c:pt idx="3">
                  <c:v>20080</c:v>
                </c:pt>
                <c:pt idx="4">
                  <c:v>20235</c:v>
                </c:pt>
                <c:pt idx="5">
                  <c:v>20858</c:v>
                </c:pt>
                <c:pt idx="6">
                  <c:v>20592</c:v>
                </c:pt>
                <c:pt idx="7">
                  <c:v>19554</c:v>
                </c:pt>
                <c:pt idx="8">
                  <c:v>20512</c:v>
                </c:pt>
                <c:pt idx="9">
                  <c:v>21321</c:v>
                </c:pt>
                <c:pt idx="10">
                  <c:v>21141</c:v>
                </c:pt>
                <c:pt idx="11">
                  <c:v>20859</c:v>
                </c:pt>
                <c:pt idx="12">
                  <c:v>20860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'Trab Urb Perm y Event'!$E$3</c:f>
              <c:strCache>
                <c:ptCount val="1"/>
                <c:pt idx="0">
                  <c:v>Total Trabajadores Urbanos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txPr>
              <a:bodyPr/>
              <a:lstStyle/>
              <a:p>
                <a:pPr>
                  <a:defRPr sz="100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Event'!$A$34:$A$46</c:f>
              <c:numCache>
                <c:formatCode>mmm\-yy</c:formatCode>
                <c:ptCount val="13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  <c:pt idx="12">
                  <c:v>41061</c:v>
                </c:pt>
              </c:numCache>
            </c:numRef>
          </c:cat>
          <c:val>
            <c:numRef>
              <c:f>'Trab Urb Perm y Event'!$E$34:$E$46</c:f>
              <c:numCache>
                <c:formatCode>#,##0</c:formatCode>
                <c:ptCount val="13"/>
                <c:pt idx="0">
                  <c:v>196451</c:v>
                </c:pt>
                <c:pt idx="1">
                  <c:v>196427</c:v>
                </c:pt>
                <c:pt idx="2">
                  <c:v>198380</c:v>
                </c:pt>
                <c:pt idx="3">
                  <c:v>199645</c:v>
                </c:pt>
                <c:pt idx="4">
                  <c:v>200978</c:v>
                </c:pt>
                <c:pt idx="5">
                  <c:v>203396</c:v>
                </c:pt>
                <c:pt idx="6">
                  <c:v>201822</c:v>
                </c:pt>
                <c:pt idx="7">
                  <c:v>198794</c:v>
                </c:pt>
                <c:pt idx="8">
                  <c:v>201029</c:v>
                </c:pt>
                <c:pt idx="9">
                  <c:v>202652</c:v>
                </c:pt>
                <c:pt idx="10">
                  <c:v>202536</c:v>
                </c:pt>
                <c:pt idx="11">
                  <c:v>202444</c:v>
                </c:pt>
                <c:pt idx="12">
                  <c:v>204052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18272"/>
        <c:axId val="106919808"/>
      </c:lineChart>
      <c:dateAx>
        <c:axId val="106918272"/>
        <c:scaling>
          <c:orientation val="minMax"/>
        </c:scaling>
        <c:delete val="0"/>
        <c:axPos val="b"/>
        <c:majorGridlines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s-MX"/>
          </a:p>
        </c:txPr>
        <c:crossAx val="106919808"/>
        <c:crosses val="autoZero"/>
        <c:auto val="1"/>
        <c:lblOffset val="100"/>
        <c:baseTimeUnit val="months"/>
      </c:dateAx>
      <c:valAx>
        <c:axId val="106919808"/>
        <c:scaling>
          <c:orientation val="minMax"/>
          <c:max val="21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106918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7133049004296254E-2"/>
          <c:y val="0.93168341490750117"/>
          <c:w val="0.89999991449643346"/>
          <c:h val="6.8196036817167918E-2"/>
        </c:manualLayout>
      </c:layout>
      <c:overlay val="0"/>
      <c:txPr>
        <a:bodyPr/>
        <a:lstStyle/>
        <a:p>
          <a:pPr>
            <a:defRPr sz="100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4.2575562480476045E-2"/>
          <c:w val="1"/>
          <c:h val="0.7144535958369207"/>
        </c:manualLayout>
      </c:layout>
      <c:lineChart>
        <c:grouping val="standard"/>
        <c:varyColors val="0"/>
        <c:ser>
          <c:idx val="0"/>
          <c:order val="0"/>
          <c:tx>
            <c:strRef>
              <c:f>'Trab Urb Perm y Event'!$F$3</c:f>
              <c:strCache>
                <c:ptCount val="1"/>
                <c:pt idx="0">
                  <c:v>Trabajadores Permanentes del Campo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Event'!$A$34:$A$46</c:f>
              <c:numCache>
                <c:formatCode>mmm\-yy</c:formatCode>
                <c:ptCount val="13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  <c:pt idx="12">
                  <c:v>41061</c:v>
                </c:pt>
              </c:numCache>
            </c:numRef>
          </c:cat>
          <c:val>
            <c:numRef>
              <c:f>'Trab Urb Perm y Event'!$F$34:$F$46</c:f>
              <c:numCache>
                <c:formatCode>#,##0</c:formatCode>
                <c:ptCount val="13"/>
                <c:pt idx="0">
                  <c:v>1300</c:v>
                </c:pt>
                <c:pt idx="1">
                  <c:v>1310</c:v>
                </c:pt>
                <c:pt idx="2">
                  <c:v>1316</c:v>
                </c:pt>
                <c:pt idx="3">
                  <c:v>1317</c:v>
                </c:pt>
                <c:pt idx="4">
                  <c:v>1325</c:v>
                </c:pt>
                <c:pt idx="5">
                  <c:v>1326</c:v>
                </c:pt>
                <c:pt idx="6">
                  <c:v>2120</c:v>
                </c:pt>
                <c:pt idx="7">
                  <c:v>2157</c:v>
                </c:pt>
                <c:pt idx="8">
                  <c:v>2167</c:v>
                </c:pt>
                <c:pt idx="9">
                  <c:v>2180</c:v>
                </c:pt>
                <c:pt idx="10">
                  <c:v>2172</c:v>
                </c:pt>
                <c:pt idx="11">
                  <c:v>2245</c:v>
                </c:pt>
                <c:pt idx="12">
                  <c:v>2212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'Trab Urb Perm y Event'!$G$3</c:f>
              <c:strCache>
                <c:ptCount val="1"/>
                <c:pt idx="0">
                  <c:v>Trabajadores Eventuales del Campo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Event'!$A$34:$A$46</c:f>
              <c:numCache>
                <c:formatCode>mmm\-yy</c:formatCode>
                <c:ptCount val="13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  <c:pt idx="12">
                  <c:v>41061</c:v>
                </c:pt>
              </c:numCache>
            </c:numRef>
          </c:cat>
          <c:val>
            <c:numRef>
              <c:f>'Trab Urb Perm y Event'!$G$34:$G$46</c:f>
              <c:numCache>
                <c:formatCode>#,##0</c:formatCode>
                <c:ptCount val="13"/>
                <c:pt idx="0">
                  <c:v>1725</c:v>
                </c:pt>
                <c:pt idx="1">
                  <c:v>1696</c:v>
                </c:pt>
                <c:pt idx="2">
                  <c:v>1814</c:v>
                </c:pt>
                <c:pt idx="3">
                  <c:v>1824</c:v>
                </c:pt>
                <c:pt idx="4">
                  <c:v>1880</c:v>
                </c:pt>
                <c:pt idx="5">
                  <c:v>2563</c:v>
                </c:pt>
                <c:pt idx="6">
                  <c:v>3235</c:v>
                </c:pt>
                <c:pt idx="7">
                  <c:v>3406</c:v>
                </c:pt>
                <c:pt idx="8">
                  <c:v>3773</c:v>
                </c:pt>
                <c:pt idx="9">
                  <c:v>3488</c:v>
                </c:pt>
                <c:pt idx="10">
                  <c:v>3677</c:v>
                </c:pt>
                <c:pt idx="11">
                  <c:v>3949</c:v>
                </c:pt>
                <c:pt idx="12">
                  <c:v>2041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'Trab Urb Perm y Event'!$H$3</c:f>
              <c:strCache>
                <c:ptCount val="1"/>
                <c:pt idx="0">
                  <c:v>Total Trabajadores del Campo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'Trab Urb Perm y Event'!$A$34:$A$46</c:f>
              <c:numCache>
                <c:formatCode>mmm\-yy</c:formatCode>
                <c:ptCount val="13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  <c:pt idx="12">
                  <c:v>41061</c:v>
                </c:pt>
              </c:numCache>
            </c:numRef>
          </c:cat>
          <c:val>
            <c:numRef>
              <c:f>'Trab Urb Perm y Event'!$H$34:$H$46</c:f>
              <c:numCache>
                <c:formatCode>#,##0</c:formatCode>
                <c:ptCount val="13"/>
                <c:pt idx="0">
                  <c:v>3025</c:v>
                </c:pt>
                <c:pt idx="1">
                  <c:v>3006</c:v>
                </c:pt>
                <c:pt idx="2">
                  <c:v>3130</c:v>
                </c:pt>
                <c:pt idx="3">
                  <c:v>3141</c:v>
                </c:pt>
                <c:pt idx="4">
                  <c:v>3205</c:v>
                </c:pt>
                <c:pt idx="5">
                  <c:v>3889</c:v>
                </c:pt>
                <c:pt idx="6">
                  <c:v>5355</c:v>
                </c:pt>
                <c:pt idx="7">
                  <c:v>5563</c:v>
                </c:pt>
                <c:pt idx="8">
                  <c:v>5940</c:v>
                </c:pt>
                <c:pt idx="9">
                  <c:v>5668</c:v>
                </c:pt>
                <c:pt idx="10">
                  <c:v>5849</c:v>
                </c:pt>
                <c:pt idx="11">
                  <c:v>6194</c:v>
                </c:pt>
                <c:pt idx="12">
                  <c:v>4253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484032"/>
        <c:axId val="81502208"/>
      </c:lineChart>
      <c:dateAx>
        <c:axId val="81484032"/>
        <c:scaling>
          <c:orientation val="minMax"/>
        </c:scaling>
        <c:delete val="0"/>
        <c:axPos val="b"/>
        <c:majorGridlines/>
        <c:numFmt formatCode="mmm\-yy" sourceLinked="1"/>
        <c:majorTickMark val="out"/>
        <c:minorTickMark val="none"/>
        <c:tickLblPos val="nextTo"/>
        <c:crossAx val="81502208"/>
        <c:crosses val="autoZero"/>
        <c:auto val="1"/>
        <c:lblOffset val="100"/>
        <c:baseTimeUnit val="months"/>
      </c:dateAx>
      <c:valAx>
        <c:axId val="815022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81484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9434674880110177"/>
          <c:w val="1"/>
          <c:h val="7.153810069137134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547819512273468E-2"/>
          <c:y val="6.3032491054676232E-2"/>
          <c:w val="0.9484521804877265"/>
          <c:h val="0.6818138785805516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Lbls>
            <c:txPr>
              <a:bodyPr rot="-2700000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'Perman % este mes'!$E$6:$E$21</c:f>
              <c:strCache>
                <c:ptCount val="16"/>
                <c:pt idx="0">
                  <c:v>Yucatán</c:v>
                </c:pt>
                <c:pt idx="1">
                  <c:v>Chihuahua</c:v>
                </c:pt>
                <c:pt idx="2">
                  <c:v>Baja California</c:v>
                </c:pt>
                <c:pt idx="3">
                  <c:v>Aguascalientes</c:v>
                </c:pt>
                <c:pt idx="4">
                  <c:v>Chiapas</c:v>
                </c:pt>
                <c:pt idx="5">
                  <c:v>Nuevo León</c:v>
                </c:pt>
                <c:pt idx="6">
                  <c:v>Jalisco</c:v>
                </c:pt>
                <c:pt idx="7">
                  <c:v>Tamaulipas</c:v>
                </c:pt>
                <c:pt idx="8">
                  <c:v>Coahuila</c:v>
                </c:pt>
                <c:pt idx="9">
                  <c:v>Guanajuato</c:v>
                </c:pt>
                <c:pt idx="10">
                  <c:v>Sinaloa</c:v>
                </c:pt>
                <c:pt idx="11">
                  <c:v>Oaxaca</c:v>
                </c:pt>
                <c:pt idx="12">
                  <c:v>Durango</c:v>
                </c:pt>
                <c:pt idx="13">
                  <c:v>Distrito Federal</c:v>
                </c:pt>
                <c:pt idx="14">
                  <c:v>Morelos</c:v>
                </c:pt>
                <c:pt idx="15">
                  <c:v>Nacional</c:v>
                </c:pt>
              </c:strCache>
            </c:strRef>
          </c:cat>
          <c:val>
            <c:numRef>
              <c:f>'Perman % este mes'!$F$6:$F$21</c:f>
              <c:numCache>
                <c:formatCode>#,##0.00_ ;\-#,##0.00\ </c:formatCode>
                <c:ptCount val="16"/>
                <c:pt idx="0">
                  <c:v>91.441727424155545</c:v>
                </c:pt>
                <c:pt idx="1">
                  <c:v>91.084843724269192</c:v>
                </c:pt>
                <c:pt idx="2">
                  <c:v>91.008843153044538</c:v>
                </c:pt>
                <c:pt idx="3">
                  <c:v>90.11512683770539</c:v>
                </c:pt>
                <c:pt idx="4">
                  <c:v>89.00602481937544</c:v>
                </c:pt>
                <c:pt idx="5">
                  <c:v>88.780121607765778</c:v>
                </c:pt>
                <c:pt idx="6">
                  <c:v>88.460579828661309</c:v>
                </c:pt>
                <c:pt idx="7">
                  <c:v>87.662289928835719</c:v>
                </c:pt>
                <c:pt idx="8">
                  <c:v>87.364965202803035</c:v>
                </c:pt>
                <c:pt idx="9">
                  <c:v>86.88828941118021</c:v>
                </c:pt>
                <c:pt idx="10">
                  <c:v>86.815723470527743</c:v>
                </c:pt>
                <c:pt idx="11">
                  <c:v>86.814008363899731</c:v>
                </c:pt>
                <c:pt idx="12">
                  <c:v>86.685049940149355</c:v>
                </c:pt>
                <c:pt idx="13">
                  <c:v>86.63844047157022</c:v>
                </c:pt>
                <c:pt idx="14">
                  <c:v>86.416111505343324</c:v>
                </c:pt>
                <c:pt idx="15">
                  <c:v>86.174520760962196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977920"/>
        <c:axId val="106979712"/>
        <c:axId val="0"/>
      </c:bar3DChart>
      <c:catAx>
        <c:axId val="10697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979712"/>
        <c:crosses val="autoZero"/>
        <c:auto val="1"/>
        <c:lblAlgn val="ctr"/>
        <c:lblOffset val="100"/>
        <c:noMultiLvlLbl val="0"/>
      </c:catAx>
      <c:valAx>
        <c:axId val="106979712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dirty="0" smtClean="0"/>
                  <a:t>Porcentajes</a:t>
                </a:r>
                <a:endParaRPr lang="es-MX" dirty="0"/>
              </a:p>
            </c:rich>
          </c:tx>
          <c:layout>
            <c:manualLayout>
              <c:xMode val="edge"/>
              <c:yMode val="edge"/>
              <c:x val="1.9683452473228239E-3"/>
              <c:y val="0.25927669125039393"/>
            </c:manualLayout>
          </c:layout>
          <c:overlay val="0"/>
        </c:title>
        <c:numFmt formatCode="#,##0.00_ ;\-#,##0.00\ " sourceLinked="1"/>
        <c:majorTickMark val="out"/>
        <c:minorTickMark val="none"/>
        <c:tickLblPos val="nextTo"/>
        <c:crossAx val="106977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4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1121788420933219"/>
          <c:w val="0.59438143660975107"/>
          <c:h val="0.78669882057606244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plosion val="28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8.3233029184496737E-2"/>
                  <c:y val="5.66642455424870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mtClean="0"/>
                      <a:t>54,689</a:t>
                    </a:r>
                  </a:p>
                  <a:p>
                    <a:pPr>
                      <a:defR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z="900" smtClean="0"/>
                      <a:t>29.50</a:t>
                    </a:r>
                    <a:r>
                      <a:rPr lang="en-US" sz="900"/>
                      <a:t>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8209262668132663E-2"/>
                  <c:y val="-0.21409536038734059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mtClean="0"/>
                      <a:t>50,214</a:t>
                    </a:r>
                  </a:p>
                  <a:p>
                    <a:pPr>
                      <a:defR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z="900" smtClean="0"/>
                      <a:t>27.08</a:t>
                    </a:r>
                    <a:r>
                      <a:rPr lang="en-US" sz="900"/>
                      <a:t>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8166602178302028E-2"/>
                  <c:y val="-0.11600559423259506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36,326</a:t>
                    </a:r>
                  </a:p>
                  <a:p>
                    <a:r>
                      <a:rPr lang="en-US" sz="900" smtClean="0"/>
                      <a:t>19.59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4937363281474473E-2"/>
                  <c:y val="2.060876118082631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14,748</a:t>
                    </a:r>
                  </a:p>
                  <a:p>
                    <a:r>
                      <a:rPr lang="en-US" sz="900" smtClean="0"/>
                      <a:t>7.95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5132676829011335E-2"/>
                  <c:y val="-2.782206688413834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11,029</a:t>
                    </a:r>
                  </a:p>
                  <a:p>
                    <a:r>
                      <a:rPr lang="en-US" sz="900" smtClean="0"/>
                      <a:t>5.95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2733910791521249E-2"/>
                  <c:y val="-6.937128203127042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9,116</a:t>
                    </a:r>
                  </a:p>
                  <a:p>
                    <a:r>
                      <a:rPr lang="en-US" sz="900" smtClean="0"/>
                      <a:t>4.92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1077425784108281E-2"/>
                  <c:y val="-0.1022916989554806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6,241</a:t>
                    </a:r>
                    <a:br>
                      <a:rPr lang="en-US" smtClean="0"/>
                    </a:br>
                    <a:r>
                      <a:rPr lang="en-US" sz="900" smtClean="0"/>
                      <a:t>3.37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3.4738118178439942E-3"/>
                  <c:y val="-9.995401950176871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1,934</a:t>
                    </a:r>
                  </a:p>
                  <a:p>
                    <a:r>
                      <a:rPr lang="en-US" sz="900" smtClean="0"/>
                      <a:t>1.04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2.6181298342329778E-2"/>
                  <c:y val="-1.211691047865735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1,107</a:t>
                    </a:r>
                  </a:p>
                  <a:p>
                    <a:r>
                      <a:rPr lang="en-US" sz="900" smtClean="0"/>
                      <a:t>0.60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'TPEU x Sector de Act'!$A$5:$A$13</c:f>
              <c:strCache>
                <c:ptCount val="9"/>
                <c:pt idx="0">
                  <c:v>Servicios sociales y comunales</c:v>
                </c:pt>
                <c:pt idx="1">
                  <c:v>Comercio</c:v>
                </c:pt>
                <c:pt idx="2">
                  <c:v>Servicios para empresas, personas y el hogar</c:v>
                </c:pt>
                <c:pt idx="3">
                  <c:v>Industrias de transformación</c:v>
                </c:pt>
                <c:pt idx="4">
                  <c:v>Agricultura, ganadería, silvicultura, pesca y caza</c:v>
                </c:pt>
                <c:pt idx="5">
                  <c:v>Industria de la construcción</c:v>
                </c:pt>
                <c:pt idx="6">
                  <c:v>Transportes y comunicaciones</c:v>
                </c:pt>
                <c:pt idx="7">
                  <c:v>Industria eléctrica, captación y suministro de agua potable</c:v>
                </c:pt>
                <c:pt idx="8">
                  <c:v>Industrias extractivas</c:v>
                </c:pt>
              </c:strCache>
            </c:strRef>
          </c:cat>
          <c:val>
            <c:numRef>
              <c:f>'TPEU x Sector de Act'!$B$5:$B$13</c:f>
              <c:numCache>
                <c:formatCode>#,##0</c:formatCode>
                <c:ptCount val="9"/>
                <c:pt idx="0">
                  <c:v>54689</c:v>
                </c:pt>
                <c:pt idx="1">
                  <c:v>50214</c:v>
                </c:pt>
                <c:pt idx="2">
                  <c:v>36326</c:v>
                </c:pt>
                <c:pt idx="3">
                  <c:v>14748</c:v>
                </c:pt>
                <c:pt idx="4">
                  <c:v>11029</c:v>
                </c:pt>
                <c:pt idx="5">
                  <c:v>9116</c:v>
                </c:pt>
                <c:pt idx="6">
                  <c:v>6241</c:v>
                </c:pt>
                <c:pt idx="7">
                  <c:v>1934</c:v>
                </c:pt>
                <c:pt idx="8">
                  <c:v>1107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376977254628108"/>
          <c:y val="3.9894389777106083E-2"/>
          <c:w val="0.48733765809401197"/>
          <c:h val="0.883031737957836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4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2907893893833284"/>
          <c:w val="0.62735993704938164"/>
          <c:h val="0.77092106106166713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plosion val="28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mtClean="0"/>
                      <a:t>9,104</a:t>
                    </a:r>
                  </a:p>
                  <a:p>
                    <a:pPr>
                      <a:defR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z="900" smtClean="0"/>
                      <a:t>43.64</a:t>
                    </a:r>
                    <a:r>
                      <a:rPr lang="en-US" sz="900"/>
                      <a:t>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mtClean="0"/>
                      <a:t>4,142</a:t>
                    </a:r>
                  </a:p>
                  <a:p>
                    <a:pPr>
                      <a:defR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en-US" sz="900" smtClean="0"/>
                      <a:t>19.86</a:t>
                    </a:r>
                    <a:r>
                      <a:rPr lang="en-US" sz="900"/>
                      <a:t>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2,215</a:t>
                    </a:r>
                  </a:p>
                  <a:p>
                    <a:r>
                      <a:rPr lang="en-US" sz="900" smtClean="0"/>
                      <a:t>10.62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9726602481520967E-2"/>
                  <c:y val="3.706661684189612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2,200</a:t>
                    </a:r>
                  </a:p>
                  <a:p>
                    <a:r>
                      <a:rPr lang="en-US" sz="900" smtClean="0"/>
                      <a:t>10.55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570230967244774E-2"/>
                  <c:y val="9.0301419539749663E-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1,378</a:t>
                    </a:r>
                  </a:p>
                  <a:p>
                    <a:r>
                      <a:rPr lang="en-US" sz="900" smtClean="0"/>
                      <a:t>6.61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2171200835840909E-2"/>
                  <c:y val="-5.91234020181183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1,284</a:t>
                    </a:r>
                  </a:p>
                  <a:p>
                    <a:r>
                      <a:rPr lang="en-US" sz="900" smtClean="0"/>
                      <a:t>6.16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649377019574654E-2"/>
                  <c:y val="-9.457836445409062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329</a:t>
                    </a:r>
                  </a:p>
                  <a:p>
                    <a:r>
                      <a:rPr lang="en-US" sz="900" smtClean="0"/>
                      <a:t>1.58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3.6826877391873715E-3"/>
                  <c:y val="-8.774658509653608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193</a:t>
                    </a:r>
                  </a:p>
                  <a:p>
                    <a:r>
                      <a:rPr lang="en-US" sz="900" smtClean="0"/>
                      <a:t>0.93</a:t>
                    </a:r>
                    <a:r>
                      <a:rPr lang="en-US" sz="9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2.9475802924970512E-2"/>
                  <c:y val="-1.81327258727911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</a:p>
                  <a:p>
                    <a:r>
                      <a:rPr lang="en-US" sz="900" dirty="0" smtClean="0"/>
                      <a:t>0.07</a:t>
                    </a:r>
                    <a:r>
                      <a:rPr lang="en-US" sz="900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'TPEU x Sector de Act'!$N$5:$N$13</c:f>
              <c:strCache>
                <c:ptCount val="9"/>
                <c:pt idx="0">
                  <c:v>Industria de la construcción</c:v>
                </c:pt>
                <c:pt idx="1">
                  <c:v>Comercio</c:v>
                </c:pt>
                <c:pt idx="2">
                  <c:v>Industrias de transformación</c:v>
                </c:pt>
                <c:pt idx="3">
                  <c:v>Servicios sociales y comunales</c:v>
                </c:pt>
                <c:pt idx="4">
                  <c:v>Servicios para empresas, personas y el hogar</c:v>
                </c:pt>
                <c:pt idx="5">
                  <c:v>Industria eléctrica, captación y suministro de agua potable</c:v>
                </c:pt>
                <c:pt idx="6">
                  <c:v>Transportes y comunicaciones</c:v>
                </c:pt>
                <c:pt idx="7">
                  <c:v>Agricultura, ganadería, silvicultura, pesca y caza</c:v>
                </c:pt>
                <c:pt idx="8">
                  <c:v>Industrias extractivas</c:v>
                </c:pt>
              </c:strCache>
            </c:strRef>
          </c:cat>
          <c:val>
            <c:numRef>
              <c:f>'TPEU x Sector de Act'!$O$5:$O$13</c:f>
              <c:numCache>
                <c:formatCode>#,##0</c:formatCode>
                <c:ptCount val="9"/>
                <c:pt idx="0">
                  <c:v>9104</c:v>
                </c:pt>
                <c:pt idx="1">
                  <c:v>4142</c:v>
                </c:pt>
                <c:pt idx="2">
                  <c:v>2215</c:v>
                </c:pt>
                <c:pt idx="3">
                  <c:v>2200</c:v>
                </c:pt>
                <c:pt idx="4">
                  <c:v>1378</c:v>
                </c:pt>
                <c:pt idx="5">
                  <c:v>1284</c:v>
                </c:pt>
                <c:pt idx="6">
                  <c:v>329</c:v>
                </c:pt>
                <c:pt idx="7">
                  <c:v>193</c:v>
                </c:pt>
                <c:pt idx="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01452564993401"/>
          <c:y val="5.2544758302701236E-2"/>
          <c:w val="0.44135453595950325"/>
          <c:h val="0.8949101313689362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47073693304768"/>
          <c:y val="6.584219741199461E-2"/>
          <c:w val="0.79211425330970797"/>
          <c:h val="0.634308770975116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'TPEU '!$E$42</c:f>
              <c:strCache>
                <c:ptCount val="1"/>
                <c:pt idx="0">
                  <c:v>Absolutos</c:v>
                </c:pt>
              </c:strCache>
            </c:strRef>
          </c:tx>
          <c:invertIfNegative val="0"/>
          <c:dPt>
            <c:idx val="17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1.9556708677703396E-3"/>
                  <c:y val="0.502248908248121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83468251463444E-3"/>
                  <c:y val="0.340687274846893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599867826444211E-3"/>
                  <c:y val="0.260424374548587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05435307988988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620287459400997E-3"/>
                  <c:y val="0.19651352107659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110648217019238E-3"/>
                  <c:y val="0.19621377779400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310143729700498E-3"/>
                  <c:y val="0.186020102614390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220090910910153E-3"/>
                  <c:y val="0.172782890013483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605969702310532E-3"/>
                  <c:y val="0.135682578317894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220679491742823E-3"/>
                  <c:y val="0.13757051945699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809536189799403E-4"/>
                  <c:y val="0.12772910019073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871135933457861E-3"/>
                  <c:y val="0.10998044573439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7.9239035224662501E-4"/>
                  <c:y val="9.9692901045405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9.6819129003449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270621377252309E-3"/>
                  <c:y val="7.5511758628539405E-3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7.778922909274856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5.0893498170101739E-3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2.7776259342267066E-5"/>
                  <c:y val="6.6734310844894298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9.4090917050449162E-3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3832885670655331E-3"/>
                  <c:y val="5.9229234576772795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1.5310143729699375E-3"/>
                  <c:y val="5.4391318052077675E-3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1.0143998974138805E-16"/>
                  <c:y val="5.6288072010911315E-2"/>
                </c:manualLayout>
              </c:layout>
              <c:numFmt formatCode="#,##0" sourceLinked="0"/>
              <c:spPr/>
              <c:txPr>
                <a:bodyPr rot="0" vert="horz"/>
                <a:lstStyle/>
                <a:p>
                  <a:pPr>
                    <a:defRPr sz="900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numFmt formatCode="#,##0" sourceLinked="0"/>
              <c:spPr/>
              <c:txPr>
                <a:bodyPr rot="-5400000" vert="horz"/>
                <a:lstStyle/>
                <a:p>
                  <a:pPr>
                    <a:defRPr sz="900" b="1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900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'TPEU '!$G$41:$AC$41</c:f>
              <c:strCache>
                <c:ptCount val="23"/>
                <c:pt idx="0">
                  <c:v>Distrito Federal</c:v>
                </c:pt>
                <c:pt idx="1">
                  <c:v>México</c:v>
                </c:pt>
                <c:pt idx="2">
                  <c:v>Nuevo León</c:v>
                </c:pt>
                <c:pt idx="3">
                  <c:v>Coahuila</c:v>
                </c:pt>
                <c:pt idx="4">
                  <c:v>Guanajuato</c:v>
                </c:pt>
                <c:pt idx="5">
                  <c:v>Jalisco</c:v>
                </c:pt>
                <c:pt idx="6">
                  <c:v>Veracruz</c:v>
                </c:pt>
                <c:pt idx="7">
                  <c:v>Chihuahua</c:v>
                </c:pt>
                <c:pt idx="8">
                  <c:v>Sonora</c:v>
                </c:pt>
                <c:pt idx="9">
                  <c:v>Querétaro</c:v>
                </c:pt>
                <c:pt idx="10">
                  <c:v>Puebla</c:v>
                </c:pt>
                <c:pt idx="11">
                  <c:v>Sinaloa</c:v>
                </c:pt>
                <c:pt idx="12">
                  <c:v>San Luis Potosí</c:v>
                </c:pt>
                <c:pt idx="13">
                  <c:v>Baja California</c:v>
                </c:pt>
                <c:pt idx="14">
                  <c:v>Tamaulipas</c:v>
                </c:pt>
                <c:pt idx="15">
                  <c:v>Durango</c:v>
                </c:pt>
                <c:pt idx="16">
                  <c:v>Campeche</c:v>
                </c:pt>
                <c:pt idx="17">
                  <c:v>Tabasco</c:v>
                </c:pt>
                <c:pt idx="18">
                  <c:v>Yucatán</c:v>
                </c:pt>
                <c:pt idx="19">
                  <c:v>Morelos</c:v>
                </c:pt>
                <c:pt idx="20">
                  <c:v>Aguascalientes</c:v>
                </c:pt>
                <c:pt idx="21">
                  <c:v>Hidalgo</c:v>
                </c:pt>
                <c:pt idx="22">
                  <c:v>Chiapas</c:v>
                </c:pt>
              </c:strCache>
            </c:strRef>
          </c:cat>
          <c:val>
            <c:numRef>
              <c:f>'TPEU '!$G$42:$AC$42</c:f>
              <c:numCache>
                <c:formatCode>#,##0</c:formatCode>
                <c:ptCount val="23"/>
                <c:pt idx="0">
                  <c:v>119689</c:v>
                </c:pt>
                <c:pt idx="1">
                  <c:v>70515</c:v>
                </c:pt>
                <c:pt idx="2">
                  <c:v>53291</c:v>
                </c:pt>
                <c:pt idx="3">
                  <c:v>41956</c:v>
                </c:pt>
                <c:pt idx="4">
                  <c:v>38195</c:v>
                </c:pt>
                <c:pt idx="5">
                  <c:v>38021</c:v>
                </c:pt>
                <c:pt idx="6">
                  <c:v>35553</c:v>
                </c:pt>
                <c:pt idx="7">
                  <c:v>32645</c:v>
                </c:pt>
                <c:pt idx="8">
                  <c:v>26708</c:v>
                </c:pt>
                <c:pt idx="9">
                  <c:v>26294</c:v>
                </c:pt>
                <c:pt idx="10">
                  <c:v>24815</c:v>
                </c:pt>
                <c:pt idx="11">
                  <c:v>19074</c:v>
                </c:pt>
                <c:pt idx="12">
                  <c:v>18654</c:v>
                </c:pt>
                <c:pt idx="13">
                  <c:v>18310</c:v>
                </c:pt>
                <c:pt idx="14">
                  <c:v>16698</c:v>
                </c:pt>
                <c:pt idx="15">
                  <c:v>16072</c:v>
                </c:pt>
                <c:pt idx="16">
                  <c:v>12954</c:v>
                </c:pt>
                <c:pt idx="17">
                  <c:v>12834</c:v>
                </c:pt>
                <c:pt idx="18">
                  <c:v>12121</c:v>
                </c:pt>
                <c:pt idx="19">
                  <c:v>10290</c:v>
                </c:pt>
                <c:pt idx="20">
                  <c:v>9682</c:v>
                </c:pt>
                <c:pt idx="21">
                  <c:v>8998</c:v>
                </c:pt>
                <c:pt idx="22">
                  <c:v>8513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"/>
        <c:overlap val="-50"/>
        <c:axId val="116921856"/>
        <c:axId val="116923392"/>
      </c:barChart>
      <c:lineChart>
        <c:grouping val="standard"/>
        <c:varyColors val="0"/>
        <c:ser>
          <c:idx val="4"/>
          <c:order val="1"/>
          <c:tx>
            <c:strRef>
              <c:f>'TPEU '!$E$43</c:f>
              <c:strCache>
                <c:ptCount val="1"/>
                <c:pt idx="0">
                  <c:v>Porcentajes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2.529958544911132E-2"/>
                  <c:y val="-4.3435569309753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893207944215347E-2"/>
                  <c:y val="-4.4931207892365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05353824654733E-2"/>
                  <c:y val="4.0311389146689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491287322694674E-2"/>
                  <c:y val="-3.109710718475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542837420498762E-2"/>
                  <c:y val="-4.0287092650638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121627398358125E-2"/>
                  <c:y val="2.9679811581767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494486539972614E-2"/>
                  <c:y val="-3.5431514525364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8899347739656191E-2"/>
                  <c:y val="3.0449419510742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529112780787434E-2"/>
                  <c:y val="-2.6429772182044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620343154569522E-2"/>
                  <c:y val="-3.4474101248533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3800151269042145E-2"/>
                  <c:y val="2.722258217031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20797082248262E-2"/>
                  <c:y val="4.2209142486910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134908757414752E-2"/>
                  <c:y val="-2.8459059025037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4997411741843492E-2"/>
                  <c:y val="8.142609487453377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010005600860453E-3"/>
                  <c:y val="-1.3258444674032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7072061591623256E-2"/>
                  <c:y val="-2.4848092177841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4232999170358984E-2"/>
                  <c:y val="-2.796942581469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9.3875291525630511E-3"/>
                  <c:y val="-2.7157791514175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2.9733986855458017E-2"/>
                  <c:y val="3.6779203950478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2.5194589515758238E-2"/>
                  <c:y val="-3.7549249654157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3.7442704499518635E-2"/>
                  <c:y val="2.9209641550072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8108941678478785E-2"/>
                  <c:y val="-3.1219465214422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0620287459400996E-2"/>
                  <c:y val="3.6138301784369692E-2"/>
                </c:manualLayout>
              </c:layout>
              <c:numFmt formatCode="0.00" sourceLinked="0"/>
              <c:spPr/>
              <c:txPr>
                <a:bodyPr/>
                <a:lstStyle/>
                <a:p>
                  <a:pPr>
                    <a:defRPr sz="900"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" sourceLinked="0"/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'TPEU '!$G$41:$AC$41</c:f>
              <c:strCache>
                <c:ptCount val="23"/>
                <c:pt idx="0">
                  <c:v>Distrito Federal</c:v>
                </c:pt>
                <c:pt idx="1">
                  <c:v>México</c:v>
                </c:pt>
                <c:pt idx="2">
                  <c:v>Nuevo León</c:v>
                </c:pt>
                <c:pt idx="3">
                  <c:v>Coahuila</c:v>
                </c:pt>
                <c:pt idx="4">
                  <c:v>Guanajuato</c:v>
                </c:pt>
                <c:pt idx="5">
                  <c:v>Jalisco</c:v>
                </c:pt>
                <c:pt idx="6">
                  <c:v>Veracruz</c:v>
                </c:pt>
                <c:pt idx="7">
                  <c:v>Chihuahua</c:v>
                </c:pt>
                <c:pt idx="8">
                  <c:v>Sonora</c:v>
                </c:pt>
                <c:pt idx="9">
                  <c:v>Querétaro</c:v>
                </c:pt>
                <c:pt idx="10">
                  <c:v>Puebla</c:v>
                </c:pt>
                <c:pt idx="11">
                  <c:v>Sinaloa</c:v>
                </c:pt>
                <c:pt idx="12">
                  <c:v>San Luis Potosí</c:v>
                </c:pt>
                <c:pt idx="13">
                  <c:v>Baja California</c:v>
                </c:pt>
                <c:pt idx="14">
                  <c:v>Tamaulipas</c:v>
                </c:pt>
                <c:pt idx="15">
                  <c:v>Durango</c:v>
                </c:pt>
                <c:pt idx="16">
                  <c:v>Campeche</c:v>
                </c:pt>
                <c:pt idx="17">
                  <c:v>Tabasco</c:v>
                </c:pt>
                <c:pt idx="18">
                  <c:v>Yucatán</c:v>
                </c:pt>
                <c:pt idx="19">
                  <c:v>Morelos</c:v>
                </c:pt>
                <c:pt idx="20">
                  <c:v>Aguascalientes</c:v>
                </c:pt>
                <c:pt idx="21">
                  <c:v>Hidalgo</c:v>
                </c:pt>
                <c:pt idx="22">
                  <c:v>Chiapas</c:v>
                </c:pt>
              </c:strCache>
            </c:strRef>
          </c:cat>
          <c:val>
            <c:numRef>
              <c:f>'TPEU '!$G$43:$AC$43</c:f>
              <c:numCache>
                <c:formatCode>#,##0.00</c:formatCode>
                <c:ptCount val="23"/>
                <c:pt idx="0">
                  <c:v>4.5875747705426733</c:v>
                </c:pt>
                <c:pt idx="1">
                  <c:v>5.7007385130300747</c:v>
                </c:pt>
                <c:pt idx="2">
                  <c:v>4.3784183927915592</c:v>
                </c:pt>
                <c:pt idx="3">
                  <c:v>7.2761326685454151</c:v>
                </c:pt>
                <c:pt idx="4">
                  <c:v>5.9231104432524262</c:v>
                </c:pt>
                <c:pt idx="5">
                  <c:v>2.9743711701675721</c:v>
                </c:pt>
                <c:pt idx="6">
                  <c:v>5.3249519222128328</c:v>
                </c:pt>
                <c:pt idx="7">
                  <c:v>5.022299965692369</c:v>
                </c:pt>
                <c:pt idx="8">
                  <c:v>5.9905839181935789</c:v>
                </c:pt>
                <c:pt idx="9">
                  <c:v>7.217677738127918</c:v>
                </c:pt>
                <c:pt idx="10">
                  <c:v>5.5062096020839846</c:v>
                </c:pt>
                <c:pt idx="11">
                  <c:v>5.0550586364539924</c:v>
                </c:pt>
                <c:pt idx="12">
                  <c:v>6.1477922129283655</c:v>
                </c:pt>
                <c:pt idx="13">
                  <c:v>2.8457615870366197</c:v>
                </c:pt>
                <c:pt idx="14">
                  <c:v>3.0247095840435492</c:v>
                </c:pt>
                <c:pt idx="15">
                  <c:v>8.4797897991378761</c:v>
                </c:pt>
                <c:pt idx="16">
                  <c:v>10.032294788689853</c:v>
                </c:pt>
                <c:pt idx="17">
                  <c:v>7.9106004758441344</c:v>
                </c:pt>
                <c:pt idx="18">
                  <c:v>4.3201648085312598</c:v>
                </c:pt>
                <c:pt idx="19">
                  <c:v>5.7917665732329198</c:v>
                </c:pt>
                <c:pt idx="20">
                  <c:v>4.5868647580786615</c:v>
                </c:pt>
                <c:pt idx="21">
                  <c:v>5.1020639600816651</c:v>
                </c:pt>
                <c:pt idx="22">
                  <c:v>4.3049086983125306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953856"/>
        <c:axId val="116955392"/>
      </c:lineChart>
      <c:catAx>
        <c:axId val="1169218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-2700000" vert="horz"/>
          <a:lstStyle/>
          <a:p>
            <a:pPr>
              <a:defRPr sz="900"/>
            </a:pPr>
            <a:endParaRPr lang="es-MX"/>
          </a:p>
        </c:txPr>
        <c:crossAx val="116923392"/>
        <c:crossesAt val="-1000"/>
        <c:auto val="0"/>
        <c:lblAlgn val="ctr"/>
        <c:lblOffset val="200"/>
        <c:tickLblSkip val="1"/>
        <c:tickMarkSkip val="1"/>
        <c:noMultiLvlLbl val="0"/>
      </c:catAx>
      <c:valAx>
        <c:axId val="116923392"/>
        <c:scaling>
          <c:orientation val="minMax"/>
          <c:max val="1250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 smtClean="0"/>
                  <a:t>Empleos Generados</a:t>
                </a:r>
                <a:endParaRPr lang="es-MX" dirty="0"/>
              </a:p>
            </c:rich>
          </c:tx>
          <c:layout>
            <c:manualLayout>
              <c:xMode val="edge"/>
              <c:yMode val="edge"/>
              <c:x val="1.461831197672305E-2"/>
              <c:y val="0.23296240974739332"/>
            </c:manualLayout>
          </c:layout>
          <c:overlay val="0"/>
        </c:title>
        <c:numFmt formatCode="0.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800"/>
            </a:pPr>
            <a:endParaRPr lang="es-MX"/>
          </a:p>
        </c:txPr>
        <c:crossAx val="116921856"/>
        <c:crosses val="autoZero"/>
        <c:crossBetween val="between"/>
        <c:minorUnit val="400"/>
      </c:valAx>
      <c:catAx>
        <c:axId val="116953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6955392"/>
        <c:crossesAt val="-3"/>
        <c:auto val="0"/>
        <c:lblAlgn val="ctr"/>
        <c:lblOffset val="100"/>
        <c:noMultiLvlLbl val="0"/>
      </c:catAx>
      <c:valAx>
        <c:axId val="116955392"/>
        <c:scaling>
          <c:orientation val="minMax"/>
          <c:max val="11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r>
                  <a:rPr lang="es-MX" dirty="0" smtClean="0"/>
                  <a:t>Variación</a:t>
                </a:r>
                <a:endParaRPr lang="es-MX" dirty="0"/>
              </a:p>
            </c:rich>
          </c:tx>
          <c:layout>
            <c:manualLayout>
              <c:xMode val="edge"/>
              <c:yMode val="edge"/>
              <c:x val="0.95067650341392096"/>
              <c:y val="0.24176120746770013"/>
            </c:manualLayout>
          </c:layout>
          <c:overlay val="0"/>
        </c:title>
        <c:numFmt formatCode="0.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800"/>
            </a:pPr>
            <a:endParaRPr lang="es-MX"/>
          </a:p>
        </c:txPr>
        <c:crossAx val="116953856"/>
        <c:crosses val="max"/>
        <c:crossBetween val="between"/>
        <c:majorUnit val="1"/>
        <c:minorUnit val="0.2"/>
      </c:valAx>
    </c:plotArea>
    <c:legend>
      <c:legendPos val="b"/>
      <c:layout>
        <c:manualLayout>
          <c:xMode val="edge"/>
          <c:yMode val="edge"/>
          <c:x val="0.24685810534680852"/>
          <c:y val="0.92615469671322881"/>
          <c:w val="0.52075513004339646"/>
          <c:h val="4.33825943513330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chemeClr val="accent5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es-MX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431153970922174E-2"/>
          <c:y val="1.1144060916308452E-2"/>
          <c:w val="0.95346623806855602"/>
          <c:h val="0.761353134145046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'TPEU x Mun'!$C$127:$C$136</c:f>
              <c:strCache>
                <c:ptCount val="10"/>
                <c:pt idx="0">
                  <c:v>Tuxtla Gutiérrez</c:v>
                </c:pt>
                <c:pt idx="1">
                  <c:v>Tapachula</c:v>
                </c:pt>
                <c:pt idx="2">
                  <c:v>Villa Comaltitlán</c:v>
                </c:pt>
                <c:pt idx="3">
                  <c:v>Palenque</c:v>
                </c:pt>
                <c:pt idx="4">
                  <c:v>Reforma</c:v>
                </c:pt>
                <c:pt idx="5">
                  <c:v>Larráinzar</c:v>
                </c:pt>
                <c:pt idx="6">
                  <c:v>Tonalá</c:v>
                </c:pt>
                <c:pt idx="7">
                  <c:v>Cintalapa</c:v>
                </c:pt>
                <c:pt idx="8">
                  <c:v>Comitán de Domínguez</c:v>
                </c:pt>
                <c:pt idx="9">
                  <c:v>Ostuacán</c:v>
                </c:pt>
              </c:strCache>
            </c:strRef>
          </c:cat>
          <c:val>
            <c:numRef>
              <c:f>'TPEU x Mun'!$F$127:$F$136</c:f>
              <c:numCache>
                <c:formatCode>#,##0</c:formatCode>
                <c:ptCount val="10"/>
                <c:pt idx="0">
                  <c:v>3494</c:v>
                </c:pt>
                <c:pt idx="1">
                  <c:v>1251</c:v>
                </c:pt>
                <c:pt idx="2">
                  <c:v>907</c:v>
                </c:pt>
                <c:pt idx="3">
                  <c:v>582</c:v>
                </c:pt>
                <c:pt idx="4">
                  <c:v>554</c:v>
                </c:pt>
                <c:pt idx="5">
                  <c:v>-46</c:v>
                </c:pt>
                <c:pt idx="6">
                  <c:v>-94</c:v>
                </c:pt>
                <c:pt idx="7">
                  <c:v>-97</c:v>
                </c:pt>
                <c:pt idx="8">
                  <c:v>-180</c:v>
                </c:pt>
                <c:pt idx="9">
                  <c:v>-1261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045120"/>
        <c:axId val="117046656"/>
      </c:barChart>
      <c:catAx>
        <c:axId val="11704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050"/>
            </a:pPr>
            <a:endParaRPr lang="es-MX"/>
          </a:p>
        </c:txPr>
        <c:crossAx val="117046656"/>
        <c:crosses val="autoZero"/>
        <c:auto val="1"/>
        <c:lblAlgn val="ctr"/>
        <c:lblOffset val="100"/>
        <c:noMultiLvlLbl val="0"/>
      </c:catAx>
      <c:valAx>
        <c:axId val="117046656"/>
        <c:scaling>
          <c:orientation val="minMax"/>
          <c:max val="5000"/>
          <c:min val="-2000"/>
        </c:scaling>
        <c:delete val="0"/>
        <c:axPos val="l"/>
        <c:numFmt formatCode="#,##0" sourceLinked="1"/>
        <c:majorTickMark val="out"/>
        <c:minorTickMark val="none"/>
        <c:tickLblPos val="nextTo"/>
        <c:crossAx val="1170451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Trabajadores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Permanentes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Eventuales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Urbanos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(TPEU)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Hoja1!$A$7</c:f>
              <c:strCache>
                <c:ptCount val="1"/>
                <c:pt idx="0">
                  <c:v>TPEU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Hoja1!$B$3:$C$3</c:f>
              <c:strCache>
                <c:ptCount val="2"/>
                <c:pt idx="0">
                  <c:v>2006</c:v>
                </c:pt>
                <c:pt idx="1">
                  <c:v>2012</c:v>
                </c:pt>
              </c:strCache>
            </c:strRef>
          </c:cat>
          <c:val>
            <c:numRef>
              <c:f>Hoja1!$B$7:$C$7</c:f>
              <c:numCache>
                <c:formatCode>#,##0</c:formatCode>
                <c:ptCount val="2"/>
                <c:pt idx="0">
                  <c:v>164129</c:v>
                </c:pt>
                <c:pt idx="1">
                  <c:v>206264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03328"/>
        <c:axId val="117204864"/>
      </c:barChart>
      <c:catAx>
        <c:axId val="117203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117204864"/>
        <c:crosses val="autoZero"/>
        <c:auto val="1"/>
        <c:lblAlgn val="ctr"/>
        <c:lblOffset val="100"/>
        <c:noMultiLvlLbl val="0"/>
      </c:catAx>
      <c:valAx>
        <c:axId val="11720486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17203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202254-08F9-40AD-9EC4-56A92915537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3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390037-5A25-4917-9BC2-812038D3251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7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90037-5A25-4917-9BC2-812038D3251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3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91663-79BE-449B-A802-F9969365A14F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9448" y="15240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dirty="0" smtClean="0"/>
              <a:t>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240" y="3212976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4C29-DDBD-419D-872B-CE2CF9192AEE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 descr="Y:\Informacion\Proyectos\Proyectos 2012\Diseño\Iconos y Logos\CEIEG-2010_SMALL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47" y="5361945"/>
            <a:ext cx="1728192" cy="47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:\Informacion\Proyectos\Proyectos 2012\Diseño\Iconos y Logos\Hacienda Final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87" y="5175312"/>
            <a:ext cx="1359321" cy="84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8"/>
          <p:cNvSpPr/>
          <p:nvPr userDrawn="1"/>
        </p:nvSpPr>
        <p:spPr>
          <a:xfrm>
            <a:off x="0" y="6163056"/>
            <a:ext cx="9098280" cy="45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6DC-E65A-4894-8A93-F9405529CA2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CB30-FD2C-4964-B2C8-8FBCCEEB66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69F-54F6-4BE7-9C45-98F5F4673FC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Antonio Gordillo\Escritorio\Organizar\LOGOS\HechosPositiv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2118" y="252369"/>
            <a:ext cx="1258887" cy="539750"/>
          </a:xfrm>
          <a:prstGeom prst="rect">
            <a:avLst/>
          </a:prstGeom>
          <a:noFill/>
        </p:spPr>
      </p:pic>
      <p:pic>
        <p:nvPicPr>
          <p:cNvPr id="8" name="Picture 6" descr="C:\Documents and Settings\Antonio Gordillo\Escritorio\Organizar\LOGOS\Hacienda Fin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17440"/>
            <a:ext cx="1158875" cy="7191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B4E2-CEE8-460A-B01D-3B64F170EC4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63056"/>
            <a:ext cx="9098280" cy="45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5C68-6CB1-4FE0-A4BC-80DF078FE82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8DF6-893F-48A8-89C9-F53300EB9B5D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61FD-CD19-4205-BA6D-494828A055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6136" y="6201308"/>
            <a:ext cx="10376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96336" y="6201308"/>
            <a:ext cx="762000" cy="365125"/>
          </a:xfrm>
        </p:spPr>
        <p:txBody>
          <a:bodyPr/>
          <a:lstStyle/>
          <a:p>
            <a:fld id="{4876B7EE-97D8-4EE6-AF56-7BDFC78EEC4B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5" name="Picture 2" descr="Y:\Informacion\Proyectos\Proyectos 2012\Diseño\Iconos y Logos\CEIEG-2010_SMAL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781" y="147164"/>
            <a:ext cx="1118711" cy="3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Y:\Informacion\Proyectos\Proyectos 2012\Diseño\Iconos y Logos\Hacienda Final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05" y="24184"/>
            <a:ext cx="924711" cy="57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19BE-0A3F-4EF6-B7AA-0D3828BE3F42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1A4A-9AC7-45DC-BA70-06F345BDF8C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slow">
    <p:zoom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036C69F-54F6-4BE7-9C45-98F5F4673FC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6356" y="0"/>
            <a:ext cx="6480000" cy="5846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163056"/>
            <a:ext cx="9098280" cy="45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  <p:sldLayoutId id="2147484136" r:id="rId12"/>
    <p:sldLayoutId id="2147484137" r:id="rId13"/>
    <p:sldLayoutId id="2147484138" r:id="rId14"/>
    <p:sldLayoutId id="2147484139" r:id="rId15"/>
    <p:sldLayoutId id="2147484140" r:id="rId16"/>
    <p:sldLayoutId id="2147484141" r:id="rId17"/>
    <p:sldLayoutId id="2147484142" r:id="rId18"/>
    <p:sldLayoutId id="2147484143" r:id="rId19"/>
    <p:sldLayoutId id="2147484144" r:id="rId20"/>
    <p:sldLayoutId id="2147484145" r:id="rId21"/>
    <p:sldLayoutId id="2147484146" r:id="rId22"/>
    <p:sldLayoutId id="2147484147" r:id="rId23"/>
    <p:sldLayoutId id="2147484148" r:id="rId24"/>
    <p:sldLayoutId id="2147484149" r:id="rId25"/>
  </p:sldLayoutIdLst>
  <p:transition spd="slow">
    <p:zoom/>
    <p:sndAc>
      <p:stSnd>
        <p:snd r:embed="rId27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543800" cy="1524000"/>
          </a:xfrm>
        </p:spPr>
        <p:txBody>
          <a:bodyPr/>
          <a:lstStyle/>
          <a:p>
            <a:r>
              <a:rPr lang="es-MX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Chiapas</a:t>
            </a:r>
            <a:endParaRPr lang="es-MX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91580" y="3140968"/>
            <a:ext cx="6858000" cy="990600"/>
          </a:xfrm>
        </p:spPr>
        <p:txBody>
          <a:bodyPr/>
          <a:lstStyle/>
          <a:p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Estadísticas de trabajadores asegurados al IMSS. Junio 2012.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09212"/>
      </p:ext>
    </p:extLst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229613"/>
              </p:ext>
            </p:extLst>
          </p:nvPr>
        </p:nvGraphicFramePr>
        <p:xfrm>
          <a:off x="683568" y="908720"/>
          <a:ext cx="4608512" cy="2461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64088" y="762089"/>
            <a:ext cx="352839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/>
              <a:t>A nivel nacional comparando los Trabajadores Permanentes y Eventuales Urbanos (TPEU), estos pasaron de 13 millones </a:t>
            </a:r>
            <a:r>
              <a:rPr lang="es-MX" sz="1000" dirty="0" smtClean="0"/>
              <a:t>492 </a:t>
            </a:r>
            <a:r>
              <a:rPr lang="es-MX" sz="1000" dirty="0"/>
              <a:t>mil </a:t>
            </a:r>
            <a:r>
              <a:rPr lang="es-MX" sz="1000" dirty="0" smtClean="0"/>
              <a:t>447 </a:t>
            </a:r>
            <a:r>
              <a:rPr lang="es-MX" sz="1000" dirty="0"/>
              <a:t>en el año 2006 a 15 millones </a:t>
            </a:r>
            <a:r>
              <a:rPr lang="es-MX" sz="1000" dirty="0" smtClean="0"/>
              <a:t>705 </a:t>
            </a:r>
            <a:r>
              <a:rPr lang="es-MX" sz="1000" dirty="0"/>
              <a:t>mil </a:t>
            </a:r>
            <a:r>
              <a:rPr lang="es-MX" sz="1000" dirty="0" smtClean="0"/>
              <a:t>849 </a:t>
            </a:r>
            <a:r>
              <a:rPr lang="es-MX" sz="1000" dirty="0"/>
              <a:t>en 2012 es decir dos millones </a:t>
            </a:r>
            <a:r>
              <a:rPr lang="es-MX" sz="1000" dirty="0" smtClean="0"/>
              <a:t>213 </a:t>
            </a:r>
            <a:r>
              <a:rPr lang="es-MX" sz="1000" dirty="0"/>
              <a:t>mil </a:t>
            </a:r>
            <a:r>
              <a:rPr lang="es-MX" sz="1000" dirty="0" smtClean="0"/>
              <a:t>402 </a:t>
            </a:r>
            <a:r>
              <a:rPr lang="es-MX" sz="1000" dirty="0"/>
              <a:t>empleos generados en el periodo, equivalente al </a:t>
            </a:r>
            <a:r>
              <a:rPr lang="es-MX" sz="1000" dirty="0" smtClean="0"/>
              <a:t>16.40% </a:t>
            </a:r>
            <a:r>
              <a:rPr lang="es-MX" sz="1000" dirty="0"/>
              <a:t>de incremento.</a:t>
            </a:r>
          </a:p>
          <a:p>
            <a:pPr algn="just"/>
            <a:endParaRPr lang="es-MX" sz="1000" dirty="0"/>
          </a:p>
          <a:p>
            <a:pPr algn="just"/>
            <a:r>
              <a:rPr lang="es-MX" sz="1000" dirty="0"/>
              <a:t>En el caso de Chiapas pasó  de 164 mil </a:t>
            </a:r>
            <a:r>
              <a:rPr lang="es-MX" sz="1000" dirty="0" smtClean="0"/>
              <a:t>129 </a:t>
            </a:r>
            <a:r>
              <a:rPr lang="es-MX" sz="1000" dirty="0"/>
              <a:t>TPEU en el año 2006 a </a:t>
            </a:r>
            <a:r>
              <a:rPr lang="es-MX" sz="1000" dirty="0" smtClean="0"/>
              <a:t>206 </a:t>
            </a:r>
            <a:r>
              <a:rPr lang="es-MX" sz="1000" dirty="0"/>
              <a:t>mil </a:t>
            </a:r>
            <a:r>
              <a:rPr lang="es-MX" sz="1000" dirty="0" smtClean="0"/>
              <a:t>264 </a:t>
            </a:r>
            <a:r>
              <a:rPr lang="es-MX" sz="1000" dirty="0"/>
              <a:t>en el año 2012, </a:t>
            </a:r>
            <a:r>
              <a:rPr lang="es-MX" sz="1000" dirty="0" smtClean="0"/>
              <a:t>es decir una diferencia de 42 mil 135 empleos, equivalente </a:t>
            </a:r>
            <a:r>
              <a:rPr lang="es-MX" sz="1000" dirty="0"/>
              <a:t>al </a:t>
            </a:r>
            <a:r>
              <a:rPr lang="es-MX" sz="1000" dirty="0" smtClean="0"/>
              <a:t>25.67%, </a:t>
            </a:r>
            <a:r>
              <a:rPr lang="es-MX" sz="1000" dirty="0"/>
              <a:t>lo que ubica a Chiapas en el 14° lugar a nivel nacional</a:t>
            </a:r>
            <a:r>
              <a:rPr lang="es-MX" sz="1300" dirty="0" smtClean="0"/>
              <a:t> </a:t>
            </a:r>
            <a:r>
              <a:rPr lang="es-MX" sz="1300" baseline="30000" dirty="0" smtClean="0"/>
              <a:t>1</a:t>
            </a:r>
            <a:r>
              <a:rPr lang="es-MX" sz="1300" dirty="0" smtClean="0"/>
              <a:t>. </a:t>
            </a:r>
            <a:endParaRPr lang="es-MX" sz="1300" dirty="0"/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472029"/>
              </p:ext>
            </p:extLst>
          </p:nvPr>
        </p:nvGraphicFramePr>
        <p:xfrm>
          <a:off x="467544" y="3429000"/>
          <a:ext cx="8295154" cy="27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364088" y="260264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900" baseline="30000" dirty="0" smtClean="0"/>
              <a:t>1</a:t>
            </a:r>
            <a:r>
              <a:rPr lang="es-MX" sz="900" dirty="0"/>
              <a:t> </a:t>
            </a:r>
            <a:r>
              <a:rPr lang="es-MX" sz="900" dirty="0" smtClean="0"/>
              <a:t>Datos al mes de junio de cada año.  Los TPEU están integrados por trabajadores permanentes urbanos, trabajadores permanentes del campo y trabajadores eventuales urbano, excluyendo los trabajadores eventuales  del campo.</a:t>
            </a:r>
            <a:endParaRPr lang="es-MX" sz="9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Comparativo TPEU en Chiapas 2006 y 2012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2202114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Anexos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52986" y="763157"/>
            <a:ext cx="1937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Junio 2011 a Junio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asegurados al IMSS en Chiapas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55101"/>
              </p:ext>
            </p:extLst>
          </p:nvPr>
        </p:nvGraphicFramePr>
        <p:xfrm>
          <a:off x="800100" y="1124742"/>
          <a:ext cx="7543803" cy="3726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595"/>
                <a:gridCol w="866651"/>
                <a:gridCol w="866651"/>
                <a:gridCol w="866651"/>
                <a:gridCol w="866651"/>
                <a:gridCol w="866651"/>
                <a:gridCol w="866651"/>
                <a:gridCol w="866651"/>
                <a:gridCol w="866651"/>
              </a:tblGrid>
              <a:tr h="68458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Mes - Año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Permanentes Totales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Permanentes Urbanos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Eventuales Urbanos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Trabajadores Urbanos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Permanentes del Campo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Eventuales del Campo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Trabajadores del Campo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Asegurados Totales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jun-11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178,484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177,184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19,267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196,451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1,300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199,476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jul-11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177,981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176,671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19,756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196,427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1,696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3,006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199,433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ago-11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180,186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178,870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19,510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198,380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1,814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3,130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201,510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sep-11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180,882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179,565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20,080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199,645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1,824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3,141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202,786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oct-11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182,068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180,743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20,235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200,978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1,325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1,880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3,205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204,183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nov-11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183,864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182,538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20,858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203,396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1,326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2,563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3,889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207,285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dic-11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183,350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181,230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20,592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201,822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2,120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3,235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5,355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207,177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ene-12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181,397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179,240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19,554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198,794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2,157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3,406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5,563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204,357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feb-12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182,684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180,517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20,512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201,029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2,167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3,773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5,940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206,969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mar-12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183,511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181,331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21,321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202,652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2,180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3,488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5,668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208,320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abr-12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183,567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181,395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21,141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202,536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2,172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3,677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5,849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208,385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may-12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183,830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181,585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20,859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202,444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2,245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3,949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6,194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208,638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  <a:tr h="23401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jun-12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185,404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183,192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20,860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204,052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2,212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2,041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4,253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208,305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09" marR="5909" marT="5909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049203" y="620688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Junio 2012</a:t>
            </a:r>
            <a:endParaRPr lang="es-MX" sz="1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permanentes y asegurados totales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 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1393"/>
              </p:ext>
            </p:extLst>
          </p:nvPr>
        </p:nvGraphicFramePr>
        <p:xfrm>
          <a:off x="2339752" y="1016732"/>
          <a:ext cx="4716524" cy="5035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180"/>
                <a:gridCol w="1655289"/>
                <a:gridCol w="1441055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Entidades Federativas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 Permanentes Totales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Trabajadores Asegurados Totales 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297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Nacional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13,621,460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15,806,830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Aguascalientes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200,070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222,016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613,679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674,307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 Sur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98,266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123,700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Campeche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114,045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142,560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Chiapas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185,404</a:t>
                      </a:r>
                      <a:endParaRPr lang="es-MX" sz="9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208,305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Chihuahua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625,016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686,191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544,192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622,895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Colima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90,545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111,085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Distrito Federal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2,364,078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2,728,671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Durango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178,872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206,347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Guanajuato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598,119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688,377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113,462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141,000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Hidalgo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143,422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185,676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Jalisco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1,174,768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1,328,013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Michoacán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299,511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349,745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Morelos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163,183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188,834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1,075,615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1,309,369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Nayarit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94,683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117,557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Nuevo León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1,128,224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1,270,807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Oaxaca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148,636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171,212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406,706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476,306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Querétaro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314,006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393,418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Quintana Roo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219,459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276,544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Luis Potosí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274,980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324,193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Sinaloa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352,023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405,483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Sonora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415,861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485,228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Tabasco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142,457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177,780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Tamaulipas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500,862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571,354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Tlaxcala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59,685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74,059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Veracruz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595,428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709,695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Yucatán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267,895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292,968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  <a:tr h="10845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Zacatecas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118,308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143,135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19" marR="4519" marT="4519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7" y="6449270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049203" y="620688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Junio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permanentes según actividad económica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 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103636"/>
              </p:ext>
            </p:extLst>
          </p:nvPr>
        </p:nvGraphicFramePr>
        <p:xfrm>
          <a:off x="179511" y="897687"/>
          <a:ext cx="8712970" cy="4894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5"/>
                <a:gridCol w="864096"/>
                <a:gridCol w="792088"/>
                <a:gridCol w="720080"/>
                <a:gridCol w="792088"/>
                <a:gridCol w="720080"/>
                <a:gridCol w="756084"/>
                <a:gridCol w="756084"/>
                <a:gridCol w="756084"/>
                <a:gridCol w="794264"/>
                <a:gridCol w="825917"/>
              </a:tblGrid>
              <a:tr h="6162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Entidad Federativa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Totales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Agricultura, ganadería, silvicultura, pesca y caza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Comercio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 eléctrica, captación y suministro de agua potable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 de la construcción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Industrias de la transformación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Industrias extractivas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para empresas, personas y el hogar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sociales y comunales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Transportes y comunicaciones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66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Nacional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13,621,460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354,249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2,954,760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106,291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675,511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3,575,507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105,712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3,344,326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1,753,270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751,834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Aguascalientes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200,070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32,529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7,926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69,252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30,921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40,880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12,357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613,679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9,135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111,119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3,789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20,260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281,365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117,955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46,335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23,308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 Sur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98,266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7,192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24,572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6,433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39,020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7,651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Campeche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114,045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17,425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10,669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10,794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28,760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20,194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21,039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Chiapas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185,404 </a:t>
                      </a:r>
                      <a:endParaRPr lang="es-MX" sz="8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11,029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50,214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1,934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9,116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14,748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1,107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36,326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54,689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6,241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Chihuahua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625,016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12,960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104,233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20,990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301,391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9,758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100,988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46,762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24,164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544,192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14,046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90,769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4,609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30,820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240,118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14,578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80,730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43,908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24,614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Colima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90,545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17,989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1,547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5,035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9,641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18,161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23,456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7,986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Distrito Federal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2,364,078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3,726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527,820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8,041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84,569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316,388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1,057,737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227,853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136,836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Durango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178,872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13,252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35,091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10,198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59,140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7,773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24,334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17,569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9,202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Guanajuato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598,119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14,666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115,522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29,895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226,410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3,205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103,513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67,496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31,175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113,462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37,703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5,064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8,915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39,992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12,689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4,692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Hidalgo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143,422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33,357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8,449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44,702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3,322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21,151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19,985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9,386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Jalisco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1,174,768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47,780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238,786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7,381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58,002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293,597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240,445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231,110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55,076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Michoacán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299,511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17,022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78,096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4,194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13,153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44,481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64,655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65,508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11,015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Morelos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163,183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9,600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34,437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2,491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6,301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31,975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33,270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40,164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1,075,615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4,219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295,245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48,137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366,865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196,213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91,295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69,766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Nayarit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94,683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9,350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22,635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8,242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25,073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16,008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5,357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Nuevo León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1,128,224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227,583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8,210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81,367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353,801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290,257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76,188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79,665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Oaxaca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148,636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36,631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7,439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10,910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31,524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50,806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5,846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406,706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15,856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94,428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3,496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19,027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122,407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87,937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43,871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18,249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Querétaro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314,006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6,629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50,126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15,142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111,721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68,370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41,409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17,346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Quintana Roo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219,459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51,485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9,863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6,818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111,076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20,643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13,133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Luis Potosí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274,980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11,327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47,743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12,452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94,736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3,679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42,063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47,710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13,573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Sinaloa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352,023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23,229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104,787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4,982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25,130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46,770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76,887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53,493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15,296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Sonora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415,861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25,681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89,280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23,707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132,844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11,402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80,551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28,798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19,762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Tabasco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142,457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4,657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47,490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18,645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10,599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4,920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34,144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12,513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8,775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Tamaulipas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500,862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10,952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99,214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24,841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194,414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3,911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79,689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42,299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38,274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Tlaxcala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59,685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11,401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29,244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7,450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2,482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Veracruz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595,428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44,067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140,172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10,583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35,605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59,744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7,832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111,989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145,187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40,249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Yucatán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267,895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6,620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64,514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2,917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12,177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47,899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51,151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67,513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13,722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Zacatecas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118,308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22,364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6,742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19,960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7,101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13,229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41,838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3,699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121211" y="65669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Junio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eventuales urbanos según actividad económica 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87910"/>
              </p:ext>
            </p:extLst>
          </p:nvPr>
        </p:nvGraphicFramePr>
        <p:xfrm>
          <a:off x="290607" y="950995"/>
          <a:ext cx="8640961" cy="4813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021"/>
                <a:gridCol w="792088"/>
                <a:gridCol w="756084"/>
                <a:gridCol w="648072"/>
                <a:gridCol w="828092"/>
                <a:gridCol w="756084"/>
                <a:gridCol w="828092"/>
                <a:gridCol w="713144"/>
                <a:gridCol w="773678"/>
                <a:gridCol w="755035"/>
                <a:gridCol w="857571"/>
              </a:tblGrid>
              <a:tr h="6162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Entidad Federativa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Totales</a:t>
                      </a:r>
                      <a:endParaRPr lang="es-MX" sz="8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Agricultura, ganadería, silvicultura, pesca y caza</a:t>
                      </a:r>
                      <a:endParaRPr lang="es-MX" sz="8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Comercio</a:t>
                      </a:r>
                      <a:endParaRPr lang="es-MX" sz="8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 eléctrica, captación y suministro de agua potable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 de la construcción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Industrias de la transformación</a:t>
                      </a:r>
                      <a:endParaRPr lang="es-MX" sz="8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Industrias extractivas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para empresas, personas y el hogar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sociales y comunales</a:t>
                      </a:r>
                      <a:endParaRPr lang="es-MX" sz="800" b="1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Transportes y comunicaciones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66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Nacional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2,084,389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15,866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276,848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42,546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606,940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549,195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22,232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358,922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127,868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</a:t>
                      </a:r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83,972 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ctr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Aguascalientes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20,693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7,688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5,321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48,044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5,483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14,042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10,481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5,370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6,287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1,654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 Sur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21,923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7,535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6,719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Campeche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28,032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16,028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2,880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3,523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Chiapas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20,860 </a:t>
                      </a:r>
                      <a:endParaRPr lang="es-MX" sz="8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4,142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1,284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9,104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2,215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1,378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2,200</a:t>
                      </a:r>
                      <a:endParaRPr lang="es-MX" sz="800" b="0" i="0" u="none" strike="noStrike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329</a:t>
                      </a:r>
                      <a:endParaRPr lang="es-MX" sz="8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Chihuahua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57,630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5,659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758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13,419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25,932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6,506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2,536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74,389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18,395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29,430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3,944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8,855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4,160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Colima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19,737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2,271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2,492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1,505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3,334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Distrito Federal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364,593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75,086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6,927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79,852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52,286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111,171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20,698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16,997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Durango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26,733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10,109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7,975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1,661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1,599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Guanajuato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84,923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7,172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30,748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31,911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6,145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4,007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2,629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27,457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4,568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2,018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10,137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Hidalgo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41,936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14,524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16,664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3,940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Jalisco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141,540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1,074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21,041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39,121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42,285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23,090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7,981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4,692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Michoacán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42,755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14,914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7,896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4,820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Morelos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24,773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2,551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8,587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7,597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1,988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2,091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231,845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37,964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1,282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47,979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88,560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755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29,743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14,315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10,983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Nayarit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20,762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1,634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6,494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Nuevo León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142,196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16,169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35,714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50,265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20,960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11,089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6,169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Oaxaca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22,099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2,645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10,097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1,748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2,578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3,521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68,782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9,053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1,410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14,808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26,635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10,902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3,173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2,339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Querétaro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76,588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18,938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30,970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403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11,956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3,509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3,101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Quintana Roo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56,834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3,398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12,994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971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35,965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1,731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Luis Potosí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47,100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5,885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14,012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17,120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3,822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2,902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Sinaloa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44,376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2,615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5,430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16,915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11,292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3,358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1,896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Sonora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56,680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2,300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5,425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1,783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23,559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10,028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3,279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Tabasco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32,615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6,076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825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15,445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2,244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585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5,365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Tamaulipas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67,889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8,819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20,323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22,538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6,365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2,844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3,027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Tlaxcala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14,336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1,450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1,894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8,456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1,669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Veracruz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107,793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10,367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4,797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47,621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21,078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1,502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9,462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6,504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Yucatán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24,794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3,359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1,013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11,633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3,216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2,441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2,099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  <a:tr h="9697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Zacatecas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041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23,682 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1,942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309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8,407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5,126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2,395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1,384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3,827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41" marR="48489" marT="40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027043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99892" y="646991"/>
            <a:ext cx="1904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Junio 2011 - Junio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19057" y="6649325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permanentes y eventuales urbanos (TPEU) 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549026"/>
              </p:ext>
            </p:extLst>
          </p:nvPr>
        </p:nvGraphicFramePr>
        <p:xfrm>
          <a:off x="1475656" y="923990"/>
          <a:ext cx="6192689" cy="5121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0377"/>
                <a:gridCol w="1167208"/>
                <a:gridCol w="1167208"/>
                <a:gridCol w="1296898"/>
                <a:gridCol w="1150998"/>
              </a:tblGrid>
              <a:tr h="3850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Entidades Federativas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Junio 2011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Junio 2012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Empleos Generados </a:t>
                      </a:r>
                      <a:b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Junio 2011 </a:t>
                      </a:r>
                      <a:b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Junio 2012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Variación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84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Nacional 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14,994,119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15,705,849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711,730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4.75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ctr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Aguascalientes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211,081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220,763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9,682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4.59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643,413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661,723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18,310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2.85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Baja California Sur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113,561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120,189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6,628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5.84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Campeche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129,123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142,077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12,954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10.03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Chiapas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197,751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206,264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8,513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4.30</a:t>
                      </a:r>
                      <a:endParaRPr lang="es-MX" sz="9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Chihuahua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650,001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682,646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32,645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5.02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576,625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618,581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41,956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7.28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Colima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107,809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110,282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2,473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2.29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Distrito Federal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2,608,982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2,728,671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119,689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4.59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Durango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189,533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205,605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16,072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8.48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Guanajuato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644,847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683,042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38,195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5.92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Guerrero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142,665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140,919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-1,746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-1.22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Hidalgo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176,360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185,358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8,998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5.10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Jalisco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1,278,287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1,316,308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38,021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2.97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Michoacán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336,104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342,266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6,162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1.83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Morelos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177,666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187,956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10,290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5.79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México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1,236,945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1,307,460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70,515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5.70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Nayarit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110,547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115,445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4,898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4.43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Nuevo León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1,217,129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1,270,420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53,291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4.38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Oaxaca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162,373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170,735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8,362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5.15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450,673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475,488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24,815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5.51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Querétaro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364,300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390,594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26,294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7.22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Quintana Roo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269,861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276,293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6,432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2.38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Luis Potosí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303,426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322,080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18,654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6.15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Sinaloa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377,325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396,399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19,074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5.06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Sonora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445,833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472,541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26,708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5.99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Tabasco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162,238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175,072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12,834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7.91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Tamaulipas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552,053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568,751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16,698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3.02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Tlaxcala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72,666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74,021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1,355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1.86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Veracruz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667,668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703,221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35,553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5.32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Yucatán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280,568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292,689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12,121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4.32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  <a:tr h="10383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Zacatecas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136,706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141,990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5,284</a:t>
                      </a:r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3.87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6" marR="4326" marT="4326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94468" y="80628"/>
            <a:ext cx="644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Diferencia anual de </a:t>
            </a:r>
            <a:r>
              <a:rPr lang="es-MX" dirty="0" err="1" smtClean="0">
                <a:solidFill>
                  <a:schemeClr val="bg1"/>
                </a:solidFill>
                <a:latin typeface="+mj-lt"/>
              </a:rPr>
              <a:t>TPEU’s</a:t>
            </a:r>
            <a:r>
              <a:rPr lang="es-MX" dirty="0" smtClean="0">
                <a:solidFill>
                  <a:schemeClr val="bg1"/>
                </a:solidFill>
                <a:latin typeface="+mj-lt"/>
              </a:rPr>
              <a:t> en Chiapas por Municipio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99892" y="646991"/>
            <a:ext cx="1776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Abril 2011 - Abril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29271"/>
              </p:ext>
            </p:extLst>
          </p:nvPr>
        </p:nvGraphicFramePr>
        <p:xfrm>
          <a:off x="359532" y="1016732"/>
          <a:ext cx="8532944" cy="4215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5703"/>
                <a:gridCol w="542852"/>
                <a:gridCol w="76338"/>
                <a:gridCol w="1085703"/>
                <a:gridCol w="551333"/>
                <a:gridCol w="76338"/>
                <a:gridCol w="1085703"/>
                <a:gridCol w="551333"/>
                <a:gridCol w="76338"/>
                <a:gridCol w="1085703"/>
                <a:gridCol w="551333"/>
                <a:gridCol w="76338"/>
                <a:gridCol w="1085703"/>
                <a:gridCol w="602226"/>
              </a:tblGrid>
              <a:tr h="323948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Diferencia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Tuxtla Gutiérrez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8,806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Acala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Huixtán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Andrés Duraznal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Jitotol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Tapachula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1,906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Las Rosas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Huehuetán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Lucas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Ixhuatán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Reforma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1,422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Unión Juárez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Tapilula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Tumbalá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Ocotepec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Chiapa de Corzo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1,018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Teopisca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Cacahoatán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Chanal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Frontera Hidalgo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Villa Comaltitlán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959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Oxchuc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Rayón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Santiago el Pinar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Tenejapa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Palenque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Fernando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Ixtacomitán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Pueblo Nuevo Solistahuacán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Tila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Arriaga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437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Siltepec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Acacoyagua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Chalchihuitán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Mitontic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Cristóbal de las Casas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Copainalá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Huitiupán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Chicomuselo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Chenalhó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-28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Villaflores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Marqués de Comillas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Maravilla Tenejapa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Metapa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Mazatán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-34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Venustiano Carranza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Tuzantán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Bejucal de Ocampo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Nicolás Ruíz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Cintalapa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-37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Berriozábal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Benemérito de las Américas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Pantelhó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Sabanilla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Grandeza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Ocozocoautla de Espinosa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Catazajá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Amatán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Simojovel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Tecpatán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12482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Huixtla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San Juan Cancuc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Amatenango de la Frontera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Sitalá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Salto de Agua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-61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Ocosingo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Jiquipilas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El Bosque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Soyaló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Villa Corzo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-61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Chicoasén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Mapastepec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Independencia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Zinacantán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Chamula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-65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Suchiate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Sunuapa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Socoltenango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Ángel Albino Corzo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Comitán de Domínguez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-153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Tonalá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Chapultenango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Totolapa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Ixtapangajoya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Juárez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-339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Bochil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Tuxtla Chico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Amatenango del Valle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Pantepec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Ostuacán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-540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Motozintla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Coapilla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Chiapilla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Ixtapa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Escuintla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Tzimol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Libertad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Altamirano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Acapetahua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Concordia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Mazapa de Madero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Solosuchiapa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Frontera Comalapa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 Trinitaria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Montecristo de Guerrero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Aldama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Las Margaritas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Francisco León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El Porvenir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Chilón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-12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Yajalón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Pichucalco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Larráinzar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Bella Vista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-13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  <a:tr h="1079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Pijijiapan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Tapalapa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Osumacinta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Suchiapa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-14</a:t>
                      </a:r>
                      <a:endParaRPr lang="es-MX" sz="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99" marR="4499" marT="4499" marB="0" anchor="b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74364" y="6273316"/>
            <a:ext cx="6944530" cy="41549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Nota: La información es al mes de abril de cada año en virtud que a la fecha de este reporte no se cuenta con el datos más recientes del año 2012 a nivel municipal.</a:t>
            </a:r>
          </a:p>
          <a:p>
            <a:pPr>
              <a:tabLst>
                <a:tab pos="361950" algn="l"/>
                <a:tab pos="625475" algn="l"/>
              </a:tabLst>
            </a:pPr>
            <a:endParaRPr lang="es-ES" sz="7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Página web del SEIJAL: www.seijal.gob.mx</a:t>
            </a:r>
            <a:endParaRPr lang="es-ES" sz="700" baseline="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88055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836712"/>
            <a:ext cx="8388932" cy="489654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Chiapas el número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total de trabajadores asegurados al IMSS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disminuyó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333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personas respecto al mes anterior, registrando un total de 208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305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asegurados a esta institución.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cuanto a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permanentes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Chiapas, en el mes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reportó un crecimiento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574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empleos respecto al mes pasado.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lo que se refiere a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eventuales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en este mismo mes registraron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907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empleos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respecto al mes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mayo.</a:t>
            </a: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sector urbano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el cual comprende a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permanentes y eventuales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durante el periodo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 a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2012, se generaron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seis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ocho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empleos permanentes y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593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empleos eventuales, es decir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siete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601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afiliados al IMSS en el sector urbano, lo que significa un aumento anual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3.87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algn="just"/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relación al mes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tuvo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aumento de mil 607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permanentes (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0.88%)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un trabajador eventual   (0.005%),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 totalizar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608 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este sector.</a:t>
            </a:r>
          </a:p>
          <a:p>
            <a:pPr marL="228600" indent="-228600" algn="just">
              <a:buFont typeface="+mj-lt"/>
              <a:buAutoNum type="arabicPeriod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 startAt="5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sector del campo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en el periodo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 a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hay un aumento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228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totales,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(40.60%).</a:t>
            </a: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 startAt="5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algn="just"/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otra parte respecto al mes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presentaron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una disminución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33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permanentes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908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eventuales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 totalizar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941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menos. </a:t>
            </a: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 startAt="5"/>
            </a:pPr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Font typeface="+mj-lt"/>
              <a:buAutoNum type="arabicPeriod" startAt="6"/>
            </a:pP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indicador comúnmente utilizado a nivel nacional es el que suma los trabajadores permanentes y eventuales urbanos </a:t>
            </a:r>
            <a:r>
              <a:rPr lang="es-MX" sz="11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(TPEU)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que en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este año totalizaron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206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trabajadores,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575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 el mes anterior.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2011 a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se tuvo un crecimiento de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ocho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513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en esta clasificación, es decir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4.30%,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 que coloca a Chiapas en el lugar número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nacional, en generación de empleos, en este periodo. </a:t>
            </a:r>
            <a:endParaRPr lang="es-MX" sz="11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Conclusiones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zoom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079612" y="4293096"/>
            <a:ext cx="6948772" cy="1692188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acuerdo a los datos presentados por el IMSS en el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este año, a nivel nacional se registraron 15 millones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806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830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asegurados a este instituto, de los cuales 15 millones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604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646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son trabajadores urbanos y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184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son trabajadores del campo.</a:t>
            </a: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estado de Chiapas registró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204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052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urbanos y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cuatro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253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campo, haciendo un total de 208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305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asegurados al IMSS, que representan el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1.32%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 total nacional. En comparación al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hay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una disminución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333 afiliados</a:t>
            </a:r>
            <a:r>
              <a:rPr lang="es-ES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697489" y="747878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Chiapas Junio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asegurados al IMSS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2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428497"/>
              </p:ext>
            </p:extLst>
          </p:nvPr>
        </p:nvGraphicFramePr>
        <p:xfrm>
          <a:off x="1079612" y="1121728"/>
          <a:ext cx="747310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16 Medio marco"/>
          <p:cNvSpPr/>
          <p:nvPr/>
        </p:nvSpPr>
        <p:spPr>
          <a:xfrm>
            <a:off x="6135856" y="1628800"/>
            <a:ext cx="576064" cy="144016"/>
          </a:xfrm>
          <a:prstGeom prst="halfFrame">
            <a:avLst>
              <a:gd name="adj1" fmla="val 0"/>
              <a:gd name="adj2" fmla="val 3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17 Medio marco"/>
          <p:cNvSpPr/>
          <p:nvPr/>
        </p:nvSpPr>
        <p:spPr>
          <a:xfrm rot="5400000">
            <a:off x="6754165" y="2614990"/>
            <a:ext cx="228500" cy="416364"/>
          </a:xfrm>
          <a:prstGeom prst="halfFrame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47564" y="4797152"/>
            <a:ext cx="7997421" cy="1224136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acuerdo a los datos presentados por el IMSS en el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2012, el estado de Chiapas registró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204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52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urbanos asegurados, en las categorías de permanentes (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183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192)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eventuales (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860).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relación al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tiene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aumento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0.79%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equivalente a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608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urbanos totales.</a:t>
            </a: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2011 a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se observa un aumento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siete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601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en el ámbito urbano es decir,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3.87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</a:t>
            </a:r>
            <a:endParaRPr lang="es-ES" sz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55807" y="1055655"/>
            <a:ext cx="3024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Chiapas Junio de 2011 a Junio de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urbanos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275787"/>
              </p:ext>
            </p:extLst>
          </p:nvPr>
        </p:nvGraphicFramePr>
        <p:xfrm>
          <a:off x="647564" y="1484784"/>
          <a:ext cx="7776864" cy="314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07605" y="4653136"/>
            <a:ext cx="7560840" cy="1188132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otra parte los trabajadores del campo registrados en el instituto en el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en Chiapas totalizaron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cuatro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253,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las categorías de permanentes (dos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212)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eventuales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(dos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41).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relación al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tiene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una disminución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31.34%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equivalente a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941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campo.</a:t>
            </a: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 año 2011 a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este año se tiene un aumento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228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del campo, es decir, un crecimiento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40.6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</a:t>
            </a:r>
            <a:endParaRPr lang="es-ES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1307" y="872716"/>
            <a:ext cx="3024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Chiapas Junio de 2011 a Junio de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del campo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416018"/>
              </p:ext>
            </p:extLst>
          </p:nvPr>
        </p:nvGraphicFramePr>
        <p:xfrm>
          <a:off x="791580" y="1149715"/>
          <a:ext cx="7848871" cy="3395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0451548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971601" y="4832734"/>
            <a:ext cx="7452828" cy="1152550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Chiapas al mes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2012 se tienen registrados 208 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305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asegurados al IMSS, de los cuales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185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404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son trabajadores permanentes (urbanos y del campo), cifra que representa el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89.01%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los trabajadores afiliados a esta institución; este porcentaje ubica al estado en el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quinto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lugar en este rubro en el contexto nacional, ubicándose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arriba de entidades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como Nuevo León, Jalisco y Tamaulipas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otras.</a:t>
            </a:r>
            <a:endParaRPr lang="es-ES" sz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95636" y="836712"/>
            <a:ext cx="6744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accent5">
                    <a:lumMod val="50000"/>
                  </a:schemeClr>
                </a:solidFill>
              </a:rPr>
              <a:t>Porcentajes en relación al total de trabajadores asegurados, Junio 2012</a:t>
            </a:r>
            <a:endParaRPr lang="es-MX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permanentes por entidad federativa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936959"/>
              </p:ext>
            </p:extLst>
          </p:nvPr>
        </p:nvGraphicFramePr>
        <p:xfrm>
          <a:off x="971601" y="1225063"/>
          <a:ext cx="7380819" cy="3607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69522" y="3753036"/>
            <a:ext cx="8568952" cy="2376264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 la actividad económica que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registra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 trabajadores permanentes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Industria de la transformación con un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26.2%,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seguida por la de Servicios para empresas, personas y el hogar con el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24.6%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Comercio con el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21.7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 </a:t>
            </a:r>
          </a:p>
          <a:p>
            <a:pPr algn="just"/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caso de Chiapas los trabajadores permanentes por actividad económica en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registran un mayor número en la actividad de Servicios sociales y comunales con 54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689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29.5%),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aumento de cinco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en relación al mes anterior; seguida por la de Comercio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trabajadores,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(27.1%)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628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más; y la de Servicios para empresas, personas y el hogar con 36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326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19.6%)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239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respecto al mes anterior.</a:t>
            </a:r>
          </a:p>
          <a:p>
            <a:pPr algn="just"/>
            <a:endParaRPr lang="es-MX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Otras actividades con menor número de trabajadores afiliados son: las Industrias de transformación con 14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748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(8.0%)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respecto al mes pasado; las actividades del Sector primario con 11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(5.9%)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 en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mayo;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Industria de la construcción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nueve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116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4.9%)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501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más;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Transportes y comunicaciones con seis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241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(3.4%)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más;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Industria eléctrica, captación y suministro de agua potable con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934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1.0%)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 trabajador menos;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las Industrias extractivas con mil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107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0.6%) con </a:t>
            </a:r>
            <a:r>
              <a:rPr lang="es-MX" sz="11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nueve </a:t>
            </a:r>
            <a:r>
              <a:rPr lang="es-MX" sz="11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más.</a:t>
            </a:r>
            <a:endParaRPr lang="es-ES" sz="11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13929" y="737822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Chiapas Junio 2012</a:t>
            </a:r>
            <a:endParaRPr lang="es-MX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385" y="6417912"/>
            <a:ext cx="3996607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800" baseline="30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s-ES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Incluye trabajadores permanentes urbanos y trabajadores permanentes del campo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permanentes</a:t>
            </a:r>
            <a:r>
              <a:rPr lang="es-MX" sz="2200" baseline="30000" dirty="0" smtClean="0">
                <a:solidFill>
                  <a:schemeClr val="bg1"/>
                </a:solidFill>
                <a:latin typeface="+mj-lt"/>
              </a:rPr>
              <a:t>1</a:t>
            </a:r>
            <a:r>
              <a:rPr lang="es-MX" sz="2200" dirty="0" smtClean="0">
                <a:solidFill>
                  <a:schemeClr val="bg1"/>
                </a:solidFill>
                <a:latin typeface="+mj-lt"/>
              </a:rPr>
              <a:t> por actividad económica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543642"/>
              </p:ext>
            </p:extLst>
          </p:nvPr>
        </p:nvGraphicFramePr>
        <p:xfrm>
          <a:off x="359532" y="1036667"/>
          <a:ext cx="8352928" cy="2716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3825044"/>
            <a:ext cx="8568951" cy="2295045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 la actividad económica que registra más trabajadores eventuales urbanos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Industria de la Construcción con un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29.1%,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seguida por la de Transformación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26.3%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la de Servicios para empresas, personas y el hogar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18.0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 ciento.</a:t>
            </a:r>
          </a:p>
          <a:p>
            <a:pPr algn="just"/>
            <a:endParaRPr lang="es-MX" sz="105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caso de Chiapas los trabajadores eventuales urbanos por actividad económica en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junio,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registran un mayor número en la Industria de la Construcción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nueve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104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43.6%),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253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más en relación al mes anterior; seguida por la de Comercio con cuatro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142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trabajadores,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(19.9%)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63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menos; y la Industria de Transformación con dos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215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10.6%)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167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menos.</a:t>
            </a:r>
          </a:p>
          <a:p>
            <a:pPr algn="just"/>
            <a:endParaRPr lang="es-MX" sz="105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Otras actividades con menor número de trabajadores afiliados son: la de Servicios sociales y comunales con dos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10.5%)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un aumento de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respecto al mes pasado; le siguen las actividades de Servicios para empresas, personas y el hogar con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378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(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6.6%)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seis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menos;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Industria eléctrica, captación y suministro de agua potable con mil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284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(6.2%)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menos;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Transportes y comunicaciones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329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(1.6%)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menos; las actividades del sector primario 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193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(0.9%)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trabajadores </a:t>
            </a:r>
            <a:r>
              <a:rPr lang="es-MX" sz="105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más; </a:t>
            </a:r>
            <a:r>
              <a:rPr lang="es-MX" sz="105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las Industrias extractivas con 15 trabajadores (0.1%) sin variación respecto al mes anterior.</a:t>
            </a:r>
            <a:endParaRPr lang="es-ES" sz="105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9057" y="6588141"/>
            <a:ext cx="4641014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7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7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606462" y="728828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Chiapas Junio 2012</a:t>
            </a:r>
            <a:endParaRPr lang="es-MX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chemeClr val="bg1"/>
                </a:solidFill>
                <a:latin typeface="+mj-lt"/>
              </a:rPr>
              <a:t>Trabajadores eventuales por actividad económica</a:t>
            </a:r>
            <a:endParaRPr lang="es-MX" sz="2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537056"/>
              </p:ext>
            </p:extLst>
          </p:nvPr>
        </p:nvGraphicFramePr>
        <p:xfrm>
          <a:off x="395536" y="1036605"/>
          <a:ext cx="8460940" cy="2788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6240837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11448" y="4653136"/>
            <a:ext cx="8181975" cy="1404156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Uno de los indicadores más utilizados para medir los empleos generados es el de los TPEU. Para el periodo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2011-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junio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2012 Chiapas presentó un crecimiento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ocho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513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TPEU, ubicándose en el lugar número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 por su generación de empleos, por arriba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Oaxaca, Baja California Sur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Quintana Roo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otros estados.</a:t>
            </a:r>
          </a:p>
          <a:p>
            <a:pPr algn="just"/>
            <a:endParaRPr lang="es-MX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términos porcentuales Chiapas también ocupa el lugar número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nivel nacional en empleos generados con una variación de </a:t>
            </a:r>
            <a:r>
              <a:rPr lang="es-MX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4.30% </a:t>
            </a:r>
            <a:r>
              <a:rPr lang="es-MX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el periodo indicado.</a:t>
            </a:r>
            <a:endParaRPr lang="es-ES" sz="12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3853" y="747878"/>
            <a:ext cx="818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accent5">
                    <a:lumMod val="50000"/>
                  </a:schemeClr>
                </a:solidFill>
              </a:rPr>
              <a:t>Empleos Generados y Variación Junio 2011 – Junio 2012</a:t>
            </a:r>
            <a:endParaRPr lang="es-MX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74364" y="6573766"/>
            <a:ext cx="5245347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Fuente:	IMSS</a:t>
            </a:r>
            <a:r>
              <a:rPr lang="es-E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800" baseline="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Instituto Mexicano del Seguro Social. http://www.imss.gob.mx/estadisticas/financieras/Cubo.htm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-22046" y="6381328"/>
            <a:ext cx="8988358" cy="2308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900" baseline="30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s-ES" sz="9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esta </a:t>
            </a:r>
            <a:r>
              <a:rPr lang="es-ES" sz="9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clasificación se consideran los trabajadores permanentes del campo y urbanos y los eventuales urbanos pero se excluyen los trabajadores eventuales del campo. </a:t>
            </a:r>
            <a:endParaRPr lang="es-ES" sz="900" i="1" baseline="30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94468" y="-27384"/>
            <a:ext cx="644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+mj-lt"/>
              </a:rPr>
              <a:t>Trabajadores permanentes y eventuales urbanos (TPEU)</a:t>
            </a:r>
            <a:r>
              <a:rPr lang="es-MX" baseline="30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s-MX" dirty="0" smtClean="0">
                <a:solidFill>
                  <a:schemeClr val="bg1"/>
                </a:solidFill>
                <a:latin typeface="+mj-lt"/>
              </a:rPr>
              <a:t> por entidad federativa</a:t>
            </a:r>
            <a:endParaRPr lang="es-MX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46878"/>
              </p:ext>
            </p:extLst>
          </p:nvPr>
        </p:nvGraphicFramePr>
        <p:xfrm>
          <a:off x="424423" y="1144720"/>
          <a:ext cx="8295154" cy="3616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zoom/>
    <p:sndAc>
      <p:stSnd>
        <p:snd r:embed="rId2" name="wind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31640" y="116632"/>
            <a:ext cx="6444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prstClr val="white"/>
                </a:solidFill>
                <a:latin typeface="Impact"/>
              </a:rPr>
              <a:t>Diferencia Anual de TPEU en Chiapas por Municipio</a:t>
            </a:r>
            <a:endParaRPr lang="es-MX" sz="2200" dirty="0">
              <a:solidFill>
                <a:prstClr val="white"/>
              </a:solidFill>
              <a:latin typeface="Impac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4364" y="6273316"/>
            <a:ext cx="6474849" cy="41549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Nota: La información es al mes de abril de cada año en virtud que a la fecha de este reporte no se cuenta con datos más recientes del 2012 a nivel municipal.</a:t>
            </a:r>
          </a:p>
          <a:p>
            <a:pPr>
              <a:tabLst>
                <a:tab pos="361950" algn="l"/>
                <a:tab pos="625475" algn="l"/>
              </a:tabLst>
            </a:pPr>
            <a:endParaRPr lang="es-ES" sz="700" dirty="0" smtClean="0">
              <a:solidFill>
                <a:srgbClr val="424E5B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361950" algn="l"/>
                <a:tab pos="625475" algn="l"/>
              </a:tabLst>
            </a:pPr>
            <a:r>
              <a:rPr lang="es-ES" sz="700" dirty="0" smtClean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Fuente:	Página web del SEIJAL: www.seijal.gob.mx</a:t>
            </a:r>
            <a:endParaRPr lang="es-ES" sz="700" dirty="0">
              <a:solidFill>
                <a:srgbClr val="424E5B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3853" y="747878"/>
            <a:ext cx="8181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Los 5 </a:t>
            </a:r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municipios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con mayor </a:t>
            </a:r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incremento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 los 5 </a:t>
            </a:r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municipios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con mayor </a:t>
            </a:r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disminución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anual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 TPEU's</a:t>
            </a:r>
          </a:p>
        </p:txBody>
      </p:sp>
      <p:graphicFrame>
        <p:nvGraphicFramePr>
          <p:cNvPr id="9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718637"/>
              </p:ext>
            </p:extLst>
          </p:nvPr>
        </p:nvGraphicFramePr>
        <p:xfrm>
          <a:off x="550021" y="1376772"/>
          <a:ext cx="804340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 redondeado"/>
          <p:cNvSpPr/>
          <p:nvPr/>
        </p:nvSpPr>
        <p:spPr>
          <a:xfrm>
            <a:off x="411448" y="4653136"/>
            <a:ext cx="8181975" cy="1404156"/>
          </a:xfrm>
          <a:prstGeom prst="roundRect">
            <a:avLst>
              <a:gd name="adj" fmla="val 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 nivel municipal, comparando el mes de </a:t>
            </a:r>
            <a:r>
              <a:rPr lang="es-MX" sz="1200" dirty="0" smtClean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abril </a:t>
            </a:r>
            <a:r>
              <a:rPr lang="es-MX" sz="1200" dirty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200" dirty="0" smtClean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s-MX" sz="1200" dirty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con el mismo mes del año anterior, encontramos que en Chiapas los municipios que registraron mayor incremento de Trabajadores Permanentes y Eventuales Urbanos (TPEU) fueron Tuxtla Gutiérrez, Tapachula, </a:t>
            </a:r>
            <a:r>
              <a:rPr lang="es-MX" sz="1200" dirty="0" smtClean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Villa Comaltitlán, Palenque y Reforma.</a:t>
            </a:r>
            <a:endParaRPr lang="es-MX" sz="1200" dirty="0">
              <a:solidFill>
                <a:srgbClr val="424E5B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1200" dirty="0">
              <a:solidFill>
                <a:srgbClr val="424E5B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200" dirty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Por otra parte los municipios que tuvieron mayores descensos de estos trabajadores en el periodo citado fueron </a:t>
            </a:r>
            <a:r>
              <a:rPr lang="es-MX" sz="1200" dirty="0" smtClean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Larráinzar, Tonalá, Cintalapa, Comitán de Domínguez </a:t>
            </a:r>
            <a:r>
              <a:rPr lang="es-MX" sz="1200" dirty="0">
                <a:solidFill>
                  <a:srgbClr val="424E5B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y Ostuacán.</a:t>
            </a:r>
          </a:p>
        </p:txBody>
      </p:sp>
    </p:spTree>
    <p:extLst>
      <p:ext uri="{BB962C8B-B14F-4D97-AF65-F5344CB8AC3E}">
        <p14:creationId xmlns:p14="http://schemas.microsoft.com/office/powerpoint/2010/main" val="1176073795"/>
      </p:ext>
    </p:extLst>
  </p:cSld>
  <p:clrMapOvr>
    <a:masterClrMapping/>
  </p:clrMapOvr>
  <p:transition spd="slow">
    <p:zoom/>
    <p:sndAc>
      <p:stSnd>
        <p:snd r:embed="rId2" name="wind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4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5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ppt/theme/themeOverride6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3000"/>
            </a:schemeClr>
          </a:gs>
          <a:gs pos="100000">
            <a:schemeClr val="phClr">
              <a:shade val="55000"/>
            </a:schemeClr>
          </a:gs>
        </a:gsLst>
        <a:lin ang="5400000" scaled="1"/>
      </a:gradFill>
      <a:blipFill rotWithShape="1">
        <a:blip xmlns:r="http://schemas.openxmlformats.org/officeDocument/2006/relationships" r:embed="rId1">
          <a:duotone>
            <a:schemeClr val="phClr">
              <a:shade val="20000"/>
              <a:satMod val="350000"/>
              <a:lumMod val="125000"/>
            </a:schemeClr>
            <a:schemeClr val="phClr">
              <a:tint val="90000"/>
              <a:satMod val="25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24072</TotalTime>
  <Words>3756</Words>
  <Application>Microsoft Office PowerPoint</Application>
  <PresentationFormat>Presentación en pantalla (4:3)</PresentationFormat>
  <Paragraphs>1626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NewsPrint</vt:lpstr>
      <vt:lpstr>Chiapas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Anexos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Strips Orange Template</dc:title>
  <dc:creator>Presentation Magazine</dc:creator>
  <cp:lastModifiedBy>Gilberto Carbonell</cp:lastModifiedBy>
  <cp:revision>882</cp:revision>
  <cp:lastPrinted>2011-03-10T19:48:04Z</cp:lastPrinted>
  <dcterms:created xsi:type="dcterms:W3CDTF">2005-03-15T10:04:38Z</dcterms:created>
  <dcterms:modified xsi:type="dcterms:W3CDTF">2012-08-23T16:58:23Z</dcterms:modified>
</cp:coreProperties>
</file>