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3" r:id="rId1"/>
  </p:sldMasterIdLst>
  <p:notesMasterIdLst>
    <p:notesMasterId r:id="rId17"/>
  </p:notesMasterIdLst>
  <p:handoutMasterIdLst>
    <p:handoutMasterId r:id="rId18"/>
  </p:handoutMasterIdLst>
  <p:sldIdLst>
    <p:sldId id="288" r:id="rId2"/>
    <p:sldId id="267" r:id="rId3"/>
    <p:sldId id="277" r:id="rId4"/>
    <p:sldId id="293" r:id="rId5"/>
    <p:sldId id="279" r:id="rId6"/>
    <p:sldId id="278" r:id="rId7"/>
    <p:sldId id="289" r:id="rId8"/>
    <p:sldId id="280" r:id="rId9"/>
    <p:sldId id="281" r:id="rId10"/>
    <p:sldId id="282" r:id="rId11"/>
    <p:sldId id="284" r:id="rId12"/>
    <p:sldId id="285" r:id="rId13"/>
    <p:sldId id="290" r:id="rId14"/>
    <p:sldId id="283" r:id="rId15"/>
    <p:sldId id="286"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C11"/>
    <a:srgbClr val="814BC9"/>
    <a:srgbClr val="FFFFCC"/>
    <a:srgbClr val="FFFFFF"/>
    <a:srgbClr val="2953A7"/>
    <a:srgbClr val="204184"/>
    <a:srgbClr val="66FF33"/>
    <a:srgbClr val="FFCC00"/>
    <a:srgbClr val="00B05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3" autoAdjust="0"/>
    <p:restoredTop sz="98098" autoAdjust="0"/>
  </p:normalViewPr>
  <p:slideViewPr>
    <p:cSldViewPr>
      <p:cViewPr varScale="1">
        <p:scale>
          <a:sx n="109" d="100"/>
          <a:sy n="109" d="100"/>
        </p:scale>
        <p:origin x="-124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14"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3%20Marzo\IMSS%20Marzo%20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3%20Marzo\IMSS%20Marzo%20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3%20Marzo\IMSS%20Marzo%20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3%20Marzo\IMSS%20Marzo%20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3%20Marzo\IMSS%20Marzo%20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3%20Marzo\IMSS%20Marzo%20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3%20Marzo\IMSS%20Marzo%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6.3953176778738199E-2"/>
          <c:y val="7.5272311889527044E-2"/>
          <c:w val="0.87024327265694745"/>
          <c:h val="0.73866553402702684"/>
        </c:manualLayout>
      </c:layout>
      <c:ofPieChart>
        <c:ofPieType val="bar"/>
        <c:varyColors val="1"/>
        <c:ser>
          <c:idx val="0"/>
          <c:order val="0"/>
          <c:tx>
            <c:v>Trabajadores Urbanos</c:v>
          </c:tx>
          <c:dPt>
            <c:idx val="0"/>
            <c:bubble3D val="0"/>
          </c:dPt>
          <c:dPt>
            <c:idx val="3"/>
            <c:bubble3D val="0"/>
          </c:dPt>
          <c:dPt>
            <c:idx val="4"/>
            <c:bubble3D val="0"/>
          </c:dPt>
          <c:dPt>
            <c:idx val="5"/>
            <c:bubble3D val="0"/>
          </c:dPt>
          <c:dLbls>
            <c:dLbl>
              <c:idx val="0"/>
              <c:layout>
                <c:manualLayout>
                  <c:x val="-2.6646617453654028E-2"/>
                  <c:y val="-7.3638875439598517E-2"/>
                </c:manualLayout>
              </c:layout>
              <c:tx>
                <c:rich>
                  <a:bodyPr/>
                  <a:lstStyle/>
                  <a:p>
                    <a:pPr>
                      <a:defRPr sz="1100" b="0">
                        <a:solidFill>
                          <a:schemeClr val="accent5">
                            <a:lumMod val="50000"/>
                          </a:schemeClr>
                        </a:solidFill>
                        <a:effectLst/>
                        <a:latin typeface="Arial" pitchFamily="34" charset="0"/>
                        <a:cs typeface="Arial" pitchFamily="34" charset="0"/>
                      </a:defRPr>
                    </a:pPr>
                    <a:r>
                      <a:rPr lang="es-MX" sz="1100" b="0" i="0" u="none" strike="noStrike" baseline="0" smtClean="0">
                        <a:solidFill>
                          <a:schemeClr val="accent5">
                            <a:lumMod val="50000"/>
                          </a:schemeClr>
                        </a:solidFill>
                        <a:effectLst/>
                        <a:latin typeface="Arial" pitchFamily="34" charset="0"/>
                        <a:cs typeface="Arial" pitchFamily="34" charset="0"/>
                      </a:rPr>
                      <a:t>5,668</a:t>
                    </a:r>
                  </a:p>
                  <a:p>
                    <a:pPr>
                      <a:defRPr sz="1100" b="0">
                        <a:solidFill>
                          <a:schemeClr val="accent5">
                            <a:lumMod val="50000"/>
                          </a:schemeClr>
                        </a:solidFill>
                        <a:effectLst/>
                        <a:latin typeface="Arial" pitchFamily="34" charset="0"/>
                        <a:cs typeface="Arial" pitchFamily="34" charset="0"/>
                      </a:defRPr>
                    </a:pPr>
                    <a:r>
                      <a:rPr lang="es-MX" sz="1100" b="0" smtClean="0">
                        <a:solidFill>
                          <a:schemeClr val="accent5">
                            <a:lumMod val="50000"/>
                          </a:schemeClr>
                        </a:solidFill>
                        <a:effectLst/>
                        <a:latin typeface="Arial" pitchFamily="34" charset="0"/>
                        <a:cs typeface="Arial" pitchFamily="34" charset="0"/>
                      </a:rPr>
                      <a:t>Trabajadores </a:t>
                    </a:r>
                    <a:r>
                      <a:rPr lang="es-MX" sz="1100" b="0">
                        <a:solidFill>
                          <a:schemeClr val="accent5">
                            <a:lumMod val="50000"/>
                          </a:schemeClr>
                        </a:solidFill>
                        <a:effectLst/>
                        <a:latin typeface="Arial" pitchFamily="34" charset="0"/>
                        <a:cs typeface="Arial" pitchFamily="34" charset="0"/>
                      </a:rPr>
                      <a:t>del </a:t>
                    </a:r>
                    <a:r>
                      <a:rPr lang="es-MX" sz="1100" b="0" smtClean="0">
                        <a:solidFill>
                          <a:schemeClr val="accent5">
                            <a:lumMod val="50000"/>
                          </a:schemeClr>
                        </a:solidFill>
                        <a:effectLst/>
                        <a:latin typeface="Arial" pitchFamily="34" charset="0"/>
                        <a:cs typeface="Arial" pitchFamily="34" charset="0"/>
                      </a:rPr>
                      <a:t>Campo</a:t>
                    </a:r>
                  </a:p>
                  <a:p>
                    <a:pPr>
                      <a:defRPr sz="1100" b="0">
                        <a:solidFill>
                          <a:schemeClr val="accent5">
                            <a:lumMod val="50000"/>
                          </a:schemeClr>
                        </a:solidFill>
                        <a:effectLst/>
                        <a:latin typeface="Arial" pitchFamily="34" charset="0"/>
                        <a:cs typeface="Arial" pitchFamily="34" charset="0"/>
                      </a:defRPr>
                    </a:pPr>
                    <a:r>
                      <a:rPr lang="es-MX" sz="1100" b="0" smtClean="0">
                        <a:solidFill>
                          <a:schemeClr val="accent5">
                            <a:lumMod val="50000"/>
                          </a:schemeClr>
                        </a:solidFill>
                        <a:effectLst/>
                        <a:latin typeface="Arial" pitchFamily="34" charset="0"/>
                        <a:cs typeface="Arial" pitchFamily="34" charset="0"/>
                      </a:rPr>
                      <a:t>2.72</a:t>
                    </a:r>
                    <a:r>
                      <a:rPr lang="es-MX" sz="1100" b="0" dirty="0">
                        <a:solidFill>
                          <a:schemeClr val="accent5">
                            <a:lumMod val="50000"/>
                          </a:schemeClr>
                        </a:solidFill>
                        <a:effectLst/>
                        <a:latin typeface="Arial" pitchFamily="34" charset="0"/>
                        <a:cs typeface="Arial" pitchFamily="34" charset="0"/>
                      </a:rPr>
                      <a:t>%</a:t>
                    </a:r>
                    <a:endParaRPr lang="es-MX" dirty="0">
                      <a:solidFill>
                        <a:schemeClr val="accent5">
                          <a:lumMod val="50000"/>
                        </a:schemeClr>
                      </a:solidFill>
                    </a:endParaRPr>
                  </a:p>
                </c:rich>
              </c:tx>
              <c:numFmt formatCode="0.00%" sourceLinked="0"/>
              <c:spPr/>
              <c:showLegendKey val="0"/>
              <c:showVal val="1"/>
              <c:showCatName val="1"/>
              <c:showSerName val="0"/>
              <c:showPercent val="1"/>
              <c:showBubbleSize val="0"/>
            </c:dLbl>
            <c:dLbl>
              <c:idx val="1"/>
              <c:delete val="1"/>
            </c:dLbl>
            <c:dLbl>
              <c:idx val="2"/>
              <c:delete val="1"/>
            </c:dLbl>
            <c:dLbl>
              <c:idx val="3"/>
              <c:layout>
                <c:manualLayout>
                  <c:x val="-7.2633735456617175E-4"/>
                  <c:y val="-8.0592897085509013E-2"/>
                </c:manualLayout>
              </c:layout>
              <c:tx>
                <c:rich>
                  <a:bodyPr/>
                  <a:lstStyle/>
                  <a:p>
                    <a:pPr>
                      <a:defRPr sz="1050" b="0">
                        <a:effectLst/>
                        <a:latin typeface="Arial" pitchFamily="34" charset="0"/>
                        <a:cs typeface="Arial" pitchFamily="34" charset="0"/>
                      </a:defRPr>
                    </a:pPr>
                    <a:r>
                      <a:rPr lang="es-MX" sz="1000" b="0" i="0" u="none" strike="noStrike" baseline="0" dirty="0" smtClean="0">
                        <a:effectLst/>
                        <a:latin typeface="Arial" pitchFamily="34" charset="0"/>
                        <a:cs typeface="Arial" pitchFamily="34" charset="0"/>
                      </a:rPr>
                      <a:t>21,321</a:t>
                    </a:r>
                  </a:p>
                  <a:p>
                    <a:pPr>
                      <a:defRPr sz="1050" b="0">
                        <a:effectLst/>
                        <a:latin typeface="Arial" pitchFamily="34" charset="0"/>
                        <a:cs typeface="Arial" pitchFamily="34" charset="0"/>
                      </a:defRPr>
                    </a:pPr>
                    <a:r>
                      <a:rPr lang="es-MX" sz="1000" b="0" dirty="0" smtClean="0">
                        <a:effectLst/>
                        <a:latin typeface="Arial" pitchFamily="34" charset="0"/>
                        <a:cs typeface="Arial" pitchFamily="34" charset="0"/>
                      </a:rPr>
                      <a:t>Trabajadores </a:t>
                    </a:r>
                    <a:r>
                      <a:rPr lang="es-MX" sz="1000" b="0" dirty="0">
                        <a:effectLst/>
                        <a:latin typeface="Arial" pitchFamily="34" charset="0"/>
                        <a:cs typeface="Arial" pitchFamily="34" charset="0"/>
                      </a:rPr>
                      <a:t>Urbanos </a:t>
                    </a:r>
                    <a:r>
                      <a:rPr lang="es-MX" sz="1000" b="0" dirty="0" smtClean="0">
                        <a:effectLst/>
                        <a:latin typeface="Arial" pitchFamily="34" charset="0"/>
                        <a:cs typeface="Arial" pitchFamily="34" charset="0"/>
                      </a:rPr>
                      <a:t>Eventuales</a:t>
                    </a:r>
                  </a:p>
                  <a:p>
                    <a:pPr>
                      <a:defRPr sz="1050" b="0">
                        <a:effectLst/>
                        <a:latin typeface="Arial" pitchFamily="34" charset="0"/>
                        <a:cs typeface="Arial" pitchFamily="34" charset="0"/>
                      </a:defRPr>
                    </a:pPr>
                    <a:r>
                      <a:rPr lang="es-MX" sz="1000" b="0" dirty="0" smtClean="0">
                        <a:effectLst/>
                        <a:latin typeface="Arial" pitchFamily="34" charset="0"/>
                        <a:cs typeface="Arial" pitchFamily="34" charset="0"/>
                      </a:rPr>
                      <a:t>10.23</a:t>
                    </a:r>
                    <a:r>
                      <a:rPr lang="es-MX" sz="1000" b="0" dirty="0">
                        <a:effectLst/>
                        <a:latin typeface="Arial" pitchFamily="34" charset="0"/>
                        <a:cs typeface="Arial" pitchFamily="34" charset="0"/>
                      </a:rPr>
                      <a:t>%</a:t>
                    </a:r>
                    <a:endParaRPr lang="es-MX" sz="1000" dirty="0"/>
                  </a:p>
                </c:rich>
              </c:tx>
              <c:numFmt formatCode="0.00%" sourceLinked="0"/>
              <c:spPr>
                <a:solidFill>
                  <a:schemeClr val="accent4"/>
                </a:solidFill>
              </c:spPr>
              <c:showLegendKey val="0"/>
              <c:showVal val="1"/>
              <c:showCatName val="1"/>
              <c:showSerName val="0"/>
              <c:showPercent val="1"/>
              <c:showBubbleSize val="0"/>
            </c:dLbl>
            <c:dLbl>
              <c:idx val="4"/>
              <c:layout>
                <c:manualLayout>
                  <c:x val="4.5680840556241564E-3"/>
                  <c:y val="0.15226945683283868"/>
                </c:manualLayout>
              </c:layout>
              <c:tx>
                <c:rich>
                  <a:bodyPr/>
                  <a:lstStyle/>
                  <a:p>
                    <a:pPr>
                      <a:defRPr sz="1100" b="0">
                        <a:solidFill>
                          <a:schemeClr val="accent4">
                            <a:lumMod val="20000"/>
                            <a:lumOff val="80000"/>
                          </a:schemeClr>
                        </a:solidFill>
                        <a:effectLst/>
                        <a:latin typeface="Arial" pitchFamily="34" charset="0"/>
                        <a:cs typeface="Arial" pitchFamily="34" charset="0"/>
                      </a:defRPr>
                    </a:pPr>
                    <a:r>
                      <a:rPr lang="en-US" sz="1000" b="0" i="0" u="none" strike="noStrike" baseline="0" dirty="0" smtClean="0">
                        <a:solidFill>
                          <a:schemeClr val="accent4">
                            <a:lumMod val="20000"/>
                            <a:lumOff val="80000"/>
                          </a:schemeClr>
                        </a:solidFill>
                        <a:effectLst/>
                        <a:latin typeface="Arial" pitchFamily="34" charset="0"/>
                        <a:cs typeface="Arial" pitchFamily="34" charset="0"/>
                      </a:rPr>
                      <a:t>181,331</a:t>
                    </a:r>
                  </a:p>
                  <a:p>
                    <a:pPr>
                      <a:defRPr sz="1100" b="0">
                        <a:solidFill>
                          <a:schemeClr val="accent4">
                            <a:lumMod val="20000"/>
                            <a:lumOff val="80000"/>
                          </a:schemeClr>
                        </a:solidFill>
                        <a:effectLst/>
                        <a:latin typeface="Arial" pitchFamily="34" charset="0"/>
                        <a:cs typeface="Arial" pitchFamily="34" charset="0"/>
                      </a:defRPr>
                    </a:pPr>
                    <a:r>
                      <a:rPr lang="en-US" sz="1000" b="0" dirty="0" err="1" smtClean="0">
                        <a:solidFill>
                          <a:schemeClr val="accent4">
                            <a:lumMod val="20000"/>
                            <a:lumOff val="80000"/>
                          </a:schemeClr>
                        </a:solidFill>
                        <a:effectLst/>
                        <a:latin typeface="Arial" pitchFamily="34" charset="0"/>
                        <a:cs typeface="Arial" pitchFamily="34" charset="0"/>
                      </a:rPr>
                      <a:t>Trabajadores</a:t>
                    </a:r>
                    <a:r>
                      <a:rPr lang="en-US" sz="1000" b="0" dirty="0" smtClean="0">
                        <a:solidFill>
                          <a:schemeClr val="accent4">
                            <a:lumMod val="20000"/>
                            <a:lumOff val="80000"/>
                          </a:schemeClr>
                        </a:solidFill>
                        <a:effectLst/>
                        <a:latin typeface="Arial" pitchFamily="34" charset="0"/>
                        <a:cs typeface="Arial" pitchFamily="34" charset="0"/>
                      </a:rPr>
                      <a:t> </a:t>
                    </a:r>
                    <a:r>
                      <a:rPr lang="en-US" sz="1000" b="0" dirty="0" err="1">
                        <a:solidFill>
                          <a:schemeClr val="accent4">
                            <a:lumMod val="20000"/>
                            <a:lumOff val="80000"/>
                          </a:schemeClr>
                        </a:solidFill>
                        <a:effectLst/>
                        <a:latin typeface="Arial" pitchFamily="34" charset="0"/>
                        <a:cs typeface="Arial" pitchFamily="34" charset="0"/>
                      </a:rPr>
                      <a:t>Urbanos</a:t>
                    </a:r>
                    <a:r>
                      <a:rPr lang="en-US" sz="1000" b="0" dirty="0">
                        <a:solidFill>
                          <a:schemeClr val="accent4">
                            <a:lumMod val="20000"/>
                            <a:lumOff val="80000"/>
                          </a:schemeClr>
                        </a:solidFill>
                        <a:effectLst/>
                        <a:latin typeface="Arial" pitchFamily="34" charset="0"/>
                        <a:cs typeface="Arial" pitchFamily="34" charset="0"/>
                      </a:rPr>
                      <a:t> </a:t>
                    </a:r>
                    <a:r>
                      <a:rPr lang="en-US" sz="1000" b="0" dirty="0" err="1" smtClean="0">
                        <a:solidFill>
                          <a:schemeClr val="accent4">
                            <a:lumMod val="20000"/>
                            <a:lumOff val="80000"/>
                          </a:schemeClr>
                        </a:solidFill>
                        <a:effectLst/>
                        <a:latin typeface="Arial" pitchFamily="34" charset="0"/>
                        <a:cs typeface="Arial" pitchFamily="34" charset="0"/>
                      </a:rPr>
                      <a:t>Permanentes</a:t>
                    </a:r>
                    <a:endParaRPr lang="en-US" sz="1000" b="0" dirty="0" smtClean="0">
                      <a:solidFill>
                        <a:schemeClr val="accent4">
                          <a:lumMod val="20000"/>
                          <a:lumOff val="80000"/>
                        </a:schemeClr>
                      </a:solidFill>
                      <a:effectLst/>
                      <a:latin typeface="Arial" pitchFamily="34" charset="0"/>
                      <a:cs typeface="Arial" pitchFamily="34" charset="0"/>
                    </a:endParaRPr>
                  </a:p>
                  <a:p>
                    <a:pPr>
                      <a:defRPr sz="1100" b="0">
                        <a:solidFill>
                          <a:schemeClr val="accent4">
                            <a:lumMod val="20000"/>
                            <a:lumOff val="80000"/>
                          </a:schemeClr>
                        </a:solidFill>
                        <a:effectLst/>
                        <a:latin typeface="Arial" pitchFamily="34" charset="0"/>
                        <a:cs typeface="Arial" pitchFamily="34" charset="0"/>
                      </a:defRPr>
                    </a:pPr>
                    <a:r>
                      <a:rPr lang="en-US" sz="1000" b="0" dirty="0" smtClean="0">
                        <a:solidFill>
                          <a:schemeClr val="accent4">
                            <a:lumMod val="20000"/>
                            <a:lumOff val="80000"/>
                          </a:schemeClr>
                        </a:solidFill>
                        <a:effectLst/>
                        <a:latin typeface="Arial" pitchFamily="34" charset="0"/>
                        <a:cs typeface="Arial" pitchFamily="34" charset="0"/>
                      </a:rPr>
                      <a:t>87.04</a:t>
                    </a:r>
                    <a:r>
                      <a:rPr lang="en-US" sz="1000" b="0" dirty="0">
                        <a:solidFill>
                          <a:schemeClr val="accent4">
                            <a:lumMod val="20000"/>
                            <a:lumOff val="80000"/>
                          </a:schemeClr>
                        </a:solidFill>
                        <a:effectLst/>
                        <a:latin typeface="Arial" pitchFamily="34" charset="0"/>
                        <a:cs typeface="Arial" pitchFamily="34" charset="0"/>
                      </a:rPr>
                      <a:t>%</a:t>
                    </a:r>
                    <a:endParaRPr lang="en-US" sz="1000" dirty="0">
                      <a:solidFill>
                        <a:schemeClr val="accent4">
                          <a:lumMod val="20000"/>
                          <a:lumOff val="80000"/>
                        </a:schemeClr>
                      </a:solidFill>
                    </a:endParaRPr>
                  </a:p>
                </c:rich>
              </c:tx>
              <c:numFmt formatCode="0.00%" sourceLinked="0"/>
              <c:spPr>
                <a:solidFill>
                  <a:schemeClr val="accent5"/>
                </a:solidFill>
              </c:spPr>
              <c:showLegendKey val="0"/>
              <c:showVal val="1"/>
              <c:showCatName val="1"/>
              <c:showSerName val="0"/>
              <c:showPercent val="1"/>
              <c:showBubbleSize val="0"/>
            </c:dLbl>
            <c:dLbl>
              <c:idx val="5"/>
              <c:layout>
                <c:manualLayout>
                  <c:x val="-0.22667732313151873"/>
                  <c:y val="-0.15761211717216606"/>
                </c:manualLayout>
              </c:layout>
              <c:tx>
                <c:rich>
                  <a:bodyPr/>
                  <a:lstStyle/>
                  <a:p>
                    <a:pPr>
                      <a:defRPr sz="1100" b="0">
                        <a:solidFill>
                          <a:schemeClr val="accent1">
                            <a:lumMod val="20000"/>
                            <a:lumOff val="80000"/>
                          </a:schemeClr>
                        </a:solidFill>
                        <a:effectLst/>
                        <a:latin typeface="Arial" pitchFamily="34" charset="0"/>
                        <a:cs typeface="Arial" pitchFamily="34" charset="0"/>
                      </a:defRPr>
                    </a:pPr>
                    <a:r>
                      <a:rPr lang="es-MX" sz="1100" b="0">
                        <a:solidFill>
                          <a:schemeClr val="accent1">
                            <a:lumMod val="20000"/>
                            <a:lumOff val="80000"/>
                          </a:schemeClr>
                        </a:solidFill>
                        <a:effectLst/>
                        <a:latin typeface="Arial" pitchFamily="34" charset="0"/>
                        <a:cs typeface="Arial" pitchFamily="34" charset="0"/>
                      </a:rPr>
                      <a:t>202,652</a:t>
                    </a:r>
                  </a:p>
                  <a:p>
                    <a:pPr>
                      <a:defRPr sz="1100" b="0">
                        <a:solidFill>
                          <a:schemeClr val="accent1">
                            <a:lumMod val="20000"/>
                            <a:lumOff val="80000"/>
                          </a:schemeClr>
                        </a:solidFill>
                        <a:effectLst/>
                        <a:latin typeface="Arial" pitchFamily="34" charset="0"/>
                        <a:cs typeface="Arial" pitchFamily="34" charset="0"/>
                      </a:defRPr>
                    </a:pPr>
                    <a:r>
                      <a:rPr lang="es-MX" sz="1100" b="0">
                        <a:solidFill>
                          <a:schemeClr val="accent1">
                            <a:lumMod val="20000"/>
                            <a:lumOff val="80000"/>
                          </a:schemeClr>
                        </a:solidFill>
                        <a:effectLst/>
                        <a:latin typeface="Arial" pitchFamily="34" charset="0"/>
                        <a:cs typeface="Arial" pitchFamily="34" charset="0"/>
                      </a:rPr>
                      <a:t>Trabajadores Urbanos</a:t>
                    </a:r>
                  </a:p>
                  <a:p>
                    <a:pPr>
                      <a:defRPr sz="1100" b="0">
                        <a:solidFill>
                          <a:schemeClr val="accent1">
                            <a:lumMod val="20000"/>
                            <a:lumOff val="80000"/>
                          </a:schemeClr>
                        </a:solidFill>
                        <a:effectLst/>
                        <a:latin typeface="Arial" pitchFamily="34" charset="0"/>
                        <a:cs typeface="Arial" pitchFamily="34" charset="0"/>
                      </a:defRPr>
                    </a:pPr>
                    <a:r>
                      <a:rPr lang="es-MX" sz="1100" b="0">
                        <a:solidFill>
                          <a:schemeClr val="accent1">
                            <a:lumMod val="20000"/>
                            <a:lumOff val="80000"/>
                          </a:schemeClr>
                        </a:solidFill>
                        <a:effectLst/>
                        <a:latin typeface="Arial" pitchFamily="34" charset="0"/>
                        <a:cs typeface="Arial" pitchFamily="34" charset="0"/>
                      </a:rPr>
                      <a:t>97.28%</a:t>
                    </a:r>
                    <a:endParaRPr lang="es-MX">
                      <a:solidFill>
                        <a:schemeClr val="accent1">
                          <a:lumMod val="20000"/>
                          <a:lumOff val="80000"/>
                        </a:schemeClr>
                      </a:solidFill>
                    </a:endParaRPr>
                  </a:p>
                </c:rich>
              </c:tx>
              <c:numFmt formatCode="0.00%" sourceLinked="0"/>
              <c:spPr/>
              <c:dLblPos val="bestFit"/>
              <c:showLegendKey val="0"/>
              <c:showVal val="1"/>
              <c:showCatName val="1"/>
              <c:showSerName val="1"/>
              <c:showPercent val="1"/>
              <c:showBubbleSize val="0"/>
            </c:dLbl>
            <c:numFmt formatCode="0.00%" sourceLinked="0"/>
            <c:txPr>
              <a:bodyPr/>
              <a:lstStyle/>
              <a:p>
                <a:pPr>
                  <a:defRPr sz="1100" b="0">
                    <a:effectLst/>
                    <a:latin typeface="Arial" pitchFamily="34" charset="0"/>
                    <a:cs typeface="Arial" pitchFamily="34" charset="0"/>
                  </a:defRPr>
                </a:pPr>
                <a:endParaRPr lang="es-MX"/>
              </a:p>
            </c:txPr>
            <c:showLegendKey val="0"/>
            <c:showVal val="1"/>
            <c:showCatName val="1"/>
            <c:showSerName val="0"/>
            <c:showPercent val="1"/>
            <c:showBubbleSize val="0"/>
            <c:showLeaderLines val="1"/>
          </c:dLbls>
          <c:cat>
            <c:strRef>
              <c:f>'Trab asegurados totales'!$I$5:$I$9</c:f>
              <c:strCache>
                <c:ptCount val="5"/>
                <c:pt idx="0">
                  <c:v>Trabajadores del Campo</c:v>
                </c:pt>
                <c:pt idx="3">
                  <c:v>Trabajadores Urbanos Eventuales</c:v>
                </c:pt>
                <c:pt idx="4">
                  <c:v>Trabajadores Urbanos Permanentes</c:v>
                </c:pt>
              </c:strCache>
            </c:strRef>
          </c:cat>
          <c:val>
            <c:numRef>
              <c:f>'Trab asegurados totales'!$J$5:$J$9</c:f>
              <c:numCache>
                <c:formatCode>General</c:formatCode>
                <c:ptCount val="5"/>
                <c:pt idx="0" formatCode="#,##0">
                  <c:v>5668</c:v>
                </c:pt>
                <c:pt idx="3" formatCode="#,##0">
                  <c:v>21321</c:v>
                </c:pt>
                <c:pt idx="4" formatCode="#,##0">
                  <c:v>181331</c:v>
                </c:pt>
              </c:numCache>
            </c:numRef>
          </c:val>
        </c:ser>
        <c:dLbls>
          <c:showLegendKey val="0"/>
          <c:showVal val="1"/>
          <c:showCatName val="0"/>
          <c:showSerName val="0"/>
          <c:showPercent val="0"/>
          <c:showBubbleSize val="0"/>
          <c:showLeaderLines val="1"/>
        </c:dLbls>
        <c:gapWidth val="100"/>
        <c:secondPieSize val="75"/>
        <c:serLines/>
      </c:ofPieChart>
    </c:plotArea>
    <c:plotVisOnly val="1"/>
    <c:dispBlanksAs val="zero"/>
    <c:showDLblsOverMax val="0"/>
  </c:chart>
  <c:txPr>
    <a:bodyPr/>
    <a:lstStyle/>
    <a:p>
      <a:pPr>
        <a:defRPr sz="1800"/>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3.8134590675493584E-4"/>
          <c:y val="7.9933334340367465E-2"/>
          <c:w val="0.98255458517150729"/>
          <c:h val="0.72149400982308443"/>
        </c:manualLayout>
      </c:layout>
      <c:lineChart>
        <c:grouping val="standard"/>
        <c:varyColors val="0"/>
        <c:ser>
          <c:idx val="0"/>
          <c:order val="0"/>
          <c:tx>
            <c:strRef>
              <c:f>'Trab Urb Perm y Event'!$C$3</c:f>
              <c:strCache>
                <c:ptCount val="1"/>
                <c:pt idx="0">
                  <c:v>Trabajadores Permanentes Urbanos</c:v>
                </c:pt>
              </c:strCache>
            </c:strRef>
          </c:tx>
          <c:spPr>
            <a:ln w="28575"/>
          </c:spPr>
          <c:marker>
            <c:spPr>
              <a:ln w="28575"/>
            </c:spPr>
          </c:marker>
          <c:dLbls>
            <c:txPr>
              <a:bodyPr/>
              <a:lstStyle/>
              <a:p>
                <a:pPr>
                  <a:defRPr sz="1000">
                    <a:latin typeface="Arial" pitchFamily="34" charset="0"/>
                    <a:cs typeface="Arial" pitchFamily="34" charset="0"/>
                  </a:defRPr>
                </a:pPr>
                <a:endParaRPr lang="es-MX"/>
              </a:p>
            </c:txPr>
            <c:dLblPos val="b"/>
            <c:showLegendKey val="0"/>
            <c:showVal val="1"/>
            <c:showCatName val="0"/>
            <c:showSerName val="0"/>
            <c:showPercent val="0"/>
            <c:showBubbleSize val="0"/>
            <c:showLeaderLines val="0"/>
          </c:dLbls>
          <c:cat>
            <c:numRef>
              <c:f>'Trab Urb Perm y Event'!$A$31:$A$43</c:f>
              <c:numCache>
                <c:formatCode>mmm\-yy</c:formatCode>
                <c:ptCount val="13"/>
                <c:pt idx="0">
                  <c:v>40603</c:v>
                </c:pt>
                <c:pt idx="1">
                  <c:v>40634</c:v>
                </c:pt>
                <c:pt idx="2">
                  <c:v>40664</c:v>
                </c:pt>
                <c:pt idx="3">
                  <c:v>40695</c:v>
                </c:pt>
                <c:pt idx="4">
                  <c:v>40725</c:v>
                </c:pt>
                <c:pt idx="5">
                  <c:v>40756</c:v>
                </c:pt>
                <c:pt idx="6">
                  <c:v>40787</c:v>
                </c:pt>
                <c:pt idx="7">
                  <c:v>40817</c:v>
                </c:pt>
                <c:pt idx="8">
                  <c:v>40848</c:v>
                </c:pt>
                <c:pt idx="9">
                  <c:v>40878</c:v>
                </c:pt>
                <c:pt idx="10">
                  <c:v>40909</c:v>
                </c:pt>
                <c:pt idx="11">
                  <c:v>40940</c:v>
                </c:pt>
                <c:pt idx="12">
                  <c:v>40969</c:v>
                </c:pt>
              </c:numCache>
            </c:numRef>
          </c:cat>
          <c:val>
            <c:numRef>
              <c:f>'Trab Urb Perm y Event'!$C$31:$C$43</c:f>
              <c:numCache>
                <c:formatCode>#,##0</c:formatCode>
                <c:ptCount val="13"/>
                <c:pt idx="0">
                  <c:v>175004</c:v>
                </c:pt>
                <c:pt idx="1">
                  <c:v>175955</c:v>
                </c:pt>
                <c:pt idx="2">
                  <c:v>176071</c:v>
                </c:pt>
                <c:pt idx="3">
                  <c:v>177184</c:v>
                </c:pt>
                <c:pt idx="4">
                  <c:v>176671</c:v>
                </c:pt>
                <c:pt idx="5">
                  <c:v>178870</c:v>
                </c:pt>
                <c:pt idx="6">
                  <c:v>179565</c:v>
                </c:pt>
                <c:pt idx="7">
                  <c:v>180743</c:v>
                </c:pt>
                <c:pt idx="8">
                  <c:v>182538</c:v>
                </c:pt>
                <c:pt idx="9">
                  <c:v>181230</c:v>
                </c:pt>
                <c:pt idx="10">
                  <c:v>179240</c:v>
                </c:pt>
                <c:pt idx="11">
                  <c:v>180517</c:v>
                </c:pt>
                <c:pt idx="12">
                  <c:v>181331</c:v>
                </c:pt>
              </c:numCache>
            </c:numRef>
          </c:val>
          <c:smooth val="0"/>
        </c:ser>
        <c:ser>
          <c:idx val="1"/>
          <c:order val="1"/>
          <c:tx>
            <c:strRef>
              <c:f>'Trab Urb Perm y Event'!$D$3</c:f>
              <c:strCache>
                <c:ptCount val="1"/>
                <c:pt idx="0">
                  <c:v>Trabajadores Eventuales Urbanos</c:v>
                </c:pt>
              </c:strCache>
            </c:strRef>
          </c:tx>
          <c:spPr>
            <a:ln w="28575"/>
          </c:spPr>
          <c:marker>
            <c:spPr>
              <a:ln w="28575"/>
            </c:spPr>
          </c:marker>
          <c:dLbls>
            <c:txPr>
              <a:bodyPr/>
              <a:lstStyle/>
              <a:p>
                <a:pPr>
                  <a:defRPr sz="1000">
                    <a:solidFill>
                      <a:schemeClr val="accent5">
                        <a:lumMod val="50000"/>
                      </a:schemeClr>
                    </a:solidFill>
                    <a:latin typeface="Arial" pitchFamily="34" charset="0"/>
                    <a:cs typeface="Arial" pitchFamily="34" charset="0"/>
                  </a:defRPr>
                </a:pPr>
                <a:endParaRPr lang="es-MX"/>
              </a:p>
            </c:txPr>
            <c:dLblPos val="t"/>
            <c:showLegendKey val="0"/>
            <c:showVal val="1"/>
            <c:showCatName val="0"/>
            <c:showSerName val="0"/>
            <c:showPercent val="0"/>
            <c:showBubbleSize val="0"/>
            <c:showLeaderLines val="0"/>
          </c:dLbls>
          <c:cat>
            <c:numRef>
              <c:f>'Trab Urb Perm y Event'!$A$31:$A$43</c:f>
              <c:numCache>
                <c:formatCode>mmm\-yy</c:formatCode>
                <c:ptCount val="13"/>
                <c:pt idx="0">
                  <c:v>40603</c:v>
                </c:pt>
                <c:pt idx="1">
                  <c:v>40634</c:v>
                </c:pt>
                <c:pt idx="2">
                  <c:v>40664</c:v>
                </c:pt>
                <c:pt idx="3">
                  <c:v>40695</c:v>
                </c:pt>
                <c:pt idx="4">
                  <c:v>40725</c:v>
                </c:pt>
                <c:pt idx="5">
                  <c:v>40756</c:v>
                </c:pt>
                <c:pt idx="6">
                  <c:v>40787</c:v>
                </c:pt>
                <c:pt idx="7">
                  <c:v>40817</c:v>
                </c:pt>
                <c:pt idx="8">
                  <c:v>40848</c:v>
                </c:pt>
                <c:pt idx="9">
                  <c:v>40878</c:v>
                </c:pt>
                <c:pt idx="10">
                  <c:v>40909</c:v>
                </c:pt>
                <c:pt idx="11">
                  <c:v>40940</c:v>
                </c:pt>
                <c:pt idx="12">
                  <c:v>40969</c:v>
                </c:pt>
              </c:numCache>
            </c:numRef>
          </c:cat>
          <c:val>
            <c:numRef>
              <c:f>'Trab Urb Perm y Event'!$D$31:$D$43</c:f>
              <c:numCache>
                <c:formatCode>#,##0</c:formatCode>
                <c:ptCount val="13"/>
                <c:pt idx="0">
                  <c:v>19330</c:v>
                </c:pt>
                <c:pt idx="1">
                  <c:v>18824</c:v>
                </c:pt>
                <c:pt idx="2">
                  <c:v>20057</c:v>
                </c:pt>
                <c:pt idx="3">
                  <c:v>19267</c:v>
                </c:pt>
                <c:pt idx="4">
                  <c:v>19756</c:v>
                </c:pt>
                <c:pt idx="5">
                  <c:v>19510</c:v>
                </c:pt>
                <c:pt idx="6">
                  <c:v>20080</c:v>
                </c:pt>
                <c:pt idx="7">
                  <c:v>20235</c:v>
                </c:pt>
                <c:pt idx="8">
                  <c:v>20858</c:v>
                </c:pt>
                <c:pt idx="9">
                  <c:v>20592</c:v>
                </c:pt>
                <c:pt idx="10">
                  <c:v>19554</c:v>
                </c:pt>
                <c:pt idx="11">
                  <c:v>20512</c:v>
                </c:pt>
                <c:pt idx="12">
                  <c:v>21321</c:v>
                </c:pt>
              </c:numCache>
            </c:numRef>
          </c:val>
          <c:smooth val="0"/>
        </c:ser>
        <c:ser>
          <c:idx val="2"/>
          <c:order val="2"/>
          <c:tx>
            <c:strRef>
              <c:f>'Trab Urb Perm y Event'!$E$3</c:f>
              <c:strCache>
                <c:ptCount val="1"/>
                <c:pt idx="0">
                  <c:v>Total Trabajadores Urbanos</c:v>
                </c:pt>
              </c:strCache>
            </c:strRef>
          </c:tx>
          <c:spPr>
            <a:ln w="28575"/>
          </c:spPr>
          <c:marker>
            <c:spPr>
              <a:ln w="28575"/>
            </c:spPr>
          </c:marker>
          <c:dLbls>
            <c:txPr>
              <a:bodyPr/>
              <a:lstStyle/>
              <a:p>
                <a:pPr>
                  <a:defRPr sz="1000">
                    <a:solidFill>
                      <a:schemeClr val="accent5">
                        <a:lumMod val="50000"/>
                      </a:schemeClr>
                    </a:solidFill>
                    <a:latin typeface="Arial" pitchFamily="34" charset="0"/>
                    <a:cs typeface="Arial" pitchFamily="34" charset="0"/>
                  </a:defRPr>
                </a:pPr>
                <a:endParaRPr lang="es-MX"/>
              </a:p>
            </c:txPr>
            <c:dLblPos val="t"/>
            <c:showLegendKey val="0"/>
            <c:showVal val="1"/>
            <c:showCatName val="0"/>
            <c:showSerName val="0"/>
            <c:showPercent val="0"/>
            <c:showBubbleSize val="0"/>
            <c:showLeaderLines val="0"/>
          </c:dLbls>
          <c:cat>
            <c:numRef>
              <c:f>'Trab Urb Perm y Event'!$A$31:$A$43</c:f>
              <c:numCache>
                <c:formatCode>mmm\-yy</c:formatCode>
                <c:ptCount val="13"/>
                <c:pt idx="0">
                  <c:v>40603</c:v>
                </c:pt>
                <c:pt idx="1">
                  <c:v>40634</c:v>
                </c:pt>
                <c:pt idx="2">
                  <c:v>40664</c:v>
                </c:pt>
                <c:pt idx="3">
                  <c:v>40695</c:v>
                </c:pt>
                <c:pt idx="4">
                  <c:v>40725</c:v>
                </c:pt>
                <c:pt idx="5">
                  <c:v>40756</c:v>
                </c:pt>
                <c:pt idx="6">
                  <c:v>40787</c:v>
                </c:pt>
                <c:pt idx="7">
                  <c:v>40817</c:v>
                </c:pt>
                <c:pt idx="8">
                  <c:v>40848</c:v>
                </c:pt>
                <c:pt idx="9">
                  <c:v>40878</c:v>
                </c:pt>
                <c:pt idx="10">
                  <c:v>40909</c:v>
                </c:pt>
                <c:pt idx="11">
                  <c:v>40940</c:v>
                </c:pt>
                <c:pt idx="12">
                  <c:v>40969</c:v>
                </c:pt>
              </c:numCache>
            </c:numRef>
          </c:cat>
          <c:val>
            <c:numRef>
              <c:f>'Trab Urb Perm y Event'!$E$31:$E$43</c:f>
              <c:numCache>
                <c:formatCode>#,##0</c:formatCode>
                <c:ptCount val="13"/>
                <c:pt idx="0">
                  <c:v>194334</c:v>
                </c:pt>
                <c:pt idx="1">
                  <c:v>194779</c:v>
                </c:pt>
                <c:pt idx="2">
                  <c:v>196128</c:v>
                </c:pt>
                <c:pt idx="3">
                  <c:v>196451</c:v>
                </c:pt>
                <c:pt idx="4">
                  <c:v>196427</c:v>
                </c:pt>
                <c:pt idx="5">
                  <c:v>198380</c:v>
                </c:pt>
                <c:pt idx="6">
                  <c:v>199645</c:v>
                </c:pt>
                <c:pt idx="7">
                  <c:v>200978</c:v>
                </c:pt>
                <c:pt idx="8">
                  <c:v>203396</c:v>
                </c:pt>
                <c:pt idx="9">
                  <c:v>201822</c:v>
                </c:pt>
                <c:pt idx="10">
                  <c:v>198794</c:v>
                </c:pt>
                <c:pt idx="11">
                  <c:v>201029</c:v>
                </c:pt>
                <c:pt idx="12">
                  <c:v>202652</c:v>
                </c:pt>
              </c:numCache>
            </c:numRef>
          </c:val>
          <c:smooth val="0"/>
        </c:ser>
        <c:dLbls>
          <c:showLegendKey val="0"/>
          <c:showVal val="0"/>
          <c:showCatName val="0"/>
          <c:showSerName val="0"/>
          <c:showPercent val="0"/>
          <c:showBubbleSize val="0"/>
        </c:dLbls>
        <c:marker val="1"/>
        <c:smooth val="0"/>
        <c:axId val="95893760"/>
        <c:axId val="95899648"/>
      </c:lineChart>
      <c:dateAx>
        <c:axId val="95893760"/>
        <c:scaling>
          <c:orientation val="minMax"/>
        </c:scaling>
        <c:delete val="0"/>
        <c:axPos val="b"/>
        <c:majorGridlines/>
        <c:numFmt formatCode="mmm\-yy" sourceLinked="1"/>
        <c:majorTickMark val="out"/>
        <c:minorTickMark val="none"/>
        <c:tickLblPos val="nextTo"/>
        <c:txPr>
          <a:bodyPr/>
          <a:lstStyle/>
          <a:p>
            <a:pPr>
              <a:defRPr sz="1000">
                <a:solidFill>
                  <a:schemeClr val="accent5">
                    <a:lumMod val="50000"/>
                  </a:schemeClr>
                </a:solidFill>
                <a:latin typeface="Arial" pitchFamily="34" charset="0"/>
                <a:cs typeface="Arial" pitchFamily="34" charset="0"/>
              </a:defRPr>
            </a:pPr>
            <a:endParaRPr lang="es-MX"/>
          </a:p>
        </c:txPr>
        <c:crossAx val="95899648"/>
        <c:crosses val="autoZero"/>
        <c:auto val="1"/>
        <c:lblOffset val="100"/>
        <c:baseTimeUnit val="months"/>
      </c:dateAx>
      <c:valAx>
        <c:axId val="95899648"/>
        <c:scaling>
          <c:orientation val="minMax"/>
          <c:max val="210000"/>
          <c:min val="0"/>
        </c:scaling>
        <c:delete val="1"/>
        <c:axPos val="l"/>
        <c:numFmt formatCode="#,##0" sourceLinked="1"/>
        <c:majorTickMark val="out"/>
        <c:minorTickMark val="none"/>
        <c:tickLblPos val="nextTo"/>
        <c:crossAx val="95893760"/>
        <c:crosses val="autoZero"/>
        <c:crossBetween val="between"/>
      </c:valAx>
    </c:plotArea>
    <c:legend>
      <c:legendPos val="b"/>
      <c:layout>
        <c:manualLayout>
          <c:xMode val="edge"/>
          <c:yMode val="edge"/>
          <c:x val="4.7133049004296254E-2"/>
          <c:y val="0.93168341490750117"/>
          <c:w val="0.89999991449643346"/>
          <c:h val="6.8196036817167918E-2"/>
        </c:manualLayout>
      </c:layout>
      <c:overlay val="0"/>
      <c:txPr>
        <a:bodyPr/>
        <a:lstStyle/>
        <a:p>
          <a:pPr>
            <a:defRPr sz="1000">
              <a:solidFill>
                <a:schemeClr val="accent5">
                  <a:lumMod val="50000"/>
                </a:schemeClr>
              </a:solidFill>
              <a:latin typeface="Arial" pitchFamily="34" charset="0"/>
              <a:cs typeface="Arial" pitchFamily="34" charset="0"/>
            </a:defRPr>
          </a:pPr>
          <a:endParaRPr lang="es-MX"/>
        </a:p>
      </c:txPr>
    </c:legend>
    <c:plotVisOnly val="1"/>
    <c:dispBlanksAs val="gap"/>
    <c:showDLblsOverMax val="0"/>
  </c:chart>
  <c:txPr>
    <a:bodyPr/>
    <a:lstStyle/>
    <a:p>
      <a:pPr>
        <a:defRPr sz="1800"/>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6.2410910096951613E-2"/>
          <c:y val="4.2575562480476045E-2"/>
          <c:w val="0.92047990944993796"/>
          <c:h val="0.7144535958369207"/>
        </c:manualLayout>
      </c:layout>
      <c:lineChart>
        <c:grouping val="standard"/>
        <c:varyColors val="0"/>
        <c:ser>
          <c:idx val="0"/>
          <c:order val="0"/>
          <c:tx>
            <c:strRef>
              <c:f>'Trab Urb Perm y Event'!$F$3</c:f>
              <c:strCache>
                <c:ptCount val="1"/>
                <c:pt idx="0">
                  <c:v>Trabajadores Permanentes del Campo</c:v>
                </c:pt>
              </c:strCache>
            </c:strRef>
          </c:tx>
          <c:spPr>
            <a:ln w="28575"/>
          </c:spPr>
          <c:marker>
            <c:spPr>
              <a:ln w="28575"/>
            </c:spPr>
          </c:marker>
          <c:dLbls>
            <c:dLblPos val="b"/>
            <c:showLegendKey val="0"/>
            <c:showVal val="1"/>
            <c:showCatName val="0"/>
            <c:showSerName val="0"/>
            <c:showPercent val="0"/>
            <c:showBubbleSize val="0"/>
            <c:showLeaderLines val="0"/>
          </c:dLbls>
          <c:cat>
            <c:numRef>
              <c:f>'Trab Urb Perm y Event'!$A$31:$A$43</c:f>
              <c:numCache>
                <c:formatCode>mmm\-yy</c:formatCode>
                <c:ptCount val="13"/>
                <c:pt idx="0">
                  <c:v>40603</c:v>
                </c:pt>
                <c:pt idx="1">
                  <c:v>40634</c:v>
                </c:pt>
                <c:pt idx="2">
                  <c:v>40664</c:v>
                </c:pt>
                <c:pt idx="3">
                  <c:v>40695</c:v>
                </c:pt>
                <c:pt idx="4">
                  <c:v>40725</c:v>
                </c:pt>
                <c:pt idx="5">
                  <c:v>40756</c:v>
                </c:pt>
                <c:pt idx="6">
                  <c:v>40787</c:v>
                </c:pt>
                <c:pt idx="7">
                  <c:v>40817</c:v>
                </c:pt>
                <c:pt idx="8">
                  <c:v>40848</c:v>
                </c:pt>
                <c:pt idx="9">
                  <c:v>40878</c:v>
                </c:pt>
                <c:pt idx="10">
                  <c:v>40909</c:v>
                </c:pt>
                <c:pt idx="11">
                  <c:v>40940</c:v>
                </c:pt>
                <c:pt idx="12">
                  <c:v>40969</c:v>
                </c:pt>
              </c:numCache>
            </c:numRef>
          </c:cat>
          <c:val>
            <c:numRef>
              <c:f>'Trab Urb Perm y Event'!$F$31:$F$43</c:f>
              <c:numCache>
                <c:formatCode>#,##0</c:formatCode>
                <c:ptCount val="13"/>
                <c:pt idx="0">
                  <c:v>1288</c:v>
                </c:pt>
                <c:pt idx="1">
                  <c:v>1347</c:v>
                </c:pt>
                <c:pt idx="2">
                  <c:v>1298</c:v>
                </c:pt>
                <c:pt idx="3">
                  <c:v>1300</c:v>
                </c:pt>
                <c:pt idx="4">
                  <c:v>1310</c:v>
                </c:pt>
                <c:pt idx="5">
                  <c:v>1316</c:v>
                </c:pt>
                <c:pt idx="6">
                  <c:v>1317</c:v>
                </c:pt>
                <c:pt idx="7">
                  <c:v>1325</c:v>
                </c:pt>
                <c:pt idx="8">
                  <c:v>1326</c:v>
                </c:pt>
                <c:pt idx="9">
                  <c:v>2120</c:v>
                </c:pt>
                <c:pt idx="10">
                  <c:v>2157</c:v>
                </c:pt>
                <c:pt idx="11">
                  <c:v>2167</c:v>
                </c:pt>
                <c:pt idx="12">
                  <c:v>2180</c:v>
                </c:pt>
              </c:numCache>
            </c:numRef>
          </c:val>
          <c:smooth val="0"/>
        </c:ser>
        <c:ser>
          <c:idx val="1"/>
          <c:order val="1"/>
          <c:tx>
            <c:strRef>
              <c:f>'Trab Urb Perm y Event'!$G$3</c:f>
              <c:strCache>
                <c:ptCount val="1"/>
                <c:pt idx="0">
                  <c:v>Trabajadores Eventuales del Campo</c:v>
                </c:pt>
              </c:strCache>
            </c:strRef>
          </c:tx>
          <c:spPr>
            <a:ln w="28575"/>
          </c:spPr>
          <c:marker>
            <c:spPr>
              <a:ln w="28575"/>
            </c:spPr>
          </c:marker>
          <c:dLbls>
            <c:dLblPos val="t"/>
            <c:showLegendKey val="0"/>
            <c:showVal val="1"/>
            <c:showCatName val="0"/>
            <c:showSerName val="0"/>
            <c:showPercent val="0"/>
            <c:showBubbleSize val="0"/>
            <c:showLeaderLines val="0"/>
          </c:dLbls>
          <c:cat>
            <c:numRef>
              <c:f>'Trab Urb Perm y Event'!$A$31:$A$43</c:f>
              <c:numCache>
                <c:formatCode>mmm\-yy</c:formatCode>
                <c:ptCount val="13"/>
                <c:pt idx="0">
                  <c:v>40603</c:v>
                </c:pt>
                <c:pt idx="1">
                  <c:v>40634</c:v>
                </c:pt>
                <c:pt idx="2">
                  <c:v>40664</c:v>
                </c:pt>
                <c:pt idx="3">
                  <c:v>40695</c:v>
                </c:pt>
                <c:pt idx="4">
                  <c:v>40725</c:v>
                </c:pt>
                <c:pt idx="5">
                  <c:v>40756</c:v>
                </c:pt>
                <c:pt idx="6">
                  <c:v>40787</c:v>
                </c:pt>
                <c:pt idx="7">
                  <c:v>40817</c:v>
                </c:pt>
                <c:pt idx="8">
                  <c:v>40848</c:v>
                </c:pt>
                <c:pt idx="9">
                  <c:v>40878</c:v>
                </c:pt>
                <c:pt idx="10">
                  <c:v>40909</c:v>
                </c:pt>
                <c:pt idx="11">
                  <c:v>40940</c:v>
                </c:pt>
                <c:pt idx="12">
                  <c:v>40969</c:v>
                </c:pt>
              </c:numCache>
            </c:numRef>
          </c:cat>
          <c:val>
            <c:numRef>
              <c:f>'Trab Urb Perm y Event'!$G$31:$G$43</c:f>
              <c:numCache>
                <c:formatCode>#,##0</c:formatCode>
                <c:ptCount val="13"/>
                <c:pt idx="0">
                  <c:v>3121</c:v>
                </c:pt>
                <c:pt idx="1">
                  <c:v>2944</c:v>
                </c:pt>
                <c:pt idx="2">
                  <c:v>1686</c:v>
                </c:pt>
                <c:pt idx="3">
                  <c:v>1725</c:v>
                </c:pt>
                <c:pt idx="4">
                  <c:v>1696</c:v>
                </c:pt>
                <c:pt idx="5">
                  <c:v>1814</c:v>
                </c:pt>
                <c:pt idx="6">
                  <c:v>1824</c:v>
                </c:pt>
                <c:pt idx="7">
                  <c:v>1880</c:v>
                </c:pt>
                <c:pt idx="8">
                  <c:v>2563</c:v>
                </c:pt>
                <c:pt idx="9">
                  <c:v>3235</c:v>
                </c:pt>
                <c:pt idx="10">
                  <c:v>3406</c:v>
                </c:pt>
                <c:pt idx="11">
                  <c:v>3773</c:v>
                </c:pt>
                <c:pt idx="12">
                  <c:v>3488</c:v>
                </c:pt>
              </c:numCache>
            </c:numRef>
          </c:val>
          <c:smooth val="0"/>
        </c:ser>
        <c:ser>
          <c:idx val="2"/>
          <c:order val="2"/>
          <c:tx>
            <c:strRef>
              <c:f>'Trab Urb Perm y Event'!$H$3</c:f>
              <c:strCache>
                <c:ptCount val="1"/>
                <c:pt idx="0">
                  <c:v>Total Trabajadores del Campo</c:v>
                </c:pt>
              </c:strCache>
            </c:strRef>
          </c:tx>
          <c:spPr>
            <a:ln w="28575"/>
          </c:spPr>
          <c:marker>
            <c:spPr>
              <a:ln w="28575"/>
            </c:spPr>
          </c:marker>
          <c:dLbls>
            <c:dLblPos val="t"/>
            <c:showLegendKey val="0"/>
            <c:showVal val="1"/>
            <c:showCatName val="0"/>
            <c:showSerName val="0"/>
            <c:showPercent val="0"/>
            <c:showBubbleSize val="0"/>
            <c:showLeaderLines val="0"/>
          </c:dLbls>
          <c:cat>
            <c:numRef>
              <c:f>'Trab Urb Perm y Event'!$A$31:$A$43</c:f>
              <c:numCache>
                <c:formatCode>mmm\-yy</c:formatCode>
                <c:ptCount val="13"/>
                <c:pt idx="0">
                  <c:v>40603</c:v>
                </c:pt>
                <c:pt idx="1">
                  <c:v>40634</c:v>
                </c:pt>
                <c:pt idx="2">
                  <c:v>40664</c:v>
                </c:pt>
                <c:pt idx="3">
                  <c:v>40695</c:v>
                </c:pt>
                <c:pt idx="4">
                  <c:v>40725</c:v>
                </c:pt>
                <c:pt idx="5">
                  <c:v>40756</c:v>
                </c:pt>
                <c:pt idx="6">
                  <c:v>40787</c:v>
                </c:pt>
                <c:pt idx="7">
                  <c:v>40817</c:v>
                </c:pt>
                <c:pt idx="8">
                  <c:v>40848</c:v>
                </c:pt>
                <c:pt idx="9">
                  <c:v>40878</c:v>
                </c:pt>
                <c:pt idx="10">
                  <c:v>40909</c:v>
                </c:pt>
                <c:pt idx="11">
                  <c:v>40940</c:v>
                </c:pt>
                <c:pt idx="12">
                  <c:v>40969</c:v>
                </c:pt>
              </c:numCache>
            </c:numRef>
          </c:cat>
          <c:val>
            <c:numRef>
              <c:f>'Trab Urb Perm y Event'!$H$31:$H$43</c:f>
              <c:numCache>
                <c:formatCode>#,##0</c:formatCode>
                <c:ptCount val="13"/>
                <c:pt idx="0">
                  <c:v>4409</c:v>
                </c:pt>
                <c:pt idx="1">
                  <c:v>4291</c:v>
                </c:pt>
                <c:pt idx="2">
                  <c:v>2984</c:v>
                </c:pt>
                <c:pt idx="3">
                  <c:v>3025</c:v>
                </c:pt>
                <c:pt idx="4">
                  <c:v>3006</c:v>
                </c:pt>
                <c:pt idx="5">
                  <c:v>3130</c:v>
                </c:pt>
                <c:pt idx="6">
                  <c:v>3141</c:v>
                </c:pt>
                <c:pt idx="7">
                  <c:v>3205</c:v>
                </c:pt>
                <c:pt idx="8">
                  <c:v>3889</c:v>
                </c:pt>
                <c:pt idx="9">
                  <c:v>5355</c:v>
                </c:pt>
                <c:pt idx="10">
                  <c:v>5563</c:v>
                </c:pt>
                <c:pt idx="11">
                  <c:v>5940</c:v>
                </c:pt>
                <c:pt idx="12">
                  <c:v>5668</c:v>
                </c:pt>
              </c:numCache>
            </c:numRef>
          </c:val>
          <c:smooth val="0"/>
        </c:ser>
        <c:dLbls>
          <c:showLegendKey val="0"/>
          <c:showVal val="0"/>
          <c:showCatName val="0"/>
          <c:showSerName val="0"/>
          <c:showPercent val="0"/>
          <c:showBubbleSize val="0"/>
        </c:dLbls>
        <c:marker val="1"/>
        <c:smooth val="0"/>
        <c:axId val="95629696"/>
        <c:axId val="95939584"/>
      </c:lineChart>
      <c:dateAx>
        <c:axId val="95629696"/>
        <c:scaling>
          <c:orientation val="minMax"/>
        </c:scaling>
        <c:delete val="0"/>
        <c:axPos val="b"/>
        <c:majorGridlines/>
        <c:numFmt formatCode="mmm\-yy" sourceLinked="1"/>
        <c:majorTickMark val="out"/>
        <c:minorTickMark val="none"/>
        <c:tickLblPos val="nextTo"/>
        <c:crossAx val="95939584"/>
        <c:crosses val="autoZero"/>
        <c:auto val="1"/>
        <c:lblOffset val="100"/>
        <c:baseTimeUnit val="months"/>
      </c:dateAx>
      <c:valAx>
        <c:axId val="95939584"/>
        <c:scaling>
          <c:orientation val="minMax"/>
        </c:scaling>
        <c:delete val="1"/>
        <c:axPos val="l"/>
        <c:numFmt formatCode="#,##0" sourceLinked="1"/>
        <c:majorTickMark val="out"/>
        <c:minorTickMark val="none"/>
        <c:tickLblPos val="nextTo"/>
        <c:crossAx val="95629696"/>
        <c:crosses val="autoZero"/>
        <c:crossBetween val="between"/>
      </c:valAx>
    </c:plotArea>
    <c:legend>
      <c:legendPos val="b"/>
      <c:layout>
        <c:manualLayout>
          <c:xMode val="edge"/>
          <c:yMode val="edge"/>
          <c:x val="4.9999957135195706E-2"/>
          <c:y val="0.9242693690770194"/>
          <c:w val="0.8999999632587391"/>
          <c:h val="7.1538100691371342E-2"/>
        </c:manualLayout>
      </c:layout>
      <c:overlay val="0"/>
    </c:legend>
    <c:plotVisOnly val="1"/>
    <c:dispBlanksAs val="gap"/>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5.1547819512273468E-2"/>
          <c:y val="6.3032491054676232E-2"/>
          <c:w val="0.9484521804877265"/>
          <c:h val="0.68181387858055165"/>
        </c:manualLayout>
      </c:layout>
      <c:bar3DChart>
        <c:barDir val="col"/>
        <c:grouping val="clustered"/>
        <c:varyColors val="0"/>
        <c:ser>
          <c:idx val="0"/>
          <c:order val="0"/>
          <c:invertIfNegative val="0"/>
          <c:dPt>
            <c:idx val="4"/>
            <c:invertIfNegative val="0"/>
            <c:bubble3D val="0"/>
          </c:dPt>
          <c:dPt>
            <c:idx val="5"/>
            <c:invertIfNegative val="0"/>
            <c:bubble3D val="0"/>
          </c:dPt>
          <c:dPt>
            <c:idx val="6"/>
            <c:invertIfNegative val="0"/>
            <c:bubble3D val="0"/>
          </c:dPt>
          <c:dPt>
            <c:idx val="13"/>
            <c:invertIfNegative val="0"/>
            <c:bubble3D val="0"/>
          </c:dPt>
          <c:dPt>
            <c:idx val="14"/>
            <c:invertIfNegative val="0"/>
            <c:bubble3D val="0"/>
          </c:dPt>
          <c:dLbls>
            <c:txPr>
              <a:bodyPr rot="-2700000"/>
              <a:lstStyle/>
              <a:p>
                <a:pPr>
                  <a:defRPr/>
                </a:pPr>
                <a:endParaRPr lang="es-MX"/>
              </a:p>
            </c:txPr>
            <c:showLegendKey val="0"/>
            <c:showVal val="1"/>
            <c:showCatName val="0"/>
            <c:showSerName val="0"/>
            <c:showPercent val="0"/>
            <c:showBubbleSize val="0"/>
            <c:showLeaderLines val="0"/>
          </c:dLbls>
          <c:cat>
            <c:strRef>
              <c:f>'Perman % este mes'!$E$6:$E$20</c:f>
              <c:strCache>
                <c:ptCount val="15"/>
                <c:pt idx="0">
                  <c:v>Chihuahua</c:v>
                </c:pt>
                <c:pt idx="1">
                  <c:v>Yucatán</c:v>
                </c:pt>
                <c:pt idx="2">
                  <c:v>Aguascalientes</c:v>
                </c:pt>
                <c:pt idx="3">
                  <c:v>Baja California</c:v>
                </c:pt>
                <c:pt idx="4">
                  <c:v>Nuevo León</c:v>
                </c:pt>
                <c:pt idx="5">
                  <c:v>Jalisco</c:v>
                </c:pt>
                <c:pt idx="6">
                  <c:v>Chiapas</c:v>
                </c:pt>
                <c:pt idx="7">
                  <c:v>Durango</c:v>
                </c:pt>
                <c:pt idx="8">
                  <c:v>Guanajuato</c:v>
                </c:pt>
                <c:pt idx="9">
                  <c:v>Tamaulipas</c:v>
                </c:pt>
                <c:pt idx="10">
                  <c:v>Coahuila</c:v>
                </c:pt>
                <c:pt idx="11">
                  <c:v>Distrito Federal</c:v>
                </c:pt>
                <c:pt idx="12">
                  <c:v>Oaxaca</c:v>
                </c:pt>
                <c:pt idx="13">
                  <c:v>Nacional </c:v>
                </c:pt>
                <c:pt idx="14">
                  <c:v>Morelos</c:v>
                </c:pt>
              </c:strCache>
            </c:strRef>
          </c:cat>
          <c:val>
            <c:numRef>
              <c:f>'Perman % este mes'!$F$6:$F$20</c:f>
              <c:numCache>
                <c:formatCode>#,##0.00_ ;\-#,##0.00\ </c:formatCode>
                <c:ptCount val="15"/>
                <c:pt idx="0">
                  <c:v>91.339506900146603</c:v>
                </c:pt>
                <c:pt idx="1">
                  <c:v>91.104514209359039</c:v>
                </c:pt>
                <c:pt idx="2">
                  <c:v>90.015353963698843</c:v>
                </c:pt>
                <c:pt idx="3">
                  <c:v>89.91060385405946</c:v>
                </c:pt>
                <c:pt idx="4">
                  <c:v>88.769136900370469</c:v>
                </c:pt>
                <c:pt idx="5">
                  <c:v>88.166200294439847</c:v>
                </c:pt>
                <c:pt idx="6">
                  <c:v>88.090917818740394</c:v>
                </c:pt>
                <c:pt idx="7">
                  <c:v>87.814379373701072</c:v>
                </c:pt>
                <c:pt idx="8">
                  <c:v>87.372805009525777</c:v>
                </c:pt>
                <c:pt idx="9">
                  <c:v>87.367201761782624</c:v>
                </c:pt>
                <c:pt idx="10">
                  <c:v>87.242565470089971</c:v>
                </c:pt>
                <c:pt idx="11">
                  <c:v>86.98292302406449</c:v>
                </c:pt>
                <c:pt idx="12">
                  <c:v>86.218798078891794</c:v>
                </c:pt>
                <c:pt idx="13">
                  <c:v>85.790987443104555</c:v>
                </c:pt>
                <c:pt idx="14">
                  <c:v>85.231510459128657</c:v>
                </c:pt>
              </c:numCache>
            </c:numRef>
          </c:val>
        </c:ser>
        <c:dLbls>
          <c:showLegendKey val="0"/>
          <c:showVal val="0"/>
          <c:showCatName val="0"/>
          <c:showSerName val="0"/>
          <c:showPercent val="0"/>
          <c:showBubbleSize val="0"/>
        </c:dLbls>
        <c:gapWidth val="150"/>
        <c:shape val="box"/>
        <c:axId val="95670272"/>
        <c:axId val="95671808"/>
        <c:axId val="0"/>
      </c:bar3DChart>
      <c:catAx>
        <c:axId val="95670272"/>
        <c:scaling>
          <c:orientation val="minMax"/>
        </c:scaling>
        <c:delete val="0"/>
        <c:axPos val="b"/>
        <c:numFmt formatCode="General" sourceLinked="1"/>
        <c:majorTickMark val="out"/>
        <c:minorTickMark val="none"/>
        <c:tickLblPos val="nextTo"/>
        <c:crossAx val="95671808"/>
        <c:crosses val="autoZero"/>
        <c:auto val="1"/>
        <c:lblAlgn val="ctr"/>
        <c:lblOffset val="100"/>
        <c:noMultiLvlLbl val="0"/>
      </c:catAx>
      <c:valAx>
        <c:axId val="95671808"/>
        <c:scaling>
          <c:orientation val="minMax"/>
        </c:scaling>
        <c:delete val="1"/>
        <c:axPos val="l"/>
        <c:title>
          <c:tx>
            <c:rich>
              <a:bodyPr rot="-5400000" vert="horz"/>
              <a:lstStyle/>
              <a:p>
                <a:pPr>
                  <a:defRPr/>
                </a:pPr>
                <a:r>
                  <a:rPr lang="en-US"/>
                  <a:t>Porcentajes</a:t>
                </a:r>
              </a:p>
            </c:rich>
          </c:tx>
          <c:layout>
            <c:manualLayout>
              <c:xMode val="edge"/>
              <c:yMode val="edge"/>
              <c:x val="1.9683564982465305E-3"/>
              <c:y val="0.42120954257167131"/>
            </c:manualLayout>
          </c:layout>
          <c:overlay val="0"/>
        </c:title>
        <c:numFmt formatCode="#,##0.00_ ;\-#,##0.00\ " sourceLinked="1"/>
        <c:majorTickMark val="out"/>
        <c:minorTickMark val="none"/>
        <c:tickLblPos val="nextTo"/>
        <c:crossAx val="95670272"/>
        <c:crosses val="autoZero"/>
        <c:crossBetween val="between"/>
      </c:valAx>
    </c:plotArea>
    <c:plotVisOnly val="1"/>
    <c:dispBlanksAs val="gap"/>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40"/>
      <c:rotY val="10"/>
      <c:rAngAx val="0"/>
      <c:perspective val="30"/>
    </c:view3D>
    <c:floor>
      <c:thickness val="0"/>
    </c:floor>
    <c:sideWall>
      <c:thickness val="0"/>
    </c:sideWall>
    <c:backWall>
      <c:thickness val="0"/>
    </c:backWall>
    <c:plotArea>
      <c:layout>
        <c:manualLayout>
          <c:layoutTarget val="inner"/>
          <c:xMode val="edge"/>
          <c:yMode val="edge"/>
          <c:x val="0"/>
          <c:y val="0.21121788420933219"/>
          <c:w val="0.59438143660975107"/>
          <c:h val="0.78669882057606244"/>
        </c:manualLayout>
      </c:layout>
      <c:pie3DChart>
        <c:varyColors val="1"/>
        <c:ser>
          <c:idx val="0"/>
          <c:order val="0"/>
          <c:explosion val="24"/>
          <c:dPt>
            <c:idx val="0"/>
            <c:bubble3D val="0"/>
            <c:explosion val="28"/>
          </c:dPt>
          <c:dPt>
            <c:idx val="1"/>
            <c:bubble3D val="0"/>
          </c:dPt>
          <c:dPt>
            <c:idx val="2"/>
            <c:bubble3D val="0"/>
          </c:dPt>
          <c:dPt>
            <c:idx val="3"/>
            <c:bubble3D val="0"/>
          </c:dPt>
          <c:dPt>
            <c:idx val="4"/>
            <c:bubble3D val="0"/>
          </c:dPt>
          <c:dPt>
            <c:idx val="5"/>
            <c:bubble3D val="0"/>
          </c:dPt>
          <c:dPt>
            <c:idx val="6"/>
            <c:bubble3D val="0"/>
          </c:dPt>
          <c:dPt>
            <c:idx val="7"/>
            <c:bubble3D val="0"/>
          </c:dPt>
          <c:dPt>
            <c:idx val="8"/>
            <c:bubble3D val="0"/>
          </c:dPt>
          <c:dLbls>
            <c:dLbl>
              <c:idx val="0"/>
              <c:layout>
                <c:manualLayout>
                  <c:x val="-8.0301243372585124E-2"/>
                  <c:y val="6.0907384298987448E-2"/>
                </c:manualLayout>
              </c:layout>
              <c:tx>
                <c:rich>
                  <a:bodyPr/>
                  <a:lstStyle/>
                  <a:p>
                    <a:pPr>
                      <a:defRPr>
                        <a:solidFill>
                          <a:schemeClr val="accent5">
                            <a:lumMod val="20000"/>
                            <a:lumOff val="80000"/>
                          </a:schemeClr>
                        </a:solidFill>
                      </a:defRPr>
                    </a:pPr>
                    <a:r>
                      <a:rPr lang="en-US">
                        <a:solidFill>
                          <a:schemeClr val="accent5">
                            <a:lumMod val="20000"/>
                            <a:lumOff val="80000"/>
                          </a:schemeClr>
                        </a:solidFill>
                      </a:rPr>
                      <a:t>54,577</a:t>
                    </a:r>
                  </a:p>
                  <a:p>
                    <a:pPr>
                      <a:defRPr>
                        <a:solidFill>
                          <a:schemeClr val="accent5">
                            <a:lumMod val="20000"/>
                            <a:lumOff val="80000"/>
                          </a:schemeClr>
                        </a:solidFill>
                      </a:defRPr>
                    </a:pPr>
                    <a:r>
                      <a:rPr lang="en-US">
                        <a:solidFill>
                          <a:schemeClr val="accent5">
                            <a:lumMod val="20000"/>
                            <a:lumOff val="80000"/>
                          </a:schemeClr>
                        </a:solidFill>
                      </a:rPr>
                      <a:t> 29.74%</a:t>
                    </a:r>
                  </a:p>
                </c:rich>
              </c:tx>
              <c:numFmt formatCode="0.00%" sourceLinked="0"/>
              <c:spPr/>
              <c:showLegendKey val="0"/>
              <c:showVal val="1"/>
              <c:showCatName val="0"/>
              <c:showSerName val="0"/>
              <c:showPercent val="1"/>
              <c:showBubbleSize val="0"/>
            </c:dLbl>
            <c:dLbl>
              <c:idx val="1"/>
              <c:layout>
                <c:manualLayout>
                  <c:x val="-4.9548007737702349E-2"/>
                  <c:y val="-0.19043982303151841"/>
                </c:manualLayout>
              </c:layout>
              <c:tx>
                <c:rich>
                  <a:bodyPr/>
                  <a:lstStyle/>
                  <a:p>
                    <a:r>
                      <a:rPr lang="en-US" smtClean="0"/>
                      <a:t>49,401</a:t>
                    </a:r>
                  </a:p>
                  <a:p>
                    <a:r>
                      <a:rPr lang="en-US" sz="800" smtClean="0"/>
                      <a:t>26.92</a:t>
                    </a:r>
                    <a:r>
                      <a:rPr lang="en-US" sz="800"/>
                      <a:t>%</a:t>
                    </a:r>
                  </a:p>
                </c:rich>
              </c:tx>
              <c:showLegendKey val="0"/>
              <c:showVal val="1"/>
              <c:showCatName val="0"/>
              <c:showSerName val="0"/>
              <c:showPercent val="1"/>
              <c:showBubbleSize val="0"/>
            </c:dLbl>
            <c:dLbl>
              <c:idx val="2"/>
              <c:layout>
                <c:manualLayout>
                  <c:x val="7.224296506737346E-2"/>
                  <c:y val="-0.12722884776538868"/>
                </c:manualLayout>
              </c:layout>
              <c:tx>
                <c:rich>
                  <a:bodyPr/>
                  <a:lstStyle/>
                  <a:p>
                    <a:pPr>
                      <a:defRPr/>
                    </a:pPr>
                    <a:r>
                      <a:rPr lang="en-US"/>
                      <a:t>36,374</a:t>
                    </a:r>
                  </a:p>
                  <a:p>
                    <a:pPr>
                      <a:defRPr/>
                    </a:pPr>
                    <a:r>
                      <a:rPr lang="en-US"/>
                      <a:t>19.82%</a:t>
                    </a:r>
                  </a:p>
                </c:rich>
              </c:tx>
              <c:numFmt formatCode="0.00%" sourceLinked="0"/>
              <c:spPr/>
              <c:showLegendKey val="0"/>
              <c:showVal val="1"/>
              <c:showCatName val="0"/>
              <c:showSerName val="0"/>
              <c:showPercent val="1"/>
              <c:showBubbleSize val="0"/>
            </c:dLbl>
            <c:dLbl>
              <c:idx val="3"/>
              <c:layout>
                <c:manualLayout>
                  <c:x val="-3.8601336546172739E-2"/>
                  <c:y val="3.9252897328273605E-2"/>
                </c:manualLayout>
              </c:layout>
              <c:tx>
                <c:rich>
                  <a:bodyPr/>
                  <a:lstStyle/>
                  <a:p>
                    <a:r>
                      <a:rPr lang="en-US" smtClean="0"/>
                      <a:t>14,669</a:t>
                    </a:r>
                  </a:p>
                  <a:p>
                    <a:r>
                      <a:rPr lang="en-US" sz="800" smtClean="0"/>
                      <a:t>7.99</a:t>
                    </a:r>
                    <a:r>
                      <a:rPr lang="en-US" sz="800"/>
                      <a:t>%</a:t>
                    </a:r>
                  </a:p>
                </c:rich>
              </c:tx>
              <c:showLegendKey val="0"/>
              <c:showVal val="1"/>
              <c:showCatName val="0"/>
              <c:showSerName val="0"/>
              <c:showPercent val="1"/>
              <c:showBubbleSize val="0"/>
            </c:dLbl>
            <c:dLbl>
              <c:idx val="4"/>
              <c:layout>
                <c:manualLayout>
                  <c:x val="-6.0863218746003013E-2"/>
                  <c:y val="1.3015746389089139E-2"/>
                </c:manualLayout>
              </c:layout>
              <c:tx>
                <c:rich>
                  <a:bodyPr/>
                  <a:lstStyle/>
                  <a:p>
                    <a:r>
                      <a:rPr lang="en-US" smtClean="0"/>
                      <a:t>10,988</a:t>
                    </a:r>
                  </a:p>
                  <a:p>
                    <a:r>
                      <a:rPr lang="en-US" sz="800" smtClean="0"/>
                      <a:t>5.99</a:t>
                    </a:r>
                    <a:r>
                      <a:rPr lang="en-US" sz="800"/>
                      <a:t>%</a:t>
                    </a:r>
                  </a:p>
                </c:rich>
              </c:tx>
              <c:showLegendKey val="0"/>
              <c:showVal val="1"/>
              <c:showCatName val="0"/>
              <c:showSerName val="0"/>
              <c:showPercent val="1"/>
              <c:showBubbleSize val="0"/>
            </c:dLbl>
            <c:dLbl>
              <c:idx val="5"/>
              <c:layout>
                <c:manualLayout>
                  <c:x val="-4.5823339890338981E-2"/>
                  <c:y val="-5.7123932828092465E-2"/>
                </c:manualLayout>
              </c:layout>
              <c:tx>
                <c:rich>
                  <a:bodyPr/>
                  <a:lstStyle/>
                  <a:p>
                    <a:r>
                      <a:rPr lang="en-US" smtClean="0"/>
                      <a:t>8,289</a:t>
                    </a:r>
                  </a:p>
                  <a:p>
                    <a:r>
                      <a:rPr lang="en-US" sz="800" smtClean="0"/>
                      <a:t>4.52</a:t>
                    </a:r>
                    <a:r>
                      <a:rPr lang="en-US" sz="800"/>
                      <a:t>%</a:t>
                    </a:r>
                  </a:p>
                </c:rich>
              </c:tx>
              <c:showLegendKey val="0"/>
              <c:showVal val="1"/>
              <c:showCatName val="0"/>
              <c:showSerName val="0"/>
              <c:showPercent val="1"/>
              <c:showBubbleSize val="0"/>
            </c:dLbl>
            <c:dLbl>
              <c:idx val="6"/>
              <c:layout>
                <c:manualLayout>
                  <c:x val="-3.7514739258663138E-2"/>
                  <c:y val="-7.7268186292627411E-2"/>
                </c:manualLayout>
              </c:layout>
              <c:tx>
                <c:rich>
                  <a:bodyPr/>
                  <a:lstStyle/>
                  <a:p>
                    <a:r>
                      <a:rPr lang="en-US" smtClean="0"/>
                      <a:t>6,225</a:t>
                    </a:r>
                  </a:p>
                  <a:p>
                    <a:r>
                      <a:rPr lang="en-US" sz="800" smtClean="0"/>
                      <a:t>3.39</a:t>
                    </a:r>
                    <a:r>
                      <a:rPr lang="en-US" sz="800"/>
                      <a:t>%</a:t>
                    </a:r>
                  </a:p>
                </c:rich>
              </c:tx>
              <c:showLegendKey val="0"/>
              <c:showVal val="1"/>
              <c:showCatName val="0"/>
              <c:showSerName val="0"/>
              <c:showPercent val="1"/>
              <c:showBubbleSize val="0"/>
            </c:dLbl>
            <c:dLbl>
              <c:idx val="7"/>
              <c:layout>
                <c:manualLayout>
                  <c:x val="-1.0403255847389506E-2"/>
                  <c:y val="-9.8181645192100098E-2"/>
                </c:manualLayout>
              </c:layout>
              <c:tx>
                <c:rich>
                  <a:bodyPr/>
                  <a:lstStyle/>
                  <a:p>
                    <a:r>
                      <a:rPr lang="en-US" smtClean="0"/>
                      <a:t>1,937</a:t>
                    </a:r>
                  </a:p>
                  <a:p>
                    <a:r>
                      <a:rPr lang="en-US" sz="800" smtClean="0"/>
                      <a:t>1.06</a:t>
                    </a:r>
                    <a:r>
                      <a:rPr lang="en-US" sz="800"/>
                      <a:t>%</a:t>
                    </a:r>
                  </a:p>
                </c:rich>
              </c:tx>
              <c:showLegendKey val="0"/>
              <c:showVal val="1"/>
              <c:showCatName val="0"/>
              <c:showSerName val="0"/>
              <c:showPercent val="1"/>
              <c:showBubbleSize val="0"/>
            </c:dLbl>
            <c:dLbl>
              <c:idx val="8"/>
              <c:layout/>
              <c:tx>
                <c:rich>
                  <a:bodyPr/>
                  <a:lstStyle/>
                  <a:p>
                    <a:r>
                      <a:rPr lang="en-US" smtClean="0"/>
                      <a:t>1,051</a:t>
                    </a:r>
                  </a:p>
                  <a:p>
                    <a:r>
                      <a:rPr lang="en-US" sz="800" smtClean="0"/>
                      <a:t>0.57</a:t>
                    </a:r>
                    <a:r>
                      <a:rPr lang="en-US" sz="800"/>
                      <a:t>%</a:t>
                    </a:r>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'TPEU x Sector de Act'!$A$2:$A$10</c:f>
              <c:strCache>
                <c:ptCount val="9"/>
                <c:pt idx="0">
                  <c:v>Servicios sociales y comunales</c:v>
                </c:pt>
                <c:pt idx="1">
                  <c:v>Comercio</c:v>
                </c:pt>
                <c:pt idx="2">
                  <c:v>Servicios para empresas, personas y el hogar</c:v>
                </c:pt>
                <c:pt idx="3">
                  <c:v>Industrias de transformación</c:v>
                </c:pt>
                <c:pt idx="4">
                  <c:v>Agricultura, ganadería, silvicultura, pesca y caza</c:v>
                </c:pt>
                <c:pt idx="5">
                  <c:v>Industria de la construcción</c:v>
                </c:pt>
                <c:pt idx="6">
                  <c:v>Transportes y comunicaciones</c:v>
                </c:pt>
                <c:pt idx="7">
                  <c:v>Industria eléctrica, captación y suministro de agua potable</c:v>
                </c:pt>
                <c:pt idx="8">
                  <c:v>Industrias extractivas</c:v>
                </c:pt>
              </c:strCache>
            </c:strRef>
          </c:cat>
          <c:val>
            <c:numRef>
              <c:f>'TPEU x Sector de Act'!$B$2:$B$10</c:f>
              <c:numCache>
                <c:formatCode>#,##0</c:formatCode>
                <c:ptCount val="9"/>
                <c:pt idx="0">
                  <c:v>54577</c:v>
                </c:pt>
                <c:pt idx="1">
                  <c:v>49401</c:v>
                </c:pt>
                <c:pt idx="2">
                  <c:v>36374</c:v>
                </c:pt>
                <c:pt idx="3">
                  <c:v>14669</c:v>
                </c:pt>
                <c:pt idx="4">
                  <c:v>10988</c:v>
                </c:pt>
                <c:pt idx="5">
                  <c:v>8289</c:v>
                </c:pt>
                <c:pt idx="6">
                  <c:v>6225</c:v>
                </c:pt>
                <c:pt idx="7">
                  <c:v>1937</c:v>
                </c:pt>
                <c:pt idx="8">
                  <c:v>1051</c:v>
                </c:pt>
              </c:numCache>
            </c:numRef>
          </c:val>
        </c:ser>
        <c:dLbls>
          <c:showLegendKey val="0"/>
          <c:showVal val="1"/>
          <c:showCatName val="0"/>
          <c:showSerName val="0"/>
          <c:showPercent val="0"/>
          <c:showBubbleSize val="0"/>
          <c:showLeaderLines val="1"/>
        </c:dLbls>
      </c:pie3DChart>
    </c:plotArea>
    <c:legend>
      <c:legendPos val="r"/>
      <c:layout>
        <c:manualLayout>
          <c:xMode val="edge"/>
          <c:yMode val="edge"/>
          <c:x val="0.50376977254628108"/>
          <c:y val="3.9894389777106083E-2"/>
          <c:w val="0.48733765809401197"/>
          <c:h val="0.8830317379578364"/>
        </c:manualLayout>
      </c:layout>
      <c:overlay val="0"/>
    </c:legend>
    <c:plotVisOnly val="1"/>
    <c:dispBlanksAs val="zero"/>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40"/>
      <c:rotY val="10"/>
      <c:rAngAx val="0"/>
      <c:perspective val="30"/>
    </c:view3D>
    <c:floor>
      <c:thickness val="0"/>
    </c:floor>
    <c:sideWall>
      <c:thickness val="0"/>
    </c:sideWall>
    <c:backWall>
      <c:thickness val="0"/>
    </c:backWall>
    <c:plotArea>
      <c:layout>
        <c:manualLayout>
          <c:layoutTarget val="inner"/>
          <c:xMode val="edge"/>
          <c:yMode val="edge"/>
          <c:x val="0"/>
          <c:y val="0.22907893893833284"/>
          <c:w val="0.62735993704938164"/>
          <c:h val="0.77092106106166713"/>
        </c:manualLayout>
      </c:layout>
      <c:pie3DChart>
        <c:varyColors val="1"/>
        <c:ser>
          <c:idx val="0"/>
          <c:order val="0"/>
          <c:explosion val="24"/>
          <c:dPt>
            <c:idx val="0"/>
            <c:bubble3D val="0"/>
            <c:explosion val="28"/>
          </c:dPt>
          <c:dPt>
            <c:idx val="1"/>
            <c:bubble3D val="0"/>
          </c:dPt>
          <c:dPt>
            <c:idx val="2"/>
            <c:bubble3D val="0"/>
          </c:dPt>
          <c:dPt>
            <c:idx val="3"/>
            <c:bubble3D val="0"/>
          </c:dPt>
          <c:dPt>
            <c:idx val="4"/>
            <c:bubble3D val="0"/>
          </c:dPt>
          <c:dPt>
            <c:idx val="6"/>
            <c:bubble3D val="0"/>
          </c:dPt>
          <c:dPt>
            <c:idx val="7"/>
            <c:bubble3D val="0"/>
          </c:dPt>
          <c:dPt>
            <c:idx val="8"/>
            <c:bubble3D val="0"/>
          </c:dPt>
          <c:dLbls>
            <c:dLbl>
              <c:idx val="0"/>
              <c:layout>
                <c:manualLayout>
                  <c:x val="-8.6713272047803741E-2"/>
                  <c:y val="2.0166142031089497E-2"/>
                </c:manualLayout>
              </c:layout>
              <c:tx>
                <c:rich>
                  <a:bodyPr/>
                  <a:lstStyle/>
                  <a:p>
                    <a:pPr>
                      <a:defRPr>
                        <a:solidFill>
                          <a:schemeClr val="accent5">
                            <a:lumMod val="20000"/>
                            <a:lumOff val="80000"/>
                          </a:schemeClr>
                        </a:solidFill>
                      </a:defRPr>
                    </a:pPr>
                    <a:r>
                      <a:rPr lang="en-US" smtClean="0">
                        <a:solidFill>
                          <a:schemeClr val="accent5">
                            <a:lumMod val="20000"/>
                            <a:lumOff val="80000"/>
                          </a:schemeClr>
                        </a:solidFill>
                      </a:rPr>
                      <a:t>8,685</a:t>
                    </a:r>
                  </a:p>
                  <a:p>
                    <a:pPr>
                      <a:defRPr>
                        <a:solidFill>
                          <a:schemeClr val="accent5">
                            <a:lumMod val="20000"/>
                            <a:lumOff val="80000"/>
                          </a:schemeClr>
                        </a:solidFill>
                      </a:defRPr>
                    </a:pPr>
                    <a:r>
                      <a:rPr lang="en-US" sz="800" smtClean="0">
                        <a:solidFill>
                          <a:schemeClr val="accent5">
                            <a:lumMod val="20000"/>
                            <a:lumOff val="80000"/>
                          </a:schemeClr>
                        </a:solidFill>
                      </a:rPr>
                      <a:t>40.73</a:t>
                    </a:r>
                    <a:r>
                      <a:rPr lang="en-US" sz="800">
                        <a:solidFill>
                          <a:schemeClr val="accent5">
                            <a:lumMod val="20000"/>
                            <a:lumOff val="80000"/>
                          </a:schemeClr>
                        </a:solidFill>
                      </a:rPr>
                      <a:t>%</a:t>
                    </a:r>
                  </a:p>
                </c:rich>
              </c:tx>
              <c:numFmt formatCode="0.00%" sourceLinked="0"/>
              <c:spPr/>
              <c:showLegendKey val="0"/>
              <c:showVal val="1"/>
              <c:showCatName val="0"/>
              <c:showSerName val="0"/>
              <c:showPercent val="1"/>
              <c:showBubbleSize val="0"/>
            </c:dLbl>
            <c:dLbl>
              <c:idx val="1"/>
              <c:layout>
                <c:manualLayout>
                  <c:x val="3.8800156662617727E-2"/>
                  <c:y val="-0.18322055604565352"/>
                </c:manualLayout>
              </c:layout>
              <c:tx>
                <c:rich>
                  <a:bodyPr/>
                  <a:lstStyle/>
                  <a:p>
                    <a:pPr>
                      <a:defRPr>
                        <a:solidFill>
                          <a:schemeClr val="accent5">
                            <a:lumMod val="20000"/>
                            <a:lumOff val="80000"/>
                          </a:schemeClr>
                        </a:solidFill>
                      </a:defRPr>
                    </a:pPr>
                    <a:r>
                      <a:rPr lang="en-US" smtClean="0">
                        <a:solidFill>
                          <a:schemeClr val="accent5">
                            <a:lumMod val="20000"/>
                            <a:lumOff val="80000"/>
                          </a:schemeClr>
                        </a:solidFill>
                      </a:rPr>
                      <a:t>4,258</a:t>
                    </a:r>
                  </a:p>
                  <a:p>
                    <a:pPr>
                      <a:defRPr>
                        <a:solidFill>
                          <a:schemeClr val="accent5">
                            <a:lumMod val="20000"/>
                            <a:lumOff val="80000"/>
                          </a:schemeClr>
                        </a:solidFill>
                      </a:defRPr>
                    </a:pPr>
                    <a:r>
                      <a:rPr lang="en-US" sz="800" smtClean="0">
                        <a:solidFill>
                          <a:schemeClr val="accent5">
                            <a:lumMod val="20000"/>
                            <a:lumOff val="80000"/>
                          </a:schemeClr>
                        </a:solidFill>
                      </a:rPr>
                      <a:t>19.97</a:t>
                    </a:r>
                    <a:r>
                      <a:rPr lang="en-US" sz="800">
                        <a:solidFill>
                          <a:schemeClr val="accent5">
                            <a:lumMod val="20000"/>
                            <a:lumOff val="80000"/>
                          </a:schemeClr>
                        </a:solidFill>
                      </a:rPr>
                      <a:t>%</a:t>
                    </a:r>
                  </a:p>
                </c:rich>
              </c:tx>
              <c:numFmt formatCode="0.00%" sourceLinked="0"/>
              <c:spPr/>
              <c:showLegendKey val="0"/>
              <c:showVal val="1"/>
              <c:showCatName val="0"/>
              <c:showSerName val="0"/>
              <c:showPercent val="1"/>
              <c:showBubbleSize val="0"/>
            </c:dLbl>
            <c:dLbl>
              <c:idx val="2"/>
              <c:layout>
                <c:manualLayout>
                  <c:x val="5.9343719278080277E-2"/>
                  <c:y val="-0.10462061842460069"/>
                </c:manualLayout>
              </c:layout>
              <c:tx>
                <c:rich>
                  <a:bodyPr/>
                  <a:lstStyle/>
                  <a:p>
                    <a:r>
                      <a:rPr lang="en-US" smtClean="0"/>
                      <a:t>2,688</a:t>
                    </a:r>
                  </a:p>
                  <a:p>
                    <a:r>
                      <a:rPr lang="en-US" sz="800" smtClean="0"/>
                      <a:t>12.61</a:t>
                    </a:r>
                    <a:r>
                      <a:rPr lang="en-US" sz="800"/>
                      <a:t>%</a:t>
                    </a:r>
                  </a:p>
                </c:rich>
              </c:tx>
              <c:showLegendKey val="0"/>
              <c:showVal val="1"/>
              <c:showCatName val="0"/>
              <c:showSerName val="0"/>
              <c:showPercent val="1"/>
              <c:showBubbleSize val="0"/>
            </c:dLbl>
            <c:dLbl>
              <c:idx val="3"/>
              <c:layout>
                <c:manualLayout>
                  <c:x val="-1.5538758659586432E-2"/>
                  <c:y val="-5.763364126191343E-3"/>
                </c:manualLayout>
              </c:layout>
              <c:tx>
                <c:rich>
                  <a:bodyPr/>
                  <a:lstStyle/>
                  <a:p>
                    <a:r>
                      <a:rPr lang="en-US" smtClean="0"/>
                      <a:t>2,091</a:t>
                    </a:r>
                  </a:p>
                  <a:p>
                    <a:r>
                      <a:rPr lang="en-US" sz="800" smtClean="0"/>
                      <a:t>9.81</a:t>
                    </a:r>
                    <a:r>
                      <a:rPr lang="en-US" sz="800"/>
                      <a:t>%</a:t>
                    </a:r>
                  </a:p>
                </c:rich>
              </c:tx>
              <c:showLegendKey val="0"/>
              <c:showVal val="1"/>
              <c:showCatName val="0"/>
              <c:showSerName val="0"/>
              <c:showPercent val="1"/>
              <c:showBubbleSize val="0"/>
            </c:dLbl>
            <c:dLbl>
              <c:idx val="4"/>
              <c:layout>
                <c:manualLayout>
                  <c:x val="-2.5177625892033755E-2"/>
                  <c:y val="-5.1558382399843422E-2"/>
                </c:manualLayout>
              </c:layout>
              <c:tx>
                <c:rich>
                  <a:bodyPr/>
                  <a:lstStyle/>
                  <a:p>
                    <a:r>
                      <a:rPr lang="en-US" smtClean="0"/>
                      <a:t>1,398</a:t>
                    </a:r>
                  </a:p>
                  <a:p>
                    <a:r>
                      <a:rPr lang="en-US" sz="800" smtClean="0"/>
                      <a:t>6.56</a:t>
                    </a:r>
                    <a:r>
                      <a:rPr lang="en-US" sz="800"/>
                      <a:t>%</a:t>
                    </a:r>
                  </a:p>
                </c:rich>
              </c:tx>
              <c:showLegendKey val="0"/>
              <c:showVal val="1"/>
              <c:showCatName val="0"/>
              <c:showSerName val="0"/>
              <c:showPercent val="1"/>
              <c:showBubbleSize val="0"/>
            </c:dLbl>
            <c:dLbl>
              <c:idx val="5"/>
              <c:layout>
                <c:manualLayout>
                  <c:x val="-2.0593983794053135E-2"/>
                  <c:y val="-5.4037699132115938E-2"/>
                </c:manualLayout>
              </c:layout>
              <c:tx>
                <c:rich>
                  <a:bodyPr/>
                  <a:lstStyle/>
                  <a:p>
                    <a:r>
                      <a:rPr lang="en-US" smtClean="0"/>
                      <a:t>1,311</a:t>
                    </a:r>
                  </a:p>
                  <a:p>
                    <a:r>
                      <a:rPr lang="en-US" sz="800" smtClean="0"/>
                      <a:t>6.15</a:t>
                    </a:r>
                    <a:r>
                      <a:rPr lang="en-US" sz="800"/>
                      <a:t>%</a:t>
                    </a:r>
                  </a:p>
                </c:rich>
              </c:tx>
              <c:showLegendKey val="0"/>
              <c:showVal val="1"/>
              <c:showCatName val="0"/>
              <c:showSerName val="0"/>
              <c:showPercent val="1"/>
              <c:showBubbleSize val="0"/>
            </c:dLbl>
            <c:dLbl>
              <c:idx val="6"/>
              <c:layout>
                <c:manualLayout>
                  <c:x val="-2.2667220109750842E-2"/>
                  <c:y val="-9.5764004812894835E-2"/>
                </c:manualLayout>
              </c:layout>
              <c:tx>
                <c:rich>
                  <a:bodyPr/>
                  <a:lstStyle/>
                  <a:p>
                    <a:r>
                      <a:rPr lang="en-US" smtClean="0"/>
                      <a:t>425</a:t>
                    </a:r>
                  </a:p>
                  <a:p>
                    <a:r>
                      <a:rPr lang="en-US" sz="800" smtClean="0"/>
                      <a:t>1.99</a:t>
                    </a:r>
                    <a:r>
                      <a:rPr lang="en-US" sz="800"/>
                      <a:t>%</a:t>
                    </a:r>
                  </a:p>
                </c:rich>
              </c:tx>
              <c:showLegendKey val="0"/>
              <c:showVal val="1"/>
              <c:showCatName val="0"/>
              <c:showSerName val="0"/>
              <c:showPercent val="1"/>
              <c:showBubbleSize val="0"/>
            </c:dLbl>
            <c:dLbl>
              <c:idx val="7"/>
              <c:layout>
                <c:manualLayout>
                  <c:x val="-6.6906784515388335E-3"/>
                  <c:y val="-9.9117049236421131E-2"/>
                </c:manualLayout>
              </c:layout>
              <c:tx>
                <c:rich>
                  <a:bodyPr/>
                  <a:lstStyle/>
                  <a:p>
                    <a:r>
                      <a:rPr lang="en-US" smtClean="0"/>
                      <a:t>450</a:t>
                    </a:r>
                  </a:p>
                  <a:p>
                    <a:r>
                      <a:rPr lang="en-US" sz="800" smtClean="0"/>
                      <a:t>2.11</a:t>
                    </a:r>
                    <a:r>
                      <a:rPr lang="en-US" sz="800"/>
                      <a:t>%</a:t>
                    </a:r>
                  </a:p>
                </c:rich>
              </c:tx>
              <c:showLegendKey val="0"/>
              <c:showVal val="1"/>
              <c:showCatName val="0"/>
              <c:showSerName val="0"/>
              <c:showPercent val="1"/>
              <c:showBubbleSize val="0"/>
            </c:dLbl>
            <c:dLbl>
              <c:idx val="8"/>
              <c:layout>
                <c:manualLayout>
                  <c:x val="1.2504061860985464E-2"/>
                  <c:y val="-1.2986578669638702E-2"/>
                </c:manualLayout>
              </c:layout>
              <c:tx>
                <c:rich>
                  <a:bodyPr/>
                  <a:lstStyle/>
                  <a:p>
                    <a:r>
                      <a:rPr lang="en-US" smtClean="0"/>
                      <a:t>15</a:t>
                    </a:r>
                  </a:p>
                  <a:p>
                    <a:r>
                      <a:rPr lang="en-US" sz="800" smtClean="0"/>
                      <a:t>0.07</a:t>
                    </a:r>
                    <a:r>
                      <a:rPr lang="en-US" sz="800"/>
                      <a:t>%</a:t>
                    </a:r>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'TPEU x Sector de Act'!$N$2:$N$10</c:f>
              <c:strCache>
                <c:ptCount val="9"/>
                <c:pt idx="0">
                  <c:v>Industria de la construcción</c:v>
                </c:pt>
                <c:pt idx="1">
                  <c:v>Comercio</c:v>
                </c:pt>
                <c:pt idx="2">
                  <c:v>Industrias de transformación</c:v>
                </c:pt>
                <c:pt idx="3">
                  <c:v>Servicios sociales y comunales</c:v>
                </c:pt>
                <c:pt idx="4">
                  <c:v>Servicios para empresas, personas y el hogar</c:v>
                </c:pt>
                <c:pt idx="5">
                  <c:v>Industria eléctrica, captación y suministro de agua potable</c:v>
                </c:pt>
                <c:pt idx="6">
                  <c:v>Transportes y comunicaciones</c:v>
                </c:pt>
                <c:pt idx="7">
                  <c:v>Agricultura, ganadería, silvicultura, pesca y caza</c:v>
                </c:pt>
                <c:pt idx="8">
                  <c:v>Industrias extractivas</c:v>
                </c:pt>
              </c:strCache>
            </c:strRef>
          </c:cat>
          <c:val>
            <c:numRef>
              <c:f>'TPEU x Sector de Act'!$O$2:$O$10</c:f>
              <c:numCache>
                <c:formatCode>#,##0</c:formatCode>
                <c:ptCount val="9"/>
                <c:pt idx="0">
                  <c:v>8685</c:v>
                </c:pt>
                <c:pt idx="1">
                  <c:v>4258</c:v>
                </c:pt>
                <c:pt idx="2">
                  <c:v>2688</c:v>
                </c:pt>
                <c:pt idx="3">
                  <c:v>2091</c:v>
                </c:pt>
                <c:pt idx="4">
                  <c:v>1398</c:v>
                </c:pt>
                <c:pt idx="5">
                  <c:v>1311</c:v>
                </c:pt>
                <c:pt idx="6">
                  <c:v>425</c:v>
                </c:pt>
                <c:pt idx="7">
                  <c:v>450</c:v>
                </c:pt>
                <c:pt idx="8">
                  <c:v>15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501452564993401"/>
          <c:y val="5.2544758302701236E-2"/>
          <c:w val="0.44135453595950325"/>
          <c:h val="0.89491013136893627"/>
        </c:manualLayout>
      </c:layout>
      <c:overlay val="0"/>
    </c:legend>
    <c:plotVisOnly val="1"/>
    <c:dispBlanksAs val="zero"/>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847073693304768"/>
          <c:y val="6.584219741199461E-2"/>
          <c:w val="0.79211425330970797"/>
          <c:h val="0.64484411370766315"/>
        </c:manualLayout>
      </c:layout>
      <c:barChart>
        <c:barDir val="col"/>
        <c:grouping val="clustered"/>
        <c:varyColors val="0"/>
        <c:ser>
          <c:idx val="0"/>
          <c:order val="0"/>
          <c:tx>
            <c:strRef>
              <c:f>'TPEU '!$E$42</c:f>
              <c:strCache>
                <c:ptCount val="1"/>
                <c:pt idx="0">
                  <c:v>Absolutos</c:v>
                </c:pt>
              </c:strCache>
            </c:strRef>
          </c:tx>
          <c:invertIfNegative val="0"/>
          <c:dPt>
            <c:idx val="17"/>
            <c:invertIfNegative val="0"/>
            <c:bubble3D val="0"/>
          </c:dPt>
          <c:dPt>
            <c:idx val="19"/>
            <c:invertIfNegative val="0"/>
            <c:bubble3D val="0"/>
          </c:dPt>
          <c:dPt>
            <c:idx val="20"/>
            <c:invertIfNegative val="0"/>
            <c:bubble3D val="0"/>
          </c:dPt>
          <c:dPt>
            <c:idx val="21"/>
            <c:invertIfNegative val="0"/>
            <c:bubble3D val="0"/>
          </c:dPt>
          <c:dLbls>
            <c:dLbl>
              <c:idx val="0"/>
              <c:layout>
                <c:manualLayout>
                  <c:x val="-1.9556708677703396E-3"/>
                  <c:y val="0.50224890824812118"/>
                </c:manualLayout>
              </c:layout>
              <c:dLblPos val="outEnd"/>
              <c:showLegendKey val="0"/>
              <c:showVal val="1"/>
              <c:showCatName val="0"/>
              <c:showSerName val="0"/>
              <c:showPercent val="0"/>
              <c:showBubbleSize val="0"/>
            </c:dLbl>
            <c:dLbl>
              <c:idx val="1"/>
              <c:layout>
                <c:manualLayout>
                  <c:x val="1.7083510545867937E-3"/>
                  <c:y val="0.38824049622442797"/>
                </c:manualLayout>
              </c:layout>
              <c:dLblPos val="outEnd"/>
              <c:showLegendKey val="0"/>
              <c:showVal val="1"/>
              <c:showCatName val="0"/>
              <c:showSerName val="0"/>
              <c:showPercent val="0"/>
              <c:showBubbleSize val="0"/>
            </c:dLbl>
            <c:dLbl>
              <c:idx val="2"/>
              <c:layout>
                <c:manualLayout>
                  <c:x val="1.9330054401470497E-3"/>
                  <c:y val="0.26408376694088104"/>
                </c:manualLayout>
              </c:layout>
              <c:dLblPos val="outEnd"/>
              <c:showLegendKey val="0"/>
              <c:showVal val="1"/>
              <c:showCatName val="0"/>
              <c:showSerName val="0"/>
              <c:showPercent val="0"/>
              <c:showBubbleSize val="0"/>
            </c:dLbl>
            <c:dLbl>
              <c:idx val="3"/>
              <c:layout>
                <c:manualLayout>
                  <c:x val="0"/>
                  <c:y val="0.22855375578298678"/>
                </c:manualLayout>
              </c:layout>
              <c:showLegendKey val="0"/>
              <c:showVal val="1"/>
              <c:showCatName val="0"/>
              <c:showSerName val="0"/>
              <c:showPercent val="0"/>
              <c:showBubbleSize val="0"/>
            </c:dLbl>
            <c:dLbl>
              <c:idx val="4"/>
              <c:layout>
                <c:manualLayout>
                  <c:x val="0"/>
                  <c:y val="0.19168546812844783"/>
                </c:manualLayout>
              </c:layout>
              <c:showLegendKey val="0"/>
              <c:showVal val="1"/>
              <c:showCatName val="0"/>
              <c:showSerName val="0"/>
              <c:showPercent val="0"/>
              <c:showBubbleSize val="0"/>
            </c:dLbl>
            <c:dLbl>
              <c:idx val="5"/>
              <c:layout>
                <c:manualLayout>
                  <c:x val="1.411033974587167E-3"/>
                  <c:y val="0.17748654456337751"/>
                </c:manualLayout>
              </c:layout>
              <c:showLegendKey val="0"/>
              <c:showVal val="1"/>
              <c:showCatName val="0"/>
              <c:showSerName val="0"/>
              <c:showPercent val="0"/>
              <c:showBubbleSize val="0"/>
            </c:dLbl>
            <c:dLbl>
              <c:idx val="6"/>
              <c:layout>
                <c:manualLayout>
                  <c:x val="0"/>
                  <c:y val="0.15544159770312846"/>
                </c:manualLayout>
              </c:layout>
              <c:showLegendKey val="0"/>
              <c:showVal val="1"/>
              <c:showCatName val="0"/>
              <c:showSerName val="0"/>
              <c:showPercent val="0"/>
              <c:showBubbleSize val="0"/>
            </c:dLbl>
            <c:dLbl>
              <c:idx val="7"/>
              <c:layout>
                <c:manualLayout>
                  <c:x val="-2.8220679491743339E-3"/>
                  <c:y val="0.15332377794225174"/>
                </c:manualLayout>
              </c:layout>
              <c:showLegendKey val="0"/>
              <c:showVal val="1"/>
              <c:showCatName val="0"/>
              <c:showSerName val="0"/>
              <c:showPercent val="0"/>
              <c:showBubbleSize val="0"/>
            </c:dLbl>
            <c:dLbl>
              <c:idx val="8"/>
              <c:layout>
                <c:manualLayout>
                  <c:x val="-2.2605430903110632E-3"/>
                  <c:y val="0.14124239463168886"/>
                </c:manualLayout>
              </c:layout>
              <c:showLegendKey val="0"/>
              <c:showVal val="1"/>
              <c:showCatName val="0"/>
              <c:showSerName val="0"/>
              <c:showPercent val="0"/>
              <c:showBubbleSize val="0"/>
            </c:dLbl>
            <c:dLbl>
              <c:idx val="9"/>
              <c:layout>
                <c:manualLayout>
                  <c:x val="-2.8220679491742823E-3"/>
                  <c:y val="0.13757051945699739"/>
                </c:manualLayout>
              </c:layout>
              <c:showLegendKey val="0"/>
              <c:showVal val="1"/>
              <c:showCatName val="0"/>
              <c:showSerName val="0"/>
              <c:showPercent val="0"/>
              <c:showBubbleSize val="0"/>
            </c:dLbl>
            <c:dLbl>
              <c:idx val="10"/>
              <c:layout>
                <c:manualLayout>
                  <c:x val="-2.8809536189799403E-4"/>
                  <c:y val="0.12772910019073513"/>
                </c:manualLayout>
              </c:layout>
              <c:showLegendKey val="0"/>
              <c:showVal val="1"/>
              <c:showCatName val="0"/>
              <c:showSerName val="0"/>
              <c:showPercent val="0"/>
              <c:showBubbleSize val="0"/>
            </c:dLbl>
            <c:dLbl>
              <c:idx val="11"/>
              <c:layout>
                <c:manualLayout>
                  <c:x val="-1.9871135933457861E-3"/>
                  <c:y val="0.1099804457343974"/>
                </c:manualLayout>
              </c:layout>
              <c:showLegendKey val="0"/>
              <c:showVal val="1"/>
              <c:showCatName val="0"/>
              <c:showSerName val="0"/>
              <c:showPercent val="0"/>
              <c:showBubbleSize val="0"/>
            </c:dLbl>
            <c:dLbl>
              <c:idx val="12"/>
              <c:layout>
                <c:manualLayout>
                  <c:x val="-6.9164428353276648E-3"/>
                  <c:y val="2.3974877495881071E-3"/>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3"/>
              <c:layout>
                <c:manualLayout>
                  <c:x val="0"/>
                  <c:y val="8.5699697669526079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4"/>
              <c:layout>
                <c:manualLayout>
                  <c:x val="7.3947121343815826E-3"/>
                  <c:y val="1.9915044900447724E-3"/>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5"/>
              <c:layout>
                <c:manualLayout>
                  <c:x val="0"/>
                  <c:y val="7.778922909274856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6"/>
              <c:layout>
                <c:manualLayout>
                  <c:x val="0"/>
                  <c:y val="1.0649192673802651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7"/>
              <c:layout>
                <c:manualLayout>
                  <c:x val="2.7776259342267066E-5"/>
                  <c:y val="6.6734310844894298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8"/>
              <c:layout>
                <c:manualLayout>
                  <c:x val="-1.0143998974138805E-16"/>
                  <c:y val="1.7748654456337751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9"/>
              <c:layout>
                <c:manualLayout>
                  <c:x val="-1.3832885670655331E-3"/>
                  <c:y val="5.9229234576772795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20"/>
              <c:layout>
                <c:manualLayout>
                  <c:x val="0"/>
                  <c:y val="5.547669644271204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21"/>
              <c:layout>
                <c:manualLayout>
                  <c:x val="1.0143998974138805E-16"/>
                  <c:y val="5.6288072010911315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numFmt formatCode="#,##0" sourceLinked="0"/>
            <c:txPr>
              <a:bodyPr rot="-5400000" vert="horz"/>
              <a:lstStyle/>
              <a:p>
                <a:pPr>
                  <a:defRPr sz="900">
                    <a:solidFill>
                      <a:schemeClr val="accent5">
                        <a:lumMod val="50000"/>
                      </a:schemeClr>
                    </a:solidFill>
                  </a:defRPr>
                </a:pPr>
                <a:endParaRPr lang="es-MX"/>
              </a:p>
            </c:txPr>
            <c:showLegendKey val="0"/>
            <c:showVal val="1"/>
            <c:showCatName val="0"/>
            <c:showSerName val="0"/>
            <c:showPercent val="0"/>
            <c:showBubbleSize val="0"/>
            <c:showLeaderLines val="0"/>
          </c:dLbls>
          <c:cat>
            <c:strRef>
              <c:f>'TPEU '!$G$41:$AB$41</c:f>
              <c:strCache>
                <c:ptCount val="22"/>
                <c:pt idx="0">
                  <c:v>Distrito Federal</c:v>
                </c:pt>
                <c:pt idx="1">
                  <c:v>México</c:v>
                </c:pt>
                <c:pt idx="2">
                  <c:v>Nuevo León</c:v>
                </c:pt>
                <c:pt idx="3">
                  <c:v>Jalisco</c:v>
                </c:pt>
                <c:pt idx="4">
                  <c:v>Guanajuato</c:v>
                </c:pt>
                <c:pt idx="5">
                  <c:v>Coahuila</c:v>
                </c:pt>
                <c:pt idx="6">
                  <c:v>Veracruz</c:v>
                </c:pt>
                <c:pt idx="7">
                  <c:v>Querétaro</c:v>
                </c:pt>
                <c:pt idx="8">
                  <c:v>Sonora</c:v>
                </c:pt>
                <c:pt idx="9">
                  <c:v>Puebla</c:v>
                </c:pt>
                <c:pt idx="10">
                  <c:v>Chihuahua</c:v>
                </c:pt>
                <c:pt idx="11">
                  <c:v>Baja California</c:v>
                </c:pt>
                <c:pt idx="12">
                  <c:v>San Luis Potosí</c:v>
                </c:pt>
                <c:pt idx="13">
                  <c:v>Sinaloa</c:v>
                </c:pt>
                <c:pt idx="14">
                  <c:v>Tabasco</c:v>
                </c:pt>
                <c:pt idx="15">
                  <c:v>Campeche</c:v>
                </c:pt>
                <c:pt idx="16">
                  <c:v>Yucatán</c:v>
                </c:pt>
                <c:pt idx="17">
                  <c:v>Durango</c:v>
                </c:pt>
                <c:pt idx="18">
                  <c:v>Hidalgo</c:v>
                </c:pt>
                <c:pt idx="19">
                  <c:v>Michoacán</c:v>
                </c:pt>
                <c:pt idx="20">
                  <c:v>Morelos</c:v>
                </c:pt>
                <c:pt idx="21">
                  <c:v>Chiapas</c:v>
                </c:pt>
              </c:strCache>
            </c:strRef>
          </c:cat>
          <c:val>
            <c:numRef>
              <c:f>'TPEU '!$G$42:$AB$42</c:f>
              <c:numCache>
                <c:formatCode>#,##0</c:formatCode>
                <c:ptCount val="22"/>
                <c:pt idx="0">
                  <c:v>96705</c:v>
                </c:pt>
                <c:pt idx="1">
                  <c:v>74734</c:v>
                </c:pt>
                <c:pt idx="2">
                  <c:v>50349</c:v>
                </c:pt>
                <c:pt idx="3">
                  <c:v>43355</c:v>
                </c:pt>
                <c:pt idx="4">
                  <c:v>36099</c:v>
                </c:pt>
                <c:pt idx="5">
                  <c:v>33297</c:v>
                </c:pt>
                <c:pt idx="6">
                  <c:v>29620</c:v>
                </c:pt>
                <c:pt idx="7">
                  <c:v>28866</c:v>
                </c:pt>
                <c:pt idx="8">
                  <c:v>26284</c:v>
                </c:pt>
                <c:pt idx="9">
                  <c:v>25850</c:v>
                </c:pt>
                <c:pt idx="10">
                  <c:v>21710</c:v>
                </c:pt>
                <c:pt idx="11">
                  <c:v>18691</c:v>
                </c:pt>
                <c:pt idx="12">
                  <c:v>17631</c:v>
                </c:pt>
                <c:pt idx="13">
                  <c:v>16961</c:v>
                </c:pt>
                <c:pt idx="14">
                  <c:v>16093</c:v>
                </c:pt>
                <c:pt idx="15">
                  <c:v>13791</c:v>
                </c:pt>
                <c:pt idx="16">
                  <c:v>12872</c:v>
                </c:pt>
                <c:pt idx="17">
                  <c:v>11468</c:v>
                </c:pt>
                <c:pt idx="18">
                  <c:v>10444</c:v>
                </c:pt>
                <c:pt idx="19">
                  <c:v>9500</c:v>
                </c:pt>
                <c:pt idx="20">
                  <c:v>9453</c:v>
                </c:pt>
                <c:pt idx="21">
                  <c:v>9210</c:v>
                </c:pt>
              </c:numCache>
            </c:numRef>
          </c:val>
        </c:ser>
        <c:dLbls>
          <c:showLegendKey val="0"/>
          <c:showVal val="1"/>
          <c:showCatName val="0"/>
          <c:showSerName val="0"/>
          <c:showPercent val="0"/>
          <c:showBubbleSize val="0"/>
        </c:dLbls>
        <c:gapWidth val="18"/>
        <c:overlap val="-50"/>
        <c:axId val="99095680"/>
        <c:axId val="99102720"/>
      </c:barChart>
      <c:lineChart>
        <c:grouping val="standard"/>
        <c:varyColors val="0"/>
        <c:ser>
          <c:idx val="4"/>
          <c:order val="1"/>
          <c:tx>
            <c:strRef>
              <c:f>'TPEU '!$E$43</c:f>
              <c:strCache>
                <c:ptCount val="1"/>
                <c:pt idx="0">
                  <c:v>Porcentajes</c:v>
                </c:pt>
              </c:strCache>
            </c:strRef>
          </c:tx>
          <c:spPr>
            <a:ln w="28575"/>
          </c:spPr>
          <c:marker>
            <c:spPr>
              <a:ln w="28575"/>
            </c:spPr>
          </c:marker>
          <c:dLbls>
            <c:dLbl>
              <c:idx val="0"/>
              <c:layout>
                <c:manualLayout>
                  <c:x val="-2.529958544911132E-2"/>
                  <c:y val="-4.3435569309753431E-2"/>
                </c:manualLayout>
              </c:layout>
              <c:dLblPos val="r"/>
              <c:showLegendKey val="0"/>
              <c:showVal val="1"/>
              <c:showCatName val="0"/>
              <c:showSerName val="0"/>
              <c:showPercent val="0"/>
              <c:showBubbleSize val="0"/>
            </c:dLbl>
            <c:dLbl>
              <c:idx val="1"/>
              <c:layout>
                <c:manualLayout>
                  <c:x val="-2.2893207944215347E-2"/>
                  <c:y val="-4.4931207892365453E-2"/>
                </c:manualLayout>
              </c:layout>
              <c:dLblPos val="r"/>
              <c:showLegendKey val="0"/>
              <c:showVal val="1"/>
              <c:showCatName val="0"/>
              <c:showSerName val="0"/>
              <c:showPercent val="0"/>
              <c:showBubbleSize val="0"/>
            </c:dLbl>
            <c:dLbl>
              <c:idx val="2"/>
              <c:layout>
                <c:manualLayout>
                  <c:x val="-1.4495230377452614E-2"/>
                  <c:y val="-4.0304818466203207E-2"/>
                </c:manualLayout>
              </c:layout>
              <c:dLblPos val="r"/>
              <c:showLegendKey val="0"/>
              <c:showVal val="1"/>
              <c:showCatName val="0"/>
              <c:showSerName val="0"/>
              <c:showPercent val="0"/>
              <c:showBubbleSize val="0"/>
            </c:dLbl>
            <c:dLbl>
              <c:idx val="3"/>
              <c:layout>
                <c:manualLayout>
                  <c:x val="-1.8367131320920767E-2"/>
                  <c:y val="3.561973270246882E-2"/>
                </c:manualLayout>
              </c:layout>
              <c:showLegendKey val="0"/>
              <c:showVal val="1"/>
              <c:showCatName val="0"/>
              <c:showSerName val="0"/>
              <c:showPercent val="0"/>
              <c:showBubbleSize val="0"/>
            </c:dLbl>
            <c:dLbl>
              <c:idx val="4"/>
              <c:layout>
                <c:manualLayout>
                  <c:x val="-2.6666862723313967E-2"/>
                  <c:y val="-3.1947578021407949E-2"/>
                </c:manualLayout>
              </c:layout>
              <c:showLegendKey val="0"/>
              <c:showVal val="1"/>
              <c:showCatName val="0"/>
              <c:showSerName val="0"/>
              <c:showPercent val="0"/>
              <c:showBubbleSize val="0"/>
            </c:dLbl>
            <c:dLbl>
              <c:idx val="5"/>
              <c:layout>
                <c:manualLayout>
                  <c:x val="-1.3218465922087088E-2"/>
                  <c:y val="-4.2596770695210603E-2"/>
                </c:manualLayout>
              </c:layout>
              <c:showLegendKey val="0"/>
              <c:showVal val="1"/>
              <c:showCatName val="0"/>
              <c:showSerName val="0"/>
              <c:showPercent val="0"/>
              <c:showBubbleSize val="0"/>
            </c:dLbl>
            <c:dLbl>
              <c:idx val="6"/>
              <c:layout>
                <c:manualLayout>
                  <c:x val="-2.2901485891545819E-2"/>
                  <c:y val="3.4065118275915338E-2"/>
                </c:manualLayout>
              </c:layout>
              <c:showLegendKey val="0"/>
              <c:showVal val="1"/>
              <c:showCatName val="0"/>
              <c:showSerName val="0"/>
              <c:showPercent val="0"/>
              <c:showBubbleSize val="0"/>
            </c:dLbl>
            <c:dLbl>
              <c:idx val="7"/>
              <c:layout>
                <c:manualLayout>
                  <c:x val="-1.7368331623283686E-2"/>
                  <c:y val="-3.904703980394305E-2"/>
                </c:manualLayout>
              </c:layout>
              <c:showLegendKey val="0"/>
              <c:showVal val="1"/>
              <c:showCatName val="0"/>
              <c:showSerName val="0"/>
              <c:showPercent val="0"/>
              <c:showBubbleSize val="0"/>
            </c:dLbl>
            <c:dLbl>
              <c:idx val="8"/>
              <c:layout>
                <c:manualLayout>
                  <c:x val="-2.4874033604109346E-2"/>
                  <c:y val="3.1947578021407949E-2"/>
                </c:manualLayout>
              </c:layout>
              <c:showLegendKey val="0"/>
              <c:showVal val="1"/>
              <c:showCatName val="0"/>
              <c:showSerName val="0"/>
              <c:showPercent val="0"/>
              <c:showBubbleSize val="0"/>
            </c:dLbl>
            <c:dLbl>
              <c:idx val="9"/>
              <c:layout>
                <c:manualLayout>
                  <c:x val="-9.2482098938897351E-3"/>
                  <c:y val="-2.3354713707215959E-2"/>
                </c:manualLayout>
              </c:layout>
              <c:showLegendKey val="0"/>
              <c:showVal val="1"/>
              <c:showCatName val="0"/>
              <c:showSerName val="0"/>
              <c:showPercent val="0"/>
              <c:showBubbleSize val="0"/>
            </c:dLbl>
            <c:dLbl>
              <c:idx val="10"/>
              <c:layout>
                <c:manualLayout>
                  <c:x val="-3.6145112416703158E-2"/>
                  <c:y val="2.4442615123142414E-2"/>
                </c:manualLayout>
              </c:layout>
              <c:showLegendKey val="0"/>
              <c:showVal val="1"/>
              <c:showCatName val="0"/>
              <c:showSerName val="0"/>
              <c:showPercent val="0"/>
              <c:showBubbleSize val="0"/>
            </c:dLbl>
            <c:dLbl>
              <c:idx val="11"/>
              <c:layout>
                <c:manualLayout>
                  <c:x val="8.1929894499739684E-4"/>
                  <c:y val="-1.3388287826175412E-2"/>
                </c:manualLayout>
              </c:layout>
              <c:showLegendKey val="0"/>
              <c:showVal val="1"/>
              <c:showCatName val="0"/>
              <c:showSerName val="0"/>
              <c:showPercent val="0"/>
              <c:showBubbleSize val="0"/>
            </c:dLbl>
            <c:dLbl>
              <c:idx val="12"/>
              <c:layout>
                <c:manualLayout>
                  <c:x val="-2.0134908757414752E-2"/>
                  <c:y val="-2.8459059025037061E-2"/>
                </c:manualLayout>
              </c:layout>
              <c:showLegendKey val="0"/>
              <c:showVal val="1"/>
              <c:showCatName val="0"/>
              <c:showSerName val="0"/>
              <c:showPercent val="0"/>
              <c:showBubbleSize val="0"/>
            </c:dLbl>
            <c:dLbl>
              <c:idx val="13"/>
              <c:layout>
                <c:manualLayout>
                  <c:x val="-1.5191013634650617E-2"/>
                  <c:y val="3.9732389421690079E-2"/>
                </c:manualLayout>
              </c:layout>
              <c:showLegendKey val="0"/>
              <c:showVal val="1"/>
              <c:showCatName val="0"/>
              <c:showSerName val="0"/>
              <c:showPercent val="0"/>
              <c:showBubbleSize val="0"/>
            </c:dLbl>
            <c:dLbl>
              <c:idx val="14"/>
              <c:layout>
                <c:manualLayout>
                  <c:x val="-2.5797242572176075E-2"/>
                  <c:y val="-3.5497308912675503E-2"/>
                </c:manualLayout>
              </c:layout>
              <c:showLegendKey val="0"/>
              <c:showVal val="1"/>
              <c:showCatName val="0"/>
              <c:showSerName val="0"/>
              <c:showPercent val="0"/>
              <c:showBubbleSize val="0"/>
            </c:dLbl>
            <c:dLbl>
              <c:idx val="15"/>
              <c:layout>
                <c:manualLayout>
                  <c:x val="-1.7982751371851929E-2"/>
                  <c:y val="-2.4848116238872849E-2"/>
                </c:manualLayout>
              </c:layout>
              <c:showLegendKey val="0"/>
              <c:showVal val="1"/>
              <c:showCatName val="0"/>
              <c:showSerName val="0"/>
              <c:showPercent val="0"/>
              <c:showBubbleSize val="0"/>
            </c:dLbl>
            <c:dLbl>
              <c:idx val="16"/>
              <c:layout>
                <c:manualLayout>
                  <c:x val="-2.3515905640114063E-2"/>
                  <c:y val="2.4848116238872852E-2"/>
                </c:manualLayout>
              </c:layout>
              <c:showLegendKey val="0"/>
              <c:showVal val="1"/>
              <c:showCatName val="0"/>
              <c:showSerName val="0"/>
              <c:showPercent val="0"/>
              <c:showBubbleSize val="0"/>
            </c:dLbl>
            <c:dLbl>
              <c:idx val="17"/>
              <c:layout>
                <c:manualLayout>
                  <c:x val="-1.2449597103589798E-2"/>
                  <c:y val="-3.5497308912675503E-2"/>
                </c:manualLayout>
              </c:layout>
              <c:showLegendKey val="0"/>
              <c:showVal val="1"/>
              <c:showCatName val="0"/>
              <c:showSerName val="0"/>
              <c:showPercent val="0"/>
              <c:showBubbleSize val="0"/>
            </c:dLbl>
            <c:dLbl>
              <c:idx val="18"/>
              <c:layout>
                <c:manualLayout>
                  <c:x val="-8.2997314023931981E-3"/>
                  <c:y val="-3.5497308912675503E-2"/>
                </c:manualLayout>
              </c:layout>
              <c:showLegendKey val="0"/>
              <c:showVal val="1"/>
              <c:showCatName val="0"/>
              <c:showSerName val="0"/>
              <c:showPercent val="0"/>
              <c:showBubbleSize val="0"/>
            </c:dLbl>
            <c:dLbl>
              <c:idx val="19"/>
              <c:layout>
                <c:manualLayout>
                  <c:x val="-2.2132617073048529E-2"/>
                  <c:y val="3.1947578021407949E-2"/>
                </c:manualLayout>
              </c:layout>
              <c:showLegendKey val="0"/>
              <c:showVal val="1"/>
              <c:showCatName val="0"/>
              <c:showSerName val="0"/>
              <c:showPercent val="0"/>
              <c:showBubbleSize val="0"/>
            </c:dLbl>
            <c:dLbl>
              <c:idx val="20"/>
              <c:layout>
                <c:manualLayout>
                  <c:x val="-2.2132617073048529E-2"/>
                  <c:y val="-3.1947578021407949E-2"/>
                </c:manualLayout>
              </c:layout>
              <c:showLegendKey val="0"/>
              <c:showVal val="1"/>
              <c:showCatName val="0"/>
              <c:showSerName val="0"/>
              <c:showPercent val="0"/>
              <c:showBubbleSize val="0"/>
            </c:dLbl>
            <c:dLbl>
              <c:idx val="21"/>
              <c:layout>
                <c:manualLayout>
                  <c:x val="-2.3515905640113959E-2"/>
                  <c:y val="3.5497308912675565E-2"/>
                </c:manualLayout>
              </c:layout>
              <c:showLegendKey val="0"/>
              <c:showVal val="1"/>
              <c:showCatName val="0"/>
              <c:showSerName val="0"/>
              <c:showPercent val="0"/>
              <c:showBubbleSize val="0"/>
            </c:dLbl>
            <c:numFmt formatCode="0.00" sourceLinked="0"/>
            <c:showLegendKey val="0"/>
            <c:showVal val="1"/>
            <c:showCatName val="0"/>
            <c:showSerName val="0"/>
            <c:showPercent val="0"/>
            <c:showBubbleSize val="0"/>
            <c:showLeaderLines val="0"/>
          </c:dLbls>
          <c:cat>
            <c:strRef>
              <c:f>'TPEU '!$G$41:$AB$41</c:f>
              <c:strCache>
                <c:ptCount val="22"/>
                <c:pt idx="0">
                  <c:v>Distrito Federal</c:v>
                </c:pt>
                <c:pt idx="1">
                  <c:v>México</c:v>
                </c:pt>
                <c:pt idx="2">
                  <c:v>Nuevo León</c:v>
                </c:pt>
                <c:pt idx="3">
                  <c:v>Jalisco</c:v>
                </c:pt>
                <c:pt idx="4">
                  <c:v>Guanajuato</c:v>
                </c:pt>
                <c:pt idx="5">
                  <c:v>Coahuila</c:v>
                </c:pt>
                <c:pt idx="6">
                  <c:v>Veracruz</c:v>
                </c:pt>
                <c:pt idx="7">
                  <c:v>Querétaro</c:v>
                </c:pt>
                <c:pt idx="8">
                  <c:v>Sonora</c:v>
                </c:pt>
                <c:pt idx="9">
                  <c:v>Puebla</c:v>
                </c:pt>
                <c:pt idx="10">
                  <c:v>Chihuahua</c:v>
                </c:pt>
                <c:pt idx="11">
                  <c:v>Baja California</c:v>
                </c:pt>
                <c:pt idx="12">
                  <c:v>San Luis Potosí</c:v>
                </c:pt>
                <c:pt idx="13">
                  <c:v>Sinaloa</c:v>
                </c:pt>
                <c:pt idx="14">
                  <c:v>Tabasco</c:v>
                </c:pt>
                <c:pt idx="15">
                  <c:v>Campeche</c:v>
                </c:pt>
                <c:pt idx="16">
                  <c:v>Yucatán</c:v>
                </c:pt>
                <c:pt idx="17">
                  <c:v>Durango</c:v>
                </c:pt>
                <c:pt idx="18">
                  <c:v>Hidalgo</c:v>
                </c:pt>
                <c:pt idx="19">
                  <c:v>Michoacán</c:v>
                </c:pt>
                <c:pt idx="20">
                  <c:v>Morelos</c:v>
                </c:pt>
                <c:pt idx="21">
                  <c:v>Chiapas</c:v>
                </c:pt>
              </c:strCache>
            </c:strRef>
          </c:cat>
          <c:val>
            <c:numRef>
              <c:f>'TPEU '!$G$43:$AB$43</c:f>
              <c:numCache>
                <c:formatCode>#,##0.00</c:formatCode>
                <c:ptCount val="22"/>
                <c:pt idx="0">
                  <c:v>3.7510676607968918</c:v>
                </c:pt>
                <c:pt idx="1">
                  <c:v>6.1350307679173</c:v>
                </c:pt>
                <c:pt idx="2">
                  <c:v>4.1849389078214614</c:v>
                </c:pt>
                <c:pt idx="3">
                  <c:v>3.4201053760064752</c:v>
                </c:pt>
                <c:pt idx="4">
                  <c:v>5.673730997975639</c:v>
                </c:pt>
                <c:pt idx="5">
                  <c:v>5.8261039974523783</c:v>
                </c:pt>
                <c:pt idx="6">
                  <c:v>4.4264980153985789</c:v>
                </c:pt>
                <c:pt idx="7">
                  <c:v>8.1220473659479495</c:v>
                </c:pt>
                <c:pt idx="8">
                  <c:v>5.9706781640005602</c:v>
                </c:pt>
                <c:pt idx="9">
                  <c:v>5.8049970132897357</c:v>
                </c:pt>
                <c:pt idx="10">
                  <c:v>3.3583832733640406</c:v>
                </c:pt>
                <c:pt idx="11">
                  <c:v>2.9496379035808644</c:v>
                </c:pt>
                <c:pt idx="12">
                  <c:v>5.8582730538046661</c:v>
                </c:pt>
                <c:pt idx="13">
                  <c:v>4.5175484156219028</c:v>
                </c:pt>
                <c:pt idx="14">
                  <c:v>10.089022631809911</c:v>
                </c:pt>
                <c:pt idx="15">
                  <c:v>10.935864497097739</c:v>
                </c:pt>
                <c:pt idx="16">
                  <c:v>4.648777492867211</c:v>
                </c:pt>
                <c:pt idx="17">
                  <c:v>6.1238439028558105</c:v>
                </c:pt>
                <c:pt idx="18">
                  <c:v>6.0859633583515915</c:v>
                </c:pt>
                <c:pt idx="19">
                  <c:v>2.8657011767474074</c:v>
                </c:pt>
                <c:pt idx="20">
                  <c:v>5.3309497357928706</c:v>
                </c:pt>
                <c:pt idx="21">
                  <c:v>4.7080594207195503</c:v>
                </c:pt>
              </c:numCache>
            </c:numRef>
          </c:val>
          <c:smooth val="0"/>
        </c:ser>
        <c:dLbls>
          <c:showLegendKey val="0"/>
          <c:showVal val="1"/>
          <c:showCatName val="0"/>
          <c:showSerName val="0"/>
          <c:showPercent val="0"/>
          <c:showBubbleSize val="0"/>
        </c:dLbls>
        <c:marker val="1"/>
        <c:smooth val="0"/>
        <c:axId val="99104640"/>
        <c:axId val="99106176"/>
      </c:lineChart>
      <c:catAx>
        <c:axId val="99095680"/>
        <c:scaling>
          <c:orientation val="minMax"/>
        </c:scaling>
        <c:delete val="0"/>
        <c:axPos val="b"/>
        <c:numFmt formatCode="General" sourceLinked="1"/>
        <c:majorTickMark val="cross"/>
        <c:minorTickMark val="none"/>
        <c:tickLblPos val="nextTo"/>
        <c:txPr>
          <a:bodyPr rot="-2700000" vert="horz"/>
          <a:lstStyle/>
          <a:p>
            <a:pPr>
              <a:defRPr sz="900"/>
            </a:pPr>
            <a:endParaRPr lang="es-MX"/>
          </a:p>
        </c:txPr>
        <c:crossAx val="99102720"/>
        <c:crossesAt val="-1000"/>
        <c:auto val="0"/>
        <c:lblAlgn val="ctr"/>
        <c:lblOffset val="200"/>
        <c:tickLblSkip val="1"/>
        <c:tickMarkSkip val="1"/>
        <c:noMultiLvlLbl val="0"/>
      </c:catAx>
      <c:valAx>
        <c:axId val="99102720"/>
        <c:scaling>
          <c:orientation val="minMax"/>
          <c:max val="125000"/>
          <c:min val="0"/>
        </c:scaling>
        <c:delete val="0"/>
        <c:axPos val="l"/>
        <c:title>
          <c:tx>
            <c:rich>
              <a:bodyPr/>
              <a:lstStyle/>
              <a:p>
                <a:pPr>
                  <a:defRPr/>
                </a:pPr>
                <a:r>
                  <a:rPr lang="es-ES"/>
                  <a:t>Empleos Generados</a:t>
                </a:r>
              </a:p>
            </c:rich>
          </c:tx>
          <c:layout>
            <c:manualLayout>
              <c:xMode val="edge"/>
              <c:yMode val="edge"/>
              <c:x val="1.461831197672305E-2"/>
              <c:y val="0.23296240974739332"/>
            </c:manualLayout>
          </c:layout>
          <c:overlay val="0"/>
        </c:title>
        <c:numFmt formatCode="0.0" sourceLinked="0"/>
        <c:majorTickMark val="cross"/>
        <c:minorTickMark val="none"/>
        <c:tickLblPos val="nextTo"/>
        <c:txPr>
          <a:bodyPr rot="0" vert="horz"/>
          <a:lstStyle/>
          <a:p>
            <a:pPr>
              <a:defRPr sz="800"/>
            </a:pPr>
            <a:endParaRPr lang="es-MX"/>
          </a:p>
        </c:txPr>
        <c:crossAx val="99095680"/>
        <c:crosses val="autoZero"/>
        <c:crossBetween val="between"/>
        <c:minorUnit val="400"/>
      </c:valAx>
      <c:catAx>
        <c:axId val="99104640"/>
        <c:scaling>
          <c:orientation val="minMax"/>
        </c:scaling>
        <c:delete val="1"/>
        <c:axPos val="b"/>
        <c:numFmt formatCode="General" sourceLinked="1"/>
        <c:majorTickMark val="out"/>
        <c:minorTickMark val="none"/>
        <c:tickLblPos val="none"/>
        <c:crossAx val="99106176"/>
        <c:crossesAt val="-3"/>
        <c:auto val="0"/>
        <c:lblAlgn val="ctr"/>
        <c:lblOffset val="100"/>
        <c:noMultiLvlLbl val="0"/>
      </c:catAx>
      <c:valAx>
        <c:axId val="99106176"/>
        <c:scaling>
          <c:orientation val="minMax"/>
          <c:max val="11"/>
          <c:min val="0"/>
        </c:scaling>
        <c:delete val="0"/>
        <c:axPos val="r"/>
        <c:title>
          <c:tx>
            <c:rich>
              <a:bodyPr/>
              <a:lstStyle/>
              <a:p>
                <a:pPr>
                  <a:defRPr>
                    <a:solidFill>
                      <a:schemeClr val="accent5">
                        <a:lumMod val="50000"/>
                      </a:schemeClr>
                    </a:solidFill>
                  </a:defRPr>
                </a:pPr>
                <a:r>
                  <a:rPr lang="es-ES">
                    <a:solidFill>
                      <a:schemeClr val="accent5">
                        <a:lumMod val="50000"/>
                      </a:schemeClr>
                    </a:solidFill>
                  </a:rPr>
                  <a:t>Variación</a:t>
                </a:r>
              </a:p>
            </c:rich>
          </c:tx>
          <c:layout>
            <c:manualLayout>
              <c:xMode val="edge"/>
              <c:yMode val="edge"/>
              <c:x val="0.93536633184548124"/>
              <c:y val="0.26283185791237812"/>
            </c:manualLayout>
          </c:layout>
          <c:overlay val="0"/>
        </c:title>
        <c:numFmt formatCode="0.0" sourceLinked="0"/>
        <c:majorTickMark val="cross"/>
        <c:minorTickMark val="none"/>
        <c:tickLblPos val="nextTo"/>
        <c:txPr>
          <a:bodyPr rot="0" vert="horz"/>
          <a:lstStyle/>
          <a:p>
            <a:pPr>
              <a:defRPr sz="800"/>
            </a:pPr>
            <a:endParaRPr lang="es-MX"/>
          </a:p>
        </c:txPr>
        <c:crossAx val="99104640"/>
        <c:crosses val="max"/>
        <c:crossBetween val="between"/>
        <c:majorUnit val="1"/>
        <c:minorUnit val="0.2"/>
      </c:valAx>
    </c:plotArea>
    <c:legend>
      <c:legendPos val="b"/>
      <c:layout>
        <c:manualLayout>
          <c:xMode val="edge"/>
          <c:yMode val="edge"/>
          <c:x val="0.32187784845539558"/>
          <c:y val="0.92615469671322881"/>
          <c:w val="0.35693661639016538"/>
          <c:h val="4.3382594351333001E-2"/>
        </c:manualLayout>
      </c:layout>
      <c:overlay val="0"/>
    </c:legend>
    <c:plotVisOnly val="1"/>
    <c:dispBlanksAs val="gap"/>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sz="quarter"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39940" name="Rectangle 4"/>
          <p:cNvSpPr>
            <a:spLocks noGrp="1" noChangeArrowheads="1"/>
          </p:cNvSpPr>
          <p:nvPr>
            <p:ph type="ftr" sz="quarter" idx="2"/>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39941" name="Rectangle 5"/>
          <p:cNvSpPr>
            <a:spLocks noGrp="1" noChangeArrowheads="1"/>
          </p:cNvSpPr>
          <p:nvPr>
            <p:ph type="sldNum" sz="quarter" idx="3"/>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9A202254-08F9-40AD-9EC4-56A92915537C}" type="slidenum">
              <a:rPr lang="en-US"/>
              <a:pPr/>
              <a:t>‹Nº›</a:t>
            </a:fld>
            <a:endParaRPr lang="en-US"/>
          </a:p>
        </p:txBody>
      </p:sp>
    </p:spTree>
    <p:extLst>
      <p:ext uri="{BB962C8B-B14F-4D97-AF65-F5344CB8AC3E}">
        <p14:creationId xmlns:p14="http://schemas.microsoft.com/office/powerpoint/2010/main" val="408903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522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701041" y="4415791"/>
            <a:ext cx="5608320" cy="418338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69390037-5A25-4917-9BC2-812038D3251F}" type="slidenum">
              <a:rPr lang="en-US"/>
              <a:pPr/>
              <a:t>‹Nº›</a:t>
            </a:fld>
            <a:endParaRPr lang="en-US"/>
          </a:p>
        </p:txBody>
      </p:sp>
    </p:spTree>
    <p:extLst>
      <p:ext uri="{BB962C8B-B14F-4D97-AF65-F5344CB8AC3E}">
        <p14:creationId xmlns:p14="http://schemas.microsoft.com/office/powerpoint/2010/main" val="20005274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9390037-5A25-4917-9BC2-812038D3251F}" type="slidenum">
              <a:rPr lang="en-US" smtClean="0"/>
              <a:pPr/>
              <a:t>1</a:t>
            </a:fld>
            <a:endParaRPr lang="en-US"/>
          </a:p>
        </p:txBody>
      </p:sp>
    </p:spTree>
    <p:extLst>
      <p:ext uri="{BB962C8B-B14F-4D97-AF65-F5344CB8AC3E}">
        <p14:creationId xmlns:p14="http://schemas.microsoft.com/office/powerpoint/2010/main" val="357983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91663-79BE-449B-A802-F9969365A14F}" type="slidenum">
              <a:rPr lang="en-US"/>
              <a:pPr/>
              <a:t>2</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79448" y="1524000"/>
            <a:ext cx="7543800" cy="1524000"/>
          </a:xfrm>
        </p:spPr>
        <p:txBody>
          <a:bodyPr>
            <a:noAutofit/>
          </a:bodyPr>
          <a:lstStyle>
            <a:lvl1pPr>
              <a:defRPr sz="8000"/>
            </a:lvl1pPr>
          </a:lstStyle>
          <a:p>
            <a:r>
              <a:rPr lang="es-ES" dirty="0" smtClean="0"/>
              <a:t>del patrón</a:t>
            </a:r>
            <a:endParaRPr lang="en-US" dirty="0"/>
          </a:p>
        </p:txBody>
      </p:sp>
      <p:sp>
        <p:nvSpPr>
          <p:cNvPr id="3" name="Subtitle 2"/>
          <p:cNvSpPr>
            <a:spLocks noGrp="1"/>
          </p:cNvSpPr>
          <p:nvPr>
            <p:ph type="subTitle" idx="1"/>
          </p:nvPr>
        </p:nvSpPr>
        <p:spPr>
          <a:xfrm>
            <a:off x="777240" y="3212976"/>
            <a:ext cx="6858000" cy="990600"/>
          </a:xfrm>
        </p:spPr>
        <p:txBody>
          <a:bodyPr anchor="t" anchorCtr="0">
            <a:normAutofit/>
          </a:bodyPr>
          <a:lstStyle>
            <a:lvl1pPr marL="0" indent="0" algn="l">
              <a:buNone/>
              <a:defRPr sz="2800">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DC4C29-DDBD-419D-872B-CE2CF9192AEE}" type="slidenum">
              <a:rPr lang="en-US" smtClean="0"/>
              <a:pPr/>
              <a:t>‹Nº›</a:t>
            </a:fld>
            <a:endParaRPr lang="en-US"/>
          </a:p>
        </p:txBody>
      </p:sp>
      <p:pic>
        <p:nvPicPr>
          <p:cNvPr id="1026" name="Picture 2" descr="Y:\Informacion\Proyectos\Proyectos 2012\Diseño\Iconos y Logos\CEIEG-2010_SMAL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92847" y="5361945"/>
            <a:ext cx="1728192" cy="4727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Y:\Informacion\Proyectos\Proyectos 2012\Diseño\Iconos y Logos\Hacienda Final-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2687" y="5175312"/>
            <a:ext cx="1359321" cy="84597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FD6DC-E65A-4894-8A93-F9405529CA2A}"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ACB30-FD2C-4964-B2C8-8FBCCEEB66D3}"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bg>
      <p:bgPr>
        <a:solidFill>
          <a:schemeClr val="bg1">
            <a:lumMod val="95000"/>
          </a:schemeClr>
        </a:solidFill>
        <a:effectLst/>
      </p:bgPr>
    </p:bg>
    <p:spTree>
      <p:nvGrpSpPr>
        <p:cNvPr id="1" name=""/>
        <p:cNvGrpSpPr/>
        <p:nvPr/>
      </p:nvGrpSpPr>
      <p:grpSpPr>
        <a:xfrm>
          <a:off x="0" y="0"/>
          <a:ext cx="0" cy="0"/>
          <a:chOff x="0" y="0"/>
          <a:chExt cx="0" cy="0"/>
        </a:xfrm>
      </p:grpSpPr>
      <p:sp>
        <p:nvSpPr>
          <p:cNvPr id="4" name="3 Rectángulo redondeado"/>
          <p:cNvSpPr/>
          <p:nvPr userDrawn="1"/>
        </p:nvSpPr>
        <p:spPr>
          <a:xfrm>
            <a:off x="285720" y="785794"/>
            <a:ext cx="8572560" cy="5715040"/>
          </a:xfrm>
          <a:prstGeom prst="roundRect">
            <a:avLst>
              <a:gd name="adj" fmla="val 2367"/>
            </a:avLst>
          </a:prstGeom>
          <a:solidFill>
            <a:srgbClr val="ECE5E4"/>
          </a:solidFill>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s-ES">
              <a:ln>
                <a:noFill/>
              </a:ln>
            </a:endParaRPr>
          </a:p>
        </p:txBody>
      </p:sp>
      <p:pic>
        <p:nvPicPr>
          <p:cNvPr id="3"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179553"/>
            <a:ext cx="1258887" cy="539750"/>
          </a:xfrm>
          <a:prstGeom prst="rect">
            <a:avLst/>
          </a:prstGeom>
          <a:noFill/>
        </p:spPr>
      </p:pic>
      <p:pic>
        <p:nvPicPr>
          <p:cNvPr id="5"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44624"/>
            <a:ext cx="1158875" cy="719137"/>
          </a:xfrm>
          <a:prstGeom prst="rect">
            <a:avLst/>
          </a:prstGeom>
          <a:noFill/>
        </p:spPr>
      </p:pic>
    </p:spTree>
    <p:extLst>
      <p:ext uri="{BB962C8B-B14F-4D97-AF65-F5344CB8AC3E}">
        <p14:creationId xmlns:p14="http://schemas.microsoft.com/office/powerpoint/2010/main" val="394638022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6C69F-54F6-4BE7-9C45-98F5F4673FCB}"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B4E2-CEE8-460A-B01D-3B64F170EC4E}" type="slidenum">
              <a:rPr lang="en-US" smtClean="0"/>
              <a:pPr/>
              <a:t>‹Nº›</a:t>
            </a:fld>
            <a:endParaRPr lang="en-US"/>
          </a:p>
        </p:txBody>
      </p:sp>
      <p:sp>
        <p:nvSpPr>
          <p:cNvPr id="9"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5C68-6CB1-4FE0-A4BC-80DF078FE82A}"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58DF6-893F-48A8-89C9-F53300EB9B5D}" type="slidenum">
              <a:rPr lang="en-US" smtClean="0"/>
              <a:pPr/>
              <a:t>‹Nº›</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961FD-CD19-4205-BA6D-494828A05515}"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796136" y="6201308"/>
            <a:ext cx="1037692" cy="365125"/>
          </a:xfr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596336" y="6201308"/>
            <a:ext cx="762000" cy="365125"/>
          </a:xfrm>
        </p:spPr>
        <p:txBody>
          <a:bodyPr/>
          <a:lstStyle/>
          <a:p>
            <a:fld id="{4876B7EE-97D8-4EE6-AF56-7BDFC78EEC4B}" type="slidenum">
              <a:rPr lang="en-US" smtClean="0"/>
              <a:pPr/>
              <a:t>‹Nº›</a:t>
            </a:fld>
            <a:endParaRPr lang="en-US"/>
          </a:p>
        </p:txBody>
      </p:sp>
      <p:pic>
        <p:nvPicPr>
          <p:cNvPr id="5" name="Picture 2" descr="Y:\Informacion\Proyectos\Proyectos 2012\Diseño\Iconos y Logos\CEIEG-2010_SMAL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1781" y="147164"/>
            <a:ext cx="1118711" cy="306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Y:\Informacion\Proyectos\Proyectos 2012\Diseño\Iconos y Logos\Hacienda Final-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0905" y="24184"/>
            <a:ext cx="924711" cy="5754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019BE-0A3F-4EF6-B7AA-0D3828BE3F42}" type="slidenum">
              <a:rPr lang="en-US" smtClean="0"/>
              <a:pPr/>
              <a:t>‹Nº›</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F1A4A-9AC7-45DC-BA70-06F345BDF8C0}"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audio" Target="../media/audio1.wav"/><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036C69F-54F6-4BE7-9C45-98F5F4673FCB}" type="slidenum">
              <a:rPr lang="en-US" smtClean="0"/>
              <a:pPr/>
              <a:t>‹Nº›</a:t>
            </a:fld>
            <a:endParaRPr lang="en-US"/>
          </a:p>
        </p:txBody>
      </p:sp>
      <p:sp>
        <p:nvSpPr>
          <p:cNvPr id="8" name="Rectangle 7"/>
          <p:cNvSpPr/>
          <p:nvPr/>
        </p:nvSpPr>
        <p:spPr>
          <a:xfrm>
            <a:off x="1296356" y="0"/>
            <a:ext cx="6480000" cy="5846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 id="2147484135" r:id="rId12"/>
    <p:sldLayoutId id="2147484136" r:id="rId13"/>
    <p:sldLayoutId id="2147484137" r:id="rId14"/>
    <p:sldLayoutId id="2147484138" r:id="rId15"/>
    <p:sldLayoutId id="2147484139" r:id="rId16"/>
    <p:sldLayoutId id="2147484140" r:id="rId17"/>
    <p:sldLayoutId id="2147484141" r:id="rId18"/>
    <p:sldLayoutId id="2147484142" r:id="rId19"/>
    <p:sldLayoutId id="2147484143" r:id="rId20"/>
    <p:sldLayoutId id="2147484144" r:id="rId21"/>
    <p:sldLayoutId id="2147484145" r:id="rId22"/>
    <p:sldLayoutId id="2147484146" r:id="rId23"/>
    <p:sldLayoutId id="2147484147" r:id="rId24"/>
    <p:sldLayoutId id="2147484148" r:id="rId25"/>
    <p:sldLayoutId id="2147484149" r:id="rId26"/>
  </p:sldLayoutIdLst>
  <p:transition spd="slow">
    <p:zoom/>
    <p:sndAc>
      <p:stSnd>
        <p:snd r:embed="rId28" name="wind.wav"/>
      </p:stSnd>
    </p:sndAc>
  </p:transition>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827584" y="1484784"/>
            <a:ext cx="7543800" cy="1524000"/>
          </a:xfrm>
        </p:spPr>
        <p:txBody>
          <a:bodyPr/>
          <a:lstStyle/>
          <a:p>
            <a:r>
              <a:rPr lang="es-MX" dirty="0" smtClean="0">
                <a:solidFill>
                  <a:schemeClr val="accent4">
                    <a:lumMod val="20000"/>
                    <a:lumOff val="80000"/>
                  </a:schemeClr>
                </a:solidFill>
              </a:rPr>
              <a:t>Chiapas</a:t>
            </a:r>
            <a:endParaRPr lang="es-MX" dirty="0">
              <a:solidFill>
                <a:schemeClr val="accent4">
                  <a:lumMod val="20000"/>
                  <a:lumOff val="80000"/>
                </a:schemeClr>
              </a:solidFill>
            </a:endParaRPr>
          </a:p>
        </p:txBody>
      </p:sp>
      <p:sp>
        <p:nvSpPr>
          <p:cNvPr id="4" name="3 Subtítulo"/>
          <p:cNvSpPr>
            <a:spLocks noGrp="1"/>
          </p:cNvSpPr>
          <p:nvPr>
            <p:ph type="subTitle" idx="1"/>
          </p:nvPr>
        </p:nvSpPr>
        <p:spPr>
          <a:xfrm>
            <a:off x="791580" y="3140968"/>
            <a:ext cx="6858000" cy="990600"/>
          </a:xfrm>
        </p:spPr>
        <p:txBody>
          <a:bodyPr/>
          <a:lstStyle/>
          <a:p>
            <a:r>
              <a:rPr lang="es-MX" dirty="0" smtClean="0">
                <a:solidFill>
                  <a:schemeClr val="accent5">
                    <a:lumMod val="75000"/>
                  </a:schemeClr>
                </a:solidFill>
              </a:rPr>
              <a:t>Estadísticas de trabajadores asegurados al IMSS. Marzo 2012.</a:t>
            </a:r>
            <a:endParaRPr lang="es-MX" dirty="0">
              <a:solidFill>
                <a:schemeClr val="accent5">
                  <a:lumMod val="75000"/>
                </a:schemeClr>
              </a:solidFill>
            </a:endParaRPr>
          </a:p>
        </p:txBody>
      </p:sp>
    </p:spTree>
    <p:extLst>
      <p:ext uri="{BB962C8B-B14F-4D97-AF65-F5344CB8AC3E}">
        <p14:creationId xmlns:p14="http://schemas.microsoft.com/office/powerpoint/2010/main" val="517409212"/>
      </p:ext>
    </p:extLst>
  </p:cSld>
  <p:clrMapOvr>
    <a:masterClrMapping/>
  </p:clrMapOvr>
  <p:transition spd="slow">
    <p:zoom/>
    <p:sndAc>
      <p:stSnd>
        <p:snd r:embed="rId3"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52986" y="763157"/>
            <a:ext cx="2002023" cy="276999"/>
          </a:xfrm>
          <a:prstGeom prst="rect">
            <a:avLst/>
          </a:prstGeom>
          <a:noFill/>
        </p:spPr>
        <p:txBody>
          <a:bodyPr wrap="none" rtlCol="0">
            <a:spAutoFit/>
          </a:bodyPr>
          <a:lstStyle/>
          <a:p>
            <a:r>
              <a:rPr lang="es-MX" sz="1200" b="1" dirty="0" smtClean="0">
                <a:solidFill>
                  <a:schemeClr val="accent5">
                    <a:lumMod val="50000"/>
                  </a:schemeClr>
                </a:solidFill>
              </a:rPr>
              <a:t>Marzo 2011 a Marzo 2012</a:t>
            </a:r>
            <a:endParaRPr lang="es-MX" sz="1200" b="1" dirty="0">
              <a:solidFill>
                <a:schemeClr val="accent5">
                  <a:lumMod val="50000"/>
                </a:schemeClr>
              </a:solidFill>
            </a:endParaRPr>
          </a:p>
        </p:txBody>
      </p:sp>
      <p:sp>
        <p:nvSpPr>
          <p:cNvPr id="5" name="4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7" name="6 Tabla"/>
          <p:cNvGraphicFramePr>
            <a:graphicFrameLocks noGrp="1"/>
          </p:cNvGraphicFramePr>
          <p:nvPr>
            <p:extLst>
              <p:ext uri="{D42A27DB-BD31-4B8C-83A1-F6EECF244321}">
                <p14:modId xmlns:p14="http://schemas.microsoft.com/office/powerpoint/2010/main" val="934703123"/>
              </p:ext>
            </p:extLst>
          </p:nvPr>
        </p:nvGraphicFramePr>
        <p:xfrm>
          <a:off x="408240" y="1304764"/>
          <a:ext cx="8291515" cy="3817620"/>
        </p:xfrm>
        <a:graphic>
          <a:graphicData uri="http://schemas.openxmlformats.org/drawingml/2006/table">
            <a:tbl>
              <a:tblPr>
                <a:tableStyleId>{5C22544A-7EE6-4342-B048-85BDC9FD1C3A}</a:tableStyleId>
              </a:tblPr>
              <a:tblGrid>
                <a:gridCol w="671115"/>
                <a:gridCol w="952550"/>
                <a:gridCol w="952550"/>
                <a:gridCol w="952550"/>
                <a:gridCol w="952550"/>
                <a:gridCol w="952550"/>
                <a:gridCol w="952550"/>
                <a:gridCol w="952550"/>
                <a:gridCol w="952550"/>
              </a:tblGrid>
              <a:tr h="389679">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Mes - Año</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Trabajadores Permanentes Totales</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Trabajadores Permanentes Urbanos</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Trabajadores Eventuales Urbanos</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Total Trabajadores Urbanos</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Trabajadores Permanentes del Campo</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Trabajadores Eventuales del Campo</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Total Trabajadores del Campo</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c>
                  <a:txBody>
                    <a:bodyPr/>
                    <a:lstStyle/>
                    <a:p>
                      <a:pPr algn="ctr" fontAlgn="ctr"/>
                      <a:r>
                        <a:rPr lang="es-MX" sz="1000" b="1" u="none" strike="noStrike" dirty="0">
                          <a:solidFill>
                            <a:schemeClr val="bg1">
                              <a:lumMod val="95000"/>
                            </a:schemeClr>
                          </a:solidFill>
                          <a:effectLst/>
                          <a:latin typeface="Arial" pitchFamily="34" charset="0"/>
                          <a:cs typeface="Arial" pitchFamily="34" charset="0"/>
                        </a:rPr>
                        <a:t>Trabajadores Asegurados Totales</a:t>
                      </a:r>
                      <a:endParaRPr lang="es-MX" sz="1000" b="1" i="0" u="none" strike="noStrike" dirty="0">
                        <a:solidFill>
                          <a:schemeClr val="bg1">
                            <a:lumMod val="95000"/>
                          </a:schemeClr>
                        </a:solidFill>
                        <a:effectLst/>
                        <a:latin typeface="Arial" pitchFamily="34" charset="0"/>
                        <a:cs typeface="Arial" pitchFamily="34" charset="0"/>
                      </a:endParaRPr>
                    </a:p>
                  </a:txBody>
                  <a:tcPr marL="45720" marR="45720" anchor="ctr">
                    <a:solidFill>
                      <a:schemeClr val="accent1">
                        <a:lumMod val="75000"/>
                      </a:schemeClr>
                    </a:solidFill>
                  </a:tcP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mar-11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176,292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175,004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19,330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194,334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1,288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3,121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4,409</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198,743</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abr-11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177,302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175,955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18,824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194,779</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1,347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2,944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4,291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199,070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may-11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177,369</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176,071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20,057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196,128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1,298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1,686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2,984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199,112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jun-11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178,484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177,184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19,267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196,451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1,300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1,725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3,025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199,476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jul-11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177,981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176,671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19,756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196,427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1,310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1,696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3,006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199,433</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ago-11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180,186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178,870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19,510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198,380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1,316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1,814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3,130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201,510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sep-11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180,882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179,565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20,080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199,645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1,317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1,824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3,141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202,786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oct-11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182,068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180,743</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20,235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200,978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1,325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1,880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3,205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204,183</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nov-11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183,864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182,538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20,858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203,396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1,326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2,563</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3,889</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207,285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dic-11</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183,350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181,230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20,592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201,822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2,120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3,235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5,355</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207,177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ene-12</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181,397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179,240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19,554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198,794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2,157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3,406</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5,563</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204,357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feb-12</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182,684</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180,517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20,512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201,029</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2,167</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3,773</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5,940</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206,969</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r>
              <a:tr h="155872">
                <a:tc>
                  <a:txBody>
                    <a:bodyPr/>
                    <a:lstStyle/>
                    <a:p>
                      <a:pPr algn="l" fontAlgn="ctr"/>
                      <a:r>
                        <a:rPr lang="es-MX" sz="1000" u="none" strike="noStrike">
                          <a:solidFill>
                            <a:schemeClr val="accent5">
                              <a:lumMod val="50000"/>
                            </a:schemeClr>
                          </a:solidFill>
                          <a:effectLst/>
                          <a:latin typeface="Arial" pitchFamily="34" charset="0"/>
                          <a:cs typeface="Arial" pitchFamily="34" charset="0"/>
                        </a:rPr>
                        <a:t>mar-12</a:t>
                      </a:r>
                      <a:endParaRPr lang="es-MX" sz="100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183,511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181,331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b"/>
                      <a:r>
                        <a:rPr lang="es-MX" sz="1050" u="none" strike="noStrike">
                          <a:solidFill>
                            <a:schemeClr val="accent5">
                              <a:lumMod val="50000"/>
                            </a:schemeClr>
                          </a:solidFill>
                          <a:effectLst/>
                          <a:latin typeface="Arial" pitchFamily="34" charset="0"/>
                          <a:cs typeface="Arial" pitchFamily="34" charset="0"/>
                        </a:rPr>
                        <a:t>21,321</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202,652</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dirty="0">
                          <a:solidFill>
                            <a:schemeClr val="accent5">
                              <a:lumMod val="50000"/>
                            </a:schemeClr>
                          </a:solidFill>
                          <a:effectLst/>
                          <a:latin typeface="Arial" pitchFamily="34" charset="0"/>
                          <a:cs typeface="Arial" pitchFamily="34" charset="0"/>
                        </a:rPr>
                        <a:t>2,180</a:t>
                      </a:r>
                      <a:endParaRPr lang="es-MX" sz="1050" b="0" i="0" u="none" strike="noStrike" dirty="0">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b"/>
                      <a:r>
                        <a:rPr lang="es-MX" sz="1050" u="none" strike="noStrike">
                          <a:solidFill>
                            <a:schemeClr val="accent5">
                              <a:lumMod val="50000"/>
                            </a:schemeClr>
                          </a:solidFill>
                          <a:effectLst/>
                          <a:latin typeface="Arial" pitchFamily="34" charset="0"/>
                          <a:cs typeface="Arial" pitchFamily="34" charset="0"/>
                        </a:rPr>
                        <a:t>3,488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b"/>
                </a:tc>
                <a:tc>
                  <a:txBody>
                    <a:bodyPr/>
                    <a:lstStyle/>
                    <a:p>
                      <a:pPr algn="r" fontAlgn="ctr"/>
                      <a:r>
                        <a:rPr lang="es-MX" sz="1050" u="none" strike="noStrike">
                          <a:solidFill>
                            <a:schemeClr val="accent5">
                              <a:lumMod val="50000"/>
                            </a:schemeClr>
                          </a:solidFill>
                          <a:effectLst/>
                          <a:latin typeface="Arial" pitchFamily="34" charset="0"/>
                          <a:cs typeface="Arial" pitchFamily="34" charset="0"/>
                        </a:rPr>
                        <a:t>5,668</a:t>
                      </a:r>
                      <a:endParaRPr lang="es-MX" sz="1050" b="0" i="0" u="none" strike="noStrike">
                        <a:solidFill>
                          <a:schemeClr val="accent5">
                            <a:lumMod val="50000"/>
                          </a:schemeClr>
                        </a:solidFill>
                        <a:effectLst/>
                        <a:latin typeface="Arial" pitchFamily="34" charset="0"/>
                        <a:cs typeface="Arial" pitchFamily="34" charset="0"/>
                      </a:endParaRPr>
                    </a:p>
                  </a:txBody>
                  <a:tcPr marL="45720" marR="45720" anchor="ctr"/>
                </a:tc>
                <a:tc>
                  <a:txBody>
                    <a:bodyPr/>
                    <a:lstStyle/>
                    <a:p>
                      <a:pPr algn="r" fontAlgn="ctr"/>
                      <a:r>
                        <a:rPr lang="es-MX" sz="1050" u="none" strike="noStrike" dirty="0">
                          <a:solidFill>
                            <a:schemeClr val="accent5">
                              <a:lumMod val="50000"/>
                            </a:schemeClr>
                          </a:solidFill>
                          <a:effectLst/>
                          <a:latin typeface="Arial" pitchFamily="34" charset="0"/>
                          <a:cs typeface="Arial" pitchFamily="34" charset="0"/>
                        </a:rPr>
                        <a:t>208,320</a:t>
                      </a:r>
                      <a:endParaRPr lang="es-MX" sz="1050" b="0" i="0" u="none" strike="noStrike" dirty="0">
                        <a:solidFill>
                          <a:schemeClr val="accent5">
                            <a:lumMod val="50000"/>
                          </a:schemeClr>
                        </a:solidFill>
                        <a:effectLst/>
                        <a:latin typeface="Arial" pitchFamily="34" charset="0"/>
                        <a:cs typeface="Arial" pitchFamily="34" charset="0"/>
                      </a:endParaRPr>
                    </a:p>
                  </a:txBody>
                  <a:tcPr marL="45720" marR="45720" anchor="ctr"/>
                </a:tc>
              </a:tr>
            </a:tbl>
          </a:graphicData>
        </a:graphic>
      </p:graphicFrame>
      <p:sp>
        <p:nvSpPr>
          <p:cNvPr id="8" name="7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asegurados al IMSS en Chiapas</a:t>
            </a:r>
            <a:endParaRPr lang="es-MX" sz="2200" dirty="0">
              <a:solidFill>
                <a:schemeClr val="bg1"/>
              </a:solidFill>
              <a:latin typeface="+mj-lt"/>
            </a:endParaRPr>
          </a:p>
        </p:txBody>
      </p:sp>
    </p:spTree>
  </p:cSld>
  <p:clrMapOvr>
    <a:masterClrMapping/>
  </p:clrMapOvr>
  <p:transition spd="slow">
    <p:zoom/>
    <p:sndAc>
      <p:stSnd>
        <p:snd r:embed="rId2"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23928" y="631721"/>
            <a:ext cx="1011815" cy="276999"/>
          </a:xfrm>
          <a:prstGeom prst="rect">
            <a:avLst/>
          </a:prstGeom>
          <a:noFill/>
        </p:spPr>
        <p:txBody>
          <a:bodyPr wrap="none" rtlCol="0">
            <a:spAutoFit/>
          </a:bodyPr>
          <a:lstStyle/>
          <a:p>
            <a:r>
              <a:rPr lang="es-MX" sz="1200" b="1" dirty="0" smtClean="0"/>
              <a:t>Marzo 2012</a:t>
            </a:r>
            <a:endParaRPr lang="es-MX" sz="1200" b="1" dirty="0"/>
          </a:p>
        </p:txBody>
      </p:sp>
      <p:sp>
        <p:nvSpPr>
          <p:cNvPr id="5" name="4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graphicFrame>
        <p:nvGraphicFramePr>
          <p:cNvPr id="6" name="5 Tabla"/>
          <p:cNvGraphicFramePr>
            <a:graphicFrameLocks noGrp="1"/>
          </p:cNvGraphicFramePr>
          <p:nvPr>
            <p:extLst>
              <p:ext uri="{D42A27DB-BD31-4B8C-83A1-F6EECF244321}">
                <p14:modId xmlns:p14="http://schemas.microsoft.com/office/powerpoint/2010/main" val="3672461756"/>
              </p:ext>
            </p:extLst>
          </p:nvPr>
        </p:nvGraphicFramePr>
        <p:xfrm>
          <a:off x="2195736" y="980728"/>
          <a:ext cx="4572508" cy="5133412"/>
        </p:xfrm>
        <a:graphic>
          <a:graphicData uri="http://schemas.openxmlformats.org/drawingml/2006/table">
            <a:tbl>
              <a:tblPr>
                <a:tableStyleId>{5C22544A-7EE6-4342-B048-85BDC9FD1C3A}</a:tableStyleId>
              </a:tblPr>
              <a:tblGrid>
                <a:gridCol w="1512168"/>
                <a:gridCol w="1584175"/>
                <a:gridCol w="1476165"/>
              </a:tblGrid>
              <a:tr h="430285">
                <a:tc>
                  <a:txBody>
                    <a:bodyPr/>
                    <a:lstStyle/>
                    <a:p>
                      <a:pPr algn="ctr" fontAlgn="b"/>
                      <a:r>
                        <a:rPr lang="es-MX" sz="1000" b="1" u="none" strike="noStrike" dirty="0">
                          <a:solidFill>
                            <a:schemeClr val="bg1"/>
                          </a:solidFill>
                          <a:effectLst/>
                          <a:latin typeface="Arial" pitchFamily="34" charset="0"/>
                          <a:cs typeface="Arial" pitchFamily="34" charset="0"/>
                        </a:rPr>
                        <a:t>Entidades Federativas</a:t>
                      </a:r>
                      <a:endParaRPr lang="es-MX" sz="1000" b="1" i="0" u="none" strike="noStrike" dirty="0">
                        <a:solidFill>
                          <a:schemeClr val="bg1"/>
                        </a:solidFill>
                        <a:effectLst/>
                        <a:latin typeface="Arial" pitchFamily="34" charset="0"/>
                        <a:cs typeface="Arial" pitchFamily="34" charset="0"/>
                      </a:endParaRPr>
                    </a:p>
                  </a:txBody>
                  <a:tcPr marL="5359" marR="5359" marT="5359" marB="0" anchor="ctr">
                    <a:solidFill>
                      <a:schemeClr val="accent1">
                        <a:lumMod val="75000"/>
                      </a:schemeClr>
                    </a:solidFill>
                  </a:tcPr>
                </a:tc>
                <a:tc>
                  <a:txBody>
                    <a:bodyPr/>
                    <a:lstStyle/>
                    <a:p>
                      <a:pPr algn="ctr" fontAlgn="b"/>
                      <a:r>
                        <a:rPr lang="es-MX" sz="1000" b="1" u="none" strike="noStrike" dirty="0">
                          <a:solidFill>
                            <a:schemeClr val="bg1"/>
                          </a:solidFill>
                          <a:effectLst/>
                          <a:latin typeface="Arial" pitchFamily="34" charset="0"/>
                          <a:cs typeface="Arial" pitchFamily="34" charset="0"/>
                        </a:rPr>
                        <a:t>Trabajadores  Permanentes Totales</a:t>
                      </a:r>
                      <a:endParaRPr lang="es-MX" sz="1000" b="1" i="0" u="none" strike="noStrike" dirty="0">
                        <a:solidFill>
                          <a:schemeClr val="bg1"/>
                        </a:solidFill>
                        <a:effectLst/>
                        <a:latin typeface="Arial" pitchFamily="34" charset="0"/>
                        <a:cs typeface="Arial" pitchFamily="34" charset="0"/>
                      </a:endParaRPr>
                    </a:p>
                  </a:txBody>
                  <a:tcPr marL="5359" marR="5359" marT="5359" marB="0" anchor="ctr">
                    <a:solidFill>
                      <a:schemeClr val="accent1">
                        <a:lumMod val="75000"/>
                      </a:schemeClr>
                    </a:solidFill>
                  </a:tcPr>
                </a:tc>
                <a:tc>
                  <a:txBody>
                    <a:bodyPr/>
                    <a:lstStyle/>
                    <a:p>
                      <a:pPr algn="ctr" fontAlgn="b"/>
                      <a:r>
                        <a:rPr lang="es-MX" sz="1000" b="1" u="none" strike="noStrike" dirty="0">
                          <a:solidFill>
                            <a:schemeClr val="bg1"/>
                          </a:solidFill>
                          <a:effectLst/>
                          <a:latin typeface="Arial" pitchFamily="34" charset="0"/>
                          <a:cs typeface="Arial" pitchFamily="34" charset="0"/>
                        </a:rPr>
                        <a:t>Trabajadores Asegurados Totales </a:t>
                      </a:r>
                      <a:endParaRPr lang="es-MX" sz="1000" b="1" i="0" u="none" strike="noStrike" dirty="0">
                        <a:solidFill>
                          <a:schemeClr val="bg1"/>
                        </a:solidFill>
                        <a:effectLst/>
                        <a:latin typeface="Arial" pitchFamily="34" charset="0"/>
                        <a:cs typeface="Arial" pitchFamily="34" charset="0"/>
                      </a:endParaRPr>
                    </a:p>
                  </a:txBody>
                  <a:tcPr marL="5359" marR="5359" marT="5359" marB="0" anchor="ctr">
                    <a:solidFill>
                      <a:schemeClr val="accent1">
                        <a:lumMod val="75000"/>
                      </a:schemeClr>
                    </a:solidFill>
                  </a:tcPr>
                </a:tc>
              </a:tr>
              <a:tr h="139841">
                <a:tc>
                  <a:txBody>
                    <a:bodyPr/>
                    <a:lstStyle/>
                    <a:p>
                      <a:pPr algn="l" fontAlgn="b"/>
                      <a:r>
                        <a:rPr lang="es-MX" sz="900" u="none" strike="noStrike" dirty="0">
                          <a:solidFill>
                            <a:schemeClr val="accent5">
                              <a:lumMod val="50000"/>
                            </a:schemeClr>
                          </a:solidFill>
                          <a:effectLst/>
                          <a:latin typeface="Arial" pitchFamily="34" charset="0"/>
                          <a:cs typeface="Arial" pitchFamily="34" charset="0"/>
                        </a:rPr>
                        <a:t>Nacional </a:t>
                      </a:r>
                      <a:endParaRPr lang="es-MX" sz="900" b="1"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13,465,478</a:t>
                      </a:r>
                      <a:endParaRPr lang="es-MX" sz="900" b="1"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15,695,679</a:t>
                      </a:r>
                      <a:endParaRPr lang="es-MX" sz="900" b="1"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Aguascalientes</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196,986</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218,836</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dirty="0">
                          <a:solidFill>
                            <a:schemeClr val="accent5">
                              <a:lumMod val="50000"/>
                            </a:schemeClr>
                          </a:solidFill>
                          <a:effectLst/>
                          <a:latin typeface="Arial" pitchFamily="34" charset="0"/>
                          <a:cs typeface="Arial" pitchFamily="34" charset="0"/>
                        </a:rPr>
                        <a:t>Baja California</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606,269</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674,302</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Baja California Sur</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97,581</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122,453</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Campeche</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113,356</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140,734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dirty="0">
                          <a:solidFill>
                            <a:schemeClr val="accent5">
                              <a:lumMod val="50000"/>
                            </a:schemeClr>
                          </a:solidFill>
                          <a:effectLst/>
                          <a:latin typeface="Arial" pitchFamily="34" charset="0"/>
                          <a:cs typeface="Arial" pitchFamily="34" charset="0"/>
                        </a:rPr>
                        <a:t>Chiapas</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183,511</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208,320</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Chihuahua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612,425</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670,493</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Coahuila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530,324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607,873</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Colima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89,574</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111,276</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Distrito Federal</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2,326,594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2,674,771</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Durango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174,928</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199,202</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Guanajuato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591,610</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677,110</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Guerrero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114,149</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142,011</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Hidalgo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141,372</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182,383</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Jalisco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1,170,200</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1,327,266</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Michoacán</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297,171</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350,424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Morelos</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162,043</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190,121</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México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1,066,032</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1,294,868</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Nayarit</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95,559</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118,951</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Nuevo León</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1,112,983</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1,253,795</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Oaxaca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147,385</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170,943</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Puebla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403,588</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474,142</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Querétaro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309,064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386,919</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Quintana Roo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218,727</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276,897</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San Luis Potosí</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272,454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325,327</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Sinaloa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350,280</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429,992</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Sonora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411,678</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492,141</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Tabasco</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143,164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178,564</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Tamaulipas</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496,299</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568,061</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Tlaxcala</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59,384</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73,579</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Veracruz</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589,157</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721,659</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Yucatán</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264,542</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290,372</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r h="139841">
                <a:tc>
                  <a:txBody>
                    <a:bodyPr/>
                    <a:lstStyle/>
                    <a:p>
                      <a:pPr algn="l" fontAlgn="b"/>
                      <a:r>
                        <a:rPr lang="es-MX" sz="900" u="none" strike="noStrike">
                          <a:solidFill>
                            <a:schemeClr val="accent5">
                              <a:lumMod val="50000"/>
                            </a:schemeClr>
                          </a:solidFill>
                          <a:effectLst/>
                          <a:latin typeface="Arial" pitchFamily="34" charset="0"/>
                          <a:cs typeface="Arial" pitchFamily="34" charset="0"/>
                        </a:rPr>
                        <a:t>Zacatecas</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117,089</a:t>
                      </a:r>
                      <a:endParaRPr lang="es-MX" sz="900" b="0" i="0" u="none" strike="noStrike">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141,894</a:t>
                      </a:r>
                      <a:endParaRPr lang="es-MX" sz="900" b="0" i="0" u="none" strike="noStrike" dirty="0">
                        <a:solidFill>
                          <a:schemeClr val="accent5">
                            <a:lumMod val="50000"/>
                          </a:schemeClr>
                        </a:solidFill>
                        <a:effectLst/>
                        <a:latin typeface="Arial" pitchFamily="34" charset="0"/>
                        <a:cs typeface="Arial" pitchFamily="34" charset="0"/>
                      </a:endParaRPr>
                    </a:p>
                  </a:txBody>
                  <a:tcPr marL="5359" marR="5359" marT="5359" marB="0" anchor="b">
                    <a:solidFill>
                      <a:schemeClr val="tx2">
                        <a:lumMod val="10000"/>
                        <a:lumOff val="90000"/>
                      </a:schemeClr>
                    </a:solidFill>
                  </a:tcPr>
                </a:tc>
              </a:tr>
            </a:tbl>
          </a:graphicData>
        </a:graphic>
      </p:graphicFrame>
      <p:sp>
        <p:nvSpPr>
          <p:cNvPr id="7" name="6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y asegurados totales por entidad federativa</a:t>
            </a:r>
            <a:endParaRPr lang="es-MX" dirty="0">
              <a:solidFill>
                <a:schemeClr val="bg1"/>
              </a:solidFill>
              <a:latin typeface="+mj-lt"/>
            </a:endParaRPr>
          </a:p>
        </p:txBody>
      </p:sp>
    </p:spTree>
  </p:cSld>
  <p:clrMapOvr>
    <a:masterClrMapping/>
  </p:clrMapOvr>
  <p:transition spd="slow">
    <p:zoom/>
    <p:sndAc>
      <p:stSnd>
        <p:snd r:embed="rId2"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23527" y="6449270"/>
            <a:ext cx="4334841"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rPr>
              <a:t>Fuente:	IMSS</a:t>
            </a:r>
            <a:r>
              <a:rPr lang="es-ES" sz="700" dirty="0">
                <a:solidFill>
                  <a:schemeClr val="accent5">
                    <a:lumMod val="50000"/>
                  </a:schemeClr>
                </a:solidFill>
              </a:rPr>
              <a:t>.</a:t>
            </a:r>
            <a:r>
              <a:rPr lang="es-ES" sz="700" baseline="0" dirty="0">
                <a:solidFill>
                  <a:schemeClr val="accent5">
                    <a:lumMod val="50000"/>
                  </a:schemeClr>
                </a:solidFill>
              </a:rPr>
              <a:t> Instituto Mexicano del Seguro Social. http://www.imss.gob.mx/estadisticas/financieras/Cubo.htm</a:t>
            </a:r>
          </a:p>
        </p:txBody>
      </p:sp>
      <p:sp>
        <p:nvSpPr>
          <p:cNvPr id="11" name="10 CuadroTexto"/>
          <p:cNvSpPr txBox="1"/>
          <p:nvPr/>
        </p:nvSpPr>
        <p:spPr>
          <a:xfrm>
            <a:off x="4208257" y="620688"/>
            <a:ext cx="1011815" cy="276999"/>
          </a:xfrm>
          <a:prstGeom prst="rect">
            <a:avLst/>
          </a:prstGeom>
          <a:noFill/>
        </p:spPr>
        <p:txBody>
          <a:bodyPr wrap="none" rtlCol="0">
            <a:spAutoFit/>
          </a:bodyPr>
          <a:lstStyle/>
          <a:p>
            <a:r>
              <a:rPr lang="es-MX" sz="1200" b="1" dirty="0" smtClean="0">
                <a:solidFill>
                  <a:schemeClr val="accent5">
                    <a:lumMod val="50000"/>
                  </a:schemeClr>
                </a:solidFill>
              </a:rPr>
              <a:t>Marzo 2012</a:t>
            </a:r>
            <a:endParaRPr lang="es-MX" sz="1200" b="1" dirty="0">
              <a:solidFill>
                <a:schemeClr val="accent5">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604023568"/>
              </p:ext>
            </p:extLst>
          </p:nvPr>
        </p:nvGraphicFramePr>
        <p:xfrm>
          <a:off x="312615" y="944724"/>
          <a:ext cx="8711950" cy="5177348"/>
        </p:xfrm>
        <a:graphic>
          <a:graphicData uri="http://schemas.openxmlformats.org/drawingml/2006/table">
            <a:tbl>
              <a:tblPr>
                <a:tableStyleId>{5C22544A-7EE6-4342-B048-85BDC9FD1C3A}</a:tableStyleId>
              </a:tblPr>
              <a:tblGrid>
                <a:gridCol w="1043098"/>
                <a:gridCol w="864096"/>
                <a:gridCol w="756084"/>
                <a:gridCol w="756084"/>
                <a:gridCol w="756084"/>
                <a:gridCol w="756084"/>
                <a:gridCol w="828092"/>
                <a:gridCol w="720080"/>
                <a:gridCol w="720080"/>
                <a:gridCol w="687268"/>
                <a:gridCol w="824900"/>
              </a:tblGrid>
              <a:tr h="770839">
                <a:tc>
                  <a:txBody>
                    <a:bodyPr/>
                    <a:lstStyle/>
                    <a:p>
                      <a:pPr algn="l" fontAlgn="ctr"/>
                      <a:r>
                        <a:rPr lang="es-MX" sz="800" b="1" u="none" strike="noStrike" dirty="0">
                          <a:solidFill>
                            <a:schemeClr val="bg1"/>
                          </a:solidFill>
                          <a:effectLst/>
                          <a:latin typeface="Arial" pitchFamily="34" charset="0"/>
                          <a:cs typeface="Arial" pitchFamily="34" charset="0"/>
                        </a:rPr>
                        <a:t>Entidad Federativa</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Totales</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Agricultura, ganadería, silvicultura, pesca y caza</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Comercio</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 eléctrica, captación y suministro de agua potable</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 de la construcción</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Industrias de la transformación</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Industrias extractivas</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Servicios para empresas, personas y el hogar</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Servicios sociales y comunales</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Transportes y comunicaciones</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r>
              <a:tr h="129261">
                <a:tc>
                  <a:txBody>
                    <a:bodyPr/>
                    <a:lstStyle/>
                    <a:p>
                      <a:pPr algn="l" fontAlgn="ctr"/>
                      <a:r>
                        <a:rPr lang="es-MX" sz="800" u="none" strike="noStrike">
                          <a:solidFill>
                            <a:schemeClr val="accent5">
                              <a:lumMod val="50000"/>
                            </a:schemeClr>
                          </a:solidFill>
                          <a:effectLst/>
                          <a:latin typeface="Arial" pitchFamily="34" charset="0"/>
                          <a:cs typeface="Arial" pitchFamily="34" charset="0"/>
                        </a:rPr>
                        <a:t>Nacional</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13,465,478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357,077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2,904,506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dirty="0" smtClean="0">
                          <a:solidFill>
                            <a:schemeClr val="accent5">
                              <a:lumMod val="50000"/>
                            </a:schemeClr>
                          </a:solidFill>
                          <a:effectLst/>
                          <a:latin typeface="Arial" pitchFamily="34" charset="0"/>
                          <a:cs typeface="Arial" pitchFamily="34" charset="0"/>
                        </a:rPr>
                        <a:t>          </a:t>
                      </a:r>
                      <a:r>
                        <a:rPr lang="es-MX" sz="800" u="none" strike="noStrike" dirty="0">
                          <a:solidFill>
                            <a:schemeClr val="accent5">
                              <a:lumMod val="50000"/>
                            </a:schemeClr>
                          </a:solidFill>
                          <a:effectLst/>
                          <a:latin typeface="Arial" pitchFamily="34" charset="0"/>
                          <a:cs typeface="Arial" pitchFamily="34" charset="0"/>
                        </a:rPr>
                        <a:t>105,731 </a:t>
                      </a:r>
                      <a:endParaRPr lang="es-MX" sz="800" b="1" i="0" u="none" strike="noStrike" dirty="0">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dirty="0">
                          <a:solidFill>
                            <a:schemeClr val="accent5">
                              <a:lumMod val="50000"/>
                            </a:schemeClr>
                          </a:solidFill>
                          <a:effectLst/>
                          <a:latin typeface="Arial" pitchFamily="34" charset="0"/>
                          <a:cs typeface="Arial" pitchFamily="34" charset="0"/>
                        </a:rPr>
                        <a:t>         653,155 </a:t>
                      </a:r>
                      <a:endParaRPr lang="es-MX" sz="800" b="1" i="0" u="none" strike="noStrike" dirty="0">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dirty="0" smtClean="0">
                          <a:solidFill>
                            <a:schemeClr val="accent5">
                              <a:lumMod val="50000"/>
                            </a:schemeClr>
                          </a:solidFill>
                          <a:effectLst/>
                          <a:latin typeface="Arial" pitchFamily="34" charset="0"/>
                          <a:cs typeface="Arial" pitchFamily="34" charset="0"/>
                        </a:rPr>
                        <a:t>         </a:t>
                      </a:r>
                      <a:r>
                        <a:rPr lang="es-MX" sz="800" u="none" strike="noStrike" dirty="0">
                          <a:solidFill>
                            <a:schemeClr val="accent5">
                              <a:lumMod val="50000"/>
                            </a:schemeClr>
                          </a:solidFill>
                          <a:effectLst/>
                          <a:latin typeface="Arial" pitchFamily="34" charset="0"/>
                          <a:cs typeface="Arial" pitchFamily="34" charset="0"/>
                        </a:rPr>
                        <a:t>3,531,203 </a:t>
                      </a:r>
                      <a:endParaRPr lang="es-MX" sz="800" b="1" i="0" u="none" strike="noStrike" dirty="0">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dirty="0">
                          <a:solidFill>
                            <a:schemeClr val="accent5">
                              <a:lumMod val="50000"/>
                            </a:schemeClr>
                          </a:solidFill>
                          <a:effectLst/>
                          <a:latin typeface="Arial" pitchFamily="34" charset="0"/>
                          <a:cs typeface="Arial" pitchFamily="34" charset="0"/>
                        </a:rPr>
                        <a:t>     102,227 </a:t>
                      </a:r>
                      <a:endParaRPr lang="es-MX" sz="800" b="1" i="0" u="none" strike="noStrike" dirty="0">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dirty="0" smtClean="0">
                          <a:solidFill>
                            <a:schemeClr val="accent5">
                              <a:lumMod val="50000"/>
                            </a:schemeClr>
                          </a:solidFill>
                          <a:effectLst/>
                          <a:latin typeface="Arial" pitchFamily="34" charset="0"/>
                          <a:cs typeface="Arial" pitchFamily="34" charset="0"/>
                        </a:rPr>
                        <a:t>      </a:t>
                      </a:r>
                      <a:r>
                        <a:rPr lang="es-MX" sz="800" u="none" strike="noStrike" dirty="0">
                          <a:solidFill>
                            <a:schemeClr val="accent5">
                              <a:lumMod val="50000"/>
                            </a:schemeClr>
                          </a:solidFill>
                          <a:effectLst/>
                          <a:latin typeface="Arial" pitchFamily="34" charset="0"/>
                          <a:cs typeface="Arial" pitchFamily="34" charset="0"/>
                        </a:rPr>
                        <a:t>3,314,317 </a:t>
                      </a:r>
                      <a:endParaRPr lang="es-MX" sz="800" b="1" i="0" u="none" strike="noStrike" dirty="0">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dirty="0">
                          <a:solidFill>
                            <a:schemeClr val="accent5">
                              <a:lumMod val="50000"/>
                            </a:schemeClr>
                          </a:solidFill>
                          <a:effectLst/>
                          <a:latin typeface="Arial" pitchFamily="34" charset="0"/>
                          <a:cs typeface="Arial" pitchFamily="34" charset="0"/>
                        </a:rPr>
                        <a:t>     1,751,967 </a:t>
                      </a:r>
                      <a:endParaRPr lang="es-MX" sz="800" b="1" i="0" u="none" strike="noStrike" dirty="0">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dirty="0" smtClean="0">
                          <a:solidFill>
                            <a:schemeClr val="accent5">
                              <a:lumMod val="50000"/>
                            </a:schemeClr>
                          </a:solidFill>
                          <a:effectLst/>
                          <a:latin typeface="Arial" pitchFamily="34" charset="0"/>
                          <a:cs typeface="Arial" pitchFamily="34" charset="0"/>
                        </a:rPr>
                        <a:t>             </a:t>
                      </a:r>
                      <a:r>
                        <a:rPr lang="es-MX" sz="800" u="none" strike="noStrike" dirty="0">
                          <a:solidFill>
                            <a:schemeClr val="accent5">
                              <a:lumMod val="50000"/>
                            </a:schemeClr>
                          </a:solidFill>
                          <a:effectLst/>
                          <a:latin typeface="Arial" pitchFamily="34" charset="0"/>
                          <a:cs typeface="Arial" pitchFamily="34" charset="0"/>
                        </a:rPr>
                        <a:t>745,295 </a:t>
                      </a:r>
                      <a:endParaRPr lang="es-MX" sz="800" b="1" i="0" u="none" strike="noStrike" dirty="0">
                        <a:solidFill>
                          <a:schemeClr val="accent5">
                            <a:lumMod val="50000"/>
                          </a:schemeClr>
                        </a:solidFill>
                        <a:effectLst/>
                        <a:latin typeface="Arial" pitchFamily="34" charset="0"/>
                        <a:cs typeface="Arial" pitchFamily="34" charset="0"/>
                      </a:endParaRPr>
                    </a:p>
                  </a:txBody>
                  <a:tcPr marL="4792" marR="57502" marT="4792" marB="0" anchor="ctr"/>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Aguascalientes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196,986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4,726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32,102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763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7,708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68,035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638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30,255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41,066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11,693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Baja California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606,269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9,010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109,075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3,765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20,647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278,281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345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115,755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46,476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22,915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Baja California Sur</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97,581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6,973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24,319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828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6,295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5,646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2,145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39,012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7,512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4,851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Campeche</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113,356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2,563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17,281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985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10,643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10,910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1,758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30,610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20,328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18,278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dirty="0">
                          <a:solidFill>
                            <a:schemeClr val="bg1"/>
                          </a:solidFill>
                          <a:effectLst/>
                          <a:latin typeface="Arial" pitchFamily="34" charset="0"/>
                          <a:cs typeface="Arial" pitchFamily="34" charset="0"/>
                        </a:rPr>
                        <a:t>Chiapas</a:t>
                      </a:r>
                      <a:endParaRPr lang="es-MX" sz="800" b="0" i="0" u="none" strike="noStrike" dirty="0">
                        <a:solidFill>
                          <a:schemeClr val="bg1"/>
                        </a:solidFill>
                        <a:effectLst/>
                        <a:latin typeface="Arial" pitchFamily="34" charset="0"/>
                        <a:cs typeface="Arial" pitchFamily="34" charset="0"/>
                      </a:endParaRPr>
                    </a:p>
                  </a:txBody>
                  <a:tcPr marL="4792" marR="479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           183,511 </a:t>
                      </a:r>
                      <a:endParaRPr lang="es-MX" sz="800" b="1"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10,988</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49,401</a:t>
                      </a:r>
                      <a:endParaRPr lang="es-MX" sz="800" b="0" i="0" u="none" strike="noStrike">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1,937</a:t>
                      </a:r>
                      <a:endParaRPr lang="es-MX" sz="800" b="0" i="0" u="none" strike="noStrike">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8,289</a:t>
                      </a:r>
                      <a:endParaRPr lang="es-MX" sz="800" b="0" i="0" u="none" strike="noStrike">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14,669</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1,051</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36,374</a:t>
                      </a:r>
                      <a:endParaRPr lang="es-MX" sz="800" b="0" i="0" u="none" strike="noStrike">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54,577</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6,225</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Chihuahua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612,425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13,055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103,104</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3,767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20,301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293,956</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9,755</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97,786</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46,842</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23,859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Coahuila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530,324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14,285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89,881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4,615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30,420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229,870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14,765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78,488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43,916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24,084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Colima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89,574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4,826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17,691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1,543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4,915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9,508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1,949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17,762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23,294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8,086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Distrito Federal</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2,326,594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2,869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507,008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7,933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81,562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316,055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1,140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1,043,387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228,136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138,504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Durango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174,928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13,176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34,748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2,330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9,921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56,177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7,498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24,186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17,693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9,199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Guanajuato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591,610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14,739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113,607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6,327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28,062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222,800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104,076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67,837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31,162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Guerrero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114,149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458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37,897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1,922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5,294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8,856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40,316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12,585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4,819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Hidalgo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141,372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1,551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32,499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1,513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7,895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44,557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3,167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20,729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19,982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9,479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Jalisco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1,170,200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47,770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235,987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7,379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57,597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290,286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2,574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243,355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230,405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54,847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Michoacán</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297,171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17,049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77,377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4,190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13,008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45,116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63,171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64,889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10,983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Morelos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162,043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9,680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34,157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6,075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31,907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32,818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39,869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4,823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México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1,066,032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4,143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291,113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1,612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44,946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365,137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2,173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195,668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92,032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69,208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Nayarit</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95,559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9,981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22,323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6,283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8,692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448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25,129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15,983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5,342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Nuevo León</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1,112,983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8,099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225,002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8,226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78,818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350,586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284,009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76,315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78,966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Oaxaca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147,385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3,189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36,061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1,316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7,135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11,149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964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31,395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50,214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5,962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Puebla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403,588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16,053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93,086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3,530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17,736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120,062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1,326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90,299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43,835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17,661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Querétaro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309,064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6,598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49,633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2,125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14,155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108,788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67,469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42,017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17,109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Quintana Roo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218,727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3,804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50,059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2,175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8,541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6,358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113,663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20,672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13,071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San Luis Potosí</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272,454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11,569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47,170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11,837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94,185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3,657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41,712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47,607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13,036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Sinaloa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350,280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25,206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104,694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4,969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23,333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45,745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76,280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53,806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14,847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Sonora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411,678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25,550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88,315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3,831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23,613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131,990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11,004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78,797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29,026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19,552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Tabasco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143,164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4,447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47,073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18,750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11,576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6,404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32,974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12,498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8,723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Tamaulipas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496,299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11,403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98,585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7,211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23,495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191,851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3,812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79,755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42,128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38,059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Tlaxcala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59,384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249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11,398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28,932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6,203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7,478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2,571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Veracruz</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589,157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44,201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139,039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10,588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34,507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62,149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4,921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109,353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144,418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39,981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Yucatán</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264,542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6,948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62,500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2,933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12,156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47,391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1,467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50,593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66,873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13,681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3664">
                <a:tc>
                  <a:txBody>
                    <a:bodyPr/>
                    <a:lstStyle/>
                    <a:p>
                      <a:pPr algn="l" fontAlgn="b"/>
                      <a:r>
                        <a:rPr lang="es-MX" sz="800" u="none" strike="noStrike">
                          <a:solidFill>
                            <a:schemeClr val="accent5">
                              <a:lumMod val="50000"/>
                            </a:schemeClr>
                          </a:solidFill>
                          <a:effectLst/>
                          <a:latin typeface="Arial" pitchFamily="34" charset="0"/>
                          <a:cs typeface="Arial" pitchFamily="34" charset="0"/>
                        </a:rPr>
                        <a:t>Zacatecas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117,089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22,321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742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7,163</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19,983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6,646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12,938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41,658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3,719</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r>
            </a:tbl>
          </a:graphicData>
        </a:graphic>
      </p:graphicFrame>
      <p:sp>
        <p:nvSpPr>
          <p:cNvPr id="6" name="5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según actividad económica por entidad federativa</a:t>
            </a:r>
            <a:endParaRPr lang="es-MX" dirty="0">
              <a:solidFill>
                <a:schemeClr val="bg1"/>
              </a:solidFill>
              <a:latin typeface="+mj-lt"/>
            </a:endParaRPr>
          </a:p>
        </p:txBody>
      </p:sp>
    </p:spTree>
  </p:cSld>
  <p:clrMapOvr>
    <a:masterClrMapping/>
  </p:clrMapOvr>
  <p:transition spd="slow">
    <p:zoom/>
    <p:sndAc>
      <p:stSnd>
        <p:snd r:embed="rId2" name="wind.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9" name="8 CuadroTexto"/>
          <p:cNvSpPr txBox="1"/>
          <p:nvPr/>
        </p:nvSpPr>
        <p:spPr>
          <a:xfrm>
            <a:off x="3815916" y="656692"/>
            <a:ext cx="1011815" cy="276999"/>
          </a:xfrm>
          <a:prstGeom prst="rect">
            <a:avLst/>
          </a:prstGeom>
          <a:noFill/>
        </p:spPr>
        <p:txBody>
          <a:bodyPr wrap="none" rtlCol="0">
            <a:spAutoFit/>
          </a:bodyPr>
          <a:lstStyle/>
          <a:p>
            <a:r>
              <a:rPr lang="es-MX" sz="1200" b="1" dirty="0" smtClean="0">
                <a:solidFill>
                  <a:schemeClr val="accent5">
                    <a:lumMod val="50000"/>
                  </a:schemeClr>
                </a:solidFill>
              </a:rPr>
              <a:t>Marzo 2012</a:t>
            </a:r>
            <a:endParaRPr lang="es-MX" sz="1200" b="1" dirty="0">
              <a:solidFill>
                <a:schemeClr val="accent5">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58582303"/>
              </p:ext>
            </p:extLst>
          </p:nvPr>
        </p:nvGraphicFramePr>
        <p:xfrm>
          <a:off x="251520" y="1016732"/>
          <a:ext cx="8712968" cy="5256572"/>
        </p:xfrm>
        <a:graphic>
          <a:graphicData uri="http://schemas.openxmlformats.org/drawingml/2006/table">
            <a:tbl>
              <a:tblPr>
                <a:tableStyleId>{5C22544A-7EE6-4342-B048-85BDC9FD1C3A}</a:tableStyleId>
              </a:tblPr>
              <a:tblGrid>
                <a:gridCol w="936104"/>
                <a:gridCol w="792088"/>
                <a:gridCol w="792088"/>
                <a:gridCol w="720080"/>
                <a:gridCol w="792088"/>
                <a:gridCol w="828092"/>
                <a:gridCol w="811781"/>
                <a:gridCol w="700387"/>
                <a:gridCol w="720080"/>
                <a:gridCol w="723032"/>
                <a:gridCol w="897148"/>
              </a:tblGrid>
              <a:tr h="763035">
                <a:tc>
                  <a:txBody>
                    <a:bodyPr/>
                    <a:lstStyle/>
                    <a:p>
                      <a:pPr algn="ctr" fontAlgn="ctr"/>
                      <a:r>
                        <a:rPr lang="es-MX" sz="800" b="1" u="none" strike="noStrike" dirty="0">
                          <a:solidFill>
                            <a:schemeClr val="bg1"/>
                          </a:solidFill>
                          <a:effectLst/>
                          <a:latin typeface="Arial" pitchFamily="34" charset="0"/>
                          <a:cs typeface="Arial" pitchFamily="34" charset="0"/>
                        </a:rPr>
                        <a:t>Entidad Federativa</a:t>
                      </a:r>
                      <a:endParaRPr lang="es-MX" sz="800" b="1" i="0" u="none" strike="noStrike" dirty="0">
                        <a:solidFill>
                          <a:schemeClr val="bg1"/>
                        </a:solidFill>
                        <a:effectLst/>
                        <a:latin typeface="Arial" pitchFamily="34" charset="0"/>
                        <a:cs typeface="Arial" pitchFamily="34" charset="0"/>
                      </a:endParaRPr>
                    </a:p>
                  </a:txBody>
                  <a:tcPr marL="4792" marR="479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Totales</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a:solidFill>
                            <a:schemeClr val="bg1"/>
                          </a:solidFill>
                          <a:effectLst/>
                          <a:latin typeface="Arial" pitchFamily="34" charset="0"/>
                          <a:cs typeface="Arial" pitchFamily="34" charset="0"/>
                        </a:rPr>
                        <a:t>Agricultura, ganadería, silvicultura, pesca y caza</a:t>
                      </a:r>
                      <a:endParaRPr lang="es-MX" sz="800" b="1" i="0" u="none" strike="noStrike">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Comercio</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 eléctrica, captación y suministro de agua potable</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 de la construcción</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Industrias de la transformación</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Industrias extractivas</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Servicios para empresas, personas y el hogar</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Servicios sociales y comunales</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c>
                  <a:txBody>
                    <a:bodyPr/>
                    <a:lstStyle/>
                    <a:p>
                      <a:pPr algn="ctr" fontAlgn="ctr"/>
                      <a:r>
                        <a:rPr lang="es-MX" sz="800" b="1" u="none" strike="noStrike" dirty="0">
                          <a:solidFill>
                            <a:schemeClr val="bg1"/>
                          </a:solidFill>
                          <a:effectLst/>
                          <a:latin typeface="Arial" pitchFamily="34" charset="0"/>
                          <a:cs typeface="Arial" pitchFamily="34" charset="0"/>
                        </a:rPr>
                        <a:t>Transportes y comunicaciones</a:t>
                      </a:r>
                      <a:endParaRPr lang="es-MX" sz="800" b="1" i="0" u="none" strike="noStrike" dirty="0">
                        <a:solidFill>
                          <a:schemeClr val="bg1"/>
                        </a:solidFill>
                        <a:effectLst/>
                        <a:latin typeface="Arial" pitchFamily="34" charset="0"/>
                        <a:cs typeface="Arial" pitchFamily="34" charset="0"/>
                      </a:endParaRPr>
                    </a:p>
                  </a:txBody>
                  <a:tcPr marL="4792" marR="57502" marT="4792" marB="0" anchor="ctr">
                    <a:solidFill>
                      <a:schemeClr val="accent1">
                        <a:lumMod val="75000"/>
                      </a:schemeClr>
                    </a:solidFill>
                  </a:tcPr>
                </a:tc>
              </a:tr>
              <a:tr h="259617">
                <a:tc>
                  <a:txBody>
                    <a:bodyPr/>
                    <a:lstStyle/>
                    <a:p>
                      <a:pPr algn="l" fontAlgn="ctr"/>
                      <a:r>
                        <a:rPr lang="es-MX" sz="800" u="none" strike="noStrike">
                          <a:solidFill>
                            <a:schemeClr val="accent5">
                              <a:lumMod val="50000"/>
                            </a:schemeClr>
                          </a:solidFill>
                          <a:effectLst/>
                          <a:latin typeface="Arial" pitchFamily="34" charset="0"/>
                          <a:cs typeface="Arial" pitchFamily="34" charset="0"/>
                        </a:rPr>
                        <a:t>Nacional</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2,039,667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16,116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266,051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42,271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576,570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540,219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22,467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357,238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138,017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c>
                  <a:txBody>
                    <a:bodyPr/>
                    <a:lstStyle/>
                    <a:p>
                      <a:pPr algn="r" fontAlgn="ctr"/>
                      <a:r>
                        <a:rPr lang="es-MX" sz="800" u="none" strike="noStrike">
                          <a:solidFill>
                            <a:schemeClr val="accent5">
                              <a:lumMod val="50000"/>
                            </a:schemeClr>
                          </a:solidFill>
                          <a:effectLst/>
                          <a:latin typeface="Arial" pitchFamily="34" charset="0"/>
                          <a:cs typeface="Arial" pitchFamily="34" charset="0"/>
                        </a:rPr>
                        <a:t>                    80,718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ctr"/>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Aguascalientes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20,914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2,701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7,847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5,216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466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1,739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1,922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795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Baja California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46,093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1,718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5,645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1,403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13,873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9,431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5,164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6,813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1,411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Baja California Sur</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21,883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2,313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697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7,915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1,087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1,054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6,600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Campeche</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26,543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14,998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1,942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2,271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1,614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3,765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dirty="0">
                          <a:solidFill>
                            <a:schemeClr val="bg1"/>
                          </a:solidFill>
                          <a:effectLst/>
                          <a:latin typeface="Arial" pitchFamily="34" charset="0"/>
                          <a:cs typeface="Arial" pitchFamily="34" charset="0"/>
                        </a:rPr>
                        <a:t>Chiapas</a:t>
                      </a:r>
                      <a:endParaRPr lang="es-MX" sz="800" b="0" i="0" u="none" strike="noStrike" dirty="0">
                        <a:solidFill>
                          <a:schemeClr val="bg1"/>
                        </a:solidFill>
                        <a:effectLst/>
                        <a:latin typeface="Arial" pitchFamily="34" charset="0"/>
                        <a:cs typeface="Arial" pitchFamily="34" charset="0"/>
                      </a:endParaRPr>
                    </a:p>
                  </a:txBody>
                  <a:tcPr marL="4792" marR="479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              21,321 </a:t>
                      </a:r>
                      <a:endParaRPr lang="es-MX" sz="800" b="1"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450</a:t>
                      </a:r>
                      <a:endParaRPr lang="es-MX" sz="800" b="0" i="0" u="none" strike="noStrike">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4,258</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1,311</a:t>
                      </a:r>
                      <a:endParaRPr lang="es-MX" sz="800" b="0" i="0" u="none" strike="noStrike">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8,685</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2,688</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15</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1,398</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2,091</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425</a:t>
                      </a:r>
                      <a:endParaRPr lang="es-MX" sz="800" b="0" i="0" u="none" strike="noStrike" dirty="0">
                        <a:solidFill>
                          <a:schemeClr val="bg1"/>
                        </a:solidFill>
                        <a:effectLst/>
                        <a:latin typeface="Arial" pitchFamily="34" charset="0"/>
                        <a:cs typeface="Arial" pitchFamily="34" charset="0"/>
                      </a:endParaRPr>
                    </a:p>
                  </a:txBody>
                  <a:tcPr marL="4792" marR="57502" marT="4792" marB="0" anchor="b">
                    <a:solidFill>
                      <a:schemeClr val="accent1">
                        <a:lumMod val="75000"/>
                      </a:schemeClr>
                    </a:solidFill>
                  </a:tcPr>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Chihuahua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55,727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264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5,588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820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11,291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25,675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6,467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3,031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1,491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Coahuila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74,487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268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6,192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1,189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18,483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29,401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4,009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7,687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5,478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1,780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Colima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19,572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1,807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7,370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591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2,492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3,220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Distrito Federal</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348,177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69,430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6,913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70,776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50,803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111,222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22,118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15,240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Durango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23,808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436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1,374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905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8,933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6,869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1,651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1,839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1,564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Guanajuato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80,737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7,053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27,094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30,800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725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6,575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4,460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Guerrero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26,905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4,459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1,594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7,011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1,984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10,115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1,083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Hidalgo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40,680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2,934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980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14,420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15,773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839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Jalisco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140,806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19,790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1,745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39,129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42,009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22,947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9,478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4,355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Michoacán</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43,836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5,802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1,163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14,888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9,018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5,676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4,940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Morelos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24,733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2,613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926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8,011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7,689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1,943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2,673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737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México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226,854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36,390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1,382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46,905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87,409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539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29,625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13,268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11,060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Nayarit</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19,643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651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1,595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256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6,698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1,138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6,869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1,963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Nuevo León</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140,466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15,829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1,296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34,153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49,361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20,896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12,222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6,274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Oaxaca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21,949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2,711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892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9,632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1,863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2,725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3,535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Puebla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67,568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8,596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1,372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15,144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26,228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10,509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3,280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Querétaro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75,205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6,222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18,526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30,088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11,500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4,274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2,870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Quintana Roo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56,973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3,399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650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11,230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966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37,251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832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2,457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San Luis Potosí</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46,136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5,687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627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12,936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16,982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553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3,643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3,565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1,915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Sinaloa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42,128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3,498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5,084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14,676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11,057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421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3,280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Sonora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54,824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2,156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5,270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1,791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22,307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9,341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5,878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3,892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1,934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Tabasco</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32,439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166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6,008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825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15,647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2,661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565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4,741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1,212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614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Tamaulipas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66,058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408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9,027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2,995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19,055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20,662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635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6,670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3,602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3,004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Tlaxcala</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14,156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1,505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158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1,755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8,305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1,773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467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181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Veracruz</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109,615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570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10,037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4,778</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46,134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23,344</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2,225</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10,037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6,403</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6,087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Yucatán</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25,220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3,196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947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12,221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3,019</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2,661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2,372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450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r>
              <a:tr h="132310">
                <a:tc>
                  <a:txBody>
                    <a:bodyPr/>
                    <a:lstStyle/>
                    <a:p>
                      <a:pPr algn="l" fontAlgn="b"/>
                      <a:r>
                        <a:rPr lang="es-MX" sz="800" u="none" strike="noStrike">
                          <a:solidFill>
                            <a:schemeClr val="accent5">
                              <a:lumMod val="50000"/>
                            </a:schemeClr>
                          </a:solidFill>
                          <a:effectLst/>
                          <a:latin typeface="Arial" pitchFamily="34" charset="0"/>
                          <a:cs typeface="Arial" pitchFamily="34" charset="0"/>
                        </a:rPr>
                        <a:t>Zacatecas</a:t>
                      </a:r>
                      <a:endParaRPr lang="es-MX" sz="800" b="0" i="0" u="none" strike="noStrike">
                        <a:solidFill>
                          <a:schemeClr val="accent5">
                            <a:lumMod val="50000"/>
                          </a:schemeClr>
                        </a:solidFill>
                        <a:effectLst/>
                        <a:latin typeface="Arial" pitchFamily="34" charset="0"/>
                        <a:cs typeface="Arial" pitchFamily="34" charset="0"/>
                      </a:endParaRPr>
                    </a:p>
                  </a:txBody>
                  <a:tcPr marL="4792" marR="479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              24,211 </a:t>
                      </a:r>
                      <a:endParaRPr lang="es-MX" sz="800" b="1"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11</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1,960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302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8,827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5,337</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2,336</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1,372</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a:solidFill>
                            <a:schemeClr val="accent5">
                              <a:lumMod val="50000"/>
                            </a:schemeClr>
                          </a:solidFill>
                          <a:effectLst/>
                          <a:latin typeface="Arial" pitchFamily="34" charset="0"/>
                          <a:cs typeface="Arial" pitchFamily="34" charset="0"/>
                        </a:rPr>
                        <a:t>3,820</a:t>
                      </a:r>
                      <a:endParaRPr lang="es-MX" sz="800" b="0" i="0" u="none" strike="noStrike">
                        <a:solidFill>
                          <a:schemeClr val="accent5">
                            <a:lumMod val="50000"/>
                          </a:schemeClr>
                        </a:solidFill>
                        <a:effectLst/>
                        <a:latin typeface="Arial" pitchFamily="34" charset="0"/>
                        <a:cs typeface="Arial" pitchFamily="34" charset="0"/>
                      </a:endParaRPr>
                    </a:p>
                  </a:txBody>
                  <a:tcPr marL="4792" marR="57502" marT="4792" marB="0" anchor="b"/>
                </a:tc>
                <a:tc>
                  <a:txBody>
                    <a:bodyPr/>
                    <a:lstStyle/>
                    <a:p>
                      <a:pPr algn="r" fontAlgn="b"/>
                      <a:r>
                        <a:rPr lang="es-MX" sz="800" u="none" strike="noStrike" dirty="0">
                          <a:solidFill>
                            <a:schemeClr val="accent5">
                              <a:lumMod val="50000"/>
                            </a:schemeClr>
                          </a:solidFill>
                          <a:effectLst/>
                          <a:latin typeface="Arial" pitchFamily="34" charset="0"/>
                          <a:cs typeface="Arial" pitchFamily="34" charset="0"/>
                        </a:rPr>
                        <a:t>246</a:t>
                      </a:r>
                      <a:endParaRPr lang="es-MX" sz="800" b="0" i="0" u="none" strike="noStrike" dirty="0">
                        <a:solidFill>
                          <a:schemeClr val="accent5">
                            <a:lumMod val="50000"/>
                          </a:schemeClr>
                        </a:solidFill>
                        <a:effectLst/>
                        <a:latin typeface="Arial" pitchFamily="34" charset="0"/>
                        <a:cs typeface="Arial" pitchFamily="34" charset="0"/>
                      </a:endParaRPr>
                    </a:p>
                  </a:txBody>
                  <a:tcPr marL="4792" marR="57502" marT="4792" marB="0" anchor="b"/>
                </a:tc>
              </a:tr>
            </a:tbl>
          </a:graphicData>
        </a:graphic>
      </p:graphicFrame>
      <p:sp>
        <p:nvSpPr>
          <p:cNvPr id="6" name="5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eventuales urbanos según actividad económica por entidad federativa</a:t>
            </a:r>
            <a:endParaRPr lang="es-MX" dirty="0">
              <a:solidFill>
                <a:schemeClr val="bg1"/>
              </a:solidFill>
              <a:latin typeface="+mj-lt"/>
            </a:endParaRPr>
          </a:p>
        </p:txBody>
      </p:sp>
    </p:spTree>
    <p:extLst>
      <p:ext uri="{BB962C8B-B14F-4D97-AF65-F5344CB8AC3E}">
        <p14:creationId xmlns:p14="http://schemas.microsoft.com/office/powerpoint/2010/main" val="3418027043"/>
      </p:ext>
    </p:extLst>
  </p:cSld>
  <p:clrMapOvr>
    <a:masterClrMapping/>
  </p:clrMapOvr>
  <p:transition spd="slow">
    <p:zoom/>
    <p:sndAc>
      <p:stSnd>
        <p:snd r:embed="rId2" name="wind.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32646" y="646991"/>
            <a:ext cx="1968359" cy="276999"/>
          </a:xfrm>
          <a:prstGeom prst="rect">
            <a:avLst/>
          </a:prstGeom>
          <a:noFill/>
        </p:spPr>
        <p:txBody>
          <a:bodyPr wrap="none" rtlCol="0">
            <a:spAutoFit/>
          </a:bodyPr>
          <a:lstStyle/>
          <a:p>
            <a:r>
              <a:rPr lang="es-MX" sz="1200" b="1" dirty="0" smtClean="0">
                <a:solidFill>
                  <a:schemeClr val="accent5">
                    <a:lumMod val="50000"/>
                  </a:schemeClr>
                </a:solidFill>
              </a:rPr>
              <a:t>Marzo 2011 - Marzo 2012</a:t>
            </a:r>
            <a:endParaRPr lang="es-MX" sz="1200" b="1" dirty="0">
              <a:solidFill>
                <a:schemeClr val="accent5">
                  <a:lumMod val="50000"/>
                </a:schemeClr>
              </a:solidFill>
            </a:endParaRPr>
          </a:p>
        </p:txBody>
      </p:sp>
      <p:sp>
        <p:nvSpPr>
          <p:cNvPr id="5" name="4 CuadroTexto"/>
          <p:cNvSpPr txBox="1"/>
          <p:nvPr/>
        </p:nvSpPr>
        <p:spPr>
          <a:xfrm>
            <a:off x="519057" y="6649325"/>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graphicFrame>
        <p:nvGraphicFramePr>
          <p:cNvPr id="6" name="5 Tabla"/>
          <p:cNvGraphicFramePr>
            <a:graphicFrameLocks noGrp="1"/>
          </p:cNvGraphicFramePr>
          <p:nvPr>
            <p:extLst>
              <p:ext uri="{D42A27DB-BD31-4B8C-83A1-F6EECF244321}">
                <p14:modId xmlns:p14="http://schemas.microsoft.com/office/powerpoint/2010/main" val="2214454987"/>
              </p:ext>
            </p:extLst>
          </p:nvPr>
        </p:nvGraphicFramePr>
        <p:xfrm>
          <a:off x="1435870" y="1016732"/>
          <a:ext cx="6161909" cy="5436606"/>
        </p:xfrm>
        <a:graphic>
          <a:graphicData uri="http://schemas.openxmlformats.org/drawingml/2006/table">
            <a:tbl>
              <a:tblPr>
                <a:tableStyleId>{5C22544A-7EE6-4342-B048-85BDC9FD1C3A}</a:tableStyleId>
              </a:tblPr>
              <a:tblGrid>
                <a:gridCol w="1403367"/>
                <a:gridCol w="1161407"/>
                <a:gridCol w="1161407"/>
                <a:gridCol w="1290453"/>
                <a:gridCol w="1145275"/>
              </a:tblGrid>
              <a:tr h="475423">
                <a:tc>
                  <a:txBody>
                    <a:bodyPr/>
                    <a:lstStyle/>
                    <a:p>
                      <a:pPr algn="ctr" fontAlgn="ctr"/>
                      <a:r>
                        <a:rPr lang="es-MX" sz="900" b="1" u="none" strike="noStrike" dirty="0">
                          <a:solidFill>
                            <a:schemeClr val="bg1"/>
                          </a:solidFill>
                          <a:effectLst/>
                          <a:latin typeface="Arial" pitchFamily="34" charset="0"/>
                          <a:cs typeface="Arial" pitchFamily="34" charset="0"/>
                        </a:rPr>
                        <a:t>Entidades Federativas</a:t>
                      </a:r>
                      <a:endParaRPr lang="es-MX" sz="900" b="1" i="0" u="none" strike="noStrike" dirty="0">
                        <a:solidFill>
                          <a:schemeClr val="bg1"/>
                        </a:solidFill>
                        <a:effectLst/>
                        <a:latin typeface="Arial" pitchFamily="34" charset="0"/>
                        <a:cs typeface="Arial" pitchFamily="34" charset="0"/>
                      </a:endParaRPr>
                    </a:p>
                  </a:txBody>
                  <a:tcPr marL="5131" marR="5131" marT="5131" marB="0" anchor="ctr">
                    <a:solidFill>
                      <a:schemeClr val="accent1">
                        <a:lumMod val="75000"/>
                      </a:schemeClr>
                    </a:solidFill>
                  </a:tcPr>
                </a:tc>
                <a:tc>
                  <a:txBody>
                    <a:bodyPr/>
                    <a:lstStyle/>
                    <a:p>
                      <a:pPr algn="ctr" fontAlgn="ctr"/>
                      <a:r>
                        <a:rPr lang="es-MX" sz="900" b="1" u="none" strike="noStrike" dirty="0">
                          <a:solidFill>
                            <a:schemeClr val="bg1"/>
                          </a:solidFill>
                          <a:effectLst/>
                          <a:latin typeface="Arial" pitchFamily="34" charset="0"/>
                          <a:cs typeface="Arial" pitchFamily="34" charset="0"/>
                        </a:rPr>
                        <a:t>Marzo 2011</a:t>
                      </a:r>
                      <a:endParaRPr lang="es-MX" sz="900" b="1" i="0" u="none" strike="noStrike" dirty="0">
                        <a:solidFill>
                          <a:schemeClr val="bg1"/>
                        </a:solidFill>
                        <a:effectLst/>
                        <a:latin typeface="Arial" pitchFamily="34" charset="0"/>
                        <a:cs typeface="Arial" pitchFamily="34" charset="0"/>
                      </a:endParaRPr>
                    </a:p>
                  </a:txBody>
                  <a:tcPr marL="5131" marR="5131" marT="5131" marB="0" anchor="ctr">
                    <a:solidFill>
                      <a:schemeClr val="accent1">
                        <a:lumMod val="75000"/>
                      </a:schemeClr>
                    </a:solidFill>
                  </a:tcPr>
                </a:tc>
                <a:tc>
                  <a:txBody>
                    <a:bodyPr/>
                    <a:lstStyle/>
                    <a:p>
                      <a:pPr algn="ctr" fontAlgn="ctr"/>
                      <a:r>
                        <a:rPr lang="es-MX" sz="900" b="1" u="none" strike="noStrike">
                          <a:solidFill>
                            <a:schemeClr val="bg1"/>
                          </a:solidFill>
                          <a:effectLst/>
                          <a:latin typeface="Arial" pitchFamily="34" charset="0"/>
                          <a:cs typeface="Arial" pitchFamily="34" charset="0"/>
                        </a:rPr>
                        <a:t>Marzo 2012</a:t>
                      </a:r>
                      <a:endParaRPr lang="es-MX" sz="900" b="1" i="0" u="none" strike="noStrike">
                        <a:solidFill>
                          <a:schemeClr val="bg1"/>
                        </a:solidFill>
                        <a:effectLst/>
                        <a:latin typeface="Arial" pitchFamily="34" charset="0"/>
                        <a:cs typeface="Arial" pitchFamily="34" charset="0"/>
                      </a:endParaRPr>
                    </a:p>
                  </a:txBody>
                  <a:tcPr marL="5131" marR="5131" marT="5131" marB="0" anchor="ctr">
                    <a:solidFill>
                      <a:schemeClr val="accent1">
                        <a:lumMod val="75000"/>
                      </a:schemeClr>
                    </a:solidFill>
                  </a:tcPr>
                </a:tc>
                <a:tc>
                  <a:txBody>
                    <a:bodyPr/>
                    <a:lstStyle/>
                    <a:p>
                      <a:pPr algn="ctr" fontAlgn="ctr"/>
                      <a:r>
                        <a:rPr lang="es-MX" sz="900" b="1" u="none" strike="noStrike" dirty="0">
                          <a:solidFill>
                            <a:schemeClr val="bg1"/>
                          </a:solidFill>
                          <a:effectLst/>
                          <a:latin typeface="Arial" pitchFamily="34" charset="0"/>
                          <a:cs typeface="Arial" pitchFamily="34" charset="0"/>
                        </a:rPr>
                        <a:t>Empleos Generados </a:t>
                      </a:r>
                      <a:br>
                        <a:rPr lang="es-MX" sz="900" b="1" u="none" strike="noStrike" dirty="0">
                          <a:solidFill>
                            <a:schemeClr val="bg1"/>
                          </a:solidFill>
                          <a:effectLst/>
                          <a:latin typeface="Arial" pitchFamily="34" charset="0"/>
                          <a:cs typeface="Arial" pitchFamily="34" charset="0"/>
                        </a:rPr>
                      </a:br>
                      <a:r>
                        <a:rPr lang="es-MX" sz="900" b="1" u="none" strike="noStrike" dirty="0">
                          <a:solidFill>
                            <a:schemeClr val="bg1"/>
                          </a:solidFill>
                          <a:effectLst/>
                          <a:latin typeface="Arial" pitchFamily="34" charset="0"/>
                          <a:cs typeface="Arial" pitchFamily="34" charset="0"/>
                        </a:rPr>
                        <a:t>Mzo. 2011 </a:t>
                      </a:r>
                      <a:br>
                        <a:rPr lang="es-MX" sz="900" b="1" u="none" strike="noStrike" dirty="0">
                          <a:solidFill>
                            <a:schemeClr val="bg1"/>
                          </a:solidFill>
                          <a:effectLst/>
                          <a:latin typeface="Arial" pitchFamily="34" charset="0"/>
                          <a:cs typeface="Arial" pitchFamily="34" charset="0"/>
                        </a:rPr>
                      </a:br>
                      <a:r>
                        <a:rPr lang="es-MX" sz="900" b="1" u="none" strike="noStrike" dirty="0">
                          <a:solidFill>
                            <a:schemeClr val="bg1"/>
                          </a:solidFill>
                          <a:effectLst/>
                          <a:latin typeface="Arial" pitchFamily="34" charset="0"/>
                          <a:cs typeface="Arial" pitchFamily="34" charset="0"/>
                        </a:rPr>
                        <a:t>a Mzo. 2012</a:t>
                      </a:r>
                      <a:endParaRPr lang="es-MX" sz="900" b="1" i="0" u="none" strike="noStrike" dirty="0">
                        <a:solidFill>
                          <a:schemeClr val="bg1"/>
                        </a:solidFill>
                        <a:effectLst/>
                        <a:latin typeface="Arial" pitchFamily="34" charset="0"/>
                        <a:cs typeface="Arial" pitchFamily="34" charset="0"/>
                      </a:endParaRPr>
                    </a:p>
                  </a:txBody>
                  <a:tcPr marL="5131" marR="5131" marT="5131" marB="0" anchor="ctr">
                    <a:solidFill>
                      <a:schemeClr val="accent1">
                        <a:lumMod val="75000"/>
                      </a:schemeClr>
                    </a:solidFill>
                  </a:tcPr>
                </a:tc>
                <a:tc>
                  <a:txBody>
                    <a:bodyPr/>
                    <a:lstStyle/>
                    <a:p>
                      <a:pPr algn="ctr" fontAlgn="ctr"/>
                      <a:r>
                        <a:rPr lang="es-MX" sz="900" b="1" u="none" strike="noStrike" dirty="0">
                          <a:solidFill>
                            <a:schemeClr val="bg1"/>
                          </a:solidFill>
                          <a:effectLst/>
                          <a:latin typeface="Arial" pitchFamily="34" charset="0"/>
                          <a:cs typeface="Arial" pitchFamily="34" charset="0"/>
                        </a:rPr>
                        <a:t>Variación</a:t>
                      </a:r>
                      <a:endParaRPr lang="es-MX" sz="900" b="1" i="0" u="none" strike="noStrike" dirty="0">
                        <a:solidFill>
                          <a:schemeClr val="bg1"/>
                        </a:solidFill>
                        <a:effectLst/>
                        <a:latin typeface="Arial" pitchFamily="34" charset="0"/>
                        <a:cs typeface="Arial" pitchFamily="34" charset="0"/>
                      </a:endParaRPr>
                    </a:p>
                  </a:txBody>
                  <a:tcPr marL="5131" marR="5131" marT="5131" marB="0" anchor="ctr">
                    <a:solidFill>
                      <a:schemeClr val="accent1">
                        <a:lumMod val="75000"/>
                      </a:schemeClr>
                    </a:solidFill>
                  </a:tcPr>
                </a:tc>
              </a:tr>
              <a:tr h="220351">
                <a:tc>
                  <a:txBody>
                    <a:bodyPr/>
                    <a:lstStyle/>
                    <a:p>
                      <a:pPr algn="l" fontAlgn="ctr"/>
                      <a:r>
                        <a:rPr lang="es-MX" sz="900" u="none" strike="noStrike">
                          <a:solidFill>
                            <a:schemeClr val="accent5">
                              <a:lumMod val="50000"/>
                            </a:schemeClr>
                          </a:solidFill>
                          <a:effectLst/>
                          <a:latin typeface="Arial" pitchFamily="34" charset="0"/>
                          <a:cs typeface="Arial" pitchFamily="34" charset="0"/>
                        </a:rPr>
                        <a:t>Nacional </a:t>
                      </a:r>
                      <a:endParaRPr lang="es-MX" sz="900" b="1" i="0" u="none" strike="noStrike">
                        <a:solidFill>
                          <a:schemeClr val="accent5">
                            <a:lumMod val="50000"/>
                          </a:schemeClr>
                        </a:solidFill>
                        <a:effectLst/>
                        <a:latin typeface="Arial" pitchFamily="34" charset="0"/>
                        <a:cs typeface="Arial" pitchFamily="34" charset="0"/>
                      </a:endParaRPr>
                    </a:p>
                  </a:txBody>
                  <a:tcPr marL="5131" marR="5131" marT="5131" marB="0" anchor="ctr"/>
                </a:tc>
                <a:tc>
                  <a:txBody>
                    <a:bodyPr/>
                    <a:lstStyle/>
                    <a:p>
                      <a:pPr algn="r" fontAlgn="ctr"/>
                      <a:r>
                        <a:rPr lang="es-MX" sz="900" u="none" strike="noStrike">
                          <a:solidFill>
                            <a:schemeClr val="accent5">
                              <a:lumMod val="50000"/>
                            </a:schemeClr>
                          </a:solidFill>
                          <a:effectLst/>
                          <a:latin typeface="Arial" pitchFamily="34" charset="0"/>
                          <a:cs typeface="Arial" pitchFamily="34" charset="0"/>
                        </a:rPr>
                        <a:t>14,842,350</a:t>
                      </a:r>
                      <a:endParaRPr lang="es-MX" sz="900" b="1" i="0" u="none" strike="noStrike">
                        <a:solidFill>
                          <a:schemeClr val="accent5">
                            <a:lumMod val="50000"/>
                          </a:schemeClr>
                        </a:solidFill>
                        <a:effectLst/>
                        <a:latin typeface="Arial" pitchFamily="34" charset="0"/>
                        <a:cs typeface="Arial" pitchFamily="34" charset="0"/>
                      </a:endParaRPr>
                    </a:p>
                  </a:txBody>
                  <a:tcPr marL="5131" marR="5131" marT="5131" marB="0" anchor="ctr"/>
                </a:tc>
                <a:tc>
                  <a:txBody>
                    <a:bodyPr/>
                    <a:lstStyle/>
                    <a:p>
                      <a:pPr algn="r" fontAlgn="ctr"/>
                      <a:r>
                        <a:rPr lang="es-MX" sz="900" u="none" strike="noStrike">
                          <a:solidFill>
                            <a:schemeClr val="accent5">
                              <a:lumMod val="50000"/>
                            </a:schemeClr>
                          </a:solidFill>
                          <a:effectLst/>
                          <a:latin typeface="Arial" pitchFamily="34" charset="0"/>
                          <a:cs typeface="Arial" pitchFamily="34" charset="0"/>
                        </a:rPr>
                        <a:t>15,505,145</a:t>
                      </a:r>
                      <a:endParaRPr lang="es-MX" sz="900" b="1" i="0" u="none" strike="noStrike">
                        <a:solidFill>
                          <a:schemeClr val="accent5">
                            <a:lumMod val="50000"/>
                          </a:schemeClr>
                        </a:solidFill>
                        <a:effectLst/>
                        <a:latin typeface="Arial" pitchFamily="34" charset="0"/>
                        <a:cs typeface="Arial" pitchFamily="34" charset="0"/>
                      </a:endParaRPr>
                    </a:p>
                  </a:txBody>
                  <a:tcPr marL="5131" marR="5131" marT="5131" marB="0" anchor="ctr"/>
                </a:tc>
                <a:tc>
                  <a:txBody>
                    <a:bodyPr/>
                    <a:lstStyle/>
                    <a:p>
                      <a:pPr algn="r" fontAlgn="ctr"/>
                      <a:r>
                        <a:rPr lang="es-MX" sz="900" u="none" strike="noStrike">
                          <a:solidFill>
                            <a:schemeClr val="accent5">
                              <a:lumMod val="50000"/>
                            </a:schemeClr>
                          </a:solidFill>
                          <a:effectLst/>
                          <a:latin typeface="Arial" pitchFamily="34" charset="0"/>
                          <a:cs typeface="Arial" pitchFamily="34" charset="0"/>
                        </a:rPr>
                        <a:t>662,795</a:t>
                      </a:r>
                      <a:endParaRPr lang="es-MX" sz="900" b="1" i="0" u="none" strike="noStrike">
                        <a:solidFill>
                          <a:schemeClr val="accent5">
                            <a:lumMod val="50000"/>
                          </a:schemeClr>
                        </a:solidFill>
                        <a:effectLst/>
                        <a:latin typeface="Arial" pitchFamily="34" charset="0"/>
                        <a:cs typeface="Arial" pitchFamily="34" charset="0"/>
                      </a:endParaRPr>
                    </a:p>
                  </a:txBody>
                  <a:tcPr marL="5131" marR="5131" marT="5131" marB="0" anchor="ctr"/>
                </a:tc>
                <a:tc>
                  <a:txBody>
                    <a:bodyPr/>
                    <a:lstStyle/>
                    <a:p>
                      <a:pPr algn="r" fontAlgn="ctr"/>
                      <a:r>
                        <a:rPr lang="es-MX" sz="900" u="none" strike="noStrike">
                          <a:solidFill>
                            <a:schemeClr val="accent5">
                              <a:lumMod val="50000"/>
                            </a:schemeClr>
                          </a:solidFill>
                          <a:effectLst/>
                          <a:latin typeface="Arial" pitchFamily="34" charset="0"/>
                          <a:cs typeface="Arial" pitchFamily="34" charset="0"/>
                        </a:rPr>
                        <a:t>4.47</a:t>
                      </a:r>
                      <a:endParaRPr lang="es-MX" sz="900" b="1" i="0" u="none" strike="noStrike">
                        <a:solidFill>
                          <a:schemeClr val="accent5">
                            <a:lumMod val="50000"/>
                          </a:schemeClr>
                        </a:solidFill>
                        <a:effectLst/>
                        <a:latin typeface="Arial" pitchFamily="34" charset="0"/>
                        <a:cs typeface="Arial" pitchFamily="34" charset="0"/>
                      </a:endParaRPr>
                    </a:p>
                  </a:txBody>
                  <a:tcPr marL="5131" marR="5131" marT="5131" marB="0" anchor="ctr"/>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Aguascalientes</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209,033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217,900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8,867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4.24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Baja California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633,671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652,362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18,691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2.95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Baja California Sur</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113,064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119,464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6,400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5.66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Campeche</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126,108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139,899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13,791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10.94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dirty="0">
                          <a:solidFill>
                            <a:schemeClr val="bg1"/>
                          </a:solidFill>
                          <a:effectLst/>
                          <a:latin typeface="Arial" pitchFamily="34" charset="0"/>
                          <a:cs typeface="Arial" pitchFamily="34" charset="0"/>
                        </a:rPr>
                        <a:t>Chiapas</a:t>
                      </a:r>
                      <a:endParaRPr lang="es-MX" sz="900" b="0" i="0" u="none" strike="noStrike" dirty="0">
                        <a:solidFill>
                          <a:schemeClr val="bg1"/>
                        </a:solidFill>
                        <a:effectLst/>
                        <a:latin typeface="Arial" pitchFamily="34" charset="0"/>
                        <a:cs typeface="Arial" pitchFamily="34" charset="0"/>
                      </a:endParaRPr>
                    </a:p>
                  </a:txBody>
                  <a:tcPr marL="5131" marR="5131" marT="5131" marB="0" anchor="b">
                    <a:solidFill>
                      <a:schemeClr val="accent1">
                        <a:lumMod val="75000"/>
                      </a:schemeClr>
                    </a:solidFill>
                  </a:tcPr>
                </a:tc>
                <a:tc>
                  <a:txBody>
                    <a:bodyPr/>
                    <a:lstStyle/>
                    <a:p>
                      <a:pPr algn="r" fontAlgn="b"/>
                      <a:r>
                        <a:rPr lang="es-MX" sz="900" u="none" strike="noStrike" dirty="0">
                          <a:solidFill>
                            <a:schemeClr val="bg1"/>
                          </a:solidFill>
                          <a:effectLst/>
                          <a:latin typeface="Arial" pitchFamily="34" charset="0"/>
                          <a:cs typeface="Arial" pitchFamily="34" charset="0"/>
                        </a:rPr>
                        <a:t>195,622</a:t>
                      </a:r>
                      <a:endParaRPr lang="es-MX" sz="900" b="0" i="0" u="none" strike="noStrike" dirty="0">
                        <a:solidFill>
                          <a:schemeClr val="bg1"/>
                        </a:solidFill>
                        <a:effectLst/>
                        <a:latin typeface="Arial" pitchFamily="34" charset="0"/>
                        <a:cs typeface="Arial" pitchFamily="34" charset="0"/>
                      </a:endParaRPr>
                    </a:p>
                  </a:txBody>
                  <a:tcPr marL="5131" marR="5131" marT="5131" marB="0" anchor="b">
                    <a:solidFill>
                      <a:schemeClr val="accent1">
                        <a:lumMod val="75000"/>
                      </a:schemeClr>
                    </a:solidFill>
                  </a:tcPr>
                </a:tc>
                <a:tc>
                  <a:txBody>
                    <a:bodyPr/>
                    <a:lstStyle/>
                    <a:p>
                      <a:pPr algn="r" fontAlgn="b"/>
                      <a:r>
                        <a:rPr lang="es-MX" sz="900" u="none" strike="noStrike" dirty="0">
                          <a:solidFill>
                            <a:schemeClr val="bg1"/>
                          </a:solidFill>
                          <a:effectLst/>
                          <a:latin typeface="Arial" pitchFamily="34" charset="0"/>
                          <a:cs typeface="Arial" pitchFamily="34" charset="0"/>
                        </a:rPr>
                        <a:t>204,832</a:t>
                      </a:r>
                      <a:endParaRPr lang="es-MX" sz="900" b="0" i="0" u="none" strike="noStrike" dirty="0">
                        <a:solidFill>
                          <a:schemeClr val="bg1"/>
                        </a:solidFill>
                        <a:effectLst/>
                        <a:latin typeface="Arial" pitchFamily="34" charset="0"/>
                        <a:cs typeface="Arial" pitchFamily="34" charset="0"/>
                      </a:endParaRPr>
                    </a:p>
                  </a:txBody>
                  <a:tcPr marL="5131" marR="5131" marT="5131" marB="0" anchor="b">
                    <a:solidFill>
                      <a:schemeClr val="accent1">
                        <a:lumMod val="75000"/>
                      </a:schemeClr>
                    </a:solidFill>
                  </a:tcPr>
                </a:tc>
                <a:tc>
                  <a:txBody>
                    <a:bodyPr/>
                    <a:lstStyle/>
                    <a:p>
                      <a:pPr algn="r" fontAlgn="b"/>
                      <a:r>
                        <a:rPr lang="es-MX" sz="900" u="none" strike="noStrike" dirty="0">
                          <a:solidFill>
                            <a:schemeClr val="bg1"/>
                          </a:solidFill>
                          <a:effectLst/>
                          <a:latin typeface="Arial" pitchFamily="34" charset="0"/>
                          <a:cs typeface="Arial" pitchFamily="34" charset="0"/>
                        </a:rPr>
                        <a:t>9,210</a:t>
                      </a:r>
                      <a:endParaRPr lang="es-MX" sz="900" b="0" i="0" u="none" strike="noStrike" dirty="0">
                        <a:solidFill>
                          <a:schemeClr val="bg1"/>
                        </a:solidFill>
                        <a:effectLst/>
                        <a:latin typeface="Arial" pitchFamily="34" charset="0"/>
                        <a:cs typeface="Arial" pitchFamily="34" charset="0"/>
                      </a:endParaRPr>
                    </a:p>
                  </a:txBody>
                  <a:tcPr marL="5131" marR="5131" marT="5131" marB="0" anchor="b">
                    <a:solidFill>
                      <a:schemeClr val="accent1">
                        <a:lumMod val="75000"/>
                      </a:schemeClr>
                    </a:solidFill>
                  </a:tcPr>
                </a:tc>
                <a:tc>
                  <a:txBody>
                    <a:bodyPr/>
                    <a:lstStyle/>
                    <a:p>
                      <a:pPr algn="r" fontAlgn="b"/>
                      <a:r>
                        <a:rPr lang="es-MX" sz="900" u="none" strike="noStrike" dirty="0">
                          <a:solidFill>
                            <a:schemeClr val="bg1"/>
                          </a:solidFill>
                          <a:effectLst/>
                          <a:latin typeface="Arial" pitchFamily="34" charset="0"/>
                          <a:cs typeface="Arial" pitchFamily="34" charset="0"/>
                        </a:rPr>
                        <a:t>4.71</a:t>
                      </a:r>
                      <a:endParaRPr lang="es-MX" sz="900" b="0" i="0" u="none" strike="noStrike" dirty="0">
                        <a:solidFill>
                          <a:schemeClr val="bg1"/>
                        </a:solidFill>
                        <a:effectLst/>
                        <a:latin typeface="Arial" pitchFamily="34" charset="0"/>
                        <a:cs typeface="Arial" pitchFamily="34" charset="0"/>
                      </a:endParaRPr>
                    </a:p>
                  </a:txBody>
                  <a:tcPr marL="5131" marR="5131" marT="5131" marB="0" anchor="b">
                    <a:solidFill>
                      <a:schemeClr val="accent1">
                        <a:lumMod val="75000"/>
                      </a:schemeClr>
                    </a:solidFill>
                  </a:tcPr>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Chihuahua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646,442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668,152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21,710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3.36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Coahuila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571,514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604,811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33,297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5.83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Colima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108,070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109,146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1,076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Distrito Federal</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2,578,066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2,674,771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96,705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3.75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Durango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187,268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198,736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11,468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6.12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Guanajuato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636,248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672,347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36,099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5.67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Guerrero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142,228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141,054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-1,174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-0.83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Hidalgo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171,608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182,052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10,444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6.09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Jalisco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1,267,651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1,311,006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43,355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3.42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Michoacán</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331,507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341,007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9,500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2.87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Morelos</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177,323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186,776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9,453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5.33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México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1,218,152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1,292,886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74,734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6.14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Nayarit</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111,294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115,202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3,908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3.51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Nuevo León</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1,203,100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1,253,449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50,349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4.18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Oaxaca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160,364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169,334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8,970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5.59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Puebla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445,306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471,156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25,850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5.80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Querétaro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355,403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384,269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28,866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8.12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Quintana Roo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271,285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275,700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4,415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1.63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San Luis Potosí</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300,959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318,590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17,631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5.86</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Sinaloa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375,447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392,408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16,961</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4.52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Sonora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440,218</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466,502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26,284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5.97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Tabasco</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159,510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175,603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16,093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10.09</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Tamaulipas</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554,424</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562,357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7,933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Tlaxcala</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69,673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73,540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3,867</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5.55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Veracruz</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669,152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698,772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29,620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4.43</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Yucatán</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276,890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289,762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12,872</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4.65</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r>
              <a:tr h="148151">
                <a:tc>
                  <a:txBody>
                    <a:bodyPr/>
                    <a:lstStyle/>
                    <a:p>
                      <a:pPr algn="l" fontAlgn="b"/>
                      <a:r>
                        <a:rPr lang="es-MX" sz="900" u="none" strike="noStrike">
                          <a:solidFill>
                            <a:schemeClr val="accent5">
                              <a:lumMod val="50000"/>
                            </a:schemeClr>
                          </a:solidFill>
                          <a:effectLst/>
                          <a:latin typeface="Arial" pitchFamily="34" charset="0"/>
                          <a:cs typeface="Arial" pitchFamily="34" charset="0"/>
                        </a:rPr>
                        <a:t>Zacatecas</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135,750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141,300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a:solidFill>
                            <a:schemeClr val="accent5">
                              <a:lumMod val="50000"/>
                            </a:schemeClr>
                          </a:solidFill>
                          <a:effectLst/>
                          <a:latin typeface="Arial" pitchFamily="34" charset="0"/>
                          <a:cs typeface="Arial" pitchFamily="34" charset="0"/>
                        </a:rPr>
                        <a:t>5,550</a:t>
                      </a:r>
                      <a:endParaRPr lang="es-MX" sz="900" b="0" i="0" u="none" strike="noStrike">
                        <a:solidFill>
                          <a:schemeClr val="accent5">
                            <a:lumMod val="50000"/>
                          </a:schemeClr>
                        </a:solidFill>
                        <a:effectLst/>
                        <a:latin typeface="Arial" pitchFamily="34" charset="0"/>
                        <a:cs typeface="Arial" pitchFamily="34" charset="0"/>
                      </a:endParaRPr>
                    </a:p>
                  </a:txBody>
                  <a:tcPr marL="5131" marR="5131" marT="5131" marB="0" anchor="b"/>
                </a:tc>
                <a:tc>
                  <a:txBody>
                    <a:bodyPr/>
                    <a:lstStyle/>
                    <a:p>
                      <a:pPr algn="r" fontAlgn="b"/>
                      <a:r>
                        <a:rPr lang="es-MX" sz="900" u="none" strike="noStrike" dirty="0">
                          <a:solidFill>
                            <a:schemeClr val="accent5">
                              <a:lumMod val="50000"/>
                            </a:schemeClr>
                          </a:solidFill>
                          <a:effectLst/>
                          <a:latin typeface="Arial" pitchFamily="34" charset="0"/>
                          <a:cs typeface="Arial" pitchFamily="34" charset="0"/>
                        </a:rPr>
                        <a:t>4.09</a:t>
                      </a:r>
                      <a:endParaRPr lang="es-MX" sz="900" b="0" i="0" u="none" strike="noStrike" dirty="0">
                        <a:solidFill>
                          <a:schemeClr val="accent5">
                            <a:lumMod val="50000"/>
                          </a:schemeClr>
                        </a:solidFill>
                        <a:effectLst/>
                        <a:latin typeface="Arial" pitchFamily="34" charset="0"/>
                        <a:cs typeface="Arial" pitchFamily="34" charset="0"/>
                      </a:endParaRPr>
                    </a:p>
                  </a:txBody>
                  <a:tcPr marL="5131" marR="5131" marT="5131" marB="0" anchor="b"/>
                </a:tc>
              </a:tr>
            </a:tbl>
          </a:graphicData>
        </a:graphic>
      </p:graphicFrame>
      <p:sp>
        <p:nvSpPr>
          <p:cNvPr id="7" name="6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y eventuales urbanos (TPEU) por entidad federativa</a:t>
            </a:r>
            <a:endParaRPr lang="es-MX" dirty="0">
              <a:solidFill>
                <a:schemeClr val="bg1"/>
              </a:solidFill>
              <a:latin typeface="+mj-lt"/>
            </a:endParaRPr>
          </a:p>
        </p:txBody>
      </p:sp>
    </p:spTree>
  </p:cSld>
  <p:clrMapOvr>
    <a:masterClrMapping/>
  </p:clrMapOvr>
  <p:transition spd="slow">
    <p:zoom/>
    <p:sndAc>
      <p:stSnd>
        <p:snd r:embed="rId2" name="wind.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836712"/>
            <a:ext cx="8388932" cy="4896544"/>
          </a:xfrm>
          <a:prstGeom prst="roundRect">
            <a:avLst>
              <a:gd name="adj" fmla="val 0"/>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600" indent="-228600" algn="just">
              <a:buFont typeface="+mj-lt"/>
              <a:buAutoNum type="arabicPeriod"/>
            </a:pPr>
            <a:r>
              <a:rPr lang="es-MX" sz="1100" dirty="0" smtClean="0">
                <a:solidFill>
                  <a:schemeClr val="accent5">
                    <a:lumMod val="50000"/>
                  </a:schemeClr>
                </a:solidFill>
                <a:latin typeface="Arial" pitchFamily="34" charset="0"/>
                <a:cs typeface="Arial" pitchFamily="34" charset="0"/>
              </a:rPr>
              <a:t>En Chiapas el número </a:t>
            </a:r>
            <a:r>
              <a:rPr lang="es-MX" sz="1100" b="1" dirty="0" smtClean="0">
                <a:solidFill>
                  <a:schemeClr val="accent5">
                    <a:lumMod val="50000"/>
                  </a:schemeClr>
                </a:solidFill>
                <a:latin typeface="Arial" pitchFamily="34" charset="0"/>
                <a:cs typeface="Arial" pitchFamily="34" charset="0"/>
              </a:rPr>
              <a:t>total de</a:t>
            </a:r>
            <a:r>
              <a:rPr lang="es-MX" sz="1100" dirty="0" smtClean="0">
                <a:solidFill>
                  <a:schemeClr val="accent5">
                    <a:lumMod val="50000"/>
                  </a:schemeClr>
                </a:solidFill>
                <a:latin typeface="Arial" pitchFamily="34" charset="0"/>
                <a:cs typeface="Arial" pitchFamily="34" charset="0"/>
              </a:rPr>
              <a:t> </a:t>
            </a:r>
            <a:r>
              <a:rPr lang="es-MX" sz="1100" b="1" dirty="0" smtClean="0">
                <a:solidFill>
                  <a:schemeClr val="accent5">
                    <a:lumMod val="50000"/>
                  </a:schemeClr>
                </a:solidFill>
                <a:latin typeface="Arial" pitchFamily="34" charset="0"/>
                <a:cs typeface="Arial" pitchFamily="34" charset="0"/>
              </a:rPr>
              <a:t>trabajadores asegurados al IMSS,</a:t>
            </a:r>
            <a:r>
              <a:rPr lang="es-MX" sz="1100" dirty="0" smtClean="0">
                <a:solidFill>
                  <a:schemeClr val="accent5">
                    <a:lumMod val="50000"/>
                  </a:schemeClr>
                </a:solidFill>
                <a:latin typeface="Arial" pitchFamily="34" charset="0"/>
                <a:cs typeface="Arial" pitchFamily="34" charset="0"/>
              </a:rPr>
              <a:t> aumentó en mil 351 personas respecto al mes anterior, registrando un total de 208 mil 320 trabajadores asegurados a esta institución.</a:t>
            </a:r>
          </a:p>
          <a:p>
            <a:pPr marL="228600" indent="-228600" algn="just">
              <a:buFont typeface="+mj-lt"/>
              <a:buAutoNum type="arabicPeriod"/>
            </a:pPr>
            <a:endParaRPr lang="es-MX" sz="1100" dirty="0" smtClean="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dirty="0" smtClean="0">
                <a:solidFill>
                  <a:schemeClr val="accent5">
                    <a:lumMod val="50000"/>
                  </a:schemeClr>
                </a:solidFill>
                <a:latin typeface="Arial" pitchFamily="34" charset="0"/>
                <a:cs typeface="Arial" pitchFamily="34" charset="0"/>
              </a:rPr>
              <a:t>En cuanto</a:t>
            </a:r>
            <a:r>
              <a:rPr lang="es-MX" sz="1100" b="1" dirty="0" smtClean="0">
                <a:solidFill>
                  <a:schemeClr val="accent5">
                    <a:lumMod val="50000"/>
                  </a:schemeClr>
                </a:solidFill>
                <a:latin typeface="Arial" pitchFamily="34" charset="0"/>
                <a:cs typeface="Arial" pitchFamily="34" charset="0"/>
              </a:rPr>
              <a:t> </a:t>
            </a:r>
            <a:r>
              <a:rPr lang="es-MX" sz="1100" dirty="0" smtClean="0">
                <a:solidFill>
                  <a:schemeClr val="accent5">
                    <a:lumMod val="50000"/>
                  </a:schemeClr>
                </a:solidFill>
                <a:latin typeface="Arial" pitchFamily="34" charset="0"/>
                <a:cs typeface="Arial" pitchFamily="34" charset="0"/>
              </a:rPr>
              <a:t>a </a:t>
            </a:r>
            <a:r>
              <a:rPr lang="es-MX" sz="1100" b="1" dirty="0" smtClean="0">
                <a:solidFill>
                  <a:schemeClr val="accent5">
                    <a:lumMod val="50000"/>
                  </a:schemeClr>
                </a:solidFill>
                <a:latin typeface="Arial" pitchFamily="34" charset="0"/>
                <a:cs typeface="Arial" pitchFamily="34" charset="0"/>
              </a:rPr>
              <a:t>trabajadores permanentes</a:t>
            </a:r>
            <a:r>
              <a:rPr lang="es-MX" sz="1100" dirty="0" smtClean="0">
                <a:solidFill>
                  <a:schemeClr val="accent5">
                    <a:lumMod val="50000"/>
                  </a:schemeClr>
                </a:solidFill>
                <a:latin typeface="Arial" pitchFamily="34" charset="0"/>
                <a:cs typeface="Arial" pitchFamily="34" charset="0"/>
              </a:rPr>
              <a:t>, Chiapas, en el mes de marzo reportó un crecimiento de 827 empleos respecto al mes pasado.</a:t>
            </a:r>
          </a:p>
          <a:p>
            <a:pPr marL="228600" indent="-228600" algn="just">
              <a:buFont typeface="+mj-lt"/>
              <a:buAutoNum type="arabicPeriod"/>
            </a:pPr>
            <a:endParaRPr lang="es-MX" sz="1100" dirty="0" smtClean="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dirty="0">
                <a:solidFill>
                  <a:schemeClr val="accent5">
                    <a:lumMod val="50000"/>
                  </a:schemeClr>
                </a:solidFill>
                <a:latin typeface="Arial" pitchFamily="34" charset="0"/>
                <a:cs typeface="Arial" pitchFamily="34" charset="0"/>
              </a:rPr>
              <a:t>En </a:t>
            </a:r>
            <a:r>
              <a:rPr lang="es-MX" sz="1100" dirty="0" smtClean="0">
                <a:solidFill>
                  <a:schemeClr val="accent5">
                    <a:lumMod val="50000"/>
                  </a:schemeClr>
                </a:solidFill>
                <a:latin typeface="Arial" pitchFamily="34" charset="0"/>
                <a:cs typeface="Arial" pitchFamily="34" charset="0"/>
              </a:rPr>
              <a:t>lo que se refiere a </a:t>
            </a:r>
            <a:r>
              <a:rPr lang="es-MX" sz="1100" b="1" dirty="0">
                <a:solidFill>
                  <a:schemeClr val="accent5">
                    <a:lumMod val="50000"/>
                  </a:schemeClr>
                </a:solidFill>
                <a:latin typeface="Arial" pitchFamily="34" charset="0"/>
                <a:cs typeface="Arial" pitchFamily="34" charset="0"/>
              </a:rPr>
              <a:t>trabajadores </a:t>
            </a:r>
            <a:r>
              <a:rPr lang="es-MX" sz="1100" b="1" dirty="0" smtClean="0">
                <a:solidFill>
                  <a:schemeClr val="accent5">
                    <a:lumMod val="50000"/>
                  </a:schemeClr>
                </a:solidFill>
                <a:latin typeface="Arial" pitchFamily="34" charset="0"/>
                <a:cs typeface="Arial" pitchFamily="34" charset="0"/>
              </a:rPr>
              <a:t>eventuales</a:t>
            </a:r>
            <a:r>
              <a:rPr lang="es-MX" sz="1100" dirty="0" smtClean="0">
                <a:solidFill>
                  <a:schemeClr val="accent5">
                    <a:lumMod val="50000"/>
                  </a:schemeClr>
                </a:solidFill>
                <a:latin typeface="Arial" pitchFamily="34" charset="0"/>
                <a:cs typeface="Arial" pitchFamily="34" charset="0"/>
              </a:rPr>
              <a:t>, en este mismo </a:t>
            </a:r>
            <a:r>
              <a:rPr lang="es-MX" sz="1100" dirty="0">
                <a:solidFill>
                  <a:schemeClr val="accent5">
                    <a:lumMod val="50000"/>
                  </a:schemeClr>
                </a:solidFill>
                <a:latin typeface="Arial" pitchFamily="34" charset="0"/>
                <a:cs typeface="Arial" pitchFamily="34" charset="0"/>
              </a:rPr>
              <a:t>mes </a:t>
            </a:r>
            <a:r>
              <a:rPr lang="es-MX" sz="1100" dirty="0" smtClean="0">
                <a:solidFill>
                  <a:schemeClr val="accent5">
                    <a:lumMod val="50000"/>
                  </a:schemeClr>
                </a:solidFill>
                <a:latin typeface="Arial" pitchFamily="34" charset="0"/>
                <a:cs typeface="Arial" pitchFamily="34" charset="0"/>
              </a:rPr>
              <a:t>registraron 524 empleos más con respecto al mes de febrero.</a:t>
            </a:r>
            <a:endParaRPr lang="es-MX" sz="1100" dirty="0">
              <a:solidFill>
                <a:schemeClr val="accent5">
                  <a:lumMod val="50000"/>
                </a:schemeClr>
              </a:solidFill>
              <a:latin typeface="Arial" pitchFamily="34" charset="0"/>
              <a:cs typeface="Arial" pitchFamily="34" charset="0"/>
            </a:endParaRPr>
          </a:p>
          <a:p>
            <a:pPr marL="228600" indent="-228600" algn="just">
              <a:buFont typeface="+mj-lt"/>
              <a:buAutoNum type="arabicPeriod"/>
            </a:pPr>
            <a:endParaRPr lang="es-MX" sz="1100" dirty="0" smtClean="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dirty="0" smtClean="0">
                <a:solidFill>
                  <a:schemeClr val="accent5">
                    <a:lumMod val="50000"/>
                  </a:schemeClr>
                </a:solidFill>
                <a:latin typeface="Arial" pitchFamily="34" charset="0"/>
                <a:cs typeface="Arial" pitchFamily="34" charset="0"/>
              </a:rPr>
              <a:t>En e</a:t>
            </a:r>
            <a:r>
              <a:rPr lang="es-ES" sz="1100" dirty="0" smtClean="0">
                <a:solidFill>
                  <a:schemeClr val="accent5">
                    <a:lumMod val="50000"/>
                  </a:schemeClr>
                </a:solidFill>
                <a:latin typeface="Arial" pitchFamily="34" charset="0"/>
                <a:cs typeface="Arial" pitchFamily="34" charset="0"/>
              </a:rPr>
              <a:t>l </a:t>
            </a:r>
            <a:r>
              <a:rPr lang="es-ES" sz="1100" b="1" dirty="0" smtClean="0">
                <a:solidFill>
                  <a:schemeClr val="accent5">
                    <a:lumMod val="50000"/>
                  </a:schemeClr>
                </a:solidFill>
                <a:latin typeface="Arial" pitchFamily="34" charset="0"/>
                <a:cs typeface="Arial" pitchFamily="34" charset="0"/>
              </a:rPr>
              <a:t>sector urbano, </a:t>
            </a:r>
            <a:r>
              <a:rPr lang="es-ES" sz="1100" dirty="0" smtClean="0">
                <a:solidFill>
                  <a:schemeClr val="accent5">
                    <a:lumMod val="50000"/>
                  </a:schemeClr>
                </a:solidFill>
                <a:latin typeface="Arial" pitchFamily="34" charset="0"/>
                <a:cs typeface="Arial" pitchFamily="34" charset="0"/>
              </a:rPr>
              <a:t>el cual comprende a </a:t>
            </a:r>
            <a:r>
              <a:rPr lang="es-ES" sz="1100" b="1" dirty="0" smtClean="0">
                <a:solidFill>
                  <a:schemeClr val="accent5">
                    <a:lumMod val="50000"/>
                  </a:schemeClr>
                </a:solidFill>
                <a:latin typeface="Arial" pitchFamily="34" charset="0"/>
                <a:cs typeface="Arial" pitchFamily="34" charset="0"/>
              </a:rPr>
              <a:t>trabajadores permanentes y eventuales</a:t>
            </a:r>
            <a:r>
              <a:rPr lang="es-ES" sz="1100" dirty="0" smtClean="0">
                <a:solidFill>
                  <a:schemeClr val="accent5">
                    <a:lumMod val="50000"/>
                  </a:schemeClr>
                </a:solidFill>
                <a:latin typeface="Arial" pitchFamily="34" charset="0"/>
                <a:cs typeface="Arial" pitchFamily="34" charset="0"/>
              </a:rPr>
              <a:t>, durante el periodo marzo 2011 a marzo 2012, se generaron seis mil 327 empleos permanentes y mil 991 empleos eventuales, es decir ocho mil 318 afiliados al IMSS en el sector urbano, lo que significa un aumento anual de 4.28 por ciento.</a:t>
            </a:r>
          </a:p>
          <a:p>
            <a:pPr marL="228600" indent="-228600" algn="just">
              <a:buFont typeface="+mj-lt"/>
              <a:buAutoNum type="arabicPeriod"/>
            </a:pPr>
            <a:endParaRPr lang="es-ES" sz="1100" dirty="0">
              <a:solidFill>
                <a:schemeClr val="accent5">
                  <a:lumMod val="50000"/>
                </a:schemeClr>
              </a:solidFill>
              <a:latin typeface="Arial" pitchFamily="34" charset="0"/>
              <a:cs typeface="Arial" pitchFamily="34" charset="0"/>
            </a:endParaRPr>
          </a:p>
          <a:p>
            <a:pPr lvl="1" algn="just"/>
            <a:r>
              <a:rPr lang="es-ES" sz="1100" dirty="0" smtClean="0">
                <a:solidFill>
                  <a:schemeClr val="accent5">
                    <a:lumMod val="50000"/>
                  </a:schemeClr>
                </a:solidFill>
                <a:latin typeface="Arial" pitchFamily="34" charset="0"/>
                <a:cs typeface="Arial" pitchFamily="34" charset="0"/>
              </a:rPr>
              <a:t>En relación al mes de febrero, se tuvo un aumento de 814 trabajadores permanentes (0.45%) y 809 eventuales   (3.94%), para totalizar mil 623 trabajadores más en este sector.</a:t>
            </a:r>
          </a:p>
          <a:p>
            <a:pPr marL="228600" indent="-228600" algn="just">
              <a:buFont typeface="+mj-lt"/>
              <a:buAutoNum type="arabicPeriod"/>
            </a:pPr>
            <a:endParaRPr lang="es-ES" sz="1100" b="1" dirty="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b="1" dirty="0" smtClean="0">
                <a:solidFill>
                  <a:schemeClr val="accent5">
                    <a:lumMod val="50000"/>
                  </a:schemeClr>
                </a:solidFill>
                <a:latin typeface="Arial" pitchFamily="34" charset="0"/>
                <a:cs typeface="Arial" pitchFamily="34" charset="0"/>
              </a:rPr>
              <a:t>En el sector del campo</a:t>
            </a:r>
            <a:r>
              <a:rPr lang="es-MX" sz="1100" dirty="0" smtClean="0">
                <a:solidFill>
                  <a:schemeClr val="accent5">
                    <a:lumMod val="50000"/>
                  </a:schemeClr>
                </a:solidFill>
                <a:latin typeface="Arial" pitchFamily="34" charset="0"/>
                <a:cs typeface="Arial" pitchFamily="34" charset="0"/>
              </a:rPr>
              <a:t> en el periodo marzo 2011 a marzo 2012 hay un aumento de mil 259 trabajadores totales, (28.56%).</a:t>
            </a:r>
          </a:p>
          <a:p>
            <a:pPr marL="228600" indent="-228600" algn="just">
              <a:buFont typeface="+mj-lt"/>
              <a:buAutoNum type="arabicPeriod"/>
            </a:pPr>
            <a:endParaRPr lang="es-MX" sz="1100" dirty="0">
              <a:solidFill>
                <a:schemeClr val="accent5">
                  <a:lumMod val="50000"/>
                </a:schemeClr>
              </a:solidFill>
              <a:latin typeface="Arial" pitchFamily="34" charset="0"/>
              <a:cs typeface="Arial" pitchFamily="34" charset="0"/>
            </a:endParaRPr>
          </a:p>
          <a:p>
            <a:pPr lvl="1" algn="just"/>
            <a:r>
              <a:rPr lang="es-MX" sz="1100" dirty="0" smtClean="0">
                <a:solidFill>
                  <a:schemeClr val="accent5">
                    <a:lumMod val="50000"/>
                  </a:schemeClr>
                </a:solidFill>
                <a:latin typeface="Arial" pitchFamily="34" charset="0"/>
                <a:cs typeface="Arial" pitchFamily="34" charset="0"/>
              </a:rPr>
              <a:t>Por </a:t>
            </a:r>
            <a:r>
              <a:rPr lang="es-MX" sz="1100" dirty="0">
                <a:solidFill>
                  <a:schemeClr val="accent5">
                    <a:lumMod val="50000"/>
                  </a:schemeClr>
                </a:solidFill>
                <a:latin typeface="Arial" pitchFamily="34" charset="0"/>
                <a:cs typeface="Arial" pitchFamily="34" charset="0"/>
              </a:rPr>
              <a:t>otra parte respecto al mes </a:t>
            </a:r>
            <a:r>
              <a:rPr lang="es-MX" sz="1100" dirty="0" smtClean="0">
                <a:solidFill>
                  <a:schemeClr val="accent5">
                    <a:lumMod val="50000"/>
                  </a:schemeClr>
                </a:solidFill>
                <a:latin typeface="Arial" pitchFamily="34" charset="0"/>
                <a:cs typeface="Arial" pitchFamily="34" charset="0"/>
              </a:rPr>
              <a:t>de febrero, </a:t>
            </a:r>
            <a:r>
              <a:rPr lang="es-MX" sz="1100" dirty="0">
                <a:solidFill>
                  <a:schemeClr val="accent5">
                    <a:lumMod val="50000"/>
                  </a:schemeClr>
                </a:solidFill>
                <a:latin typeface="Arial" pitchFamily="34" charset="0"/>
                <a:cs typeface="Arial" pitchFamily="34" charset="0"/>
              </a:rPr>
              <a:t>los </a:t>
            </a:r>
            <a:r>
              <a:rPr lang="es-MX" sz="1100" b="1" dirty="0">
                <a:solidFill>
                  <a:schemeClr val="accent5">
                    <a:lumMod val="50000"/>
                  </a:schemeClr>
                </a:solidFill>
                <a:latin typeface="Arial" pitchFamily="34" charset="0"/>
                <a:cs typeface="Arial" pitchFamily="34" charset="0"/>
              </a:rPr>
              <a:t>trabajadores del campo </a:t>
            </a:r>
            <a:r>
              <a:rPr lang="es-MX" sz="1100" dirty="0">
                <a:solidFill>
                  <a:schemeClr val="accent5">
                    <a:lumMod val="50000"/>
                  </a:schemeClr>
                </a:solidFill>
                <a:latin typeface="Arial" pitchFamily="34" charset="0"/>
                <a:cs typeface="Arial" pitchFamily="34" charset="0"/>
              </a:rPr>
              <a:t>presentaron </a:t>
            </a:r>
            <a:r>
              <a:rPr lang="es-MX" sz="1100" dirty="0" smtClean="0">
                <a:solidFill>
                  <a:schemeClr val="accent5">
                    <a:lumMod val="50000"/>
                  </a:schemeClr>
                </a:solidFill>
                <a:latin typeface="Arial" pitchFamily="34" charset="0"/>
                <a:cs typeface="Arial" pitchFamily="34" charset="0"/>
              </a:rPr>
              <a:t>un aumento de 13 </a:t>
            </a:r>
            <a:r>
              <a:rPr lang="es-MX" sz="1100" b="1" dirty="0" smtClean="0">
                <a:solidFill>
                  <a:schemeClr val="accent5">
                    <a:lumMod val="50000"/>
                  </a:schemeClr>
                </a:solidFill>
                <a:latin typeface="Arial" pitchFamily="34" charset="0"/>
                <a:cs typeface="Arial" pitchFamily="34" charset="0"/>
              </a:rPr>
              <a:t>trabajadores</a:t>
            </a:r>
            <a:r>
              <a:rPr lang="es-MX" sz="1100" dirty="0" smtClean="0">
                <a:solidFill>
                  <a:schemeClr val="accent5">
                    <a:lumMod val="50000"/>
                  </a:schemeClr>
                </a:solidFill>
                <a:latin typeface="Arial" pitchFamily="34" charset="0"/>
                <a:cs typeface="Arial" pitchFamily="34" charset="0"/>
              </a:rPr>
              <a:t> </a:t>
            </a:r>
            <a:r>
              <a:rPr lang="es-MX" sz="1100" b="1" dirty="0" smtClean="0">
                <a:solidFill>
                  <a:schemeClr val="accent5">
                    <a:lumMod val="50000"/>
                  </a:schemeClr>
                </a:solidFill>
                <a:latin typeface="Arial" pitchFamily="34" charset="0"/>
                <a:cs typeface="Arial" pitchFamily="34" charset="0"/>
              </a:rPr>
              <a:t>permanentes</a:t>
            </a:r>
            <a:r>
              <a:rPr lang="es-MX" sz="1100" dirty="0" smtClean="0">
                <a:solidFill>
                  <a:schemeClr val="accent5">
                    <a:lumMod val="50000"/>
                  </a:schemeClr>
                </a:solidFill>
                <a:latin typeface="Arial" pitchFamily="34" charset="0"/>
                <a:cs typeface="Arial" pitchFamily="34" charset="0"/>
              </a:rPr>
              <a:t> y  una disminución de 285 </a:t>
            </a:r>
            <a:r>
              <a:rPr lang="es-MX" sz="1100" b="1" dirty="0" smtClean="0">
                <a:solidFill>
                  <a:schemeClr val="accent5">
                    <a:lumMod val="50000"/>
                  </a:schemeClr>
                </a:solidFill>
                <a:latin typeface="Arial" pitchFamily="34" charset="0"/>
                <a:cs typeface="Arial" pitchFamily="34" charset="0"/>
              </a:rPr>
              <a:t>trabajadores eventuales</a:t>
            </a:r>
            <a:r>
              <a:rPr lang="es-MX" sz="1100" dirty="0">
                <a:solidFill>
                  <a:schemeClr val="accent5">
                    <a:lumMod val="50000"/>
                  </a:schemeClr>
                </a:solidFill>
                <a:latin typeface="Arial" pitchFamily="34" charset="0"/>
                <a:cs typeface="Arial" pitchFamily="34" charset="0"/>
              </a:rPr>
              <a:t> </a:t>
            </a:r>
            <a:r>
              <a:rPr lang="es-MX" sz="1100" dirty="0" smtClean="0">
                <a:solidFill>
                  <a:schemeClr val="accent5">
                    <a:lumMod val="50000"/>
                  </a:schemeClr>
                </a:solidFill>
                <a:latin typeface="Arial" pitchFamily="34" charset="0"/>
                <a:cs typeface="Arial" pitchFamily="34" charset="0"/>
              </a:rPr>
              <a:t>para totalizar 272 trabajadores del campo menos. </a:t>
            </a:r>
          </a:p>
          <a:p>
            <a:pPr marL="495300" indent="-228600" algn="just">
              <a:buFont typeface="+mj-lt"/>
              <a:buAutoNum type="arabicPeriod"/>
            </a:pPr>
            <a:endParaRPr lang="es-MX" sz="1100" dirty="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dirty="0" smtClean="0">
                <a:solidFill>
                  <a:schemeClr val="accent5">
                    <a:lumMod val="50000"/>
                  </a:schemeClr>
                </a:solidFill>
                <a:latin typeface="Arial" pitchFamily="34" charset="0"/>
                <a:cs typeface="Arial" pitchFamily="34" charset="0"/>
              </a:rPr>
              <a:t>Un indicador comúnmente utilizado a nivel nacional es el que suma los trabajadores permanentes y eventuales urbanos </a:t>
            </a:r>
            <a:r>
              <a:rPr lang="es-MX" sz="1100" b="1" dirty="0" smtClean="0">
                <a:solidFill>
                  <a:schemeClr val="accent5">
                    <a:lumMod val="50000"/>
                  </a:schemeClr>
                </a:solidFill>
                <a:latin typeface="Arial" pitchFamily="34" charset="0"/>
                <a:cs typeface="Arial" pitchFamily="34" charset="0"/>
              </a:rPr>
              <a:t>(TPEU)</a:t>
            </a:r>
            <a:r>
              <a:rPr lang="es-MX" sz="1100" dirty="0" smtClean="0">
                <a:solidFill>
                  <a:schemeClr val="accent5">
                    <a:lumMod val="50000"/>
                  </a:schemeClr>
                </a:solidFill>
                <a:latin typeface="Arial" pitchFamily="34" charset="0"/>
                <a:cs typeface="Arial" pitchFamily="34" charset="0"/>
              </a:rPr>
              <a:t>, que en marzo de este año totalizaron 204 mil 832 trabajadores, mil 636 trabajadores más que el mes anterior. De marzo de 2011 a marzo de 2012 se tuvo un crecimiento de nueve mil 210 trabajadores en esta clasificación, es decir 4.71%, lo que coloca a Chiapas en el lugar número 22 a nivel nacional, en generación de empleos, en este periodo. </a:t>
            </a:r>
          </a:p>
        </p:txBody>
      </p:sp>
      <p:sp>
        <p:nvSpPr>
          <p:cNvPr id="4" name="3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Conclusiones</a:t>
            </a:r>
            <a:endParaRPr lang="es-MX" sz="2200" dirty="0">
              <a:solidFill>
                <a:schemeClr val="bg1"/>
              </a:solidFill>
              <a:latin typeface="+mj-lt"/>
            </a:endParaRPr>
          </a:p>
        </p:txBody>
      </p:sp>
    </p:spTree>
  </p:cSld>
  <p:clrMapOvr>
    <a:masterClrMapping/>
  </p:clrMapOvr>
  <p:transition spd="slow">
    <p:zoom/>
    <p:sndAc>
      <p:stSnd>
        <p:snd r:embed="rId2"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079612" y="4293096"/>
            <a:ext cx="6948772" cy="1692188"/>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a:solidFill>
                  <a:schemeClr val="accent5">
                    <a:lumMod val="50000"/>
                  </a:schemeClr>
                </a:solidFill>
                <a:latin typeface="Arial" pitchFamily="34" charset="0"/>
                <a:cs typeface="Arial" pitchFamily="34" charset="0"/>
              </a:rPr>
              <a:t>De acuerdo a los datos presentados por el IMSS en el mes de </a:t>
            </a:r>
            <a:r>
              <a:rPr lang="es-ES" sz="1200" dirty="0" smtClean="0">
                <a:solidFill>
                  <a:schemeClr val="accent5">
                    <a:lumMod val="50000"/>
                  </a:schemeClr>
                </a:solidFill>
                <a:latin typeface="Arial" pitchFamily="34" charset="0"/>
                <a:cs typeface="Arial" pitchFamily="34" charset="0"/>
              </a:rPr>
              <a:t>marzo de este año, a nivel nacional se registraron 15 millones 695 mil 679 trabajadores asegurados a este instituto, de los cuales 15 millones 401 mil 639 son trabajadores urbanos y 294 mil 40 son trabajadores del campo.</a:t>
            </a:r>
          </a:p>
          <a:p>
            <a:pPr algn="just"/>
            <a:endParaRPr lang="es-ES" sz="1200" dirty="0" smtClean="0">
              <a:solidFill>
                <a:schemeClr val="accent5">
                  <a:lumMod val="50000"/>
                </a:schemeClr>
              </a:solidFill>
              <a:latin typeface="Arial" pitchFamily="34" charset="0"/>
              <a:cs typeface="Arial" pitchFamily="34" charset="0"/>
            </a:endParaRPr>
          </a:p>
          <a:p>
            <a:pPr algn="just"/>
            <a:r>
              <a:rPr lang="es-ES" sz="1200" dirty="0">
                <a:solidFill>
                  <a:schemeClr val="accent5">
                    <a:lumMod val="50000"/>
                  </a:schemeClr>
                </a:solidFill>
                <a:latin typeface="Arial" pitchFamily="34" charset="0"/>
                <a:cs typeface="Arial" pitchFamily="34" charset="0"/>
              </a:rPr>
              <a:t>E</a:t>
            </a:r>
            <a:r>
              <a:rPr lang="es-ES" sz="1200" dirty="0" smtClean="0">
                <a:solidFill>
                  <a:schemeClr val="accent5">
                    <a:lumMod val="50000"/>
                  </a:schemeClr>
                </a:solidFill>
                <a:latin typeface="Arial" pitchFamily="34" charset="0"/>
                <a:cs typeface="Arial" pitchFamily="34" charset="0"/>
              </a:rPr>
              <a:t>l estado de Chiapas registró 202 mil 652 trabajadores urbanos y cinco mil 668 trabajadores del campo, haciendo un total de 208 mil 320 trabajadores asegurados al IMSS, que representan el 1.33% del total nacional. En comparación al mes de febrero de 2012 hay un aumento de mil 351 afiliados.</a:t>
            </a:r>
          </a:p>
        </p:txBody>
      </p:sp>
      <p:sp>
        <p:nvSpPr>
          <p:cNvPr id="8" name="7 CuadroTexto"/>
          <p:cNvSpPr txBox="1"/>
          <p:nvPr/>
        </p:nvSpPr>
        <p:spPr>
          <a:xfrm>
            <a:off x="3697489" y="747878"/>
            <a:ext cx="1653017" cy="276999"/>
          </a:xfrm>
          <a:prstGeom prst="rect">
            <a:avLst/>
          </a:prstGeom>
          <a:noFill/>
        </p:spPr>
        <p:txBody>
          <a:bodyPr wrap="none" rtlCol="0">
            <a:spAutoFit/>
          </a:bodyPr>
          <a:lstStyle/>
          <a:p>
            <a:r>
              <a:rPr lang="es-MX" sz="1200" b="1" dirty="0" smtClean="0">
                <a:solidFill>
                  <a:schemeClr val="accent5">
                    <a:lumMod val="50000"/>
                  </a:schemeClr>
                </a:solidFill>
              </a:rPr>
              <a:t>Chiapas Marzo 2012</a:t>
            </a:r>
            <a:endParaRPr lang="es-MX" sz="1200" b="1" dirty="0">
              <a:solidFill>
                <a:schemeClr val="accent5">
                  <a:lumMod val="50000"/>
                </a:schemeClr>
              </a:solidFill>
            </a:endParaRPr>
          </a:p>
        </p:txBody>
      </p:sp>
      <p:sp>
        <p:nvSpPr>
          <p:cNvPr id="7" name="6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9" name="3 Gráfico"/>
          <p:cNvGraphicFramePr>
            <a:graphicFrameLocks/>
          </p:cNvGraphicFramePr>
          <p:nvPr>
            <p:extLst>
              <p:ext uri="{D42A27DB-BD31-4B8C-83A1-F6EECF244321}">
                <p14:modId xmlns:p14="http://schemas.microsoft.com/office/powerpoint/2010/main" val="1576159149"/>
              </p:ext>
            </p:extLst>
          </p:nvPr>
        </p:nvGraphicFramePr>
        <p:xfrm>
          <a:off x="383759" y="1232756"/>
          <a:ext cx="8340477" cy="3024336"/>
        </p:xfrm>
        <a:graphic>
          <a:graphicData uri="http://schemas.openxmlformats.org/drawingml/2006/chart">
            <c:chart xmlns:c="http://schemas.openxmlformats.org/drawingml/2006/chart" xmlns:r="http://schemas.openxmlformats.org/officeDocument/2006/relationships" r:id="rId4"/>
          </a:graphicData>
        </a:graphic>
      </p:graphicFrame>
      <p:sp>
        <p:nvSpPr>
          <p:cNvPr id="10" name="9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asegurados al IMSS</a:t>
            </a:r>
            <a:endParaRPr lang="es-MX" sz="2200" dirty="0">
              <a:solidFill>
                <a:schemeClr val="bg1"/>
              </a:solidFill>
              <a:latin typeface="+mj-lt"/>
            </a:endParaRPr>
          </a:p>
        </p:txBody>
      </p:sp>
    </p:spTree>
  </p:cSld>
  <p:clrMapOvr>
    <a:masterClrMapping/>
  </p:clrMapOvr>
  <p:transition spd="slow">
    <p:zoom/>
    <p:sndAc>
      <p:stSnd>
        <p:snd r:embed="rId3"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647564" y="4797152"/>
            <a:ext cx="7997421" cy="122413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smtClean="0">
                <a:solidFill>
                  <a:schemeClr val="accent5">
                    <a:lumMod val="50000"/>
                  </a:schemeClr>
                </a:solidFill>
                <a:latin typeface="Arial" pitchFamily="34" charset="0"/>
                <a:cs typeface="Arial" pitchFamily="34" charset="0"/>
              </a:rPr>
              <a:t>De acuerdo a los datos presentados por el IMSS en el mes de marzo de 2012, el estado de Chiapas registró 202 mil 652 trabajadores </a:t>
            </a:r>
            <a:r>
              <a:rPr lang="es-ES" sz="1200" dirty="0">
                <a:solidFill>
                  <a:schemeClr val="accent5">
                    <a:lumMod val="50000"/>
                  </a:schemeClr>
                </a:solidFill>
                <a:latin typeface="Arial" pitchFamily="34" charset="0"/>
                <a:cs typeface="Arial" pitchFamily="34" charset="0"/>
              </a:rPr>
              <a:t>urbanos asegurados, </a:t>
            </a:r>
            <a:r>
              <a:rPr lang="es-ES" sz="1200" dirty="0" smtClean="0">
                <a:solidFill>
                  <a:schemeClr val="accent5">
                    <a:lumMod val="50000"/>
                  </a:schemeClr>
                </a:solidFill>
                <a:latin typeface="Arial" pitchFamily="34" charset="0"/>
                <a:cs typeface="Arial" pitchFamily="34" charset="0"/>
              </a:rPr>
              <a:t>en las categorías de permanentes (181 mil 331) y eventuales (21 mil 321). En relación al mes de febrero se tiene un incremento de 0.8% equivalente a mil 623 trabajadores urbanos totales.</a:t>
            </a:r>
          </a:p>
          <a:p>
            <a:pPr algn="just"/>
            <a:endParaRPr lang="es-ES" sz="1200" dirty="0">
              <a:solidFill>
                <a:schemeClr val="accent5">
                  <a:lumMod val="50000"/>
                </a:schemeClr>
              </a:solidFill>
              <a:latin typeface="Arial" pitchFamily="34" charset="0"/>
              <a:cs typeface="Arial" pitchFamily="34" charset="0"/>
            </a:endParaRPr>
          </a:p>
          <a:p>
            <a:pPr algn="just"/>
            <a:r>
              <a:rPr lang="es-ES" sz="1200" dirty="0" smtClean="0">
                <a:solidFill>
                  <a:schemeClr val="accent5">
                    <a:lumMod val="50000"/>
                  </a:schemeClr>
                </a:solidFill>
                <a:latin typeface="Arial" pitchFamily="34" charset="0"/>
                <a:cs typeface="Arial" pitchFamily="34" charset="0"/>
              </a:rPr>
              <a:t>De marzo de 2011 a marzo de 2012 se observa un aumento de ocho mil 318 trabajadores en el ámbito urbano es decir, 4.3 por ciento.</a:t>
            </a:r>
          </a:p>
        </p:txBody>
      </p:sp>
      <p:sp>
        <p:nvSpPr>
          <p:cNvPr id="5" name="4 CuadroTexto"/>
          <p:cNvSpPr txBox="1"/>
          <p:nvPr/>
        </p:nvSpPr>
        <p:spPr>
          <a:xfrm>
            <a:off x="3055807" y="1055655"/>
            <a:ext cx="3088859" cy="276999"/>
          </a:xfrm>
          <a:prstGeom prst="rect">
            <a:avLst/>
          </a:prstGeom>
          <a:noFill/>
        </p:spPr>
        <p:txBody>
          <a:bodyPr wrap="none" rtlCol="0">
            <a:spAutoFit/>
          </a:bodyPr>
          <a:lstStyle/>
          <a:p>
            <a:r>
              <a:rPr lang="es-MX" sz="1200" b="1" dirty="0" smtClean="0">
                <a:solidFill>
                  <a:schemeClr val="accent5">
                    <a:lumMod val="50000"/>
                  </a:schemeClr>
                </a:solidFill>
              </a:rPr>
              <a:t>Chiapas Marzo de 2011 a Marzo de 2012</a:t>
            </a:r>
            <a:endParaRPr lang="es-MX" sz="1200" b="1" dirty="0">
              <a:solidFill>
                <a:schemeClr val="accent5">
                  <a:lumMod val="50000"/>
                </a:schemeClr>
              </a:solidFill>
            </a:endParaRPr>
          </a:p>
        </p:txBody>
      </p:sp>
      <p:sp>
        <p:nvSpPr>
          <p:cNvPr id="11" name="10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8" name="8 Gráfico"/>
          <p:cNvGraphicFramePr>
            <a:graphicFrameLocks/>
          </p:cNvGraphicFramePr>
          <p:nvPr>
            <p:extLst>
              <p:ext uri="{D42A27DB-BD31-4B8C-83A1-F6EECF244321}">
                <p14:modId xmlns:p14="http://schemas.microsoft.com/office/powerpoint/2010/main" val="2824594551"/>
              </p:ext>
            </p:extLst>
          </p:nvPr>
        </p:nvGraphicFramePr>
        <p:xfrm>
          <a:off x="519057" y="1484784"/>
          <a:ext cx="8301415" cy="3276364"/>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urbanos</a:t>
            </a:r>
            <a:endParaRPr lang="es-MX" sz="2200" dirty="0">
              <a:solidFill>
                <a:schemeClr val="bg1"/>
              </a:solidFill>
              <a:latin typeface="+mj-lt"/>
            </a:endParaRPr>
          </a:p>
        </p:txBody>
      </p:sp>
    </p:spTree>
  </p:cSld>
  <p:clrMapOvr>
    <a:masterClrMapping/>
  </p:clrMapOvr>
  <p:transition spd="slow">
    <p:zoom/>
    <p:sndAc>
      <p:stSnd>
        <p:snd r:embed="rId2" name="wind.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007605" y="4653136"/>
            <a:ext cx="7560840" cy="11881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smtClean="0">
                <a:solidFill>
                  <a:schemeClr val="accent5">
                    <a:lumMod val="50000"/>
                  </a:schemeClr>
                </a:solidFill>
                <a:latin typeface="Arial" pitchFamily="34" charset="0"/>
                <a:cs typeface="Arial" pitchFamily="34" charset="0"/>
              </a:rPr>
              <a:t>Por otra parte los trabajadores del campo registrados en el instituto en el mes de marzo de 2012 en Chiapas totalizaron cinco mil 668, en las categorías de permanentes (dos mil 180) y eventuales (tres mil 488). En relación al mes de febrero se tiene un descenso de 4.6% equivalente a 272 trabajadores del campo menos.</a:t>
            </a:r>
          </a:p>
          <a:p>
            <a:pPr algn="just"/>
            <a:endParaRPr lang="es-ES" sz="1200" dirty="0">
              <a:solidFill>
                <a:schemeClr val="accent5">
                  <a:lumMod val="50000"/>
                </a:schemeClr>
              </a:solidFill>
              <a:latin typeface="Arial" pitchFamily="34" charset="0"/>
              <a:cs typeface="Arial" pitchFamily="34" charset="0"/>
            </a:endParaRPr>
          </a:p>
          <a:p>
            <a:pPr algn="just"/>
            <a:r>
              <a:rPr lang="es-ES" sz="1200" dirty="0" smtClean="0">
                <a:solidFill>
                  <a:schemeClr val="accent5">
                    <a:lumMod val="50000"/>
                  </a:schemeClr>
                </a:solidFill>
                <a:latin typeface="Arial" pitchFamily="34" charset="0"/>
                <a:cs typeface="Arial" pitchFamily="34" charset="0"/>
              </a:rPr>
              <a:t>De marzo del año 2011 a marzo de este año se tiene un aumento de mil 259 trabajadores del campo, es decir, un crecimiento de 28.6 por ciento.</a:t>
            </a:r>
            <a:endParaRPr lang="es-ES" sz="1200" dirty="0">
              <a:solidFill>
                <a:schemeClr val="accent5">
                  <a:lumMod val="50000"/>
                </a:schemeClr>
              </a:solidFill>
              <a:latin typeface="Arial" pitchFamily="34" charset="0"/>
              <a:cs typeface="Arial" pitchFamily="34" charset="0"/>
            </a:endParaRPr>
          </a:p>
        </p:txBody>
      </p:sp>
      <p:sp>
        <p:nvSpPr>
          <p:cNvPr id="5" name="4 CuadroTexto"/>
          <p:cNvSpPr txBox="1"/>
          <p:nvPr/>
        </p:nvSpPr>
        <p:spPr>
          <a:xfrm>
            <a:off x="3231307" y="872716"/>
            <a:ext cx="3104889" cy="276999"/>
          </a:xfrm>
          <a:prstGeom prst="rect">
            <a:avLst/>
          </a:prstGeom>
          <a:noFill/>
        </p:spPr>
        <p:txBody>
          <a:bodyPr wrap="none" rtlCol="0">
            <a:spAutoFit/>
          </a:bodyPr>
          <a:lstStyle/>
          <a:p>
            <a:r>
              <a:rPr lang="es-MX" sz="1200" b="1" dirty="0" smtClean="0">
                <a:solidFill>
                  <a:schemeClr val="accent5">
                    <a:lumMod val="50000"/>
                  </a:schemeClr>
                </a:solidFill>
              </a:rPr>
              <a:t>Chiapas marzo de 2011 a marzo de 2012</a:t>
            </a:r>
            <a:endParaRPr lang="es-MX" sz="1200" b="1" dirty="0">
              <a:solidFill>
                <a:schemeClr val="accent5">
                  <a:lumMod val="50000"/>
                </a:schemeClr>
              </a:solidFill>
            </a:endParaRPr>
          </a:p>
        </p:txBody>
      </p:sp>
      <p:sp>
        <p:nvSpPr>
          <p:cNvPr id="11" name="10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7" name="9 Gráfico"/>
          <p:cNvGraphicFramePr>
            <a:graphicFrameLocks/>
          </p:cNvGraphicFramePr>
          <p:nvPr>
            <p:extLst>
              <p:ext uri="{D42A27DB-BD31-4B8C-83A1-F6EECF244321}">
                <p14:modId xmlns:p14="http://schemas.microsoft.com/office/powerpoint/2010/main" val="14803366"/>
              </p:ext>
            </p:extLst>
          </p:nvPr>
        </p:nvGraphicFramePr>
        <p:xfrm>
          <a:off x="540643" y="1304764"/>
          <a:ext cx="8165207"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del campo</a:t>
            </a:r>
            <a:endParaRPr lang="es-MX" sz="2200" dirty="0">
              <a:solidFill>
                <a:schemeClr val="bg1"/>
              </a:solidFill>
              <a:latin typeface="+mj-lt"/>
            </a:endParaRPr>
          </a:p>
        </p:txBody>
      </p:sp>
    </p:spTree>
    <p:extLst>
      <p:ext uri="{BB962C8B-B14F-4D97-AF65-F5344CB8AC3E}">
        <p14:creationId xmlns:p14="http://schemas.microsoft.com/office/powerpoint/2010/main" val="910451548"/>
      </p:ext>
    </p:extLst>
  </p:cSld>
  <p:clrMapOvr>
    <a:masterClrMapping/>
  </p:clrMapOvr>
  <p:transition spd="slow">
    <p:zoom/>
    <p:sndAc>
      <p:stSnd>
        <p:snd r:embed="rId2" name="wind.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71601" y="4832734"/>
            <a:ext cx="7452828" cy="1152550"/>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smtClean="0">
                <a:solidFill>
                  <a:schemeClr val="accent5">
                    <a:lumMod val="50000"/>
                  </a:schemeClr>
                </a:solidFill>
                <a:latin typeface="Arial" pitchFamily="34" charset="0"/>
                <a:cs typeface="Arial" pitchFamily="34" charset="0"/>
              </a:rPr>
              <a:t>En Chiapas al mes de marzo de 2012 se tienen registrados 208 mil 320 trabajadores asegurados al IMSS, de los cuales 183 mil 511 son trabajadores permanentes (urbanos y del campo), cifra que representa el 88.09% de los trabajadores afiliados a esta institución; este porcentaje ubica al estado en el séptimo lugar en este rubro en el contexto nacional, ubicándose  por arriba de entidades como  Durango, Guanajuato y </a:t>
            </a:r>
            <a:r>
              <a:rPr lang="es-ES" sz="1200" dirty="0">
                <a:solidFill>
                  <a:schemeClr val="accent5">
                    <a:lumMod val="50000"/>
                  </a:schemeClr>
                </a:solidFill>
                <a:latin typeface="Arial" pitchFamily="34" charset="0"/>
                <a:cs typeface="Arial" pitchFamily="34" charset="0"/>
              </a:rPr>
              <a:t>Tamaulipas entre otras; </a:t>
            </a:r>
            <a:r>
              <a:rPr lang="es-ES" sz="1200" dirty="0" smtClean="0">
                <a:solidFill>
                  <a:schemeClr val="accent5">
                    <a:lumMod val="50000"/>
                  </a:schemeClr>
                </a:solidFill>
                <a:latin typeface="Arial" pitchFamily="34" charset="0"/>
                <a:cs typeface="Arial" pitchFamily="34" charset="0"/>
              </a:rPr>
              <a:t>incluso del valor nacional.</a:t>
            </a:r>
          </a:p>
        </p:txBody>
      </p:sp>
      <p:sp>
        <p:nvSpPr>
          <p:cNvPr id="4" name="3 CuadroTexto"/>
          <p:cNvSpPr txBox="1"/>
          <p:nvPr/>
        </p:nvSpPr>
        <p:spPr>
          <a:xfrm>
            <a:off x="1295636" y="836712"/>
            <a:ext cx="6744001" cy="276999"/>
          </a:xfrm>
          <a:prstGeom prst="rect">
            <a:avLst/>
          </a:prstGeom>
          <a:noFill/>
        </p:spPr>
        <p:txBody>
          <a:bodyPr wrap="square" rtlCol="0">
            <a:spAutoFit/>
          </a:bodyPr>
          <a:lstStyle/>
          <a:p>
            <a:pPr algn="ctr"/>
            <a:r>
              <a:rPr lang="es-MX" sz="1200" b="1" dirty="0" smtClean="0">
                <a:solidFill>
                  <a:schemeClr val="accent5">
                    <a:lumMod val="50000"/>
                  </a:schemeClr>
                </a:solidFill>
              </a:rPr>
              <a:t>Porcentajes en relación al total de trabajadores asegurados, Marzo 2012</a:t>
            </a:r>
            <a:endParaRPr lang="es-MX" sz="1200" b="1" dirty="0">
              <a:solidFill>
                <a:schemeClr val="accent5">
                  <a:lumMod val="50000"/>
                </a:schemeClr>
              </a:solidFill>
            </a:endParaRPr>
          </a:p>
        </p:txBody>
      </p:sp>
      <p:sp>
        <p:nvSpPr>
          <p:cNvPr id="6" name="5 CuadroTexto"/>
          <p:cNvSpPr txBox="1"/>
          <p:nvPr/>
        </p:nvSpPr>
        <p:spPr>
          <a:xfrm>
            <a:off x="519057" y="6588141"/>
            <a:ext cx="525496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t>Fuente:	IMSS</a:t>
            </a:r>
            <a:r>
              <a:rPr lang="es-ES" sz="700" dirty="0"/>
              <a:t>.</a:t>
            </a:r>
            <a:r>
              <a:rPr lang="es-ES" sz="700" baseline="0" dirty="0"/>
              <a:t> Instituto Mexicano del Seguro Social. http://www.imss.gob.mx/estadisticas/financieras/Cubo.htm</a:t>
            </a:r>
          </a:p>
        </p:txBody>
      </p:sp>
      <p:graphicFrame>
        <p:nvGraphicFramePr>
          <p:cNvPr id="7" name="2 Gráfico"/>
          <p:cNvGraphicFramePr>
            <a:graphicFrameLocks/>
          </p:cNvGraphicFramePr>
          <p:nvPr>
            <p:extLst>
              <p:ext uri="{D42A27DB-BD31-4B8C-83A1-F6EECF244321}">
                <p14:modId xmlns:p14="http://schemas.microsoft.com/office/powerpoint/2010/main" val="2815617952"/>
              </p:ext>
            </p:extLst>
          </p:nvPr>
        </p:nvGraphicFramePr>
        <p:xfrm>
          <a:off x="600383" y="1232756"/>
          <a:ext cx="8094290" cy="3612502"/>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permanentes por entidad federativa</a:t>
            </a:r>
            <a:endParaRPr lang="es-MX" sz="2200" dirty="0">
              <a:solidFill>
                <a:schemeClr val="bg1"/>
              </a:solidFill>
              <a:latin typeface="+mj-lt"/>
            </a:endParaRPr>
          </a:p>
        </p:txBody>
      </p:sp>
    </p:spTree>
  </p:cSld>
  <p:clrMapOvr>
    <a:masterClrMapping/>
  </p:clrMapOvr>
  <p:transition spd="slow">
    <p:zoom/>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69522" y="3825044"/>
            <a:ext cx="8568952" cy="2196824"/>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accent5">
                    <a:lumMod val="50000"/>
                  </a:schemeClr>
                </a:solidFill>
                <a:latin typeface="Arial" pitchFamily="34" charset="0"/>
                <a:cs typeface="Arial" pitchFamily="34" charset="0"/>
              </a:rPr>
              <a:t>A nivel nacional </a:t>
            </a:r>
            <a:r>
              <a:rPr lang="es-MX" sz="1100" dirty="0" smtClean="0">
                <a:solidFill>
                  <a:schemeClr val="accent5">
                    <a:lumMod val="50000"/>
                  </a:schemeClr>
                </a:solidFill>
                <a:latin typeface="Arial" pitchFamily="34" charset="0"/>
                <a:cs typeface="Arial" pitchFamily="34" charset="0"/>
              </a:rPr>
              <a:t>la actividad económica que registró </a:t>
            </a:r>
            <a:r>
              <a:rPr lang="es-MX" sz="1100" dirty="0">
                <a:solidFill>
                  <a:schemeClr val="accent5">
                    <a:lumMod val="50000"/>
                  </a:schemeClr>
                </a:solidFill>
                <a:latin typeface="Arial" pitchFamily="34" charset="0"/>
                <a:cs typeface="Arial" pitchFamily="34" charset="0"/>
              </a:rPr>
              <a:t>más trabajadores permanentes </a:t>
            </a:r>
            <a:r>
              <a:rPr lang="es-MX" sz="1100" dirty="0" smtClean="0">
                <a:solidFill>
                  <a:schemeClr val="accent5">
                    <a:lumMod val="50000"/>
                  </a:schemeClr>
                </a:solidFill>
                <a:latin typeface="Arial" pitchFamily="34" charset="0"/>
                <a:cs typeface="Arial" pitchFamily="34" charset="0"/>
              </a:rPr>
              <a:t>fue la Industria </a:t>
            </a:r>
            <a:r>
              <a:rPr lang="es-MX" sz="1100" dirty="0">
                <a:solidFill>
                  <a:schemeClr val="accent5">
                    <a:lumMod val="50000"/>
                  </a:schemeClr>
                </a:solidFill>
                <a:latin typeface="Arial" pitchFamily="34" charset="0"/>
                <a:cs typeface="Arial" pitchFamily="34" charset="0"/>
              </a:rPr>
              <a:t>de </a:t>
            </a:r>
            <a:r>
              <a:rPr lang="es-MX" sz="1100" dirty="0" smtClean="0">
                <a:solidFill>
                  <a:schemeClr val="accent5">
                    <a:lumMod val="50000"/>
                  </a:schemeClr>
                </a:solidFill>
                <a:latin typeface="Arial" pitchFamily="34" charset="0"/>
                <a:cs typeface="Arial" pitchFamily="34" charset="0"/>
              </a:rPr>
              <a:t>la transformación </a:t>
            </a:r>
            <a:r>
              <a:rPr lang="es-MX" sz="1100" dirty="0">
                <a:solidFill>
                  <a:schemeClr val="accent5">
                    <a:lumMod val="50000"/>
                  </a:schemeClr>
                </a:solidFill>
                <a:latin typeface="Arial" pitchFamily="34" charset="0"/>
                <a:cs typeface="Arial" pitchFamily="34" charset="0"/>
              </a:rPr>
              <a:t>con un </a:t>
            </a:r>
            <a:r>
              <a:rPr lang="es-MX" sz="1100" dirty="0" smtClean="0">
                <a:solidFill>
                  <a:schemeClr val="accent5">
                    <a:lumMod val="50000"/>
                  </a:schemeClr>
                </a:solidFill>
                <a:latin typeface="Arial" pitchFamily="34" charset="0"/>
                <a:cs typeface="Arial" pitchFamily="34" charset="0"/>
              </a:rPr>
              <a:t>26.2%, seguida </a:t>
            </a:r>
            <a:r>
              <a:rPr lang="es-MX" sz="1100" dirty="0">
                <a:solidFill>
                  <a:schemeClr val="accent5">
                    <a:lumMod val="50000"/>
                  </a:schemeClr>
                </a:solidFill>
                <a:latin typeface="Arial" pitchFamily="34" charset="0"/>
                <a:cs typeface="Arial" pitchFamily="34" charset="0"/>
              </a:rPr>
              <a:t>por </a:t>
            </a:r>
            <a:r>
              <a:rPr lang="es-MX" sz="1100" dirty="0" smtClean="0">
                <a:solidFill>
                  <a:schemeClr val="accent5">
                    <a:lumMod val="50000"/>
                  </a:schemeClr>
                </a:solidFill>
                <a:latin typeface="Arial" pitchFamily="34" charset="0"/>
                <a:cs typeface="Arial" pitchFamily="34" charset="0"/>
              </a:rPr>
              <a:t>la de Servicios para empresas, personas y el hogar </a:t>
            </a:r>
            <a:r>
              <a:rPr lang="es-MX" sz="1100" dirty="0">
                <a:solidFill>
                  <a:schemeClr val="accent5">
                    <a:lumMod val="50000"/>
                  </a:schemeClr>
                </a:solidFill>
                <a:latin typeface="Arial" pitchFamily="34" charset="0"/>
                <a:cs typeface="Arial" pitchFamily="34" charset="0"/>
              </a:rPr>
              <a:t>con el </a:t>
            </a:r>
            <a:r>
              <a:rPr lang="es-MX" sz="1100" dirty="0" smtClean="0">
                <a:solidFill>
                  <a:schemeClr val="accent5">
                    <a:lumMod val="50000"/>
                  </a:schemeClr>
                </a:solidFill>
                <a:latin typeface="Arial" pitchFamily="34" charset="0"/>
                <a:cs typeface="Arial" pitchFamily="34" charset="0"/>
              </a:rPr>
              <a:t>24.6% </a:t>
            </a:r>
            <a:r>
              <a:rPr lang="es-MX" sz="1100" dirty="0">
                <a:solidFill>
                  <a:schemeClr val="accent5">
                    <a:lumMod val="50000"/>
                  </a:schemeClr>
                </a:solidFill>
                <a:latin typeface="Arial" pitchFamily="34" charset="0"/>
                <a:cs typeface="Arial" pitchFamily="34" charset="0"/>
              </a:rPr>
              <a:t>y </a:t>
            </a:r>
            <a:r>
              <a:rPr lang="es-MX" sz="1100" dirty="0" smtClean="0">
                <a:solidFill>
                  <a:schemeClr val="accent5">
                    <a:lumMod val="50000"/>
                  </a:schemeClr>
                </a:solidFill>
                <a:latin typeface="Arial" pitchFamily="34" charset="0"/>
                <a:cs typeface="Arial" pitchFamily="34" charset="0"/>
              </a:rPr>
              <a:t>Comercio </a:t>
            </a:r>
            <a:r>
              <a:rPr lang="es-MX" sz="1100" dirty="0">
                <a:solidFill>
                  <a:schemeClr val="accent5">
                    <a:lumMod val="50000"/>
                  </a:schemeClr>
                </a:solidFill>
                <a:latin typeface="Arial" pitchFamily="34" charset="0"/>
                <a:cs typeface="Arial" pitchFamily="34" charset="0"/>
              </a:rPr>
              <a:t>con el </a:t>
            </a:r>
            <a:r>
              <a:rPr lang="es-MX" sz="1100" dirty="0" smtClean="0">
                <a:solidFill>
                  <a:schemeClr val="accent5">
                    <a:lumMod val="50000"/>
                  </a:schemeClr>
                </a:solidFill>
                <a:latin typeface="Arial" pitchFamily="34" charset="0"/>
                <a:cs typeface="Arial" pitchFamily="34" charset="0"/>
              </a:rPr>
              <a:t>21.6 </a:t>
            </a:r>
            <a:r>
              <a:rPr lang="es-MX" sz="1100" dirty="0">
                <a:solidFill>
                  <a:schemeClr val="accent5">
                    <a:lumMod val="50000"/>
                  </a:schemeClr>
                </a:solidFill>
                <a:latin typeface="Arial" pitchFamily="34" charset="0"/>
                <a:cs typeface="Arial" pitchFamily="34" charset="0"/>
              </a:rPr>
              <a:t>por ciento</a:t>
            </a:r>
            <a:r>
              <a:rPr lang="es-MX" sz="1100" dirty="0" smtClean="0">
                <a:solidFill>
                  <a:schemeClr val="accent5">
                    <a:lumMod val="50000"/>
                  </a:schemeClr>
                </a:solidFill>
                <a:latin typeface="Arial" pitchFamily="34" charset="0"/>
                <a:cs typeface="Arial" pitchFamily="34" charset="0"/>
              </a:rPr>
              <a:t>. </a:t>
            </a:r>
            <a:endParaRPr lang="es-ES" sz="1100" dirty="0">
              <a:solidFill>
                <a:schemeClr val="accent5">
                  <a:lumMod val="50000"/>
                </a:schemeClr>
              </a:solidFill>
              <a:latin typeface="Arial" pitchFamily="34" charset="0"/>
              <a:cs typeface="Arial" pitchFamily="34" charset="0"/>
            </a:endParaRPr>
          </a:p>
          <a:p>
            <a:pPr algn="just"/>
            <a:endParaRPr lang="es-ES" sz="1100" dirty="0" smtClean="0">
              <a:solidFill>
                <a:schemeClr val="accent5">
                  <a:lumMod val="50000"/>
                </a:schemeClr>
              </a:solidFill>
              <a:latin typeface="Arial" pitchFamily="34" charset="0"/>
              <a:cs typeface="Arial" pitchFamily="34" charset="0"/>
            </a:endParaRPr>
          </a:p>
          <a:p>
            <a:pPr algn="just"/>
            <a:r>
              <a:rPr lang="es-ES" sz="1100" dirty="0" smtClean="0">
                <a:solidFill>
                  <a:schemeClr val="accent5">
                    <a:lumMod val="50000"/>
                  </a:schemeClr>
                </a:solidFill>
                <a:latin typeface="Arial" pitchFamily="34" charset="0"/>
                <a:cs typeface="Arial" pitchFamily="34" charset="0"/>
              </a:rPr>
              <a:t>En el caso de Chiapas los trabajadores permanentes por actividad económica en marzo, registran un mayor número en la actividad de Servicios sociales y comunales con 54 mil 577 </a:t>
            </a:r>
            <a:r>
              <a:rPr lang="es-ES" sz="1100" dirty="0">
                <a:solidFill>
                  <a:schemeClr val="accent5">
                    <a:lumMod val="50000"/>
                  </a:schemeClr>
                </a:solidFill>
                <a:latin typeface="Arial" pitchFamily="34" charset="0"/>
                <a:cs typeface="Arial" pitchFamily="34" charset="0"/>
              </a:rPr>
              <a:t>trabajadores (</a:t>
            </a:r>
            <a:r>
              <a:rPr lang="es-ES" sz="1100" dirty="0" smtClean="0">
                <a:solidFill>
                  <a:schemeClr val="accent5">
                    <a:lumMod val="50000"/>
                  </a:schemeClr>
                </a:solidFill>
                <a:latin typeface="Arial" pitchFamily="34" charset="0"/>
                <a:cs typeface="Arial" pitchFamily="34" charset="0"/>
              </a:rPr>
              <a:t>29.7%), con un aumento de 616 </a:t>
            </a:r>
            <a:r>
              <a:rPr lang="es-ES" sz="1100" dirty="0">
                <a:solidFill>
                  <a:schemeClr val="accent5">
                    <a:lumMod val="50000"/>
                  </a:schemeClr>
                </a:solidFill>
                <a:latin typeface="Arial" pitchFamily="34" charset="0"/>
                <a:cs typeface="Arial" pitchFamily="34" charset="0"/>
              </a:rPr>
              <a:t>trabajadores </a:t>
            </a:r>
            <a:r>
              <a:rPr lang="es-ES" sz="1100" dirty="0" smtClean="0">
                <a:solidFill>
                  <a:schemeClr val="accent5">
                    <a:lumMod val="50000"/>
                  </a:schemeClr>
                </a:solidFill>
                <a:latin typeface="Arial" pitchFamily="34" charset="0"/>
                <a:cs typeface="Arial" pitchFamily="34" charset="0"/>
              </a:rPr>
              <a:t>en relación al </a:t>
            </a:r>
            <a:r>
              <a:rPr lang="es-ES" sz="1100" dirty="0">
                <a:solidFill>
                  <a:schemeClr val="accent5">
                    <a:lumMod val="50000"/>
                  </a:schemeClr>
                </a:solidFill>
                <a:latin typeface="Arial" pitchFamily="34" charset="0"/>
                <a:cs typeface="Arial" pitchFamily="34" charset="0"/>
              </a:rPr>
              <a:t>mes </a:t>
            </a:r>
            <a:r>
              <a:rPr lang="es-ES" sz="1100" dirty="0" smtClean="0">
                <a:solidFill>
                  <a:schemeClr val="accent5">
                    <a:lumMod val="50000"/>
                  </a:schemeClr>
                </a:solidFill>
                <a:latin typeface="Arial" pitchFamily="34" charset="0"/>
                <a:cs typeface="Arial" pitchFamily="34" charset="0"/>
              </a:rPr>
              <a:t>anterior; seguida por la de </a:t>
            </a:r>
            <a:r>
              <a:rPr lang="es-ES" sz="1100" dirty="0">
                <a:solidFill>
                  <a:schemeClr val="accent5">
                    <a:lumMod val="50000"/>
                  </a:schemeClr>
                </a:solidFill>
                <a:latin typeface="Arial" pitchFamily="34" charset="0"/>
                <a:cs typeface="Arial" pitchFamily="34" charset="0"/>
              </a:rPr>
              <a:t>Comercio con </a:t>
            </a:r>
            <a:r>
              <a:rPr lang="es-ES" sz="1100" dirty="0" smtClean="0">
                <a:solidFill>
                  <a:schemeClr val="accent5">
                    <a:lumMod val="50000"/>
                  </a:schemeClr>
                </a:solidFill>
                <a:latin typeface="Arial" pitchFamily="34" charset="0"/>
                <a:cs typeface="Arial" pitchFamily="34" charset="0"/>
              </a:rPr>
              <a:t>49 mil 401 </a:t>
            </a:r>
            <a:r>
              <a:rPr lang="es-ES" sz="1100" dirty="0">
                <a:solidFill>
                  <a:schemeClr val="accent5">
                    <a:lumMod val="50000"/>
                  </a:schemeClr>
                </a:solidFill>
                <a:latin typeface="Arial" pitchFamily="34" charset="0"/>
                <a:cs typeface="Arial" pitchFamily="34" charset="0"/>
              </a:rPr>
              <a:t>trabajadores, (</a:t>
            </a:r>
            <a:r>
              <a:rPr lang="es-ES" sz="1100" dirty="0" smtClean="0">
                <a:solidFill>
                  <a:schemeClr val="accent5">
                    <a:lumMod val="50000"/>
                  </a:schemeClr>
                </a:solidFill>
                <a:latin typeface="Arial" pitchFamily="34" charset="0"/>
                <a:cs typeface="Arial" pitchFamily="34" charset="0"/>
              </a:rPr>
              <a:t>26.9%) con 131 trabajadores más; y la de Servicios para empresas, personas y el hogar con 36 mil 374 trabajadores (19.8%) con 278 trabajadores más respecto al mes anterior.</a:t>
            </a:r>
          </a:p>
          <a:p>
            <a:pPr algn="just"/>
            <a:endParaRPr lang="es-ES" sz="1100" dirty="0" smtClean="0">
              <a:solidFill>
                <a:schemeClr val="accent5">
                  <a:lumMod val="50000"/>
                </a:schemeClr>
              </a:solidFill>
              <a:latin typeface="Arial" pitchFamily="34" charset="0"/>
              <a:cs typeface="Arial" pitchFamily="34" charset="0"/>
            </a:endParaRPr>
          </a:p>
          <a:p>
            <a:pPr algn="just"/>
            <a:r>
              <a:rPr lang="es-ES" sz="1100" dirty="0" smtClean="0">
                <a:solidFill>
                  <a:schemeClr val="accent5">
                    <a:lumMod val="50000"/>
                  </a:schemeClr>
                </a:solidFill>
                <a:latin typeface="Arial" pitchFamily="34" charset="0"/>
                <a:cs typeface="Arial" pitchFamily="34" charset="0"/>
              </a:rPr>
              <a:t>Otras actividades con menor número de trabajadores afiliados son: las Industrias de transformación con 14 mil 669 trabajadores (8.0%) con 128 trabajadores más respecto al mes pasado; las actividades del Sector primario con 10 mil 988 trabajadores (6.0%) con 226 trabajadores menos que en febrero; la Industria de la construcción con ocho mil 289 trabajadores (4.5%) con 152 trabajadores menos; Transportes y comunicaciones con seis mil 225 (3.4%) con 45 trabajadores más; Industria eléctrica, captación y suministro de agua potable con mil 937 (1.1%) con nueve trabajadores menos; y las Industrias extractivas con mil 51 trabajadores  (0.6%) con 16 trabajadores más.</a:t>
            </a:r>
            <a:endParaRPr lang="es-ES" sz="1100" dirty="0">
              <a:solidFill>
                <a:schemeClr val="accent5">
                  <a:lumMod val="50000"/>
                </a:schemeClr>
              </a:solidFill>
              <a:latin typeface="Arial" pitchFamily="34" charset="0"/>
              <a:cs typeface="Arial" pitchFamily="34" charset="0"/>
            </a:endParaRPr>
          </a:p>
        </p:txBody>
      </p:sp>
      <p:sp>
        <p:nvSpPr>
          <p:cNvPr id="4" name="3 CuadroTexto"/>
          <p:cNvSpPr txBox="1"/>
          <p:nvPr/>
        </p:nvSpPr>
        <p:spPr>
          <a:xfrm>
            <a:off x="3613929" y="737822"/>
            <a:ext cx="1895071" cy="307777"/>
          </a:xfrm>
          <a:prstGeom prst="rect">
            <a:avLst/>
          </a:prstGeom>
          <a:noFill/>
        </p:spPr>
        <p:txBody>
          <a:bodyPr wrap="none" rtlCol="0">
            <a:spAutoFit/>
          </a:bodyPr>
          <a:lstStyle/>
          <a:p>
            <a:r>
              <a:rPr lang="es-MX" sz="1400" b="1" dirty="0" smtClean="0">
                <a:solidFill>
                  <a:schemeClr val="accent5">
                    <a:lumMod val="50000"/>
                  </a:schemeClr>
                </a:solidFill>
              </a:rPr>
              <a:t>Chiapas Marzo 2012</a:t>
            </a:r>
            <a:endParaRPr lang="es-MX" sz="1400" b="1" dirty="0">
              <a:solidFill>
                <a:schemeClr val="accent5">
                  <a:lumMod val="50000"/>
                </a:schemeClr>
              </a:solidFill>
            </a:endParaRPr>
          </a:p>
        </p:txBody>
      </p:sp>
      <p:sp>
        <p:nvSpPr>
          <p:cNvPr id="6" name="5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8" name="7 CuadroTexto"/>
          <p:cNvSpPr txBox="1"/>
          <p:nvPr/>
        </p:nvSpPr>
        <p:spPr>
          <a:xfrm>
            <a:off x="503385" y="6417912"/>
            <a:ext cx="3996607"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800" baseline="30000" dirty="0" smtClean="0">
                <a:solidFill>
                  <a:schemeClr val="accent5">
                    <a:lumMod val="50000"/>
                  </a:schemeClr>
                </a:solidFill>
                <a:latin typeface="Arial" pitchFamily="34" charset="0"/>
                <a:cs typeface="Arial" pitchFamily="34" charset="0"/>
              </a:rPr>
              <a:t>1 </a:t>
            </a:r>
            <a:r>
              <a:rPr lang="es-ES" sz="800" dirty="0" smtClean="0">
                <a:solidFill>
                  <a:schemeClr val="accent5">
                    <a:lumMod val="50000"/>
                  </a:schemeClr>
                </a:solidFill>
                <a:latin typeface="Arial" pitchFamily="34" charset="0"/>
                <a:cs typeface="Arial" pitchFamily="34" charset="0"/>
              </a:rPr>
              <a:t>Incluye trabajadores permanentes urbanos y trabajadores permanentes del campo</a:t>
            </a:r>
          </a:p>
        </p:txBody>
      </p:sp>
      <p:graphicFrame>
        <p:nvGraphicFramePr>
          <p:cNvPr id="10" name="1 Gráfico"/>
          <p:cNvGraphicFramePr>
            <a:graphicFrameLocks/>
          </p:cNvGraphicFramePr>
          <p:nvPr>
            <p:extLst>
              <p:ext uri="{D42A27DB-BD31-4B8C-83A1-F6EECF244321}">
                <p14:modId xmlns:p14="http://schemas.microsoft.com/office/powerpoint/2010/main" val="3066878287"/>
              </p:ext>
            </p:extLst>
          </p:nvPr>
        </p:nvGraphicFramePr>
        <p:xfrm>
          <a:off x="125506" y="1045599"/>
          <a:ext cx="8748972" cy="273269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permanentes</a:t>
            </a:r>
            <a:r>
              <a:rPr lang="es-MX" sz="2200" baseline="30000" dirty="0" smtClean="0">
                <a:solidFill>
                  <a:schemeClr val="bg1"/>
                </a:solidFill>
                <a:latin typeface="+mj-lt"/>
              </a:rPr>
              <a:t>1</a:t>
            </a:r>
            <a:r>
              <a:rPr lang="es-MX" sz="2200" dirty="0" smtClean="0">
                <a:solidFill>
                  <a:schemeClr val="bg1"/>
                </a:solidFill>
                <a:latin typeface="+mj-lt"/>
              </a:rPr>
              <a:t> por actividad económica</a:t>
            </a:r>
            <a:endParaRPr lang="es-MX" sz="2200" dirty="0">
              <a:solidFill>
                <a:schemeClr val="bg1"/>
              </a:solidFill>
              <a:latin typeface="+mj-lt"/>
            </a:endParaRPr>
          </a:p>
        </p:txBody>
      </p:sp>
    </p:spTree>
  </p:cSld>
  <p:clrMapOvr>
    <a:masterClrMapping/>
  </p:clrMapOvr>
  <p:transition spd="slow">
    <p:zoom/>
    <p:sndAc>
      <p:stSnd>
        <p:snd r:embed="rId2" name="wind.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3825044"/>
            <a:ext cx="8568951" cy="2295045"/>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50" dirty="0">
                <a:solidFill>
                  <a:schemeClr val="accent5">
                    <a:lumMod val="50000"/>
                  </a:schemeClr>
                </a:solidFill>
                <a:latin typeface="Arial" pitchFamily="34" charset="0"/>
                <a:cs typeface="Arial" pitchFamily="34" charset="0"/>
              </a:rPr>
              <a:t>A nivel nacional la actividad económica que </a:t>
            </a:r>
            <a:r>
              <a:rPr lang="es-MX" sz="1050" dirty="0" smtClean="0">
                <a:solidFill>
                  <a:schemeClr val="accent5">
                    <a:lumMod val="50000"/>
                  </a:schemeClr>
                </a:solidFill>
                <a:latin typeface="Arial" pitchFamily="34" charset="0"/>
                <a:cs typeface="Arial" pitchFamily="34" charset="0"/>
              </a:rPr>
              <a:t>registra </a:t>
            </a:r>
            <a:r>
              <a:rPr lang="es-MX" sz="1050" dirty="0">
                <a:solidFill>
                  <a:schemeClr val="accent5">
                    <a:lumMod val="50000"/>
                  </a:schemeClr>
                </a:solidFill>
                <a:latin typeface="Arial" pitchFamily="34" charset="0"/>
                <a:cs typeface="Arial" pitchFamily="34" charset="0"/>
              </a:rPr>
              <a:t>más trabajadores </a:t>
            </a:r>
            <a:r>
              <a:rPr lang="es-MX" sz="1050" dirty="0" smtClean="0">
                <a:solidFill>
                  <a:schemeClr val="accent5">
                    <a:lumMod val="50000"/>
                  </a:schemeClr>
                </a:solidFill>
                <a:latin typeface="Arial" pitchFamily="34" charset="0"/>
                <a:cs typeface="Arial" pitchFamily="34" charset="0"/>
              </a:rPr>
              <a:t>eventuales urbanos </a:t>
            </a:r>
            <a:r>
              <a:rPr lang="es-MX" sz="1050" dirty="0">
                <a:solidFill>
                  <a:schemeClr val="accent5">
                    <a:lumMod val="50000"/>
                  </a:schemeClr>
                </a:solidFill>
                <a:latin typeface="Arial" pitchFamily="34" charset="0"/>
                <a:cs typeface="Arial" pitchFamily="34" charset="0"/>
              </a:rPr>
              <a:t>fue la Industria de la </a:t>
            </a:r>
            <a:r>
              <a:rPr lang="es-MX" sz="1050" dirty="0" smtClean="0">
                <a:solidFill>
                  <a:schemeClr val="accent5">
                    <a:lumMod val="50000"/>
                  </a:schemeClr>
                </a:solidFill>
                <a:latin typeface="Arial" pitchFamily="34" charset="0"/>
                <a:cs typeface="Arial" pitchFamily="34" charset="0"/>
              </a:rPr>
              <a:t>Construcción </a:t>
            </a:r>
            <a:r>
              <a:rPr lang="es-MX" sz="1050" dirty="0">
                <a:solidFill>
                  <a:schemeClr val="accent5">
                    <a:lumMod val="50000"/>
                  </a:schemeClr>
                </a:solidFill>
                <a:latin typeface="Arial" pitchFamily="34" charset="0"/>
                <a:cs typeface="Arial" pitchFamily="34" charset="0"/>
              </a:rPr>
              <a:t>con un </a:t>
            </a:r>
            <a:r>
              <a:rPr lang="es-MX" sz="1050" dirty="0" smtClean="0">
                <a:solidFill>
                  <a:schemeClr val="accent5">
                    <a:lumMod val="50000"/>
                  </a:schemeClr>
                </a:solidFill>
                <a:latin typeface="Arial" pitchFamily="34" charset="0"/>
                <a:cs typeface="Arial" pitchFamily="34" charset="0"/>
              </a:rPr>
              <a:t>28.3%, </a:t>
            </a:r>
            <a:r>
              <a:rPr lang="es-MX" sz="1050" dirty="0">
                <a:solidFill>
                  <a:schemeClr val="accent5">
                    <a:lumMod val="50000"/>
                  </a:schemeClr>
                </a:solidFill>
                <a:latin typeface="Arial" pitchFamily="34" charset="0"/>
                <a:cs typeface="Arial" pitchFamily="34" charset="0"/>
              </a:rPr>
              <a:t>seguida por la de </a:t>
            </a:r>
            <a:r>
              <a:rPr lang="es-MX" sz="1050" dirty="0" smtClean="0">
                <a:solidFill>
                  <a:schemeClr val="accent5">
                    <a:lumMod val="50000"/>
                  </a:schemeClr>
                </a:solidFill>
                <a:latin typeface="Arial" pitchFamily="34" charset="0"/>
                <a:cs typeface="Arial" pitchFamily="34" charset="0"/>
              </a:rPr>
              <a:t>Transformación con 26.5% y la de Servicios </a:t>
            </a:r>
            <a:r>
              <a:rPr lang="es-MX" sz="1050" dirty="0">
                <a:solidFill>
                  <a:schemeClr val="accent5">
                    <a:lumMod val="50000"/>
                  </a:schemeClr>
                </a:solidFill>
                <a:latin typeface="Arial" pitchFamily="34" charset="0"/>
                <a:cs typeface="Arial" pitchFamily="34" charset="0"/>
              </a:rPr>
              <a:t>para empresas, personas y el hogar con </a:t>
            </a:r>
            <a:r>
              <a:rPr lang="es-MX" sz="1050" dirty="0" smtClean="0">
                <a:solidFill>
                  <a:schemeClr val="accent5">
                    <a:lumMod val="50000"/>
                  </a:schemeClr>
                </a:solidFill>
                <a:latin typeface="Arial" pitchFamily="34" charset="0"/>
                <a:cs typeface="Arial" pitchFamily="34" charset="0"/>
              </a:rPr>
              <a:t>18.0 por ciento.</a:t>
            </a:r>
            <a:endParaRPr lang="es-ES" sz="1050" dirty="0">
              <a:solidFill>
                <a:schemeClr val="accent5">
                  <a:lumMod val="50000"/>
                </a:schemeClr>
              </a:solidFill>
              <a:latin typeface="Arial" pitchFamily="34" charset="0"/>
              <a:cs typeface="Arial" pitchFamily="34" charset="0"/>
            </a:endParaRPr>
          </a:p>
          <a:p>
            <a:pPr algn="just"/>
            <a:endParaRPr lang="es-ES" sz="1050" dirty="0">
              <a:solidFill>
                <a:schemeClr val="accent5">
                  <a:lumMod val="50000"/>
                </a:schemeClr>
              </a:solidFill>
              <a:latin typeface="Arial" pitchFamily="34" charset="0"/>
              <a:cs typeface="Arial" pitchFamily="34" charset="0"/>
            </a:endParaRPr>
          </a:p>
          <a:p>
            <a:pPr algn="just"/>
            <a:r>
              <a:rPr lang="es-ES" sz="1050" dirty="0">
                <a:solidFill>
                  <a:schemeClr val="accent5">
                    <a:lumMod val="50000"/>
                  </a:schemeClr>
                </a:solidFill>
                <a:latin typeface="Arial" pitchFamily="34" charset="0"/>
                <a:cs typeface="Arial" pitchFamily="34" charset="0"/>
              </a:rPr>
              <a:t>En el caso de Chiapas los trabajadores </a:t>
            </a:r>
            <a:r>
              <a:rPr lang="es-ES" sz="1050" dirty="0" smtClean="0">
                <a:solidFill>
                  <a:schemeClr val="accent5">
                    <a:lumMod val="50000"/>
                  </a:schemeClr>
                </a:solidFill>
                <a:latin typeface="Arial" pitchFamily="34" charset="0"/>
                <a:cs typeface="Arial" pitchFamily="34" charset="0"/>
              </a:rPr>
              <a:t>eventuales urbanos </a:t>
            </a:r>
            <a:r>
              <a:rPr lang="es-ES" sz="1050" dirty="0">
                <a:solidFill>
                  <a:schemeClr val="accent5">
                    <a:lumMod val="50000"/>
                  </a:schemeClr>
                </a:solidFill>
                <a:latin typeface="Arial" pitchFamily="34" charset="0"/>
                <a:cs typeface="Arial" pitchFamily="34" charset="0"/>
              </a:rPr>
              <a:t>por actividad económica en </a:t>
            </a:r>
            <a:r>
              <a:rPr lang="es-ES" sz="1050" dirty="0" smtClean="0">
                <a:solidFill>
                  <a:schemeClr val="accent5">
                    <a:lumMod val="50000"/>
                  </a:schemeClr>
                </a:solidFill>
                <a:latin typeface="Arial" pitchFamily="34" charset="0"/>
                <a:cs typeface="Arial" pitchFamily="34" charset="0"/>
              </a:rPr>
              <a:t>marzo, </a:t>
            </a:r>
            <a:r>
              <a:rPr lang="es-ES" sz="1050" dirty="0">
                <a:solidFill>
                  <a:schemeClr val="accent5">
                    <a:lumMod val="50000"/>
                  </a:schemeClr>
                </a:solidFill>
                <a:latin typeface="Arial" pitchFamily="34" charset="0"/>
                <a:cs typeface="Arial" pitchFamily="34" charset="0"/>
              </a:rPr>
              <a:t>registran un mayor número en la </a:t>
            </a:r>
            <a:r>
              <a:rPr lang="es-ES" sz="1050" dirty="0" smtClean="0">
                <a:solidFill>
                  <a:schemeClr val="accent5">
                    <a:lumMod val="50000"/>
                  </a:schemeClr>
                </a:solidFill>
                <a:latin typeface="Arial" pitchFamily="34" charset="0"/>
                <a:cs typeface="Arial" pitchFamily="34" charset="0"/>
              </a:rPr>
              <a:t>Industria de la Construcción </a:t>
            </a:r>
            <a:r>
              <a:rPr lang="es-ES" sz="1050" dirty="0">
                <a:solidFill>
                  <a:schemeClr val="accent5">
                    <a:lumMod val="50000"/>
                  </a:schemeClr>
                </a:solidFill>
                <a:latin typeface="Arial" pitchFamily="34" charset="0"/>
                <a:cs typeface="Arial" pitchFamily="34" charset="0"/>
              </a:rPr>
              <a:t>con </a:t>
            </a:r>
            <a:r>
              <a:rPr lang="es-ES" sz="1050" dirty="0" smtClean="0">
                <a:solidFill>
                  <a:schemeClr val="accent5">
                    <a:lumMod val="50000"/>
                  </a:schemeClr>
                </a:solidFill>
                <a:latin typeface="Arial" pitchFamily="34" charset="0"/>
                <a:cs typeface="Arial" pitchFamily="34" charset="0"/>
              </a:rPr>
              <a:t>ocho </a:t>
            </a:r>
            <a:r>
              <a:rPr lang="es-ES" sz="1050" dirty="0">
                <a:solidFill>
                  <a:schemeClr val="accent5">
                    <a:lumMod val="50000"/>
                  </a:schemeClr>
                </a:solidFill>
                <a:latin typeface="Arial" pitchFamily="34" charset="0"/>
                <a:cs typeface="Arial" pitchFamily="34" charset="0"/>
              </a:rPr>
              <a:t>mil </a:t>
            </a:r>
            <a:r>
              <a:rPr lang="es-ES" sz="1050" dirty="0" smtClean="0">
                <a:solidFill>
                  <a:schemeClr val="accent5">
                    <a:lumMod val="50000"/>
                  </a:schemeClr>
                </a:solidFill>
                <a:latin typeface="Arial" pitchFamily="34" charset="0"/>
                <a:cs typeface="Arial" pitchFamily="34" charset="0"/>
              </a:rPr>
              <a:t>685 </a:t>
            </a:r>
            <a:r>
              <a:rPr lang="es-ES" sz="1050" dirty="0">
                <a:solidFill>
                  <a:schemeClr val="accent5">
                    <a:lumMod val="50000"/>
                  </a:schemeClr>
                </a:solidFill>
                <a:latin typeface="Arial" pitchFamily="34" charset="0"/>
                <a:cs typeface="Arial" pitchFamily="34" charset="0"/>
              </a:rPr>
              <a:t>trabajadores </a:t>
            </a:r>
            <a:r>
              <a:rPr lang="es-ES" sz="1050" dirty="0" smtClean="0">
                <a:solidFill>
                  <a:schemeClr val="accent5">
                    <a:lumMod val="50000"/>
                  </a:schemeClr>
                </a:solidFill>
                <a:latin typeface="Arial" pitchFamily="34" charset="0"/>
                <a:cs typeface="Arial" pitchFamily="34" charset="0"/>
              </a:rPr>
              <a:t>(40.7%), con 421 trabajadores más en relación al </a:t>
            </a:r>
            <a:r>
              <a:rPr lang="es-ES" sz="1050" dirty="0">
                <a:solidFill>
                  <a:schemeClr val="accent5">
                    <a:lumMod val="50000"/>
                  </a:schemeClr>
                </a:solidFill>
                <a:latin typeface="Arial" pitchFamily="34" charset="0"/>
                <a:cs typeface="Arial" pitchFamily="34" charset="0"/>
              </a:rPr>
              <a:t>mes anterior; seguida por la de Comercio con </a:t>
            </a:r>
            <a:r>
              <a:rPr lang="es-ES" sz="1050" dirty="0" smtClean="0">
                <a:solidFill>
                  <a:schemeClr val="accent5">
                    <a:lumMod val="50000"/>
                  </a:schemeClr>
                </a:solidFill>
                <a:latin typeface="Arial" pitchFamily="34" charset="0"/>
                <a:cs typeface="Arial" pitchFamily="34" charset="0"/>
              </a:rPr>
              <a:t>cuatro mil 258 trabajadores</a:t>
            </a:r>
            <a:r>
              <a:rPr lang="es-ES" sz="1050" dirty="0">
                <a:solidFill>
                  <a:schemeClr val="accent5">
                    <a:lumMod val="50000"/>
                  </a:schemeClr>
                </a:solidFill>
                <a:latin typeface="Arial" pitchFamily="34" charset="0"/>
                <a:cs typeface="Arial" pitchFamily="34" charset="0"/>
              </a:rPr>
              <a:t>, </a:t>
            </a:r>
            <a:r>
              <a:rPr lang="es-ES" sz="1050" dirty="0" smtClean="0">
                <a:solidFill>
                  <a:schemeClr val="accent5">
                    <a:lumMod val="50000"/>
                  </a:schemeClr>
                </a:solidFill>
                <a:latin typeface="Arial" pitchFamily="34" charset="0"/>
                <a:cs typeface="Arial" pitchFamily="34" charset="0"/>
              </a:rPr>
              <a:t>(20.0%) </a:t>
            </a:r>
            <a:r>
              <a:rPr lang="es-ES" sz="1050" dirty="0">
                <a:solidFill>
                  <a:schemeClr val="accent5">
                    <a:lumMod val="50000"/>
                  </a:schemeClr>
                </a:solidFill>
                <a:latin typeface="Arial" pitchFamily="34" charset="0"/>
                <a:cs typeface="Arial" pitchFamily="34" charset="0"/>
              </a:rPr>
              <a:t>con </a:t>
            </a:r>
            <a:r>
              <a:rPr lang="es-ES" sz="1050" dirty="0" smtClean="0">
                <a:solidFill>
                  <a:schemeClr val="accent5">
                    <a:lumMod val="50000"/>
                  </a:schemeClr>
                </a:solidFill>
                <a:latin typeface="Arial" pitchFamily="34" charset="0"/>
                <a:cs typeface="Arial" pitchFamily="34" charset="0"/>
              </a:rPr>
              <a:t>90 trabajadores menos; </a:t>
            </a:r>
            <a:r>
              <a:rPr lang="es-ES" sz="1050" dirty="0">
                <a:solidFill>
                  <a:schemeClr val="accent5">
                    <a:lumMod val="50000"/>
                  </a:schemeClr>
                </a:solidFill>
                <a:latin typeface="Arial" pitchFamily="34" charset="0"/>
                <a:cs typeface="Arial" pitchFamily="34" charset="0"/>
              </a:rPr>
              <a:t>y la </a:t>
            </a:r>
            <a:r>
              <a:rPr lang="es-ES" sz="1050" dirty="0" smtClean="0">
                <a:solidFill>
                  <a:schemeClr val="accent5">
                    <a:lumMod val="50000"/>
                  </a:schemeClr>
                </a:solidFill>
                <a:latin typeface="Arial" pitchFamily="34" charset="0"/>
                <a:cs typeface="Arial" pitchFamily="34" charset="0"/>
              </a:rPr>
              <a:t>Industria de Transformación con dos mil 688 </a:t>
            </a:r>
            <a:r>
              <a:rPr lang="es-ES" sz="1050" dirty="0">
                <a:solidFill>
                  <a:schemeClr val="accent5">
                    <a:lumMod val="50000"/>
                  </a:schemeClr>
                </a:solidFill>
                <a:latin typeface="Arial" pitchFamily="34" charset="0"/>
                <a:cs typeface="Arial" pitchFamily="34" charset="0"/>
              </a:rPr>
              <a:t>trabajadores </a:t>
            </a:r>
            <a:r>
              <a:rPr lang="es-ES" sz="1050" dirty="0" smtClean="0">
                <a:solidFill>
                  <a:schemeClr val="accent5">
                    <a:lumMod val="50000"/>
                  </a:schemeClr>
                </a:solidFill>
                <a:latin typeface="Arial" pitchFamily="34" charset="0"/>
                <a:cs typeface="Arial" pitchFamily="34" charset="0"/>
              </a:rPr>
              <a:t>(12.6%) con 63 trabajadores más.</a:t>
            </a:r>
            <a:endParaRPr lang="es-ES" sz="1050" dirty="0">
              <a:solidFill>
                <a:schemeClr val="accent5">
                  <a:lumMod val="50000"/>
                </a:schemeClr>
              </a:solidFill>
              <a:latin typeface="Arial" pitchFamily="34" charset="0"/>
              <a:cs typeface="Arial" pitchFamily="34" charset="0"/>
            </a:endParaRPr>
          </a:p>
          <a:p>
            <a:pPr algn="just"/>
            <a:endParaRPr lang="es-ES" sz="1050" dirty="0">
              <a:solidFill>
                <a:schemeClr val="accent5">
                  <a:lumMod val="50000"/>
                </a:schemeClr>
              </a:solidFill>
              <a:latin typeface="Arial" pitchFamily="34" charset="0"/>
              <a:cs typeface="Arial" pitchFamily="34" charset="0"/>
            </a:endParaRPr>
          </a:p>
          <a:p>
            <a:pPr algn="just"/>
            <a:r>
              <a:rPr lang="es-ES" sz="1050" dirty="0">
                <a:solidFill>
                  <a:schemeClr val="accent5">
                    <a:lumMod val="50000"/>
                  </a:schemeClr>
                </a:solidFill>
                <a:latin typeface="Arial" pitchFamily="34" charset="0"/>
                <a:cs typeface="Arial" pitchFamily="34" charset="0"/>
              </a:rPr>
              <a:t>Otras actividades con menor número de trabajadores afiliados son: </a:t>
            </a:r>
            <a:r>
              <a:rPr lang="es-ES" sz="1050" dirty="0" smtClean="0">
                <a:solidFill>
                  <a:schemeClr val="accent5">
                    <a:lumMod val="50000"/>
                  </a:schemeClr>
                </a:solidFill>
                <a:latin typeface="Arial" pitchFamily="34" charset="0"/>
                <a:cs typeface="Arial" pitchFamily="34" charset="0"/>
              </a:rPr>
              <a:t>la de Servicios sociales y comunales con dos mil 91 </a:t>
            </a:r>
            <a:r>
              <a:rPr lang="es-ES" sz="1050" dirty="0">
                <a:solidFill>
                  <a:schemeClr val="accent5">
                    <a:lumMod val="50000"/>
                  </a:schemeClr>
                </a:solidFill>
                <a:latin typeface="Arial" pitchFamily="34" charset="0"/>
                <a:cs typeface="Arial" pitchFamily="34" charset="0"/>
              </a:rPr>
              <a:t>trabajadores </a:t>
            </a:r>
            <a:r>
              <a:rPr lang="es-ES" sz="1050" dirty="0" smtClean="0">
                <a:solidFill>
                  <a:schemeClr val="accent5">
                    <a:lumMod val="50000"/>
                  </a:schemeClr>
                </a:solidFill>
                <a:latin typeface="Arial" pitchFamily="34" charset="0"/>
                <a:cs typeface="Arial" pitchFamily="34" charset="0"/>
              </a:rPr>
              <a:t>(9.8%) </a:t>
            </a:r>
            <a:r>
              <a:rPr lang="es-ES" sz="1050" dirty="0">
                <a:solidFill>
                  <a:schemeClr val="accent5">
                    <a:lumMod val="50000"/>
                  </a:schemeClr>
                </a:solidFill>
                <a:latin typeface="Arial" pitchFamily="34" charset="0"/>
                <a:cs typeface="Arial" pitchFamily="34" charset="0"/>
              </a:rPr>
              <a:t>con </a:t>
            </a:r>
            <a:r>
              <a:rPr lang="es-ES" sz="1050" dirty="0" smtClean="0">
                <a:solidFill>
                  <a:schemeClr val="accent5">
                    <a:lumMod val="50000"/>
                  </a:schemeClr>
                </a:solidFill>
                <a:latin typeface="Arial" pitchFamily="34" charset="0"/>
                <a:cs typeface="Arial" pitchFamily="34" charset="0"/>
              </a:rPr>
              <a:t>un aumento de 170 </a:t>
            </a:r>
            <a:r>
              <a:rPr lang="es-ES" sz="1050" dirty="0">
                <a:solidFill>
                  <a:schemeClr val="accent5">
                    <a:lumMod val="50000"/>
                  </a:schemeClr>
                </a:solidFill>
                <a:latin typeface="Arial" pitchFamily="34" charset="0"/>
                <a:cs typeface="Arial" pitchFamily="34" charset="0"/>
              </a:rPr>
              <a:t>trabajadores </a:t>
            </a:r>
            <a:r>
              <a:rPr lang="es-ES" sz="1050" dirty="0" smtClean="0">
                <a:solidFill>
                  <a:schemeClr val="accent5">
                    <a:lumMod val="50000"/>
                  </a:schemeClr>
                </a:solidFill>
                <a:latin typeface="Arial" pitchFamily="34" charset="0"/>
                <a:cs typeface="Arial" pitchFamily="34" charset="0"/>
              </a:rPr>
              <a:t>respecto </a:t>
            </a:r>
            <a:r>
              <a:rPr lang="es-ES" sz="1050" dirty="0">
                <a:solidFill>
                  <a:schemeClr val="accent5">
                    <a:lumMod val="50000"/>
                  </a:schemeClr>
                </a:solidFill>
                <a:latin typeface="Arial" pitchFamily="34" charset="0"/>
                <a:cs typeface="Arial" pitchFamily="34" charset="0"/>
              </a:rPr>
              <a:t>al mes pasado; </a:t>
            </a:r>
            <a:r>
              <a:rPr lang="es-ES" sz="1050" dirty="0" smtClean="0">
                <a:solidFill>
                  <a:schemeClr val="accent5">
                    <a:lumMod val="50000"/>
                  </a:schemeClr>
                </a:solidFill>
                <a:latin typeface="Arial" pitchFamily="34" charset="0"/>
                <a:cs typeface="Arial" pitchFamily="34" charset="0"/>
              </a:rPr>
              <a:t>le siguen las </a:t>
            </a:r>
            <a:r>
              <a:rPr lang="es-ES" sz="1050" dirty="0">
                <a:solidFill>
                  <a:schemeClr val="accent5">
                    <a:lumMod val="50000"/>
                  </a:schemeClr>
                </a:solidFill>
                <a:latin typeface="Arial" pitchFamily="34" charset="0"/>
                <a:cs typeface="Arial" pitchFamily="34" charset="0"/>
              </a:rPr>
              <a:t>actividades </a:t>
            </a:r>
            <a:r>
              <a:rPr lang="es-ES" sz="1050" dirty="0" smtClean="0">
                <a:solidFill>
                  <a:schemeClr val="accent5">
                    <a:lumMod val="50000"/>
                  </a:schemeClr>
                </a:solidFill>
                <a:latin typeface="Arial" pitchFamily="34" charset="0"/>
                <a:cs typeface="Arial" pitchFamily="34" charset="0"/>
              </a:rPr>
              <a:t>de Servicios para empresas, personas y el hogar </a:t>
            </a:r>
            <a:r>
              <a:rPr lang="es-ES" sz="1050" dirty="0">
                <a:solidFill>
                  <a:schemeClr val="accent5">
                    <a:lumMod val="50000"/>
                  </a:schemeClr>
                </a:solidFill>
                <a:latin typeface="Arial" pitchFamily="34" charset="0"/>
                <a:cs typeface="Arial" pitchFamily="34" charset="0"/>
              </a:rPr>
              <a:t>con </a:t>
            </a:r>
            <a:r>
              <a:rPr lang="es-ES" sz="1050" dirty="0" smtClean="0">
                <a:solidFill>
                  <a:schemeClr val="accent5">
                    <a:lumMod val="50000"/>
                  </a:schemeClr>
                </a:solidFill>
                <a:latin typeface="Arial" pitchFamily="34" charset="0"/>
                <a:cs typeface="Arial" pitchFamily="34" charset="0"/>
              </a:rPr>
              <a:t>mil 398 </a:t>
            </a:r>
            <a:r>
              <a:rPr lang="es-ES" sz="1050" dirty="0">
                <a:solidFill>
                  <a:schemeClr val="accent5">
                    <a:lumMod val="50000"/>
                  </a:schemeClr>
                </a:solidFill>
                <a:latin typeface="Arial" pitchFamily="34" charset="0"/>
                <a:cs typeface="Arial" pitchFamily="34" charset="0"/>
              </a:rPr>
              <a:t>trabajadores </a:t>
            </a:r>
            <a:r>
              <a:rPr lang="es-ES" sz="1050" dirty="0" smtClean="0">
                <a:solidFill>
                  <a:schemeClr val="accent5">
                    <a:lumMod val="50000"/>
                  </a:schemeClr>
                </a:solidFill>
                <a:latin typeface="Arial" pitchFamily="34" charset="0"/>
                <a:cs typeface="Arial" pitchFamily="34" charset="0"/>
              </a:rPr>
              <a:t>(6.6%) con siete trabajadores menos; </a:t>
            </a:r>
            <a:r>
              <a:rPr lang="es-ES" sz="1050" dirty="0">
                <a:solidFill>
                  <a:schemeClr val="accent5">
                    <a:lumMod val="50000"/>
                  </a:schemeClr>
                </a:solidFill>
                <a:latin typeface="Arial" pitchFamily="34" charset="0"/>
                <a:cs typeface="Arial" pitchFamily="34" charset="0"/>
              </a:rPr>
              <a:t>la Industria </a:t>
            </a:r>
            <a:r>
              <a:rPr lang="es-ES" sz="1050" dirty="0" smtClean="0">
                <a:solidFill>
                  <a:schemeClr val="accent5">
                    <a:lumMod val="50000"/>
                  </a:schemeClr>
                </a:solidFill>
                <a:latin typeface="Arial" pitchFamily="34" charset="0"/>
                <a:cs typeface="Arial" pitchFamily="34" charset="0"/>
              </a:rPr>
              <a:t>eléctrica</a:t>
            </a:r>
            <a:r>
              <a:rPr lang="es-ES" sz="1050" dirty="0">
                <a:solidFill>
                  <a:schemeClr val="accent5">
                    <a:lumMod val="50000"/>
                  </a:schemeClr>
                </a:solidFill>
                <a:latin typeface="Arial" pitchFamily="34" charset="0"/>
                <a:cs typeface="Arial" pitchFamily="34" charset="0"/>
              </a:rPr>
              <a:t>, captación y suministro de agua potable con mil </a:t>
            </a:r>
            <a:r>
              <a:rPr lang="es-ES" sz="1050" dirty="0" smtClean="0">
                <a:solidFill>
                  <a:schemeClr val="accent5">
                    <a:lumMod val="50000"/>
                  </a:schemeClr>
                </a:solidFill>
                <a:latin typeface="Arial" pitchFamily="34" charset="0"/>
                <a:cs typeface="Arial" pitchFamily="34" charset="0"/>
              </a:rPr>
              <a:t>311 trabajadores (6.1%) </a:t>
            </a:r>
            <a:r>
              <a:rPr lang="es-ES" sz="1050" dirty="0">
                <a:solidFill>
                  <a:schemeClr val="accent5">
                    <a:lumMod val="50000"/>
                  </a:schemeClr>
                </a:solidFill>
                <a:latin typeface="Arial" pitchFamily="34" charset="0"/>
                <a:cs typeface="Arial" pitchFamily="34" charset="0"/>
              </a:rPr>
              <a:t>con </a:t>
            </a:r>
            <a:r>
              <a:rPr lang="es-ES" sz="1050" dirty="0" smtClean="0">
                <a:solidFill>
                  <a:schemeClr val="accent5">
                    <a:lumMod val="50000"/>
                  </a:schemeClr>
                </a:solidFill>
                <a:latin typeface="Arial" pitchFamily="34" charset="0"/>
                <a:cs typeface="Arial" pitchFamily="34" charset="0"/>
              </a:rPr>
              <a:t>145 </a:t>
            </a:r>
            <a:r>
              <a:rPr lang="es-ES" sz="1050" dirty="0">
                <a:solidFill>
                  <a:schemeClr val="accent5">
                    <a:lumMod val="50000"/>
                  </a:schemeClr>
                </a:solidFill>
                <a:latin typeface="Arial" pitchFamily="34" charset="0"/>
                <a:cs typeface="Arial" pitchFamily="34" charset="0"/>
              </a:rPr>
              <a:t>trabajadores </a:t>
            </a:r>
            <a:r>
              <a:rPr lang="es-ES" sz="1050" dirty="0" smtClean="0">
                <a:solidFill>
                  <a:schemeClr val="accent5">
                    <a:lumMod val="50000"/>
                  </a:schemeClr>
                </a:solidFill>
                <a:latin typeface="Arial" pitchFamily="34" charset="0"/>
                <a:cs typeface="Arial" pitchFamily="34" charset="0"/>
              </a:rPr>
              <a:t>más; Transportes y comunicaciones con 425 trabajadores (2.0%) con 80 trabajadores más; las actividades del sector primario con 450 trabajadores (2.1%) con 27 trabajadores más; y las Industrias </a:t>
            </a:r>
            <a:r>
              <a:rPr lang="es-ES" sz="1050" dirty="0">
                <a:solidFill>
                  <a:schemeClr val="accent5">
                    <a:lumMod val="50000"/>
                  </a:schemeClr>
                </a:solidFill>
                <a:latin typeface="Arial" pitchFamily="34" charset="0"/>
                <a:cs typeface="Arial" pitchFamily="34" charset="0"/>
              </a:rPr>
              <a:t>extractivas </a:t>
            </a:r>
            <a:r>
              <a:rPr lang="es-ES" sz="1050" dirty="0" smtClean="0">
                <a:solidFill>
                  <a:schemeClr val="accent5">
                    <a:lumMod val="50000"/>
                  </a:schemeClr>
                </a:solidFill>
                <a:latin typeface="Arial" pitchFamily="34" charset="0"/>
                <a:cs typeface="Arial" pitchFamily="34" charset="0"/>
              </a:rPr>
              <a:t>con 15 trabajadores (0.1%) sin variación respecto al mes anterior.</a:t>
            </a:r>
            <a:endParaRPr lang="es-ES" sz="1050" dirty="0">
              <a:solidFill>
                <a:schemeClr val="accent5">
                  <a:lumMod val="50000"/>
                </a:schemeClr>
              </a:solidFill>
              <a:latin typeface="Arial" pitchFamily="34" charset="0"/>
              <a:cs typeface="Arial" pitchFamily="34" charset="0"/>
            </a:endParaRPr>
          </a:p>
        </p:txBody>
      </p:sp>
      <p:sp>
        <p:nvSpPr>
          <p:cNvPr id="6" name="5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9" name="8 CuadroTexto"/>
          <p:cNvSpPr txBox="1"/>
          <p:nvPr/>
        </p:nvSpPr>
        <p:spPr>
          <a:xfrm>
            <a:off x="3606462" y="728828"/>
            <a:ext cx="1895071" cy="307777"/>
          </a:xfrm>
          <a:prstGeom prst="rect">
            <a:avLst/>
          </a:prstGeom>
          <a:noFill/>
        </p:spPr>
        <p:txBody>
          <a:bodyPr wrap="none" rtlCol="0">
            <a:spAutoFit/>
          </a:bodyPr>
          <a:lstStyle/>
          <a:p>
            <a:r>
              <a:rPr lang="es-MX" sz="1400" b="1" dirty="0" smtClean="0">
                <a:solidFill>
                  <a:schemeClr val="accent5">
                    <a:lumMod val="50000"/>
                  </a:schemeClr>
                </a:solidFill>
              </a:rPr>
              <a:t>Chiapas Marzo 2012</a:t>
            </a:r>
            <a:endParaRPr lang="es-MX" sz="1400" b="1" dirty="0">
              <a:solidFill>
                <a:schemeClr val="accent5">
                  <a:lumMod val="50000"/>
                </a:schemeClr>
              </a:solidFill>
            </a:endParaRPr>
          </a:p>
        </p:txBody>
      </p:sp>
      <p:graphicFrame>
        <p:nvGraphicFramePr>
          <p:cNvPr id="8" name="2 Gráfico"/>
          <p:cNvGraphicFramePr>
            <a:graphicFrameLocks/>
          </p:cNvGraphicFramePr>
          <p:nvPr>
            <p:extLst>
              <p:ext uri="{D42A27DB-BD31-4B8C-83A1-F6EECF244321}">
                <p14:modId xmlns:p14="http://schemas.microsoft.com/office/powerpoint/2010/main" val="3764204281"/>
              </p:ext>
            </p:extLst>
          </p:nvPr>
        </p:nvGraphicFramePr>
        <p:xfrm>
          <a:off x="457296" y="1124744"/>
          <a:ext cx="8445430" cy="2628292"/>
        </p:xfrm>
        <a:graphic>
          <a:graphicData uri="http://schemas.openxmlformats.org/drawingml/2006/chart">
            <c:chart xmlns:c="http://schemas.openxmlformats.org/drawingml/2006/chart" xmlns:r="http://schemas.openxmlformats.org/officeDocument/2006/relationships" r:id="rId3"/>
          </a:graphicData>
        </a:graphic>
      </p:graphicFrame>
      <p:sp>
        <p:nvSpPr>
          <p:cNvPr id="10" name="9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eventuales por actividad económica</a:t>
            </a:r>
            <a:endParaRPr lang="es-MX" sz="2200" dirty="0">
              <a:solidFill>
                <a:schemeClr val="bg1"/>
              </a:solidFill>
              <a:latin typeface="+mj-lt"/>
            </a:endParaRPr>
          </a:p>
        </p:txBody>
      </p:sp>
    </p:spTree>
    <p:extLst>
      <p:ext uri="{BB962C8B-B14F-4D97-AF65-F5344CB8AC3E}">
        <p14:creationId xmlns:p14="http://schemas.microsoft.com/office/powerpoint/2010/main" val="3456240837"/>
      </p:ext>
    </p:extLst>
  </p:cSld>
  <p:clrMapOvr>
    <a:masterClrMapping/>
  </p:clrMapOvr>
  <p:transition spd="slow">
    <p:zoom/>
    <p:sndAc>
      <p:stSnd>
        <p:snd r:embed="rId2" name="wind.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411448" y="4653136"/>
            <a:ext cx="8181975" cy="140415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smtClean="0">
                <a:solidFill>
                  <a:schemeClr val="accent5">
                    <a:lumMod val="50000"/>
                  </a:schemeClr>
                </a:solidFill>
                <a:latin typeface="Arial" pitchFamily="34" charset="0"/>
                <a:cs typeface="Arial" pitchFamily="34" charset="0"/>
              </a:rPr>
              <a:t>Uno de los indicadores más utilizados para medir los empleos generados es el de los TPEU. Para el periodo marzo 2011- marzo 2012 Chiapas presentó un crecimiento de nueve mil 210 TPEU, ubicándose en el lugar número 22 a nivel nacional por su generación de empleos, por arriba de Oaxaca, Aguascalientes y Tamaulipas entre otros estados.</a:t>
            </a:r>
          </a:p>
          <a:p>
            <a:pPr algn="just"/>
            <a:endParaRPr lang="es-ES" sz="1200" dirty="0" smtClean="0">
              <a:solidFill>
                <a:schemeClr val="accent5">
                  <a:lumMod val="50000"/>
                </a:schemeClr>
              </a:solidFill>
              <a:latin typeface="Arial" pitchFamily="34" charset="0"/>
              <a:cs typeface="Arial" pitchFamily="34" charset="0"/>
            </a:endParaRPr>
          </a:p>
          <a:p>
            <a:pPr algn="just"/>
            <a:r>
              <a:rPr lang="es-ES" sz="1200" dirty="0" smtClean="0">
                <a:solidFill>
                  <a:schemeClr val="accent5">
                    <a:lumMod val="50000"/>
                  </a:schemeClr>
                </a:solidFill>
                <a:latin typeface="Arial" pitchFamily="34" charset="0"/>
                <a:cs typeface="Arial" pitchFamily="34" charset="0"/>
              </a:rPr>
              <a:t>En términos porcentuales, Chiapas ocupa el lugar número 16 a nivel nacional en empleos generados con una variación de 4.71% en el periodo indicado.</a:t>
            </a:r>
          </a:p>
        </p:txBody>
      </p:sp>
      <p:sp>
        <p:nvSpPr>
          <p:cNvPr id="5" name="4 CuadroTexto"/>
          <p:cNvSpPr txBox="1"/>
          <p:nvPr/>
        </p:nvSpPr>
        <p:spPr>
          <a:xfrm>
            <a:off x="533853" y="747878"/>
            <a:ext cx="8181974" cy="307777"/>
          </a:xfrm>
          <a:prstGeom prst="rect">
            <a:avLst/>
          </a:prstGeom>
          <a:noFill/>
        </p:spPr>
        <p:txBody>
          <a:bodyPr wrap="square" rtlCol="0">
            <a:spAutoFit/>
          </a:bodyPr>
          <a:lstStyle/>
          <a:p>
            <a:pPr algn="ctr"/>
            <a:r>
              <a:rPr lang="es-MX" sz="1400" b="1" dirty="0" smtClean="0">
                <a:solidFill>
                  <a:schemeClr val="accent5">
                    <a:lumMod val="50000"/>
                  </a:schemeClr>
                </a:solidFill>
              </a:rPr>
              <a:t>Empleos Generados y Variación Marzo 2011 </a:t>
            </a:r>
            <a:r>
              <a:rPr lang="es-MX" sz="1400" b="1" smtClean="0">
                <a:solidFill>
                  <a:schemeClr val="accent5">
                    <a:lumMod val="50000"/>
                  </a:schemeClr>
                </a:solidFill>
              </a:rPr>
              <a:t>– Marzo </a:t>
            </a:r>
            <a:r>
              <a:rPr lang="es-MX" sz="1400" b="1" dirty="0" smtClean="0">
                <a:solidFill>
                  <a:schemeClr val="accent5">
                    <a:lumMod val="50000"/>
                  </a:schemeClr>
                </a:solidFill>
              </a:rPr>
              <a:t>2012</a:t>
            </a:r>
            <a:endParaRPr lang="es-MX" sz="1400" b="1" dirty="0">
              <a:solidFill>
                <a:schemeClr val="accent5">
                  <a:lumMod val="50000"/>
                </a:schemeClr>
              </a:solidFill>
            </a:endParaRPr>
          </a:p>
        </p:txBody>
      </p:sp>
      <p:sp>
        <p:nvSpPr>
          <p:cNvPr id="6" name="5 CuadroTexto"/>
          <p:cNvSpPr txBox="1"/>
          <p:nvPr/>
        </p:nvSpPr>
        <p:spPr>
          <a:xfrm>
            <a:off x="474364" y="6573766"/>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8" name="7 CuadroTexto"/>
          <p:cNvSpPr txBox="1"/>
          <p:nvPr/>
        </p:nvSpPr>
        <p:spPr>
          <a:xfrm>
            <a:off x="395536" y="6381328"/>
            <a:ext cx="8153194"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800" baseline="30000" dirty="0" smtClean="0">
                <a:solidFill>
                  <a:schemeClr val="accent5">
                    <a:lumMod val="50000"/>
                  </a:schemeClr>
                </a:solidFill>
                <a:latin typeface="Arial" pitchFamily="34" charset="0"/>
                <a:cs typeface="Arial" pitchFamily="34" charset="0"/>
              </a:rPr>
              <a:t>2 </a:t>
            </a:r>
            <a:r>
              <a:rPr lang="es-ES" sz="800" i="1" dirty="0" smtClean="0">
                <a:solidFill>
                  <a:schemeClr val="accent5">
                    <a:lumMod val="50000"/>
                  </a:schemeClr>
                </a:solidFill>
                <a:latin typeface="Arial" pitchFamily="34" charset="0"/>
                <a:cs typeface="Arial" pitchFamily="34" charset="0"/>
              </a:rPr>
              <a:t>En esta </a:t>
            </a:r>
            <a:r>
              <a:rPr lang="es-ES" sz="800" i="1" dirty="0">
                <a:solidFill>
                  <a:schemeClr val="accent5">
                    <a:lumMod val="50000"/>
                  </a:schemeClr>
                </a:solidFill>
                <a:latin typeface="Arial" pitchFamily="34" charset="0"/>
                <a:cs typeface="Arial" pitchFamily="34" charset="0"/>
              </a:rPr>
              <a:t>clasificación se consideran los trabajadores permanentes del campo y urbanos y los eventuales urbanos pero se excluyen los trabajadores eventuales del campo. </a:t>
            </a:r>
            <a:endParaRPr lang="es-ES" sz="800" i="1" baseline="30000" dirty="0">
              <a:solidFill>
                <a:schemeClr val="accent5">
                  <a:lumMod val="50000"/>
                </a:schemeClr>
              </a:solidFill>
              <a:latin typeface="Arial" pitchFamily="34" charset="0"/>
              <a:cs typeface="Arial" pitchFamily="34" charset="0"/>
            </a:endParaRPr>
          </a:p>
        </p:txBody>
      </p:sp>
      <p:graphicFrame>
        <p:nvGraphicFramePr>
          <p:cNvPr id="11" name="Chart 2"/>
          <p:cNvGraphicFramePr>
            <a:graphicFrameLocks/>
          </p:cNvGraphicFramePr>
          <p:nvPr>
            <p:extLst>
              <p:ext uri="{D42A27DB-BD31-4B8C-83A1-F6EECF244321}">
                <p14:modId xmlns:p14="http://schemas.microsoft.com/office/powerpoint/2010/main" val="636988287"/>
              </p:ext>
            </p:extLst>
          </p:nvPr>
        </p:nvGraphicFramePr>
        <p:xfrm>
          <a:off x="143508" y="1196752"/>
          <a:ext cx="9000492"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10" name="9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y eventuales urbanos (TPEU)</a:t>
            </a:r>
            <a:r>
              <a:rPr lang="es-MX" baseline="30000" dirty="0" smtClean="0">
                <a:solidFill>
                  <a:schemeClr val="bg1"/>
                </a:solidFill>
                <a:latin typeface="+mj-lt"/>
              </a:rPr>
              <a:t>2</a:t>
            </a:r>
            <a:r>
              <a:rPr lang="es-MX" dirty="0" smtClean="0">
                <a:solidFill>
                  <a:schemeClr val="bg1"/>
                </a:solidFill>
                <a:latin typeface="+mj-lt"/>
              </a:rPr>
              <a:t> por entidad federativa</a:t>
            </a:r>
            <a:endParaRPr lang="es-MX" dirty="0">
              <a:solidFill>
                <a:schemeClr val="bg1"/>
              </a:solidFill>
              <a:latin typeface="+mj-lt"/>
            </a:endParaRPr>
          </a:p>
        </p:txBody>
      </p:sp>
    </p:spTree>
  </p:cSld>
  <p:clrMapOvr>
    <a:masterClrMapping/>
  </p:clrMapOvr>
  <p:transition spd="slow">
    <p:zoom/>
    <p:sndAc>
      <p:stSnd>
        <p:snd r:embed="rId2" name="wind.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p:txBody>
          <a:bodyPr/>
          <a:lstStyle/>
          <a:p>
            <a:r>
              <a:rPr lang="es-MX" dirty="0" smtClean="0">
                <a:solidFill>
                  <a:schemeClr val="bg1"/>
                </a:solidFill>
              </a:rPr>
              <a:t>Anexos</a:t>
            </a:r>
            <a:endParaRPr lang="es-MX" dirty="0">
              <a:solidFill>
                <a:schemeClr val="bg1"/>
              </a:solidFill>
            </a:endParaRPr>
          </a:p>
        </p:txBody>
      </p:sp>
    </p:spTree>
  </p:cSld>
  <p:clrMapOvr>
    <a:masterClrMapping/>
  </p:clrMapOvr>
  <p:transition spd="slow">
    <p:zoom/>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23478</TotalTime>
  <Words>3014</Words>
  <Application>Microsoft Office PowerPoint</Application>
  <PresentationFormat>Presentación en pantalla (4:3)</PresentationFormat>
  <Paragraphs>1323</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NewsPrint</vt:lpstr>
      <vt:lpstr>Chiapas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Anexos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Orange Template</dc:title>
  <dc:creator>Presentation Magazine</dc:creator>
  <cp:lastModifiedBy>Gilberto Carbonell</cp:lastModifiedBy>
  <cp:revision>814</cp:revision>
  <cp:lastPrinted>2011-03-10T19:48:04Z</cp:lastPrinted>
  <dcterms:created xsi:type="dcterms:W3CDTF">2005-03-15T10:04:38Z</dcterms:created>
  <dcterms:modified xsi:type="dcterms:W3CDTF">2012-05-24T19:37:20Z</dcterms:modified>
</cp:coreProperties>
</file>