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3" r:id="rId1"/>
  </p:sldMasterIdLst>
  <p:notesMasterIdLst>
    <p:notesMasterId r:id="rId19"/>
  </p:notesMasterIdLst>
  <p:handoutMasterIdLst>
    <p:handoutMasterId r:id="rId20"/>
  </p:handoutMasterIdLst>
  <p:sldIdLst>
    <p:sldId id="288" r:id="rId2"/>
    <p:sldId id="267" r:id="rId3"/>
    <p:sldId id="277" r:id="rId4"/>
    <p:sldId id="293" r:id="rId5"/>
    <p:sldId id="279" r:id="rId6"/>
    <p:sldId id="278" r:id="rId7"/>
    <p:sldId id="289" r:id="rId8"/>
    <p:sldId id="280" r:id="rId9"/>
    <p:sldId id="294" r:id="rId10"/>
    <p:sldId id="281" r:id="rId11"/>
    <p:sldId id="282" r:id="rId12"/>
    <p:sldId id="284" r:id="rId13"/>
    <p:sldId id="285" r:id="rId14"/>
    <p:sldId id="290" r:id="rId15"/>
    <p:sldId id="283" r:id="rId16"/>
    <p:sldId id="295" r:id="rId17"/>
    <p:sldId id="28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11"/>
    <a:srgbClr val="204184"/>
    <a:srgbClr val="814BC9"/>
    <a:srgbClr val="FFFFCC"/>
    <a:srgbClr val="FFFFFF"/>
    <a:srgbClr val="2953A7"/>
    <a:srgbClr val="66FF33"/>
    <a:srgbClr val="FFCC00"/>
    <a:srgbClr val="00B05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3" autoAdjust="0"/>
    <p:restoredTop sz="98098" autoAdjust="0"/>
  </p:normalViewPr>
  <p:slideViewPr>
    <p:cSldViewPr>
      <p:cViewPr>
        <p:scale>
          <a:sx n="75" d="100"/>
          <a:sy n="75" d="100"/>
        </p:scale>
        <p:origin x="-475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4%20Abril\IMSS%20Abril%20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5%20Mayo\IMSS%20Mayo%20201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5%20Mayo\IMSS%20Mayo%20201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5%20Mayo\IMSS%20Mayo%20201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ei-files\files\estadistica\Servicios%20Estad&#237;sticos\2012\Estad&#237;sticas%20Econ&#243;micas%20y%20de%20Empleo\IMSS%202012\04%20Abril\IMSS%20Abri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ei-files\files\estadistica\Servicios%20Estad&#237;sticos\2012\Estad&#237;sticas%20Econ&#243;micas%20y%20de%20Empleo\IMSS%202012\04%20Abril\IMSS%20Abril%20201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5%20Mayo\IMSS%20Mayo%202012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5%20Mayo\IMSS%20Mayo%202012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068656048949923E-2"/>
          <c:y val="0.11134779216450698"/>
          <c:w val="0.91612778995403132"/>
          <c:h val="0.77874933088242726"/>
        </c:manualLayout>
      </c:layout>
      <c:ofPieChart>
        <c:ofPieType val="bar"/>
        <c:varyColors val="1"/>
        <c:ser>
          <c:idx val="0"/>
          <c:order val="0"/>
          <c:tx>
            <c:v>Trabajadores Urbanos</c:v>
          </c:tx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8542737311268262E-2"/>
                  <c:y val="-9.5046257486541899E-3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6,194</a:t>
                    </a:r>
                    <a:endParaRPr lang="es-MX" dirty="0" smtClean="0"/>
                  </a:p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 del</a:t>
                    </a:r>
                    <a:r>
                      <a:rPr lang="es-MX" baseline="0" dirty="0" smtClean="0"/>
                      <a:t> Campo</a:t>
                    </a:r>
                  </a:p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2.97%</a:t>
                    </a:r>
                    <a:endParaRPr lang="es-MX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6.0482206396884185E-3"/>
                  <c:y val="-8.0593002292674548E-2"/>
                </c:manualLayout>
              </c:layout>
              <c:tx>
                <c:rich>
                  <a:bodyPr/>
                  <a:lstStyle/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20,859</a:t>
                    </a:r>
                    <a:endParaRPr lang="es-MX" dirty="0" smtClean="0"/>
                  </a:p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 Urbanos Eventuales</a:t>
                    </a:r>
                  </a:p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10.00%</a:t>
                    </a:r>
                    <a:endParaRPr lang="es-MX" dirty="0"/>
                  </a:p>
                </c:rich>
              </c:tx>
              <c:numFmt formatCode="0.00%" sourceLinked="0"/>
              <c:spPr>
                <a:solidFill>
                  <a:schemeClr val="accent4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9669674206457909E-3"/>
                  <c:y val="0.15226938168486329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181,585</a:t>
                    </a:r>
                    <a:endParaRPr lang="es-MX" dirty="0" smtClean="0"/>
                  </a:p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</a:t>
                    </a:r>
                    <a:r>
                      <a:rPr lang="es-MX" baseline="0" dirty="0" smtClean="0"/>
                      <a:t> Urbanos Permanentes</a:t>
                    </a:r>
                  </a:p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87.03%</a:t>
                    </a:r>
                    <a:endParaRPr lang="es-MX" dirty="0"/>
                  </a:p>
                </c:rich>
              </c:tx>
              <c:numFmt formatCode="0.00%" sourceLinked="0"/>
              <c:spPr>
                <a:solidFill>
                  <a:schemeClr val="accent5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5386817022692171"/>
                  <c:y val="-0.16562900839300679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202,444</a:t>
                    </a:r>
                    <a:endParaRPr lang="es-MX" dirty="0" smtClean="0"/>
                  </a:p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</a:t>
                    </a:r>
                    <a:r>
                      <a:rPr lang="es-MX" baseline="0" dirty="0" smtClean="0"/>
                      <a:t> Urbanos</a:t>
                    </a:r>
                  </a:p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97.03%</a:t>
                    </a:r>
                    <a:endParaRPr lang="es-MX" dirty="0"/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 b="0">
                    <a:effectLst/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'Trab asegurados totales'!$I$5:$I$9</c:f>
              <c:strCache>
                <c:ptCount val="5"/>
                <c:pt idx="0">
                  <c:v>Trabajadores del Campo</c:v>
                </c:pt>
                <c:pt idx="3">
                  <c:v>Trabajadores Urbanos Eventuales</c:v>
                </c:pt>
                <c:pt idx="4">
                  <c:v>Trabajadores Urbanos Permanentes</c:v>
                </c:pt>
              </c:strCache>
            </c:strRef>
          </c:cat>
          <c:val>
            <c:numRef>
              <c:f>'Trab asegurados totales'!$J$5:$J$9</c:f>
              <c:numCache>
                <c:formatCode>General</c:formatCode>
                <c:ptCount val="5"/>
                <c:pt idx="0" formatCode="#,##0">
                  <c:v>5849</c:v>
                </c:pt>
                <c:pt idx="3" formatCode="#,##0">
                  <c:v>21141</c:v>
                </c:pt>
                <c:pt idx="4" formatCode="#,##0">
                  <c:v>181395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2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34590675493584E-4"/>
          <c:y val="7.9933334340367465E-2"/>
          <c:w val="0.98255458517150729"/>
          <c:h val="0.65394832016300786"/>
        </c:manualLayout>
      </c:layout>
      <c:lineChart>
        <c:grouping val="standard"/>
        <c:varyColors val="0"/>
        <c:ser>
          <c:idx val="0"/>
          <c:order val="0"/>
          <c:tx>
            <c:strRef>
              <c:f>'Trab Urb Perm y Event'!$C$3</c:f>
              <c:strCache>
                <c:ptCount val="1"/>
                <c:pt idx="0">
                  <c:v>Trabajadores Permanentes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Event'!$C$33:$C$45</c:f>
              <c:numCache>
                <c:formatCode>#,##0</c:formatCode>
                <c:ptCount val="13"/>
                <c:pt idx="0">
                  <c:v>176071</c:v>
                </c:pt>
                <c:pt idx="1">
                  <c:v>177184</c:v>
                </c:pt>
                <c:pt idx="2">
                  <c:v>176671</c:v>
                </c:pt>
                <c:pt idx="3">
                  <c:v>178870</c:v>
                </c:pt>
                <c:pt idx="4">
                  <c:v>179565</c:v>
                </c:pt>
                <c:pt idx="5">
                  <c:v>180743</c:v>
                </c:pt>
                <c:pt idx="6">
                  <c:v>182538</c:v>
                </c:pt>
                <c:pt idx="7">
                  <c:v>181230</c:v>
                </c:pt>
                <c:pt idx="8">
                  <c:v>179240</c:v>
                </c:pt>
                <c:pt idx="9">
                  <c:v>180517</c:v>
                </c:pt>
                <c:pt idx="10">
                  <c:v>181331</c:v>
                </c:pt>
                <c:pt idx="11">
                  <c:v>181395</c:v>
                </c:pt>
                <c:pt idx="12">
                  <c:v>181585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'Trab Urb Perm y Event'!$D$3</c:f>
              <c:strCache>
                <c:ptCount val="1"/>
                <c:pt idx="0">
                  <c:v>Trabajadores Eventuales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Event'!$D$33:$D$45</c:f>
              <c:numCache>
                <c:formatCode>#,##0</c:formatCode>
                <c:ptCount val="13"/>
                <c:pt idx="0">
                  <c:v>20057</c:v>
                </c:pt>
                <c:pt idx="1">
                  <c:v>19267</c:v>
                </c:pt>
                <c:pt idx="2">
                  <c:v>19756</c:v>
                </c:pt>
                <c:pt idx="3">
                  <c:v>19510</c:v>
                </c:pt>
                <c:pt idx="4">
                  <c:v>20080</c:v>
                </c:pt>
                <c:pt idx="5">
                  <c:v>20235</c:v>
                </c:pt>
                <c:pt idx="6">
                  <c:v>20858</c:v>
                </c:pt>
                <c:pt idx="7">
                  <c:v>20592</c:v>
                </c:pt>
                <c:pt idx="8">
                  <c:v>19554</c:v>
                </c:pt>
                <c:pt idx="9">
                  <c:v>20512</c:v>
                </c:pt>
                <c:pt idx="10">
                  <c:v>21321</c:v>
                </c:pt>
                <c:pt idx="11">
                  <c:v>21141</c:v>
                </c:pt>
                <c:pt idx="12">
                  <c:v>20859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'Trab Urb Perm y Event'!$E$3</c:f>
              <c:strCache>
                <c:ptCount val="1"/>
                <c:pt idx="0">
                  <c:v>Total Trabajadores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Event'!$E$33:$E$45</c:f>
              <c:numCache>
                <c:formatCode>#,##0</c:formatCode>
                <c:ptCount val="13"/>
                <c:pt idx="0">
                  <c:v>196128</c:v>
                </c:pt>
                <c:pt idx="1">
                  <c:v>196451</c:v>
                </c:pt>
                <c:pt idx="2">
                  <c:v>196427</c:v>
                </c:pt>
                <c:pt idx="3">
                  <c:v>198380</c:v>
                </c:pt>
                <c:pt idx="4">
                  <c:v>199645</c:v>
                </c:pt>
                <c:pt idx="5">
                  <c:v>200978</c:v>
                </c:pt>
                <c:pt idx="6">
                  <c:v>203396</c:v>
                </c:pt>
                <c:pt idx="7">
                  <c:v>201822</c:v>
                </c:pt>
                <c:pt idx="8">
                  <c:v>198794</c:v>
                </c:pt>
                <c:pt idx="9">
                  <c:v>201029</c:v>
                </c:pt>
                <c:pt idx="10">
                  <c:v>202652</c:v>
                </c:pt>
                <c:pt idx="11">
                  <c:v>202536</c:v>
                </c:pt>
                <c:pt idx="12">
                  <c:v>202444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35200"/>
        <c:axId val="172397696"/>
      </c:lineChart>
      <c:dateAx>
        <c:axId val="96035200"/>
        <c:scaling>
          <c:orientation val="minMax"/>
        </c:scaling>
        <c:delete val="0"/>
        <c:axPos val="b"/>
        <c:majorGridlines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172397696"/>
        <c:crosses val="autoZero"/>
        <c:auto val="1"/>
        <c:lblOffset val="100"/>
        <c:baseTimeUnit val="months"/>
      </c:dateAx>
      <c:valAx>
        <c:axId val="172397696"/>
        <c:scaling>
          <c:orientation val="minMax"/>
          <c:max val="21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96035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322948965266484E-2"/>
          <c:y val="0.88665296054575493"/>
          <c:w val="0.89999991449643346"/>
          <c:h val="6.8196036817167918E-2"/>
        </c:manualLayout>
      </c:layout>
      <c:overlay val="0"/>
      <c:txPr>
        <a:bodyPr/>
        <a:lstStyle/>
        <a:p>
          <a:pPr>
            <a:defRPr sz="100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153441999821487E-3"/>
          <c:y val="4.2575562480476045E-2"/>
          <c:w val="0.99554013835036081"/>
          <c:h val="0.7144535958369207"/>
        </c:manualLayout>
      </c:layout>
      <c:lineChart>
        <c:grouping val="standard"/>
        <c:varyColors val="0"/>
        <c:ser>
          <c:idx val="0"/>
          <c:order val="0"/>
          <c:tx>
            <c:strRef>
              <c:f>'Trab Urb Perm y Event'!$F$3</c:f>
              <c:strCache>
                <c:ptCount val="1"/>
                <c:pt idx="0">
                  <c:v>Trabajadores Permanentes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Event'!$F$33:$F$45</c:f>
              <c:numCache>
                <c:formatCode>#,##0</c:formatCode>
                <c:ptCount val="13"/>
                <c:pt idx="0">
                  <c:v>1298</c:v>
                </c:pt>
                <c:pt idx="1">
                  <c:v>1300</c:v>
                </c:pt>
                <c:pt idx="2">
                  <c:v>1310</c:v>
                </c:pt>
                <c:pt idx="3">
                  <c:v>1316</c:v>
                </c:pt>
                <c:pt idx="4">
                  <c:v>1317</c:v>
                </c:pt>
                <c:pt idx="5">
                  <c:v>1325</c:v>
                </c:pt>
                <c:pt idx="6">
                  <c:v>1326</c:v>
                </c:pt>
                <c:pt idx="7">
                  <c:v>2120</c:v>
                </c:pt>
                <c:pt idx="8">
                  <c:v>2157</c:v>
                </c:pt>
                <c:pt idx="9">
                  <c:v>2167</c:v>
                </c:pt>
                <c:pt idx="10">
                  <c:v>2180</c:v>
                </c:pt>
                <c:pt idx="11">
                  <c:v>2172</c:v>
                </c:pt>
                <c:pt idx="12">
                  <c:v>2245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'Trab Urb Perm y Event'!$G$3</c:f>
              <c:strCache>
                <c:ptCount val="1"/>
                <c:pt idx="0">
                  <c:v>Trabajadores Eventuales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Event'!$G$33:$G$45</c:f>
              <c:numCache>
                <c:formatCode>#,##0</c:formatCode>
                <c:ptCount val="13"/>
                <c:pt idx="0">
                  <c:v>1686</c:v>
                </c:pt>
                <c:pt idx="1">
                  <c:v>1725</c:v>
                </c:pt>
                <c:pt idx="2">
                  <c:v>1696</c:v>
                </c:pt>
                <c:pt idx="3">
                  <c:v>1814</c:v>
                </c:pt>
                <c:pt idx="4">
                  <c:v>1824</c:v>
                </c:pt>
                <c:pt idx="5">
                  <c:v>1880</c:v>
                </c:pt>
                <c:pt idx="6">
                  <c:v>2563</c:v>
                </c:pt>
                <c:pt idx="7">
                  <c:v>3235</c:v>
                </c:pt>
                <c:pt idx="8">
                  <c:v>3406</c:v>
                </c:pt>
                <c:pt idx="9">
                  <c:v>3773</c:v>
                </c:pt>
                <c:pt idx="10">
                  <c:v>3488</c:v>
                </c:pt>
                <c:pt idx="11">
                  <c:v>3677</c:v>
                </c:pt>
                <c:pt idx="12">
                  <c:v>3949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'Trab Urb Perm y Event'!$H$3</c:f>
              <c:strCache>
                <c:ptCount val="1"/>
                <c:pt idx="0">
                  <c:v>Total Trabajadores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Event'!$A$33:$A$45</c:f>
              <c:numCache>
                <c:formatCode>mmm\-yy</c:formatCode>
                <c:ptCount val="13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</c:numCache>
            </c:numRef>
          </c:cat>
          <c:val>
            <c:numRef>
              <c:f>'Trab Urb Perm y Event'!$H$33:$H$45</c:f>
              <c:numCache>
                <c:formatCode>#,##0</c:formatCode>
                <c:ptCount val="13"/>
                <c:pt idx="0">
                  <c:v>2984</c:v>
                </c:pt>
                <c:pt idx="1">
                  <c:v>3025</c:v>
                </c:pt>
                <c:pt idx="2">
                  <c:v>3006</c:v>
                </c:pt>
                <c:pt idx="3">
                  <c:v>3130</c:v>
                </c:pt>
                <c:pt idx="4">
                  <c:v>3141</c:v>
                </c:pt>
                <c:pt idx="5">
                  <c:v>3205</c:v>
                </c:pt>
                <c:pt idx="6">
                  <c:v>3889</c:v>
                </c:pt>
                <c:pt idx="7">
                  <c:v>5355</c:v>
                </c:pt>
                <c:pt idx="8">
                  <c:v>5563</c:v>
                </c:pt>
                <c:pt idx="9">
                  <c:v>5940</c:v>
                </c:pt>
                <c:pt idx="10">
                  <c:v>5668</c:v>
                </c:pt>
                <c:pt idx="11">
                  <c:v>5849</c:v>
                </c:pt>
                <c:pt idx="12">
                  <c:v>6194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21024"/>
        <c:axId val="125019264"/>
      </c:lineChart>
      <c:dateAx>
        <c:axId val="71921024"/>
        <c:scaling>
          <c:orientation val="minMax"/>
        </c:scaling>
        <c:delete val="0"/>
        <c:axPos val="b"/>
        <c:majorGridlines/>
        <c:numFmt formatCode="mmm\-yy" sourceLinked="1"/>
        <c:majorTickMark val="out"/>
        <c:minorTickMark val="none"/>
        <c:tickLblPos val="nextTo"/>
        <c:crossAx val="125019264"/>
        <c:crosses val="autoZero"/>
        <c:auto val="1"/>
        <c:lblOffset val="100"/>
        <c:baseTimeUnit val="months"/>
      </c:dateAx>
      <c:valAx>
        <c:axId val="1250192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71921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855496767970068"/>
          <c:w val="0.98561621136384281"/>
          <c:h val="9.477003227456735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547819512273468E-2"/>
          <c:y val="6.3032491054676232E-2"/>
          <c:w val="0.9484521804877265"/>
          <c:h val="0.681813878580551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brightRoom" dir="tl"/>
              </a:scene3d>
              <a:sp3d>
                <a:contourClr>
                  <a:srgbClr val="000000"/>
                </a:contourClr>
              </a:sp3d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Lbls>
            <c:txPr>
              <a:bodyPr rot="-2700000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'Perman % este mes'!$E$6:$E$20</c:f>
              <c:strCache>
                <c:ptCount val="15"/>
                <c:pt idx="0">
                  <c:v>Baja California</c:v>
                </c:pt>
                <c:pt idx="1">
                  <c:v>Yucatán</c:v>
                </c:pt>
                <c:pt idx="2">
                  <c:v>Chihuahua</c:v>
                </c:pt>
                <c:pt idx="3">
                  <c:v>Aguascalientes</c:v>
                </c:pt>
                <c:pt idx="4">
                  <c:v>Nuevo León</c:v>
                </c:pt>
                <c:pt idx="5">
                  <c:v>Jalisco</c:v>
                </c:pt>
                <c:pt idx="6">
                  <c:v>Chiapas</c:v>
                </c:pt>
                <c:pt idx="7">
                  <c:v>Tamaulipas</c:v>
                </c:pt>
                <c:pt idx="8">
                  <c:v>Coahuila</c:v>
                </c:pt>
                <c:pt idx="9">
                  <c:v>Guanajuato</c:v>
                </c:pt>
                <c:pt idx="10">
                  <c:v>Durango</c:v>
                </c:pt>
                <c:pt idx="11">
                  <c:v>Oaxaca</c:v>
                </c:pt>
                <c:pt idx="12">
                  <c:v>Distrito Federal</c:v>
                </c:pt>
                <c:pt idx="13">
                  <c:v>Sinaloa</c:v>
                </c:pt>
                <c:pt idx="14">
                  <c:v>Nacional</c:v>
                </c:pt>
              </c:strCache>
            </c:strRef>
          </c:cat>
          <c:val>
            <c:numRef>
              <c:f>'Perman % este mes'!$F$6:$F$20</c:f>
              <c:numCache>
                <c:formatCode>#,##0.00_ ;\-#,##0.00\ </c:formatCode>
                <c:ptCount val="15"/>
                <c:pt idx="0">
                  <c:v>91.691393768920165</c:v>
                </c:pt>
                <c:pt idx="1">
                  <c:v>91.384505143910062</c:v>
                </c:pt>
                <c:pt idx="2">
                  <c:v>90.829006773655991</c:v>
                </c:pt>
                <c:pt idx="3">
                  <c:v>89.948974072337819</c:v>
                </c:pt>
                <c:pt idx="4">
                  <c:v>88.653583858340696</c:v>
                </c:pt>
                <c:pt idx="5">
                  <c:v>88.487180782978811</c:v>
                </c:pt>
                <c:pt idx="6">
                  <c:v>88.10954859613301</c:v>
                </c:pt>
                <c:pt idx="7">
                  <c:v>87.505766906464714</c:v>
                </c:pt>
                <c:pt idx="8">
                  <c:v>87.222120822020031</c:v>
                </c:pt>
                <c:pt idx="9">
                  <c:v>87.112191776003385</c:v>
                </c:pt>
                <c:pt idx="10">
                  <c:v>87.041219788242103</c:v>
                </c:pt>
                <c:pt idx="11">
                  <c:v>86.763226832577061</c:v>
                </c:pt>
                <c:pt idx="12">
                  <c:v>86.73473359193575</c:v>
                </c:pt>
                <c:pt idx="13">
                  <c:v>86.127949932208054</c:v>
                </c:pt>
                <c:pt idx="14">
                  <c:v>86.114291555139232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504576"/>
        <c:axId val="172996864"/>
        <c:axId val="0"/>
      </c:bar3DChart>
      <c:catAx>
        <c:axId val="865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2996864"/>
        <c:crosses val="autoZero"/>
        <c:auto val="1"/>
        <c:lblAlgn val="ctr"/>
        <c:lblOffset val="100"/>
        <c:noMultiLvlLbl val="0"/>
      </c:catAx>
      <c:valAx>
        <c:axId val="172996864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 smtClean="0"/>
                  <a:t>Porcentajes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3.1802021997555829E-2"/>
              <c:y val="0.2636028029982484"/>
            </c:manualLayout>
          </c:layout>
          <c:overlay val="0"/>
        </c:title>
        <c:numFmt formatCode="#,##0.00_ ;\-#,##0.00\ " sourceLinked="1"/>
        <c:majorTickMark val="out"/>
        <c:minorTickMark val="none"/>
        <c:tickLblPos val="nextTo"/>
        <c:crossAx val="8650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4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121788420933219"/>
          <c:w val="0.59438143660975107"/>
          <c:h val="0.78669882057606244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28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6.9056055957202739E-2"/>
                  <c:y val="5.479311822495912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 smtClean="0"/>
                      <a:t>54,684</a:t>
                    </a:r>
                    <a:endParaRPr lang="en-US" dirty="0" smtClean="0"/>
                  </a:p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dirty="0" smtClean="0"/>
                      <a:t>29.75%</a:t>
                    </a:r>
                    <a:endParaRPr lang="en-US" sz="900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7842077903552556E-2"/>
                  <c:y val="-0.19287341089085339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rPr>
                      <a:t>49,586</a:t>
                    </a:r>
                    <a:endParaRPr lang="en-US" dirty="0" smtClean="0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a:endParaRPr>
                  </a:p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rPr>
                      <a:t>26.97%</a:t>
                    </a:r>
                    <a:endParaRPr lang="en-US" sz="900" dirty="0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0105036340269461E-2"/>
                  <c:y val="-0.106418334470773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36,087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19.63%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1129892746256358E-2"/>
                  <c:y val="6.36427842162850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14,574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 </a:t>
                    </a:r>
                    <a:r>
                      <a:rPr lang="en-US" sz="900" dirty="0" smtClean="0"/>
                      <a:t>7.93%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3020693174009471E-2"/>
                  <c:y val="1.7986306533123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11,080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6.03%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3495148915781197E-2"/>
                  <c:y val="-6.56367901225532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8,615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4.69</a:t>
                    </a:r>
                    <a:r>
                      <a:rPr lang="en-US" sz="9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7.1004227696693969E-2"/>
                  <c:y val="-9.95348905291123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6,171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 </a:t>
                    </a:r>
                    <a:r>
                      <a:rPr lang="en-US" sz="900" dirty="0" smtClean="0"/>
                      <a:t>3.36%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7455257600550101E-2"/>
                  <c:y val="-0.10882976115110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1,935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 </a:t>
                    </a:r>
                    <a:r>
                      <a:rPr lang="en-US" sz="900" dirty="0" smtClean="0"/>
                      <a:t>1.05%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9796268635903738E-2"/>
                  <c:y val="-8.2388415810062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1,098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0.60%</a:t>
                    </a:r>
                    <a:endParaRPr lang="en-US" sz="9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'TPEU x Sector de Act'!$A$2:$A$10</c:f>
              <c:strCache>
                <c:ptCount val="9"/>
                <c:pt idx="0">
                  <c:v>Servicios sociales y comunales</c:v>
                </c:pt>
                <c:pt idx="1">
                  <c:v>Comercio</c:v>
                </c:pt>
                <c:pt idx="2">
                  <c:v>Servicios para empresas, personas y el hogar</c:v>
                </c:pt>
                <c:pt idx="3">
                  <c:v>Industrias de transformación</c:v>
                </c:pt>
                <c:pt idx="4">
                  <c:v>Agricultura, ganadería, silvicultura, pesca y caza</c:v>
                </c:pt>
                <c:pt idx="5">
                  <c:v>Industria de la construcción</c:v>
                </c:pt>
                <c:pt idx="6">
                  <c:v>Transportes y comunicaciones</c:v>
                </c:pt>
                <c:pt idx="7">
                  <c:v>Industria eléctrica, captación y suministro de agua potable</c:v>
                </c:pt>
                <c:pt idx="8">
                  <c:v>Industrias extractivas</c:v>
                </c:pt>
              </c:strCache>
            </c:strRef>
          </c:cat>
          <c:val>
            <c:numRef>
              <c:f>'TPEU x Sector de Act'!$B$2:$B$10</c:f>
              <c:numCache>
                <c:formatCode>#,##0</c:formatCode>
                <c:ptCount val="9"/>
                <c:pt idx="0">
                  <c:v>54462</c:v>
                </c:pt>
                <c:pt idx="1">
                  <c:v>49450</c:v>
                </c:pt>
                <c:pt idx="2">
                  <c:v>36437</c:v>
                </c:pt>
                <c:pt idx="3">
                  <c:v>14713</c:v>
                </c:pt>
                <c:pt idx="4">
                  <c:v>11011</c:v>
                </c:pt>
                <c:pt idx="5">
                  <c:v>8250</c:v>
                </c:pt>
                <c:pt idx="6">
                  <c:v>6215</c:v>
                </c:pt>
                <c:pt idx="7">
                  <c:v>1942</c:v>
                </c:pt>
                <c:pt idx="8">
                  <c:v>1087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376977254628108"/>
          <c:y val="3.9894389777106083E-2"/>
          <c:w val="0.48733765809401197"/>
          <c:h val="0.883031737957836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4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907893893833284"/>
          <c:w val="0.62735993704938164"/>
          <c:h val="0.77092106106166713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28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9.8500293284767421E-2"/>
                  <c:y val="1.973619061187270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 smtClean="0"/>
                      <a:t>8,851</a:t>
                    </a:r>
                    <a:endParaRPr lang="en-US" dirty="0" smtClean="0"/>
                  </a:p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dirty="0" smtClean="0"/>
                      <a:t>42.43%</a:t>
                    </a:r>
                    <a:endParaRPr lang="en-US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1035993656588554E-2"/>
                  <c:y val="-0.1790489064511485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 smtClean="0"/>
                      <a:t>4,205</a:t>
                    </a:r>
                    <a:endParaRPr lang="en-US" dirty="0" smtClean="0"/>
                  </a:p>
                  <a:p>
                    <a:pPr>
                      <a:defR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dirty="0" smtClean="0"/>
                      <a:t>20.16</a:t>
                    </a:r>
                    <a:r>
                      <a:rPr lang="en-US" sz="900" dirty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4032500842616177E-2"/>
                  <c:y val="-9.69901315365639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2,382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11.42%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529740483593711E-2"/>
                  <c:y val="3.09825649906071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2,184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10.47</a:t>
                    </a:r>
                    <a:r>
                      <a:rPr lang="en-US" sz="9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412574654581818E-2"/>
                  <c:y val="7.55587018407609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1,384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6.64%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2276249661898798E-2"/>
                  <c:y val="-7.01987276687683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1,305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6.26%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4050808199085039E-2"/>
                  <c:y val="-0.115217725022281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350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1.68%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9789703959356565E-2"/>
                  <c:y val="-0.119892977219005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183</a:t>
                    </a:r>
                    <a:endParaRPr lang="en-US" dirty="0" smtClean="0"/>
                  </a:p>
                  <a:p>
                    <a:r>
                      <a:rPr lang="en-US" sz="900" dirty="0" smtClean="0"/>
                      <a:t>0.88%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3468886306323063E-2"/>
                  <c:y val="-5.188425548081287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</a:p>
                  <a:p>
                    <a:r>
                      <a:rPr lang="en-US" sz="900" smtClean="0"/>
                      <a:t>0.07</a:t>
                    </a:r>
                    <a:r>
                      <a:rPr lang="en-US" sz="9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'TPEU x Sector de Act'!$N$2:$N$10</c:f>
              <c:strCache>
                <c:ptCount val="9"/>
                <c:pt idx="0">
                  <c:v>Industria de la construcción</c:v>
                </c:pt>
                <c:pt idx="1">
                  <c:v>Comercio</c:v>
                </c:pt>
                <c:pt idx="2">
                  <c:v>Industrias de transformación</c:v>
                </c:pt>
                <c:pt idx="3">
                  <c:v>Servicios sociales y comunales</c:v>
                </c:pt>
                <c:pt idx="4">
                  <c:v>Servicios para empresas, personas y el hogar</c:v>
                </c:pt>
                <c:pt idx="5">
                  <c:v>Industria eléctrica, captación y suministro de agua potable</c:v>
                </c:pt>
                <c:pt idx="6">
                  <c:v>Transportes y comunicaciones</c:v>
                </c:pt>
                <c:pt idx="7">
                  <c:v>Agricultura, ganadería, silvicultura, pesca y caza</c:v>
                </c:pt>
                <c:pt idx="8">
                  <c:v>Industrias extractivas</c:v>
                </c:pt>
              </c:strCache>
            </c:strRef>
          </c:cat>
          <c:val>
            <c:numRef>
              <c:f>'TPEU x Sector de Act'!$O$2:$O$10</c:f>
              <c:numCache>
                <c:formatCode>#,##0</c:formatCode>
                <c:ptCount val="9"/>
                <c:pt idx="0">
                  <c:v>8797</c:v>
                </c:pt>
                <c:pt idx="1">
                  <c:v>4241</c:v>
                </c:pt>
                <c:pt idx="2">
                  <c:v>2597</c:v>
                </c:pt>
                <c:pt idx="3">
                  <c:v>2128</c:v>
                </c:pt>
                <c:pt idx="4">
                  <c:v>1343</c:v>
                </c:pt>
                <c:pt idx="5">
                  <c:v>1252</c:v>
                </c:pt>
                <c:pt idx="6">
                  <c:v>416</c:v>
                </c:pt>
                <c:pt idx="7">
                  <c:v>352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01452564993401"/>
          <c:y val="5.2544758302701236E-2"/>
          <c:w val="0.44135453595950325"/>
          <c:h val="0.8949101313689362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7073693304768"/>
          <c:y val="6.584219741199461E-2"/>
          <c:w val="0.79211425330970797"/>
          <c:h val="0.60502545878253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'TPEU '!$E$42</c:f>
              <c:strCache>
                <c:ptCount val="1"/>
                <c:pt idx="0">
                  <c:v>Absolutos</c:v>
                </c:pt>
              </c:strCache>
            </c:strRef>
          </c:tx>
          <c:invertIfNegative val="0"/>
          <c:dPt>
            <c:idx val="17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1.9558407233910306E-3"/>
                  <c:y val="0.473289940531567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83468251463444E-3"/>
                  <c:y val="0.3411821745197832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204196329567842E-4"/>
                  <c:y val="0.238744778270307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310143729700216E-3"/>
                  <c:y val="0.20683465130702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91685468128447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11033974587167E-3"/>
                  <c:y val="0.1774865445633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1554415977031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20679491743339E-3"/>
                  <c:y val="0.15332377794225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05430903110632E-3"/>
                  <c:y val="0.14124239463168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220679491742823E-3"/>
                  <c:y val="0.13757051945699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809536189799403E-4"/>
                  <c:y val="0.12772910019073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871135933457861E-3"/>
                  <c:y val="0.1099804457343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3862402072342483E-4"/>
                  <c:y val="6.0172453893722984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8.5699697669526079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7914073686877904E-3"/>
                  <c:y val="1.9914970174574509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7.778922909274856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5310143729700498E-3"/>
                  <c:y val="-2.1035133803973076E-4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2.7776259342267066E-5"/>
                  <c:y val="6.6734310844894298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1.0509016034586548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3832885670655331E-3"/>
                  <c:y val="5.9229234576772795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5310143729700498E-3"/>
                  <c:y val="8.4183289552892913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1.0143998974138805E-16"/>
                  <c:y val="5.6288072010911315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numFmt formatCode="#,##0" sourceLinked="0"/>
              <c:spPr/>
              <c:txPr>
                <a:bodyPr rot="-5400000" vert="horz"/>
                <a:lstStyle/>
                <a:p>
                  <a:pPr>
                    <a:defRPr sz="900" b="1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9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'!$G$41:$AE$41</c:f>
              <c:strCache>
                <c:ptCount val="25"/>
                <c:pt idx="0">
                  <c:v>Distrito Federal</c:v>
                </c:pt>
                <c:pt idx="1">
                  <c:v>México</c:v>
                </c:pt>
                <c:pt idx="2">
                  <c:v>Nuevo León</c:v>
                </c:pt>
                <c:pt idx="3">
                  <c:v>Coahuila</c:v>
                </c:pt>
                <c:pt idx="4">
                  <c:v>Jalisco</c:v>
                </c:pt>
                <c:pt idx="5">
                  <c:v>Guanajuato</c:v>
                </c:pt>
                <c:pt idx="6">
                  <c:v>Veracruz</c:v>
                </c:pt>
                <c:pt idx="7">
                  <c:v>Chihuahua</c:v>
                </c:pt>
                <c:pt idx="8">
                  <c:v>Puebla</c:v>
                </c:pt>
                <c:pt idx="9">
                  <c:v>Querétaro</c:v>
                </c:pt>
                <c:pt idx="10">
                  <c:v>Sonora</c:v>
                </c:pt>
                <c:pt idx="11">
                  <c:v>San Luis Potosí</c:v>
                </c:pt>
                <c:pt idx="12">
                  <c:v>Baja California</c:v>
                </c:pt>
                <c:pt idx="13">
                  <c:v>Sinaloa</c:v>
                </c:pt>
                <c:pt idx="14">
                  <c:v>Durango</c:v>
                </c:pt>
                <c:pt idx="15">
                  <c:v>Tabasco</c:v>
                </c:pt>
                <c:pt idx="16">
                  <c:v>Campeche</c:v>
                </c:pt>
                <c:pt idx="17">
                  <c:v>Yucatán</c:v>
                </c:pt>
                <c:pt idx="18">
                  <c:v>Tamaulipas</c:v>
                </c:pt>
                <c:pt idx="19">
                  <c:v>Aguascalientes</c:v>
                </c:pt>
                <c:pt idx="20">
                  <c:v>Morelos</c:v>
                </c:pt>
                <c:pt idx="21">
                  <c:v>Hidalgo</c:v>
                </c:pt>
                <c:pt idx="22">
                  <c:v>Baja California Sur</c:v>
                </c:pt>
                <c:pt idx="23">
                  <c:v>Oaxaca</c:v>
                </c:pt>
                <c:pt idx="24">
                  <c:v>Chiapas</c:v>
                </c:pt>
              </c:strCache>
            </c:strRef>
          </c:cat>
          <c:val>
            <c:numRef>
              <c:f>'TPEU '!$G$42:$AE$42</c:f>
              <c:numCache>
                <c:formatCode>#,##0</c:formatCode>
                <c:ptCount val="25"/>
                <c:pt idx="0">
                  <c:v>96865</c:v>
                </c:pt>
                <c:pt idx="1">
                  <c:v>71565</c:v>
                </c:pt>
                <c:pt idx="2">
                  <c:v>48107</c:v>
                </c:pt>
                <c:pt idx="3">
                  <c:v>41150</c:v>
                </c:pt>
                <c:pt idx="4">
                  <c:v>38147</c:v>
                </c:pt>
                <c:pt idx="5">
                  <c:v>35524</c:v>
                </c:pt>
                <c:pt idx="6">
                  <c:v>32980</c:v>
                </c:pt>
                <c:pt idx="7">
                  <c:v>31481</c:v>
                </c:pt>
                <c:pt idx="8">
                  <c:v>28298</c:v>
                </c:pt>
                <c:pt idx="9">
                  <c:v>28283</c:v>
                </c:pt>
                <c:pt idx="10">
                  <c:v>27025</c:v>
                </c:pt>
                <c:pt idx="11">
                  <c:v>18194</c:v>
                </c:pt>
                <c:pt idx="12">
                  <c:v>16862</c:v>
                </c:pt>
                <c:pt idx="13">
                  <c:v>15964</c:v>
                </c:pt>
                <c:pt idx="14">
                  <c:v>15660</c:v>
                </c:pt>
                <c:pt idx="15">
                  <c:v>15095</c:v>
                </c:pt>
                <c:pt idx="16">
                  <c:v>13636</c:v>
                </c:pt>
                <c:pt idx="17">
                  <c:v>13121</c:v>
                </c:pt>
                <c:pt idx="18">
                  <c:v>12926</c:v>
                </c:pt>
                <c:pt idx="19">
                  <c:v>10850</c:v>
                </c:pt>
                <c:pt idx="20">
                  <c:v>9887</c:v>
                </c:pt>
                <c:pt idx="21">
                  <c:v>8680</c:v>
                </c:pt>
                <c:pt idx="22">
                  <c:v>7798</c:v>
                </c:pt>
                <c:pt idx="23">
                  <c:v>7607</c:v>
                </c:pt>
                <c:pt idx="24">
                  <c:v>7263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"/>
        <c:overlap val="-50"/>
        <c:axId val="151041536"/>
        <c:axId val="151043456"/>
      </c:barChart>
      <c:lineChart>
        <c:grouping val="standard"/>
        <c:varyColors val="0"/>
        <c:ser>
          <c:idx val="4"/>
          <c:order val="1"/>
          <c:tx>
            <c:strRef>
              <c:f>'TPEU '!$E$43</c:f>
              <c:strCache>
                <c:ptCount val="1"/>
                <c:pt idx="0">
                  <c:v>Porcentajes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529958544911132E-2"/>
                  <c:y val="-4.3435569309753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893207944215347E-2"/>
                  <c:y val="-4.493120789236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495230377452614E-2"/>
                  <c:y val="-4.0304818466203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553195516321939E-2"/>
                  <c:y val="-4.7637167314252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666862723313967E-2"/>
                  <c:y val="-3.194757802140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218465922087088E-2"/>
                  <c:y val="-4.259677069521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494486539972614E-2"/>
                  <c:y val="5.216456657363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368333366686139E-2"/>
                  <c:y val="3.6970245261679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653170272667632E-2"/>
                  <c:y val="-3.3210143836990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8434256916749225E-2"/>
                  <c:y val="-3.0594433499334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4614065031221844E-2"/>
                  <c:y val="5.3401592057498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490870211692273E-2"/>
                  <c:y val="-4.234731571170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9941382643408425E-2"/>
                  <c:y val="-3.207886407997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4119086878917498E-3"/>
                  <c:y val="2.5252991663474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2638388630277385E-2"/>
                  <c:y val="-4.6356817435560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4010032845683153E-2"/>
                  <c:y val="-6.104692259982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0453869813628536E-2"/>
                  <c:y val="-4.030935898137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5.9911003460574694E-2"/>
                  <c:y val="-1.3778012641602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6.4471376902707292E-4"/>
                  <c:y val="-2.1017747040259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5911690126548587E-2"/>
                  <c:y val="-4.7689612634305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2132617073048529E-2"/>
                  <c:y val="-3.194757802140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5046912932538686E-2"/>
                  <c:y val="5.3596551834218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5213330578311032E-2"/>
                  <c:y val="-5.0678140790601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4.1337388070191342E-2"/>
                  <c:y val="4.7058273591273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2151301832371047E-2"/>
                  <c:y val="-6.5157609587916596E-2"/>
                </c:manualLayout>
              </c:layout>
              <c:numFmt formatCode="0.00" sourceLinked="0"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'!$G$41:$AE$41</c:f>
              <c:strCache>
                <c:ptCount val="25"/>
                <c:pt idx="0">
                  <c:v>Distrito Federal</c:v>
                </c:pt>
                <c:pt idx="1">
                  <c:v>México</c:v>
                </c:pt>
                <c:pt idx="2">
                  <c:v>Nuevo León</c:v>
                </c:pt>
                <c:pt idx="3">
                  <c:v>Coahuila</c:v>
                </c:pt>
                <c:pt idx="4">
                  <c:v>Jalisco</c:v>
                </c:pt>
                <c:pt idx="5">
                  <c:v>Guanajuato</c:v>
                </c:pt>
                <c:pt idx="6">
                  <c:v>Veracruz</c:v>
                </c:pt>
                <c:pt idx="7">
                  <c:v>Chihuahua</c:v>
                </c:pt>
                <c:pt idx="8">
                  <c:v>Puebla</c:v>
                </c:pt>
                <c:pt idx="9">
                  <c:v>Querétaro</c:v>
                </c:pt>
                <c:pt idx="10">
                  <c:v>Sonora</c:v>
                </c:pt>
                <c:pt idx="11">
                  <c:v>San Luis Potosí</c:v>
                </c:pt>
                <c:pt idx="12">
                  <c:v>Baja California</c:v>
                </c:pt>
                <c:pt idx="13">
                  <c:v>Sinaloa</c:v>
                </c:pt>
                <c:pt idx="14">
                  <c:v>Durango</c:v>
                </c:pt>
                <c:pt idx="15">
                  <c:v>Tabasco</c:v>
                </c:pt>
                <c:pt idx="16">
                  <c:v>Campeche</c:v>
                </c:pt>
                <c:pt idx="17">
                  <c:v>Yucatán</c:v>
                </c:pt>
                <c:pt idx="18">
                  <c:v>Tamaulipas</c:v>
                </c:pt>
                <c:pt idx="19">
                  <c:v>Aguascalientes</c:v>
                </c:pt>
                <c:pt idx="20">
                  <c:v>Morelos</c:v>
                </c:pt>
                <c:pt idx="21">
                  <c:v>Hidalgo</c:v>
                </c:pt>
                <c:pt idx="22">
                  <c:v>Baja California Sur</c:v>
                </c:pt>
                <c:pt idx="23">
                  <c:v>Oaxaca</c:v>
                </c:pt>
                <c:pt idx="24">
                  <c:v>Chiapas</c:v>
                </c:pt>
              </c:strCache>
            </c:strRef>
          </c:cat>
          <c:val>
            <c:numRef>
              <c:f>'TPEU '!$G$43:$AE$43</c:f>
              <c:numCache>
                <c:formatCode>#,##0.00</c:formatCode>
                <c:ptCount val="25"/>
                <c:pt idx="0">
                  <c:v>3.7241875146579986</c:v>
                </c:pt>
                <c:pt idx="1">
                  <c:v>5.818396751811818</c:v>
                </c:pt>
                <c:pt idx="2">
                  <c:v>3.9623622126367053</c:v>
                </c:pt>
                <c:pt idx="3">
                  <c:v>7.167066675491256</c:v>
                </c:pt>
                <c:pt idx="4">
                  <c:v>2.9908706587802953</c:v>
                </c:pt>
                <c:pt idx="5">
                  <c:v>5.5348506755746172</c:v>
                </c:pt>
                <c:pt idx="6">
                  <c:v>4.9436235051459931</c:v>
                </c:pt>
                <c:pt idx="7">
                  <c:v>4.8544632503515857</c:v>
                </c:pt>
                <c:pt idx="8">
                  <c:v>6.3352265731165858</c:v>
                </c:pt>
                <c:pt idx="9">
                  <c:v>7.8683881808646987</c:v>
                </c:pt>
                <c:pt idx="10">
                  <c:v>6.0868076748957805</c:v>
                </c:pt>
                <c:pt idx="11">
                  <c:v>6.011048117458941</c:v>
                </c:pt>
                <c:pt idx="12">
                  <c:v>2.62995768547502</c:v>
                </c:pt>
                <c:pt idx="13">
                  <c:v>4.2262544541926275</c:v>
                </c:pt>
                <c:pt idx="14">
                  <c:v>8.3383473459455644</c:v>
                </c:pt>
                <c:pt idx="15">
                  <c:v>9.3960274629169618</c:v>
                </c:pt>
                <c:pt idx="16">
                  <c:v>10.657954385580965</c:v>
                </c:pt>
                <c:pt idx="17">
                  <c:v>4.6917685761281689</c:v>
                </c:pt>
                <c:pt idx="18">
                  <c:v>2.3356920341445431</c:v>
                </c:pt>
                <c:pt idx="19">
                  <c:v>5.165977869617393</c:v>
                </c:pt>
                <c:pt idx="20">
                  <c:v>5.5764870444110954</c:v>
                </c:pt>
                <c:pt idx="21">
                  <c:v>4.9730720751690143</c:v>
                </c:pt>
                <c:pt idx="22">
                  <c:v>6.9215884681614028</c:v>
                </c:pt>
                <c:pt idx="23">
                  <c:v>4.6873170701649371</c:v>
                </c:pt>
                <c:pt idx="24">
                  <c:v>3.6788467577725186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1198336"/>
        <c:axId val="64356736"/>
      </c:lineChart>
      <c:catAx>
        <c:axId val="1510415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-2700000" vert="horz"/>
          <a:lstStyle/>
          <a:p>
            <a:pPr>
              <a:defRPr sz="900"/>
            </a:pPr>
            <a:endParaRPr lang="es-MX"/>
          </a:p>
        </c:txPr>
        <c:crossAx val="151043456"/>
        <c:crossesAt val="-1000"/>
        <c:auto val="0"/>
        <c:lblAlgn val="ctr"/>
        <c:lblOffset val="200"/>
        <c:tickLblSkip val="1"/>
        <c:tickMarkSkip val="1"/>
        <c:noMultiLvlLbl val="0"/>
      </c:catAx>
      <c:valAx>
        <c:axId val="151043456"/>
        <c:scaling>
          <c:orientation val="minMax"/>
          <c:max val="125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Empleos Generados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2.3701790225956012E-3"/>
              <c:y val="0.19682416341254139"/>
            </c:manualLayout>
          </c:layout>
          <c:overlay val="0"/>
        </c:title>
        <c:numFmt formatCode="0.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s-MX"/>
          </a:p>
        </c:txPr>
        <c:crossAx val="151041536"/>
        <c:crosses val="autoZero"/>
        <c:crossBetween val="between"/>
        <c:minorUnit val="400"/>
      </c:valAx>
      <c:catAx>
        <c:axId val="151198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4356736"/>
        <c:crossesAt val="-3"/>
        <c:auto val="0"/>
        <c:lblAlgn val="ctr"/>
        <c:lblOffset val="100"/>
        <c:noMultiLvlLbl val="0"/>
      </c:catAx>
      <c:valAx>
        <c:axId val="64356736"/>
        <c:scaling>
          <c:orientation val="minMax"/>
          <c:max val="11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r>
                  <a:rPr lang="es-MX" dirty="0" smtClean="0"/>
                  <a:t>Variación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0.93536633184548124"/>
              <c:y val="0.26283185791237812"/>
            </c:manualLayout>
          </c:layout>
          <c:overlay val="0"/>
        </c:title>
        <c:numFmt formatCode="0.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s-MX"/>
          </a:p>
        </c:txPr>
        <c:crossAx val="151198336"/>
        <c:crosses val="max"/>
        <c:crossBetween val="between"/>
        <c:majorUnit val="1"/>
        <c:minorUnit val="0.2"/>
      </c:valAx>
    </c:plotArea>
    <c:legend>
      <c:legendPos val="b"/>
      <c:layout>
        <c:manualLayout>
          <c:xMode val="edge"/>
          <c:yMode val="edge"/>
          <c:x val="0.32647085274125109"/>
          <c:y val="0.93701431073168073"/>
          <c:w val="0.35693661639016538"/>
          <c:h val="4.3382594351333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31153970922174E-2"/>
          <c:y val="8.4792704788631171E-2"/>
          <c:w val="0.95346623806855602"/>
          <c:h val="0.687704452591687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x Mun'!$C$127:$C$136</c:f>
              <c:strCache>
                <c:ptCount val="10"/>
                <c:pt idx="0">
                  <c:v>Tuxtla Gutiérrez</c:v>
                </c:pt>
                <c:pt idx="1">
                  <c:v>Tapachula</c:v>
                </c:pt>
                <c:pt idx="2">
                  <c:v>Reforma</c:v>
                </c:pt>
                <c:pt idx="3">
                  <c:v>Chiapa de Corzo</c:v>
                </c:pt>
                <c:pt idx="4">
                  <c:v>Villa Comaltitlán</c:v>
                </c:pt>
                <c:pt idx="5">
                  <c:v>Villa Corzo</c:v>
                </c:pt>
                <c:pt idx="6">
                  <c:v>Chamula</c:v>
                </c:pt>
                <c:pt idx="7">
                  <c:v>Comitán de Domínguez</c:v>
                </c:pt>
                <c:pt idx="8">
                  <c:v>Juárez</c:v>
                </c:pt>
                <c:pt idx="9">
                  <c:v>Ostuacán</c:v>
                </c:pt>
              </c:strCache>
            </c:strRef>
          </c:cat>
          <c:val>
            <c:numRef>
              <c:f>'TPEU x Mun'!$F$127:$F$136</c:f>
              <c:numCache>
                <c:formatCode>#,##0</c:formatCode>
                <c:ptCount val="10"/>
                <c:pt idx="0">
                  <c:v>8806</c:v>
                </c:pt>
                <c:pt idx="1">
                  <c:v>1906</c:v>
                </c:pt>
                <c:pt idx="2">
                  <c:v>1422</c:v>
                </c:pt>
                <c:pt idx="3">
                  <c:v>1018</c:v>
                </c:pt>
                <c:pt idx="4">
                  <c:v>959</c:v>
                </c:pt>
                <c:pt idx="5">
                  <c:v>-61</c:v>
                </c:pt>
                <c:pt idx="6">
                  <c:v>-65</c:v>
                </c:pt>
                <c:pt idx="7">
                  <c:v>-153</c:v>
                </c:pt>
                <c:pt idx="8">
                  <c:v>-339</c:v>
                </c:pt>
                <c:pt idx="9">
                  <c:v>-540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36896"/>
        <c:axId val="24738816"/>
      </c:barChart>
      <c:catAx>
        <c:axId val="247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50"/>
            </a:pPr>
            <a:endParaRPr lang="es-MX"/>
          </a:p>
        </c:txPr>
        <c:crossAx val="24738816"/>
        <c:crosses val="autoZero"/>
        <c:auto val="1"/>
        <c:lblAlgn val="ctr"/>
        <c:lblOffset val="100"/>
        <c:noMultiLvlLbl val="0"/>
      </c:catAx>
      <c:valAx>
        <c:axId val="24738816"/>
        <c:scaling>
          <c:orientation val="minMax"/>
          <c:max val="10000"/>
          <c:min val="-2000"/>
        </c:scaling>
        <c:delete val="1"/>
        <c:axPos val="l"/>
        <c:numFmt formatCode="#,##0" sourceLinked="1"/>
        <c:majorTickMark val="out"/>
        <c:minorTickMark val="none"/>
        <c:tickLblPos val="nextTo"/>
        <c:crossAx val="24736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202254-08F9-40AD-9EC4-56A92915537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3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390037-5A25-4917-9BC2-812038D3251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90037-5A25-4917-9BC2-812038D325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91663-79BE-449B-A802-F9969365A14F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9448" y="15240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dirty="0" smtClean="0"/>
              <a:t>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" y="3212976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4C29-DDBD-419D-872B-CE2CF9192AE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 descr="Y:\Informacion\Proyectos\Proyectos 2012\Diseño\Iconos y Logos\CEIEG-2010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47" y="5361945"/>
            <a:ext cx="1728192" cy="47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Informacion\Proyectos\Proyectos 2012\Diseño\Iconos y Logos\Hacienda Final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87" y="5175312"/>
            <a:ext cx="1359321" cy="84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/>
          <p:nvPr userDrawn="1"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6DC-E65A-4894-8A93-F9405529CA2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CB30-FD2C-4964-B2C8-8FBCCEEB66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69F-54F6-4BE7-9C45-98F5F4673FC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B4E2-CEE8-460A-B01D-3B64F170EC4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5C68-6CB1-4FE0-A4BC-80DF078FE82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8DF6-893F-48A8-89C9-F53300EB9B5D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61FD-CD19-4205-BA6D-494828A055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6136" y="6201308"/>
            <a:ext cx="10376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96336" y="6201308"/>
            <a:ext cx="762000" cy="365125"/>
          </a:xfrm>
        </p:spPr>
        <p:txBody>
          <a:bodyPr/>
          <a:lstStyle/>
          <a:p>
            <a:fld id="{4876B7EE-97D8-4EE6-AF56-7BDFC78EEC4B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5" name="Picture 2" descr="Y:\Informacion\Proyectos\Proyectos 2012\Diseño\Iconos y Logos\CEIEG-2010_SMAL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81" y="147164"/>
            <a:ext cx="1118711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Y:\Informacion\Proyectos\Proyectos 2012\Diseño\Iconos y Logos\Hacienda Final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5" y="24184"/>
            <a:ext cx="924711" cy="57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19BE-0A3F-4EF6-B7AA-0D3828BE3F42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A4A-9AC7-45DC-BA70-06F345BDF8C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036C69F-54F6-4BE7-9C45-98F5F4673FC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356" y="0"/>
            <a:ext cx="6480000" cy="5846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  <p:sldLayoutId id="2147484142" r:id="rId18"/>
    <p:sldLayoutId id="2147484143" r:id="rId19"/>
    <p:sldLayoutId id="2147484144" r:id="rId20"/>
    <p:sldLayoutId id="2147484145" r:id="rId21"/>
    <p:sldLayoutId id="2147484146" r:id="rId22"/>
    <p:sldLayoutId id="2147484147" r:id="rId23"/>
    <p:sldLayoutId id="2147484148" r:id="rId24"/>
    <p:sldLayoutId id="2147484149" r:id="rId25"/>
  </p:sldLayoutIdLst>
  <p:transition spd="slow">
    <p:zoom/>
    <p:sndAc>
      <p:stSnd>
        <p:snd r:embed="rId27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543800" cy="1524000"/>
          </a:xfrm>
        </p:spPr>
        <p:txBody>
          <a:bodyPr/>
          <a:lstStyle/>
          <a:p>
            <a:r>
              <a:rPr lang="es-MX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Chiapas</a:t>
            </a:r>
            <a:endParaRPr lang="es-MX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91580" y="3140968"/>
            <a:ext cx="6858000" cy="990600"/>
          </a:xfrm>
        </p:spPr>
        <p:txBody>
          <a:bodyPr/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Estadísticas de trabajadores asegurados al IMSS. 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Mayo 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2012.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921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Anexos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52986" y="763157"/>
            <a:ext cx="1899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2011 a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asegurados al IMSS en Chiapas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00170"/>
              </p:ext>
            </p:extLst>
          </p:nvPr>
        </p:nvGraphicFramePr>
        <p:xfrm>
          <a:off x="519057" y="1340768"/>
          <a:ext cx="7761356" cy="3829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204"/>
                <a:gridCol w="891644"/>
                <a:gridCol w="891644"/>
                <a:gridCol w="891644"/>
                <a:gridCol w="891644"/>
                <a:gridCol w="891644"/>
                <a:gridCol w="891644"/>
                <a:gridCol w="891644"/>
                <a:gridCol w="891644"/>
              </a:tblGrid>
              <a:tr h="828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Mes - Año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Permanentes Totales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Permanentes Urbanos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Eventuales Urbanos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Trabajadores Urbanos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Permanentes del Campo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Eventuales del Campo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Trabajadores del Campo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Trabajadores Asegurados Totales</a:t>
                      </a: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may-11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177,369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176,071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20,057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196,128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1,298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1,686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199,112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jun-11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178,484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177,184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19,267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196,451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199,476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jul-11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177,981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176,671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19,756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196,427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1,696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199,433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ago-11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180,186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178,870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19,510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198,380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1,814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201,510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sep-11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180,882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179,565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20,080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199,645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1,824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3,141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202,786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oct-11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182,068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180,743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20,235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200,978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204,183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183,864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182,538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20,858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203,396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2,563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3,889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207,285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dic-11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183,350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181,230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20,592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201,822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2,120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5,355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207,177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ene-12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181,397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179,240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19,554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198,794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2,157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204,357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feb-12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182,684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180,517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20,512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201,029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3,773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206,969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183,511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181,331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21,321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202,652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3,488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5,668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208,320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abr-12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183,567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181,395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21,141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202,536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2,172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3,677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5,849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208,385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  <a:tr h="23088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may-12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183,830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181,585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20,859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202,444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3,949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6,194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208,638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049203" y="620688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Mayo </a:t>
            </a:r>
            <a:r>
              <a:rPr lang="es-MX" sz="1200" b="1" dirty="0" smtClean="0"/>
              <a:t>2012</a:t>
            </a:r>
            <a:endParaRPr lang="es-MX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asegurados totales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28340"/>
              </p:ext>
            </p:extLst>
          </p:nvPr>
        </p:nvGraphicFramePr>
        <p:xfrm>
          <a:off x="2123728" y="962254"/>
          <a:ext cx="4608512" cy="4984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527"/>
                <a:gridCol w="1506813"/>
                <a:gridCol w="1548172"/>
              </a:tblGrid>
              <a:tr h="302762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Entidades Federativas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 Permanentes Totales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Asegurados Totales 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297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13,547,118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15,731,556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199,550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221,848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611,533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666,947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98,355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124,076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113,441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142,047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183,830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208,638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622,453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685,302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540,000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619,109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90,335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111,942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2,339,960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2,697,835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177,652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204,101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594,363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682,296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113,580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139,781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141,995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183,546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1,173,148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1,325,783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298,470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348,781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162,430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189,642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1,070,514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1,303,495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93,988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117,497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1,119,271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1,262,522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148,379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171,016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406,280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475,748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311,661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390,402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217,818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273,452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274,470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323,354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350,651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407,128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414,638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487,662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142,979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178,494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498,838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570,063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59,503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74,283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591,444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709,385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267,816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293,065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117,773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142,316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7" y="6449270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049203" y="620688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según actividad económica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74024"/>
              </p:ext>
            </p:extLst>
          </p:nvPr>
        </p:nvGraphicFramePr>
        <p:xfrm>
          <a:off x="215516" y="897687"/>
          <a:ext cx="8640962" cy="4905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/>
                <a:gridCol w="792088"/>
                <a:gridCol w="828092"/>
                <a:gridCol w="756084"/>
                <a:gridCol w="792088"/>
                <a:gridCol w="792088"/>
                <a:gridCol w="828092"/>
                <a:gridCol w="693079"/>
                <a:gridCol w="729081"/>
                <a:gridCol w="639071"/>
                <a:gridCol w="819091"/>
              </a:tblGrid>
              <a:tr h="61621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 Federativa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Agricultura, ganadería, silvicultura, pesca y caza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Comercio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eléctrica, captación y suministro de agua potable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de la construcción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de la transformación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extractivas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para empresas, personas y el hogar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sociales y comunales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Transportes y comunicaciones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13,547,118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354,502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2,928,479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106,328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663,230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3,559,553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105,674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3,323,345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1,757,356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748,651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199,550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32,319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7,763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68,414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31,623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41,110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12,171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611,533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9,131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110,160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20,274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281,507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116,360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46,802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23,075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98,355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7,451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24,429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6,535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38,893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113,441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17,187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10,635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10,735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28,524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20,262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20,927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183,830 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11,080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49,586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1,935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8,615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14,574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1,098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36,087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54,684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6,171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622,453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13,247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103,495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20,683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300,996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99,654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46,759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24,080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540,000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14,238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90,083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31,182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236,220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14,614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80,302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44,311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24,440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90,335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17,887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4,934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17,928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23,405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8,114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2,339,960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516,878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83,218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315,030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1,047,463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228,666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136,624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177,652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13,269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34,837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10,071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58,413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24,254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17,661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9,197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594,363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14,599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114,820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29,180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224,857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101,983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67,977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31,480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113,580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37,586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5,079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9,011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39,896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12,725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141,995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32,767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44,617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20,911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20,011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9,382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1,173,148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47,509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237,425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7,344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57,369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291,784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243,271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230,631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55,206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298,470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17,034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77,946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4,188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13,019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44,805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63,624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65,449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162,430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9,662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34,044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31,968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33,117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39,957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1,070,514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4,228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294,209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47,335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366,497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193,924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91,954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68,516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93,988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9,328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22,374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6,084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25,016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16,002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1,119,271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226,574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8,215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79,914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352,467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285,554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76,349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79,020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148,379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36,325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11,092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31,570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50,720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406,280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16,055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93,390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18,561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120,595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90,628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43,790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18,331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311,661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49,420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14,577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110,668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68,182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41,779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17,165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217,818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50,728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9,106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6,442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111,277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20,732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13,075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274,470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11,455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47,530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12,232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94,360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3,658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42,430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47,749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13,375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350,651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23,564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104,754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4,992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24,244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46,285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76,384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53,898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15,112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414,638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25,956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88,376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23,669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132,785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11,377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79,695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29,158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19,782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142,979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4,406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47,136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19,321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33,561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12,603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8,743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498,838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98,697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24,172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194,137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79,245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42,378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38,089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59,503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11,369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28,948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7,498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591,444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43,713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139,367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10,581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33,159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60,227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111,573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145,132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40,031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267,816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64,447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12,028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47,780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51,107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67,635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13,753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117,773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22,334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19,985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6,934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13,037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41,902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3,700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121211" y="656692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eventuales urbanos según actividad económica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19561"/>
              </p:ext>
            </p:extLst>
          </p:nvPr>
        </p:nvGraphicFramePr>
        <p:xfrm>
          <a:off x="316996" y="933691"/>
          <a:ext cx="8568948" cy="4977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636"/>
                <a:gridCol w="792088"/>
                <a:gridCol w="828092"/>
                <a:gridCol w="690981"/>
                <a:gridCol w="804205"/>
                <a:gridCol w="711768"/>
                <a:gridCol w="831937"/>
                <a:gridCol w="600843"/>
                <a:gridCol w="767231"/>
                <a:gridCol w="748743"/>
                <a:gridCol w="850424"/>
              </a:tblGrid>
              <a:tr h="659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 Federativa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Agricultura, ganadería, silvicultura, pesca y caza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Comercio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eléctrica, captación y suministro de agua potable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de la construcción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de la transformación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extractivas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para empresas, personas y el hogar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sociales y comunales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Transportes y comunicaciones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2,067,167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15,342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271,600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42,316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594,593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551,549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22,374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352,724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133,674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82,995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21,328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46,480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13,317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9,984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22,105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7,703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6,553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28,137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15,881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20,859 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4,205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1,305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8,851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2,382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1,384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2,184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57,524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5,540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797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12,409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26,598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2,745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75,304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18,600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29,854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5,004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19,720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7,475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357,875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71,238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6,966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77,393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52,205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110,619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20,983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16,895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25,815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9,434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82,985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29,353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31,484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6,050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4,037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26,019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7,342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8,924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41,225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16,385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140,447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38,809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41,959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22,545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8,846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4,524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42,621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14,806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24,755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8,345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231,029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38,451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47,242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88,865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29,406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13,972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20,353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7,865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1,793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142,935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15,677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35,354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51,378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11,639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21,517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2,717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9,517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3,611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68,695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8,979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14,459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27,213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10,566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76,073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18,692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30,731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11,851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55,223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12,920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34,372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46,400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13,229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17,112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43,047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2,728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15,785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11,246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56,380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23,037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3,568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32,769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15,678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67,500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9,022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19,723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22,279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14,738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108,658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10,385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46,876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21,709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9,536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6,475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24,965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11,876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23,686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027043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99892" y="646991"/>
            <a:ext cx="1865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2011 -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9057" y="6649325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eventuales urbanos (TPEU)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193478"/>
              </p:ext>
            </p:extLst>
          </p:nvPr>
        </p:nvGraphicFramePr>
        <p:xfrm>
          <a:off x="1439652" y="974220"/>
          <a:ext cx="6156684" cy="5121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177"/>
                <a:gridCol w="1160422"/>
                <a:gridCol w="1160422"/>
                <a:gridCol w="1289358"/>
                <a:gridCol w="1144305"/>
              </a:tblGrid>
              <a:tr h="3850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Entidades Federativas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Mayo 2011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Mayo 2012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Empleos Generados </a:t>
                      </a:r>
                      <a:b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Mayo 2011 </a:t>
                      </a:r>
                      <a:b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Mayo 2012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Variación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84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Nacional 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14,938,710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15,614,285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675,575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4.52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210,028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220,878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10,850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5.17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641,151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658,013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16,862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2.63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112,662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120,460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7,798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6.92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127,942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141,578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13,636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10.66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197,426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204,689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7,263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3.68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648,496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679,977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31,481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4.85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574,154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615,304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41,150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7.17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108,392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110,055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1,663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2,600,970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2,697,835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96,865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3.72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187,807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203,467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15,660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641,824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677,348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35,524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141,341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139,599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-1,742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-1.23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174,540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183,220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8,680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4.97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1,275,448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1,313,595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38,147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2.99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334,782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341,091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6,309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1.88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177,298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187,185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9,887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5.58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1,229,978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1,301,543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71,565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5.82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111,045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114,341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3,296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2.97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1,214,099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1,262,206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48,107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3.96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162,289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169,896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7,607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4.69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446,677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474,975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28,298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359,451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387,734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28,283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7.87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268,831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273,041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4,210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1.57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302,676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320,870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18,194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6.01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377,734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393,698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15,964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443,993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471,018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27,025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6.09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160,653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175,748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15,095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9.40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553,412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566,338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12,926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71,006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74,241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3,235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4.56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667,122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700,102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32,980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4.94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279,660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292,781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13,121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4.69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135,823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141,459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5,636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94468" y="80628"/>
            <a:ext cx="644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Diferencia anual de </a:t>
            </a:r>
            <a:r>
              <a:rPr lang="es-MX" dirty="0" err="1" smtClean="0">
                <a:solidFill>
                  <a:schemeClr val="bg1"/>
                </a:solidFill>
                <a:latin typeface="+mj-lt"/>
              </a:rPr>
              <a:t>TPEU’s</a:t>
            </a:r>
            <a:r>
              <a:rPr lang="es-MX" dirty="0" smtClean="0">
                <a:solidFill>
                  <a:schemeClr val="bg1"/>
                </a:solidFill>
                <a:latin typeface="+mj-lt"/>
              </a:rPr>
              <a:t> en Chiapas por Municipio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99892" y="646991"/>
            <a:ext cx="1776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Abril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2011 -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Abril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29271"/>
              </p:ext>
            </p:extLst>
          </p:nvPr>
        </p:nvGraphicFramePr>
        <p:xfrm>
          <a:off x="359532" y="1016732"/>
          <a:ext cx="8532944" cy="4215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5703"/>
                <a:gridCol w="542852"/>
                <a:gridCol w="76338"/>
                <a:gridCol w="1085703"/>
                <a:gridCol w="551333"/>
                <a:gridCol w="76338"/>
                <a:gridCol w="1085703"/>
                <a:gridCol w="551333"/>
                <a:gridCol w="76338"/>
                <a:gridCol w="1085703"/>
                <a:gridCol w="551333"/>
                <a:gridCol w="76338"/>
                <a:gridCol w="1085703"/>
                <a:gridCol w="602226"/>
              </a:tblGrid>
              <a:tr h="323948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Tuxtla Gutiérrez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8,806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Huixtán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Andrés Duraznal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Jitotol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Tapachula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1,906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Las Rosas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Huehuetán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Lucas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Ixhuatán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Reforma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Unión Juárez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Tapilula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Tumbalá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Chiapa de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Teopisca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Cacahoatán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Frontera Hidalgo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 Comaltitlán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Oxchuc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Rayón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Santiago el Pinar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Tenejapa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Palenque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Fernando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Ixtacomitán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Pueblo Nuevo Solistahuacán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Arriaga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Siltepec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Acacoyagua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Chalchihuitán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Mitontic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Cristóbal de las Casas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Copainalá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Huitiupán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Chicomuselo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Chenalhó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Villaflores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Marqués de Comillas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Maravilla Tenejapa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Metapa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Mazatán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Venustiano Carranza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Tuzantán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Bejucal de Ocampo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Nicolás Ruíz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Cintalapa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Berriozábal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Benemérito de las Américas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Pantelhó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Sabanilla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Grandeza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Ocozocoautla de Espinosa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Catazajá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Simojovel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Tecpatán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12482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Huixtla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Juan Cancuc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Amatenango de la Frontera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Sitalá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Salto de Agua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Ocosingo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Jiquipilas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El Bosque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Soyaló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Chicoasén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Mapastepec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Independencia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Zinacantán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Chamula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Suchiate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Sunuapa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Socoltenango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Ángel Albino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Comitán de Domínguez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Tonalá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Chapultenango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Totolapa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Ixtapangajoya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Juárez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-339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Bochil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Tuxtla Chico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Amatenango del Valle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Pantepec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Ostuacán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-540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Motozintla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Coapilla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Chiapilla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Escuintla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Tzimol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Libertad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Altamirano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Acapetahua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Concordia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Mazapa de Madero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Solosuchiapa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Frontera Comalapa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Trinitaria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Montecristo de Guerrero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Aldama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Las Margaritas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Francisco León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El Porvenir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Chilón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Yajalón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Pichucalco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Larráinzar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Bella Vista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Pijijiapan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Osumacinta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Suchiapa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74364" y="6273316"/>
            <a:ext cx="6290505" cy="415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Nota: La información es al mes de abril de cada año en virtud que a la fecha de este reporte no se cuenta con el dato de mayo de 2012 a nivel municipal.</a:t>
            </a:r>
          </a:p>
          <a:p>
            <a:pPr>
              <a:tabLst>
                <a:tab pos="361950" algn="l"/>
                <a:tab pos="625475" algn="l"/>
              </a:tabLst>
            </a:pPr>
            <a:endParaRPr lang="es-ES" sz="7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</a:t>
            </a: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Página web del SEIJAL: www.seijal.gob.mx</a:t>
            </a:r>
            <a:endParaRPr lang="es-ES" sz="700" baseline="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88055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836712"/>
            <a:ext cx="8388932" cy="489654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Chiapas el número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total de trabajadores asegurados al IMSS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aumentó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personas respecto al mes anterior, registrando un total de 208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638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 esta institución.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cuanto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Chiapas, en el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reportó un crecimiento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respecto al mes pasado.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lo que se refiere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eventuales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en este mismo mes registraron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respecto al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abril.</a:t>
            </a: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sector urbano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el cual comprende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y eventuales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durante el periodo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2012, se generaron cinco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permanentes y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802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eventuales, es decir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afiliados al IMSS en el sector urbano, lo que significa un aumento anual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3.22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algn="just"/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relación al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tuvo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de 190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0.10%)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una disminución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282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eventuales  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(1.33%),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totalizar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92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 en este sector.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5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sector del campo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en el periodo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hay un aumento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tres mil 210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totales,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(107.57%).</a:t>
            </a: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5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otra parte respecto al mes de marzo, los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presentaron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73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272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eventuales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totalizar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345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 más. </a:t>
            </a:r>
          </a:p>
          <a:p>
            <a:pPr marL="228600" indent="-228600" algn="just">
              <a:buFont typeface="+mj-lt"/>
              <a:buAutoNum type="arabicPeriod" startAt="5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6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indicador comúnmente utilizado a nivel nacional es el que suma los trabajadores permanentes y eventuales urbanos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(TPEU)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que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 totalizaron 204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689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 que el mes anterior.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tuvo un crecimiento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siete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esta clasificación, es decir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3.68%,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 que coloca a Chiapas en el lugar número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nacional, en generación de empleos, en este periodo. </a:t>
            </a:r>
            <a:endParaRPr lang="es-MX" sz="11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Conclusiones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079612" y="4293096"/>
            <a:ext cx="6948772" cy="1692188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acuerdo a los datos presentados por el IMSS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año, a nivel nacional se registraron 15 millones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731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556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 este instituto, de los cuales 15 millones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057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urbanos 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219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499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del campo.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estado de Chiapas registró 202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444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campo, haciendo un total de 208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638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al IMSS, que representan el 1.33% del total nacional. En comparación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hay un aumento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253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afiliados</a:t>
            </a:r>
            <a:r>
              <a:rPr lang="es-ES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697489" y="747878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asegurados al IMSS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897780"/>
              </p:ext>
            </p:extLst>
          </p:nvPr>
        </p:nvGraphicFramePr>
        <p:xfrm>
          <a:off x="1079612" y="1121728"/>
          <a:ext cx="747310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Medio marco"/>
          <p:cNvSpPr/>
          <p:nvPr/>
        </p:nvSpPr>
        <p:spPr>
          <a:xfrm>
            <a:off x="6135856" y="1628800"/>
            <a:ext cx="576064" cy="144016"/>
          </a:xfrm>
          <a:prstGeom prst="halfFrame">
            <a:avLst>
              <a:gd name="adj1" fmla="val 0"/>
              <a:gd name="adj2" fmla="val 3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7 Medio marco"/>
          <p:cNvSpPr/>
          <p:nvPr/>
        </p:nvSpPr>
        <p:spPr>
          <a:xfrm rot="5400000">
            <a:off x="6754165" y="2614990"/>
            <a:ext cx="228500" cy="416364"/>
          </a:xfrm>
          <a:prstGeom prst="halfFrame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47564" y="4797152"/>
            <a:ext cx="7997421" cy="122413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acuerdo a los datos presentados por el IMSS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2012, el estado de Chiapas registró 202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444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asegurados, en las categorías de permanentes (181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585)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eventuales (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859).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relación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tiene una disminución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0.05%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equivalente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totales.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2011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observa un aumento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316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el ámbito urbano es decir,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3.22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55807" y="1055655"/>
            <a:ext cx="2986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de 2011 a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de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urbanos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938220"/>
              </p:ext>
            </p:extLst>
          </p:nvPr>
        </p:nvGraphicFramePr>
        <p:xfrm>
          <a:off x="647564" y="1412776"/>
          <a:ext cx="79208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07605" y="4653136"/>
            <a:ext cx="7560840" cy="1188132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otra parte los trabajadores del campo registrados en el instituto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en Chiapas totalizaron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194,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las categorías de permanentes (dos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245)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eventuales (tres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949).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relación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tiene un incremento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5.9%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equivalente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345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 año 2011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 se tiene un aumento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tres mil 210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campo, es decir, un crecimiento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107.57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  <a:endParaRPr lang="es-ES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1307" y="872716"/>
            <a:ext cx="2986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de 2011 a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de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del campo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791903"/>
              </p:ext>
            </p:extLst>
          </p:nvPr>
        </p:nvGraphicFramePr>
        <p:xfrm>
          <a:off x="1007605" y="1268760"/>
          <a:ext cx="7560839" cy="3279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451548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971601" y="4832734"/>
            <a:ext cx="7452828" cy="1152550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Chiapas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tienen registrados 208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638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al IMSS, de los cuales 183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830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permanentes (urbanos y del campo), cifra que representa el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88.11%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los trabajadores afiliados a esta institución; este porcentaje ubica al estado en el séptimo lugar en este rubro en el contexto nacional, ubicándose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arriba de entidades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como Tamaulipas, Coahuila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Guanajuato entre otras.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5636" y="836712"/>
            <a:ext cx="6744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Porcentajes en relación al total de trabajadores asegurados,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permanentes por entidad federativa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694511"/>
              </p:ext>
            </p:extLst>
          </p:nvPr>
        </p:nvGraphicFramePr>
        <p:xfrm>
          <a:off x="1043607" y="1304765"/>
          <a:ext cx="738082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69522" y="3825044"/>
            <a:ext cx="8568952" cy="2196824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la actividad económica que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trabajadores permanentes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transformación con un 26.3%, seguida por la de Servicios para empresas, personas y el hogar con el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24.5%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Comercio con el 21.6 por ciento. </a:t>
            </a:r>
          </a:p>
          <a:p>
            <a:pPr algn="just"/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caso de Chiapas los trabajadores permanentes por actividad económica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registran un mayor número en la actividad de Servicios sociales y comunales con 54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684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(29.7%),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de 222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relación al mes anterior; seguida por la de Comercio con 49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586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(27.0%)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más; y la de Servicios para empresas, personas y el hogar con 36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087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19.6%)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350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respecto al mes anterior.</a:t>
            </a:r>
          </a:p>
          <a:p>
            <a:pPr algn="just"/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Otras actividades con menor número de trabajadores afiliados son: las Industrias de transformación con 14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574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(7.9%)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respecto al mes pasado; las actividades del Sector primario con 11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(6.0%)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 que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construcción con ocho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615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4.7%)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365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Transportes y comunicaciones con seis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(3.4%)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Industria eléctrica, captación y suministro de agua potable con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935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(1.1%)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siete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las Industrias extractivas con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98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0.6%)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más.</a:t>
            </a:r>
            <a:endParaRPr lang="es-ES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13929" y="737822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Chiapas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385" y="6417912"/>
            <a:ext cx="3996607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800" baseline="30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s-ES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Incluye trabajadores permanentes urbanos y trabajadores permanentes del campo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permanentes</a:t>
            </a:r>
            <a:r>
              <a:rPr lang="es-MX" sz="2200" baseline="30000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es-MX" sz="2200" dirty="0" smtClean="0">
                <a:solidFill>
                  <a:schemeClr val="bg1"/>
                </a:solidFill>
                <a:latin typeface="+mj-lt"/>
              </a:rPr>
              <a:t> por actividad económica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694059"/>
              </p:ext>
            </p:extLst>
          </p:nvPr>
        </p:nvGraphicFramePr>
        <p:xfrm>
          <a:off x="125506" y="1196752"/>
          <a:ext cx="87489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3825044"/>
            <a:ext cx="8568951" cy="2295045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la actividad económica que registra más trabajadores eventuales urbanos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Construcción con un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28.8%,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seguida por la de Transformación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26.7%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la de Servicios para empresas, personas y el hogar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18.0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</a:p>
          <a:p>
            <a:pPr algn="just"/>
            <a:endParaRPr lang="es-MX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caso de Chiapas los trabajadores eventuales urbanos por actividad económica en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registran un mayor número en la Industria de la Construcción con ocho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851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42.4%),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54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 en relación al mes anterior; seguida por la de Comercio con cuatro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205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20.2%)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36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y la Industria de Transformación con dos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382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11.4%)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215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menos.</a:t>
            </a:r>
          </a:p>
          <a:p>
            <a:pPr algn="just"/>
            <a:endParaRPr lang="es-MX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Otras actividades con menor número de trabajadores afiliados son: la de Servicios sociales y comunales con dos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184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10.5%)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un aumento de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56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respecto al mes pasado; le siguen las actividades de Servicios para empresas, personas y el hogar con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384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6.6%)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eléctrica, captación y suministro de agua potable con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305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(6.3%)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53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Transportes y comunicaciones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350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(1.7%)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66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las actividades del sector primario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183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(0.9%)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169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y las Industrias extractivas con 15 trabajadores (0.1%) sin variación respecto al mes anterior.</a:t>
            </a:r>
            <a:endParaRPr lang="es-ES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06462" y="728828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Chiapas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eventuales por actividad económica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009198"/>
              </p:ext>
            </p:extLst>
          </p:nvPr>
        </p:nvGraphicFramePr>
        <p:xfrm>
          <a:off x="179512" y="1036605"/>
          <a:ext cx="8532948" cy="2716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6240837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11448" y="4653136"/>
            <a:ext cx="8181975" cy="140415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Uno de los indicadores más utilizados para medir los empleos generados es el de los TPEU. Para el periodo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2011-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Chiapas presentó un crecimiento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siete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TPEU, ubicándose en el lugar número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por su generación de empleos, por arriba de Michoacán,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Zacatecas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Quintana Roo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otros estados.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términos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porcentuales Chiapas también ocupa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lugar número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en empleos generados con una variación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3.68%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periodo indicado.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3853" y="747878"/>
            <a:ext cx="81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Empleos Generados y Variación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2011 –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Mayo </a:t>
            </a:r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4364" y="6573766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6381328"/>
            <a:ext cx="8153194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800" baseline="30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s-ES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esta </a:t>
            </a:r>
            <a:r>
              <a:rPr lang="es-ES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clasificación se consideran los trabajadores permanentes del campo y urbanos y los eventuales urbanos pero se excluyen los trabajadores eventuales del campo. </a:t>
            </a:r>
            <a:endParaRPr lang="es-ES" sz="800" i="1" baseline="30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eventuales urbanos (TPEU)</a:t>
            </a:r>
            <a:r>
              <a:rPr lang="es-MX" baseline="30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s-MX" dirty="0" smtClean="0">
                <a:solidFill>
                  <a:schemeClr val="bg1"/>
                </a:solidFill>
                <a:latin typeface="+mj-lt"/>
              </a:rPr>
              <a:t>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374265"/>
              </p:ext>
            </p:extLst>
          </p:nvPr>
        </p:nvGraphicFramePr>
        <p:xfrm>
          <a:off x="424423" y="1144720"/>
          <a:ext cx="8295154" cy="350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Diferencia Anual de TPEU en Chiapas por Municipio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669199"/>
              </p:ext>
            </p:extLst>
          </p:nvPr>
        </p:nvGraphicFramePr>
        <p:xfrm>
          <a:off x="791580" y="1376772"/>
          <a:ext cx="7380820" cy="327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411448" y="4653136"/>
            <a:ext cx="8181975" cy="140415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municipal, comparando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el mismo mes del año anterior, encontramos que en Chiapas los municipios que registraron mayor incremento de Trabajadores Permanentes y Eventuales Urbanos (TPEU) fueron Tuxtla Gutiérrez, Tapachula,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Reforma Chiapas de Corzo y Villa Comaltitlán.</a:t>
            </a:r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otra parte los municipios que tuvieron mayores descensos de estos trabajadores en el periodo citado fueron Villa Corzo,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Chamula, Comitán de Domínguez, Juárez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Ostuacán.</a:t>
            </a:r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364" y="6273316"/>
            <a:ext cx="6290505" cy="415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Nota: La información es al mes de abril de cada año en virtud que a la fecha de este reporte no se cuenta con el dato de mayo de 2012 a nivel municipal.</a:t>
            </a:r>
          </a:p>
          <a:p>
            <a:pPr>
              <a:tabLst>
                <a:tab pos="361950" algn="l"/>
                <a:tab pos="625475" algn="l"/>
              </a:tabLst>
            </a:pPr>
            <a:endParaRPr lang="es-ES" sz="7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</a:t>
            </a: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Página web del SEIJAL: www.seijal.gob.mx</a:t>
            </a:r>
            <a:endParaRPr lang="es-ES" sz="700" baseline="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3853" y="747878"/>
            <a:ext cx="818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Los 5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municipios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con mayor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incremento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 los 5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municipios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con mayor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disminución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anual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de TPEU's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09657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6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23911</TotalTime>
  <Words>3556</Words>
  <Application>Microsoft Office PowerPoint</Application>
  <PresentationFormat>Presentación en pantalla (4:3)</PresentationFormat>
  <Paragraphs>1586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NewsPrint</vt:lpstr>
      <vt:lpstr>Chiapas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Anexos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Orange Template</dc:title>
  <dc:creator>Presentation Magazine</dc:creator>
  <cp:lastModifiedBy>Antonio</cp:lastModifiedBy>
  <cp:revision>862</cp:revision>
  <cp:lastPrinted>2011-03-10T19:48:04Z</cp:lastPrinted>
  <dcterms:created xsi:type="dcterms:W3CDTF">2005-03-15T10:04:38Z</dcterms:created>
  <dcterms:modified xsi:type="dcterms:W3CDTF">2012-06-12T18:26:24Z</dcterms:modified>
</cp:coreProperties>
</file>