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17"/>
  </p:notesMasterIdLst>
  <p:handoutMasterIdLst>
    <p:handoutMasterId r:id="rId18"/>
  </p:handoutMasterIdLst>
  <p:sldIdLst>
    <p:sldId id="288" r:id="rId2"/>
    <p:sldId id="311" r:id="rId3"/>
    <p:sldId id="310" r:id="rId4"/>
    <p:sldId id="289" r:id="rId5"/>
    <p:sldId id="290" r:id="rId6"/>
    <p:sldId id="293" r:id="rId7"/>
    <p:sldId id="295" r:id="rId8"/>
    <p:sldId id="312" r:id="rId9"/>
    <p:sldId id="313" r:id="rId10"/>
    <p:sldId id="296" r:id="rId11"/>
    <p:sldId id="314" r:id="rId12"/>
    <p:sldId id="315" r:id="rId13"/>
    <p:sldId id="316" r:id="rId14"/>
    <p:sldId id="317" r:id="rId15"/>
    <p:sldId id="309"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434343"/>
    <a:srgbClr val="000000"/>
    <a:srgbClr val="FF0000"/>
    <a:srgbClr val="7F7F7F"/>
    <a:srgbClr val="AEAEAE"/>
    <a:srgbClr val="CC0000"/>
    <a:srgbClr val="00A651"/>
    <a:srgbClr val="B22227"/>
    <a:srgbClr val="5C5B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75" autoAdjust="0"/>
    <p:restoredTop sz="98932" autoAdjust="0"/>
  </p:normalViewPr>
  <p:slideViewPr>
    <p:cSldViewPr>
      <p:cViewPr varScale="1">
        <p:scale>
          <a:sx n="73" d="100"/>
          <a:sy n="73" d="100"/>
        </p:scale>
        <p:origin x="151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14"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0.36.5.49\Estadistica\Servicios%20Estad&#237;sticos\2018\Estadisticas%20economicas%20y%20de%20empleo\IMSS\05%20mayo\Estad&#237;sticas%20IMSS%20Mayo%202018%20en%20construcc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a:t>Chiapas</a:t>
            </a:r>
          </a:p>
          <a:p>
            <a:pPr>
              <a:defRPr sz="1200"/>
            </a:pPr>
            <a:r>
              <a:rPr lang="en-US" sz="1200" dirty="0" err="1"/>
              <a:t>Trabajadores</a:t>
            </a:r>
            <a:r>
              <a:rPr lang="en-US" sz="1200" dirty="0"/>
              <a:t> </a:t>
            </a:r>
            <a:r>
              <a:rPr lang="en-US" sz="1200" dirty="0" err="1"/>
              <a:t>Asegurados</a:t>
            </a:r>
            <a:r>
              <a:rPr lang="en-US" sz="1200" dirty="0"/>
              <a:t> a</a:t>
            </a:r>
            <a:r>
              <a:rPr lang="en-US" sz="1200" baseline="0" dirty="0"/>
              <a:t>l IMSS </a:t>
            </a:r>
            <a:r>
              <a:rPr lang="en-US" sz="1200" baseline="0" dirty="0" err="1"/>
              <a:t>Totales</a:t>
            </a:r>
            <a:endParaRPr lang="en-US" sz="1200" baseline="0" dirty="0"/>
          </a:p>
          <a:p>
            <a:pPr>
              <a:defRPr sz="1200"/>
            </a:pPr>
            <a:r>
              <a:rPr lang="en-US" sz="1200" baseline="0" dirty="0"/>
              <a:t>Mayo 2017 a Mayo</a:t>
            </a:r>
            <a:r>
              <a:rPr lang="en-US" sz="1200" b="1" i="0" u="none" strike="noStrike" baseline="0" dirty="0">
                <a:effectLst/>
              </a:rPr>
              <a:t> </a:t>
            </a:r>
            <a:r>
              <a:rPr lang="en-US" sz="1200" baseline="0" dirty="0"/>
              <a:t>2018</a:t>
            </a:r>
            <a:endParaRPr lang="en-US" sz="1200" dirty="0"/>
          </a:p>
        </c:rich>
      </c:tx>
      <c:overlay val="0"/>
    </c:title>
    <c:autoTitleDeleted val="0"/>
    <c:plotArea>
      <c:layout>
        <c:manualLayout>
          <c:layoutTarget val="inner"/>
          <c:xMode val="edge"/>
          <c:yMode val="edge"/>
          <c:x val="2.2924036700335462E-2"/>
          <c:y val="0.3483385479691446"/>
          <c:w val="0.95823561778325606"/>
          <c:h val="0.44960432324336336"/>
        </c:manualLayout>
      </c:layout>
      <c:lineChart>
        <c:grouping val="standard"/>
        <c:varyColors val="0"/>
        <c:ser>
          <c:idx val="0"/>
          <c:order val="0"/>
          <c:tx>
            <c:strRef>
              <c:f>'[Estadísticas IMSS Mayo 2018 en construccion.xlsx]Trab Urb Perm y Event'!$J$4</c:f>
              <c:strCache>
                <c:ptCount val="1"/>
                <c:pt idx="0">
                  <c:v>Trabajadores Asegurados Totales
G=C+F</c:v>
                </c:pt>
              </c:strCache>
            </c:strRef>
          </c:tx>
          <c:marker>
            <c:symbol val="diamond"/>
            <c:size val="5"/>
            <c:spPr>
              <a:solidFill>
                <a:schemeClr val="tx1"/>
              </a:solidFill>
            </c:spPr>
          </c:marker>
          <c:dLbls>
            <c:dLbl>
              <c:idx val="0"/>
              <c:layout>
                <c:manualLayout>
                  <c:x val="-4.8936254307151837E-2"/>
                  <c:y val="-4.11333520562508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6A-40C7-B314-A725615F4875}"/>
                </c:ext>
              </c:extLst>
            </c:dLbl>
            <c:dLbl>
              <c:idx val="3"/>
              <c:layout>
                <c:manualLayout>
                  <c:x val="-5.5017447844054164E-2"/>
                  <c:y val="4.03203157761098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B7-4BBE-8A5E-14D25DB2F34B}"/>
                </c:ext>
              </c:extLst>
            </c:dLbl>
            <c:dLbl>
              <c:idx val="4"/>
              <c:layout>
                <c:manualLayout>
                  <c:x val="-5.1063755963388871E-2"/>
                  <c:y val="-4.11612752545992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B7-4BBE-8A5E-14D25DB2F34B}"/>
                </c:ext>
              </c:extLst>
            </c:dLbl>
            <c:dLbl>
              <c:idx val="7"/>
              <c:layout>
                <c:manualLayout>
                  <c:x val="-4.8936254307151837E-2"/>
                  <c:y val="-3.70617586975004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6A-40C7-B314-A725615F4875}"/>
                </c:ext>
              </c:extLst>
            </c:dLbl>
            <c:dLbl>
              <c:idx val="8"/>
              <c:layout>
                <c:manualLayout>
                  <c:x val="-4.7103620832920336E-2"/>
                  <c:y val="-4.52411729779569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B7-4BBE-8A5E-14D25DB2F34B}"/>
                </c:ext>
              </c:extLst>
            </c:dLbl>
            <c:dLbl>
              <c:idx val="9"/>
              <c:layout>
                <c:manualLayout>
                  <c:x val="-4.9096513241124233E-2"/>
                  <c:y val="-2.8949349378617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B7-4BBE-8A5E-14D25DB2F34B}"/>
                </c:ext>
              </c:extLst>
            </c:dLbl>
            <c:dLbl>
              <c:idx val="10"/>
              <c:layout>
                <c:manualLayout>
                  <c:x val="-4.9096548231983672E-2"/>
                  <c:y val="-4.52356325969119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0B7-4BBE-8A5E-14D25DB2F34B}"/>
                </c:ext>
              </c:extLst>
            </c:dLbl>
            <c:dLbl>
              <c:idx val="11"/>
              <c:layout>
                <c:manualLayout>
                  <c:x val="-4.8936254307151837E-2"/>
                  <c:y val="-4.5204945415001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6A-40C7-B314-A725615F4875}"/>
                </c:ext>
              </c:extLst>
            </c:dLbl>
            <c:dLbl>
              <c:idx val="12"/>
              <c:layout>
                <c:manualLayout>
                  <c:x val="-9.7818162617426731E-3"/>
                  <c:y val="-3.70617586975004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6A-40C7-B314-A725615F4875}"/>
                </c:ext>
              </c:extLst>
            </c:dLbl>
            <c:spPr>
              <a:noFill/>
              <a:ln>
                <a:noFill/>
              </a:ln>
              <a:effectLst/>
            </c:spPr>
            <c:txPr>
              <a:bodyPr/>
              <a:lstStyle/>
              <a:p>
                <a:pPr>
                  <a:defRPr sz="9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'[Estadísticas IMSS Mayo 2018 en construccion.xlsx]Trab Urb Perm y Event'!$A$104:$A$117</c:f>
              <c:numCache>
                <c:formatCode>mmm\-yy</c:formatCode>
                <c:ptCount val="13"/>
                <c:pt idx="0">
                  <c:v>42856</c:v>
                </c:pt>
                <c:pt idx="1">
                  <c:v>42887</c:v>
                </c:pt>
                <c:pt idx="2">
                  <c:v>42917</c:v>
                </c:pt>
                <c:pt idx="3">
                  <c:v>42948</c:v>
                </c:pt>
                <c:pt idx="4">
                  <c:v>42979</c:v>
                </c:pt>
                <c:pt idx="5">
                  <c:v>43009</c:v>
                </c:pt>
                <c:pt idx="6">
                  <c:v>43040</c:v>
                </c:pt>
                <c:pt idx="7">
                  <c:v>43070</c:v>
                </c:pt>
                <c:pt idx="8">
                  <c:v>43101</c:v>
                </c:pt>
                <c:pt idx="9">
                  <c:v>43132</c:v>
                </c:pt>
                <c:pt idx="10">
                  <c:v>43161</c:v>
                </c:pt>
                <c:pt idx="11">
                  <c:v>43192</c:v>
                </c:pt>
                <c:pt idx="12">
                  <c:v>43222</c:v>
                </c:pt>
              </c:numCache>
            </c:numRef>
          </c:cat>
          <c:val>
            <c:numRef>
              <c:f>'[Estadísticas IMSS Mayo 2018 en construccion.xlsx]Trab Urb Perm y Event'!$J$104:$J$117</c:f>
              <c:numCache>
                <c:formatCode>#,##0</c:formatCode>
                <c:ptCount val="13"/>
                <c:pt idx="0">
                  <c:v>219141</c:v>
                </c:pt>
                <c:pt idx="1">
                  <c:v>219142</c:v>
                </c:pt>
                <c:pt idx="2">
                  <c:v>217994</c:v>
                </c:pt>
                <c:pt idx="3">
                  <c:v>218587</c:v>
                </c:pt>
                <c:pt idx="4">
                  <c:v>218983</c:v>
                </c:pt>
                <c:pt idx="5">
                  <c:v>220952</c:v>
                </c:pt>
                <c:pt idx="6">
                  <c:v>223773</c:v>
                </c:pt>
                <c:pt idx="7">
                  <c:v>221909</c:v>
                </c:pt>
                <c:pt idx="8">
                  <c:v>218904</c:v>
                </c:pt>
                <c:pt idx="9">
                  <c:v>220224</c:v>
                </c:pt>
                <c:pt idx="10">
                  <c:v>221944</c:v>
                </c:pt>
                <c:pt idx="11">
                  <c:v>223036</c:v>
                </c:pt>
                <c:pt idx="12">
                  <c:v>223360</c:v>
                </c:pt>
              </c:numCache>
            </c:numRef>
          </c:val>
          <c:smooth val="0"/>
          <c:extLst>
            <c:ext xmlns:c16="http://schemas.microsoft.com/office/drawing/2014/chart" uri="{C3380CC4-5D6E-409C-BE32-E72D297353CC}">
              <c16:uniqueId val="{00000005-E0B7-4BBE-8A5E-14D25DB2F34B}"/>
            </c:ext>
          </c:extLst>
        </c:ser>
        <c:dLbls>
          <c:showLegendKey val="0"/>
          <c:showVal val="0"/>
          <c:showCatName val="0"/>
          <c:showSerName val="0"/>
          <c:showPercent val="0"/>
          <c:showBubbleSize val="0"/>
        </c:dLbls>
        <c:marker val="1"/>
        <c:smooth val="0"/>
        <c:axId val="532108656"/>
        <c:axId val="532097232"/>
      </c:lineChart>
      <c:dateAx>
        <c:axId val="532108656"/>
        <c:scaling>
          <c:orientation val="minMax"/>
        </c:scaling>
        <c:delete val="0"/>
        <c:axPos val="b"/>
        <c:numFmt formatCode="mmm\-yy" sourceLinked="1"/>
        <c:majorTickMark val="out"/>
        <c:minorTickMark val="none"/>
        <c:tickLblPos val="nextTo"/>
        <c:crossAx val="532097232"/>
        <c:crosses val="autoZero"/>
        <c:auto val="1"/>
        <c:lblOffset val="100"/>
        <c:baseTimeUnit val="months"/>
      </c:dateAx>
      <c:valAx>
        <c:axId val="532097232"/>
        <c:scaling>
          <c:orientation val="minMax"/>
          <c:min val="210000"/>
        </c:scaling>
        <c:delete val="1"/>
        <c:axPos val="l"/>
        <c:numFmt formatCode="#,##0" sourceLinked="1"/>
        <c:majorTickMark val="out"/>
        <c:minorTickMark val="none"/>
        <c:tickLblPos val="nextTo"/>
        <c:crossAx val="532108656"/>
        <c:crosses val="autoZero"/>
        <c:crossBetween val="between"/>
      </c:valAx>
    </c:plotArea>
    <c:plotVisOnly val="1"/>
    <c:dispBlanksAs val="gap"/>
    <c:showDLblsOverMax val="0"/>
  </c:chart>
  <c:spPr>
    <a:ln>
      <a:solidFill>
        <a:schemeClr val="bg1">
          <a:lumMod val="75000"/>
        </a:schemeClr>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a:t>Entidades Federativas con los porcentajes más altos de trabajadores permanentes  en relación a los trabajadores asegurados</a:t>
            </a:r>
          </a:p>
          <a:p>
            <a:pPr>
              <a:defRPr sz="1100"/>
            </a:pPr>
            <a:r>
              <a:rPr lang="en-US" sz="1100"/>
              <a:t>Mayo de 2018</a:t>
            </a:r>
          </a:p>
        </c:rich>
      </c:tx>
      <c:layout>
        <c:manualLayout>
          <c:xMode val="edge"/>
          <c:yMode val="edge"/>
          <c:x val="0.1487181406197986"/>
          <c:y val="2.4231652261281125E-2"/>
        </c:manualLayout>
      </c:layout>
      <c:overlay val="0"/>
    </c:title>
    <c:autoTitleDeleted val="0"/>
    <c:plotArea>
      <c:layout>
        <c:manualLayout>
          <c:layoutTarget val="inner"/>
          <c:xMode val="edge"/>
          <c:yMode val="edge"/>
          <c:x val="6.3423045267354525E-2"/>
          <c:y val="0.2319543286363635"/>
          <c:w val="0.93502152229039803"/>
          <c:h val="0.54812984911982687"/>
        </c:manualLayout>
      </c:layout>
      <c:barChart>
        <c:barDir val="col"/>
        <c:grouping val="clustered"/>
        <c:varyColors val="0"/>
        <c:ser>
          <c:idx val="0"/>
          <c:order val="0"/>
          <c:spPr>
            <a:solidFill>
              <a:srgbClr val="C00000"/>
            </a:solidFill>
          </c:spPr>
          <c:invertIfNegative val="0"/>
          <c:dPt>
            <c:idx val="2"/>
            <c:invertIfNegative val="0"/>
            <c:bubble3D val="0"/>
            <c:extLst>
              <c:ext xmlns:c16="http://schemas.microsoft.com/office/drawing/2014/chart" uri="{C3380CC4-5D6E-409C-BE32-E72D297353CC}">
                <c16:uniqueId val="{00000000-0092-4752-AF96-31DBD9A6C175}"/>
              </c:ext>
            </c:extLst>
          </c:dPt>
          <c:dPt>
            <c:idx val="3"/>
            <c:invertIfNegative val="0"/>
            <c:bubble3D val="0"/>
            <c:extLst>
              <c:ext xmlns:c16="http://schemas.microsoft.com/office/drawing/2014/chart" uri="{C3380CC4-5D6E-409C-BE32-E72D297353CC}">
                <c16:uniqueId val="{00000001-0092-4752-AF96-31DBD9A6C175}"/>
              </c:ext>
            </c:extLst>
          </c:dPt>
          <c:dPt>
            <c:idx val="4"/>
            <c:invertIfNegative val="0"/>
            <c:bubble3D val="0"/>
            <c:extLst>
              <c:ext xmlns:c16="http://schemas.microsoft.com/office/drawing/2014/chart" uri="{C3380CC4-5D6E-409C-BE32-E72D297353CC}">
                <c16:uniqueId val="{00000002-0092-4752-AF96-31DBD9A6C175}"/>
              </c:ext>
            </c:extLst>
          </c:dPt>
          <c:dPt>
            <c:idx val="5"/>
            <c:invertIfNegative val="0"/>
            <c:bubble3D val="0"/>
            <c:extLst>
              <c:ext xmlns:c16="http://schemas.microsoft.com/office/drawing/2014/chart" uri="{C3380CC4-5D6E-409C-BE32-E72D297353CC}">
                <c16:uniqueId val="{00000003-0092-4752-AF96-31DBD9A6C175}"/>
              </c:ext>
            </c:extLst>
          </c:dPt>
          <c:dPt>
            <c:idx val="6"/>
            <c:invertIfNegative val="0"/>
            <c:bubble3D val="0"/>
            <c:spPr>
              <a:solidFill>
                <a:srgbClr val="FFC000"/>
              </a:solidFill>
            </c:spPr>
            <c:extLst>
              <c:ext xmlns:c16="http://schemas.microsoft.com/office/drawing/2014/chart" uri="{C3380CC4-5D6E-409C-BE32-E72D297353CC}">
                <c16:uniqueId val="{00000004-0092-4752-AF96-31DBD9A6C175}"/>
              </c:ext>
            </c:extLst>
          </c:dPt>
          <c:dPt>
            <c:idx val="7"/>
            <c:invertIfNegative val="0"/>
            <c:bubble3D val="0"/>
            <c:extLst>
              <c:ext xmlns:c16="http://schemas.microsoft.com/office/drawing/2014/chart" uri="{C3380CC4-5D6E-409C-BE32-E72D297353CC}">
                <c16:uniqueId val="{00000006-0092-4752-AF96-31DBD9A6C175}"/>
              </c:ext>
            </c:extLst>
          </c:dPt>
          <c:dPt>
            <c:idx val="13"/>
            <c:invertIfNegative val="0"/>
            <c:bubble3D val="0"/>
            <c:spPr>
              <a:solidFill>
                <a:srgbClr val="FFC000"/>
              </a:solidFill>
            </c:spPr>
            <c:extLst>
              <c:ext xmlns:c16="http://schemas.microsoft.com/office/drawing/2014/chart" uri="{C3380CC4-5D6E-409C-BE32-E72D297353CC}">
                <c16:uniqueId val="{00000008-0092-4752-AF96-31DBD9A6C175}"/>
              </c:ext>
            </c:extLst>
          </c:dPt>
          <c:dPt>
            <c:idx val="14"/>
            <c:invertIfNegative val="0"/>
            <c:bubble3D val="0"/>
            <c:extLst>
              <c:ext xmlns:c16="http://schemas.microsoft.com/office/drawing/2014/chart" uri="{C3380CC4-5D6E-409C-BE32-E72D297353CC}">
                <c16:uniqueId val="{00000009-0092-4752-AF96-31DBD9A6C175}"/>
              </c:ext>
            </c:extLst>
          </c:dPt>
          <c:dPt>
            <c:idx val="15"/>
            <c:invertIfNegative val="0"/>
            <c:bubble3D val="0"/>
            <c:extLst>
              <c:ext xmlns:c16="http://schemas.microsoft.com/office/drawing/2014/chart" uri="{C3380CC4-5D6E-409C-BE32-E72D297353CC}">
                <c16:uniqueId val="{0000000A-0092-4752-AF96-31DBD9A6C175}"/>
              </c:ext>
            </c:extLst>
          </c:dPt>
          <c:dLbls>
            <c:spPr>
              <a:noFill/>
              <a:ln>
                <a:noFill/>
              </a:ln>
              <a:effectLst/>
            </c:spPr>
            <c:txPr>
              <a:bodyPr rot="0"/>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'[Estadísticas IMSS Mayo 2018 en construccion.xlsx]Perman % este mes'!$E$5:$E$21</c:f>
              <c:strCache>
                <c:ptCount val="17"/>
                <c:pt idx="0">
                  <c:v>Aguascalientes</c:v>
                </c:pt>
                <c:pt idx="1">
                  <c:v>Baja California</c:v>
                </c:pt>
                <c:pt idx="2">
                  <c:v>Chihuahua</c:v>
                </c:pt>
                <c:pt idx="3">
                  <c:v>Yucatán</c:v>
                </c:pt>
                <c:pt idx="4">
                  <c:v>Nuevo León</c:v>
                </c:pt>
                <c:pt idx="5">
                  <c:v>Durango</c:v>
                </c:pt>
                <c:pt idx="6">
                  <c:v>Chiapas</c:v>
                </c:pt>
                <c:pt idx="7">
                  <c:v>Tamaulipas</c:v>
                </c:pt>
                <c:pt idx="8">
                  <c:v>Coahuila</c:v>
                </c:pt>
                <c:pt idx="9">
                  <c:v>Oaxaca</c:v>
                </c:pt>
                <c:pt idx="10">
                  <c:v>Ciudad de México</c:v>
                </c:pt>
                <c:pt idx="11">
                  <c:v>Morelos</c:v>
                </c:pt>
                <c:pt idx="12">
                  <c:v>Guanajuato</c:v>
                </c:pt>
                <c:pt idx="13">
                  <c:v>Nacional</c:v>
                </c:pt>
                <c:pt idx="14">
                  <c:v>Jalisco</c:v>
                </c:pt>
                <c:pt idx="15">
                  <c:v>Veracruz</c:v>
                </c:pt>
                <c:pt idx="16">
                  <c:v>Puebla</c:v>
                </c:pt>
              </c:strCache>
            </c:strRef>
          </c:cat>
          <c:val>
            <c:numRef>
              <c:f>'[Estadísticas IMSS Mayo 2018 en construccion.xlsx]Perman % este mes'!$F$5:$F$21</c:f>
              <c:numCache>
                <c:formatCode>#,##0.00_ ;\-#,##0.00\ </c:formatCode>
                <c:ptCount val="17"/>
                <c:pt idx="0">
                  <c:v>91.847642072153889</c:v>
                </c:pt>
                <c:pt idx="1">
                  <c:v>91.415528183412036</c:v>
                </c:pt>
                <c:pt idx="2">
                  <c:v>90.806164728856402</c:v>
                </c:pt>
                <c:pt idx="3">
                  <c:v>90.550401706910677</c:v>
                </c:pt>
                <c:pt idx="4">
                  <c:v>90.260982698407332</c:v>
                </c:pt>
                <c:pt idx="5">
                  <c:v>89.64287297627348</c:v>
                </c:pt>
                <c:pt idx="6">
                  <c:v>89.415741404011456</c:v>
                </c:pt>
                <c:pt idx="7">
                  <c:v>88.740368771141505</c:v>
                </c:pt>
                <c:pt idx="8">
                  <c:v>88.065176107419205</c:v>
                </c:pt>
                <c:pt idx="9">
                  <c:v>87.826962252846016</c:v>
                </c:pt>
                <c:pt idx="10">
                  <c:v>86.359543452337491</c:v>
                </c:pt>
                <c:pt idx="11">
                  <c:v>86.278275817363792</c:v>
                </c:pt>
                <c:pt idx="12">
                  <c:v>86.068289753246148</c:v>
                </c:pt>
                <c:pt idx="13">
                  <c:v>85.546556190875748</c:v>
                </c:pt>
                <c:pt idx="14">
                  <c:v>85.497480494009153</c:v>
                </c:pt>
                <c:pt idx="15">
                  <c:v>84.873688503724068</c:v>
                </c:pt>
                <c:pt idx="16">
                  <c:v>84.263586277414703</c:v>
                </c:pt>
              </c:numCache>
            </c:numRef>
          </c:val>
          <c:extLst>
            <c:ext xmlns:c16="http://schemas.microsoft.com/office/drawing/2014/chart" uri="{C3380CC4-5D6E-409C-BE32-E72D297353CC}">
              <c16:uniqueId val="{0000000B-0092-4752-AF96-31DBD9A6C175}"/>
            </c:ext>
          </c:extLst>
        </c:ser>
        <c:dLbls>
          <c:showLegendKey val="0"/>
          <c:showVal val="0"/>
          <c:showCatName val="0"/>
          <c:showSerName val="0"/>
          <c:showPercent val="0"/>
          <c:showBubbleSize val="0"/>
        </c:dLbls>
        <c:gapWidth val="150"/>
        <c:axId val="532109744"/>
        <c:axId val="532104848"/>
      </c:barChart>
      <c:catAx>
        <c:axId val="532109744"/>
        <c:scaling>
          <c:orientation val="minMax"/>
        </c:scaling>
        <c:delete val="0"/>
        <c:axPos val="b"/>
        <c:numFmt formatCode="General" sourceLinked="1"/>
        <c:majorTickMark val="out"/>
        <c:minorTickMark val="none"/>
        <c:tickLblPos val="nextTo"/>
        <c:txPr>
          <a:bodyPr/>
          <a:lstStyle/>
          <a:p>
            <a:pPr>
              <a:defRPr sz="800"/>
            </a:pPr>
            <a:endParaRPr lang="en-US"/>
          </a:p>
        </c:txPr>
        <c:crossAx val="532104848"/>
        <c:crosses val="autoZero"/>
        <c:auto val="1"/>
        <c:lblAlgn val="ctr"/>
        <c:lblOffset val="100"/>
        <c:noMultiLvlLbl val="0"/>
      </c:catAx>
      <c:valAx>
        <c:axId val="532104848"/>
        <c:scaling>
          <c:orientation val="minMax"/>
        </c:scaling>
        <c:delete val="1"/>
        <c:axPos val="l"/>
        <c:numFmt formatCode="#,##0.00_ ;\-#,##0.00\ " sourceLinked="1"/>
        <c:majorTickMark val="out"/>
        <c:minorTickMark val="none"/>
        <c:tickLblPos val="nextTo"/>
        <c:crossAx val="532109744"/>
        <c:crosses val="autoZero"/>
        <c:crossBetween val="between"/>
      </c:valAx>
    </c:plotArea>
    <c:plotVisOnly val="1"/>
    <c:dispBlanksAs val="gap"/>
    <c:showDLblsOverMax val="0"/>
  </c:chart>
  <c:spPr>
    <a:ln>
      <a:solidFill>
        <a:schemeClr val="bg1">
          <a:lumMod val="75000"/>
        </a:schemeClr>
      </a:solidFill>
    </a:ln>
  </c:spPr>
  <c:txPr>
    <a:bodyPr/>
    <a:lstStyle/>
    <a:p>
      <a:pPr>
        <a:defRPr>
          <a:latin typeface="Helvetica 67 Medium"/>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200" b="1"/>
            </a:pPr>
            <a:r>
              <a:rPr lang="es-ES" sz="1200" b="1" i="0" baseline="0">
                <a:effectLst/>
              </a:rPr>
              <a:t>Variación porcentual de Empleos Generados </a:t>
            </a:r>
            <a:endParaRPr lang="es-MX" sz="1200" b="1">
              <a:effectLst/>
            </a:endParaRPr>
          </a:p>
          <a:p>
            <a:pPr algn="ctr">
              <a:defRPr sz="1200" b="1"/>
            </a:pPr>
            <a:r>
              <a:rPr lang="en-US" sz="1200" b="1" i="0" baseline="0">
                <a:effectLst/>
              </a:rPr>
              <a:t>Mayo 2017</a:t>
            </a:r>
            <a:r>
              <a:rPr lang="es-ES" sz="1200" b="1" i="0" baseline="0">
                <a:effectLst/>
              </a:rPr>
              <a:t> vs Mayo</a:t>
            </a:r>
            <a:r>
              <a:rPr lang="en-US" sz="1200" b="1" i="0" baseline="0">
                <a:effectLst/>
              </a:rPr>
              <a:t> 2018</a:t>
            </a:r>
            <a:endParaRPr lang="es-MX" sz="1200" b="1">
              <a:effectLst/>
            </a:endParaRPr>
          </a:p>
        </c:rich>
      </c:tx>
      <c:layout>
        <c:manualLayout>
          <c:xMode val="edge"/>
          <c:yMode val="edge"/>
          <c:x val="0.25968561495602521"/>
          <c:y val="1.1985018726591761E-2"/>
        </c:manualLayout>
      </c:layout>
      <c:overlay val="0"/>
    </c:title>
    <c:autoTitleDeleted val="0"/>
    <c:plotArea>
      <c:layout>
        <c:manualLayout>
          <c:layoutTarget val="inner"/>
          <c:xMode val="edge"/>
          <c:yMode val="edge"/>
          <c:x val="6.4459717302894279E-2"/>
          <c:y val="0.1703623226871922"/>
          <c:w val="0.90992555555555554"/>
          <c:h val="0.59476134259259261"/>
        </c:manualLayout>
      </c:layout>
      <c:barChart>
        <c:barDir val="col"/>
        <c:grouping val="clustered"/>
        <c:varyColors val="0"/>
        <c:ser>
          <c:idx val="0"/>
          <c:order val="0"/>
          <c:spPr>
            <a:solidFill>
              <a:srgbClr val="C00000"/>
            </a:solidFill>
            <a:ln>
              <a:solidFill>
                <a:srgbClr val="000000"/>
              </a:solidFill>
            </a:ln>
          </c:spPr>
          <c:invertIfNegative val="0"/>
          <c:dPt>
            <c:idx val="14"/>
            <c:invertIfNegative val="0"/>
            <c:bubble3D val="0"/>
            <c:extLst>
              <c:ext xmlns:c16="http://schemas.microsoft.com/office/drawing/2014/chart" uri="{C3380CC4-5D6E-409C-BE32-E72D297353CC}">
                <c16:uniqueId val="{00000000-240E-463D-84BC-EA726984F555}"/>
              </c:ext>
            </c:extLst>
          </c:dPt>
          <c:dPt>
            <c:idx val="15"/>
            <c:invertIfNegative val="0"/>
            <c:bubble3D val="0"/>
            <c:extLst>
              <c:ext xmlns:c16="http://schemas.microsoft.com/office/drawing/2014/chart" uri="{C3380CC4-5D6E-409C-BE32-E72D297353CC}">
                <c16:uniqueId val="{00000001-240E-463D-84BC-EA726984F555}"/>
              </c:ext>
            </c:extLst>
          </c:dPt>
          <c:dPt>
            <c:idx val="16"/>
            <c:invertIfNegative val="0"/>
            <c:bubble3D val="0"/>
            <c:extLst>
              <c:ext xmlns:c16="http://schemas.microsoft.com/office/drawing/2014/chart" uri="{C3380CC4-5D6E-409C-BE32-E72D297353CC}">
                <c16:uniqueId val="{00000002-240E-463D-84BC-EA726984F555}"/>
              </c:ext>
            </c:extLst>
          </c:dPt>
          <c:dPt>
            <c:idx val="17"/>
            <c:invertIfNegative val="0"/>
            <c:bubble3D val="0"/>
            <c:spPr>
              <a:solidFill>
                <a:srgbClr val="FFC000"/>
              </a:solidFill>
              <a:ln>
                <a:solidFill>
                  <a:srgbClr val="000000"/>
                </a:solidFill>
              </a:ln>
            </c:spPr>
            <c:extLst>
              <c:ext xmlns:c16="http://schemas.microsoft.com/office/drawing/2014/chart" uri="{C3380CC4-5D6E-409C-BE32-E72D297353CC}">
                <c16:uniqueId val="{00000004-240E-463D-84BC-EA726984F555}"/>
              </c:ext>
            </c:extLst>
          </c:dPt>
          <c:dPt>
            <c:idx val="18"/>
            <c:invertIfNegative val="0"/>
            <c:bubble3D val="0"/>
            <c:extLst>
              <c:ext xmlns:c16="http://schemas.microsoft.com/office/drawing/2014/chart" uri="{C3380CC4-5D6E-409C-BE32-E72D297353CC}">
                <c16:uniqueId val="{00000005-240E-463D-84BC-EA726984F555}"/>
              </c:ext>
            </c:extLst>
          </c:dPt>
          <c:dPt>
            <c:idx val="29"/>
            <c:invertIfNegative val="0"/>
            <c:bubble3D val="0"/>
            <c:extLst>
              <c:ext xmlns:c16="http://schemas.microsoft.com/office/drawing/2014/chart" uri="{C3380CC4-5D6E-409C-BE32-E72D297353CC}">
                <c16:uniqueId val="{00000006-240E-463D-84BC-EA726984F555}"/>
              </c:ext>
            </c:extLst>
          </c:dPt>
          <c:dPt>
            <c:idx val="30"/>
            <c:invertIfNegative val="0"/>
            <c:bubble3D val="0"/>
            <c:extLst>
              <c:ext xmlns:c16="http://schemas.microsoft.com/office/drawing/2014/chart" uri="{C3380CC4-5D6E-409C-BE32-E72D297353CC}">
                <c16:uniqueId val="{00000007-240E-463D-84BC-EA726984F555}"/>
              </c:ext>
            </c:extLst>
          </c:dPt>
          <c:dPt>
            <c:idx val="31"/>
            <c:invertIfNegative val="0"/>
            <c:bubble3D val="0"/>
            <c:spPr>
              <a:solidFill>
                <a:srgbClr val="FFC000"/>
              </a:solidFill>
              <a:ln>
                <a:solidFill>
                  <a:srgbClr val="000000"/>
                </a:solidFill>
              </a:ln>
            </c:spPr>
            <c:extLst>
              <c:ext xmlns:c16="http://schemas.microsoft.com/office/drawing/2014/chart" uri="{C3380CC4-5D6E-409C-BE32-E72D297353CC}">
                <c16:uniqueId val="{00000009-240E-463D-84BC-EA726984F555}"/>
              </c:ext>
            </c:extLst>
          </c:dPt>
          <c:dLbls>
            <c:dLbl>
              <c:idx val="2"/>
              <c:numFmt formatCode="#,##0.00" sourceLinked="0"/>
              <c:spPr/>
              <c:txPr>
                <a:bodyPr rot="-3000000"/>
                <a:lstStyle/>
                <a:p>
                  <a:pPr algn="ctr">
                    <a:defRPr lang="es-MX" sz="9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A-DE04-45A9-A869-EE0FF039E386}"/>
                </c:ext>
              </c:extLst>
            </c:dLbl>
            <c:dLbl>
              <c:idx val="32"/>
              <c:layout>
                <c:manualLayout>
                  <c:x val="0"/>
                  <c:y val="1.46990740740740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40E-463D-84BC-EA726984F555}"/>
                </c:ext>
              </c:extLst>
            </c:dLbl>
            <c:numFmt formatCode="#,##0.00" sourceLinked="0"/>
            <c:spPr>
              <a:noFill/>
              <a:ln>
                <a:noFill/>
              </a:ln>
              <a:effectLst/>
            </c:spPr>
            <c:txPr>
              <a:bodyPr rot="-3000000"/>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'[Estadísticas IMSS Mayo 2018 en construccion.xlsx]TPEU '!$F$48:$AL$48</c:f>
              <c:strCache>
                <c:ptCount val="33"/>
                <c:pt idx="0">
                  <c:v>Quintana Roo</c:v>
                </c:pt>
                <c:pt idx="1">
                  <c:v>Baja California Sur</c:v>
                </c:pt>
                <c:pt idx="2">
                  <c:v>Zacatecas</c:v>
                </c:pt>
                <c:pt idx="3">
                  <c:v>Querétaro</c:v>
                </c:pt>
                <c:pt idx="4">
                  <c:v>Aguascalientes</c:v>
                </c:pt>
                <c:pt idx="5">
                  <c:v>México</c:v>
                </c:pt>
                <c:pt idx="6">
                  <c:v>Puebla</c:v>
                </c:pt>
                <c:pt idx="7">
                  <c:v>Hidalgo</c:v>
                </c:pt>
                <c:pt idx="8">
                  <c:v>Guanajuato</c:v>
                </c:pt>
                <c:pt idx="9">
                  <c:v>Jalisco</c:v>
                </c:pt>
                <c:pt idx="10">
                  <c:v>San Luis Potosí</c:v>
                </c:pt>
                <c:pt idx="11">
                  <c:v>Oaxaca</c:v>
                </c:pt>
                <c:pt idx="12">
                  <c:v>Coahuila</c:v>
                </c:pt>
                <c:pt idx="13">
                  <c:v>Tamaulipas</c:v>
                </c:pt>
                <c:pt idx="14">
                  <c:v>Michoacán</c:v>
                </c:pt>
                <c:pt idx="15">
                  <c:v>Baja California</c:v>
                </c:pt>
                <c:pt idx="16">
                  <c:v>Durango</c:v>
                </c:pt>
                <c:pt idx="17">
                  <c:v>Nacional </c:v>
                </c:pt>
                <c:pt idx="18">
                  <c:v>Nuevo León</c:v>
                </c:pt>
                <c:pt idx="19">
                  <c:v>Colima</c:v>
                </c:pt>
                <c:pt idx="20">
                  <c:v>Tlaxcala</c:v>
                </c:pt>
                <c:pt idx="21">
                  <c:v>Sinaloa</c:v>
                </c:pt>
                <c:pt idx="22">
                  <c:v>Yucatán</c:v>
                </c:pt>
                <c:pt idx="23">
                  <c:v>Cd. de México</c:v>
                </c:pt>
                <c:pt idx="24">
                  <c:v>Morelos</c:v>
                </c:pt>
                <c:pt idx="25">
                  <c:v>Sonora</c:v>
                </c:pt>
                <c:pt idx="26">
                  <c:v>Nayarit</c:v>
                </c:pt>
                <c:pt idx="27">
                  <c:v>Campeche</c:v>
                </c:pt>
                <c:pt idx="28">
                  <c:v>Chihuahua</c:v>
                </c:pt>
                <c:pt idx="29">
                  <c:v>Guerrero</c:v>
                </c:pt>
                <c:pt idx="30">
                  <c:v>Veracruz</c:v>
                </c:pt>
                <c:pt idx="31">
                  <c:v>Chiapas</c:v>
                </c:pt>
                <c:pt idx="32">
                  <c:v>Tabasco</c:v>
                </c:pt>
              </c:strCache>
            </c:strRef>
          </c:cat>
          <c:val>
            <c:numRef>
              <c:f>'[Estadísticas IMSS Mayo 2018 en construccion.xlsx]TPEU '!$F$49:$AL$49</c:f>
              <c:numCache>
                <c:formatCode>0.00</c:formatCode>
                <c:ptCount val="33"/>
                <c:pt idx="0">
                  <c:v>12.301464501991319</c:v>
                </c:pt>
                <c:pt idx="1">
                  <c:v>8.960287367790869</c:v>
                </c:pt>
                <c:pt idx="2">
                  <c:v>7.483905895091155</c:v>
                </c:pt>
                <c:pt idx="3">
                  <c:v>6.3225326919142475</c:v>
                </c:pt>
                <c:pt idx="4">
                  <c:v>5.9666658808552882</c:v>
                </c:pt>
                <c:pt idx="5">
                  <c:v>5.9388074637466417</c:v>
                </c:pt>
                <c:pt idx="6">
                  <c:v>5.3694515638330813</c:v>
                </c:pt>
                <c:pt idx="7">
                  <c:v>5.2752495019206691</c:v>
                </c:pt>
                <c:pt idx="8">
                  <c:v>5.2628182551991642</c:v>
                </c:pt>
                <c:pt idx="9">
                  <c:v>5.1209000417908044</c:v>
                </c:pt>
                <c:pt idx="10">
                  <c:v>5.0986372101731376</c:v>
                </c:pt>
                <c:pt idx="11">
                  <c:v>4.9477224648819771</c:v>
                </c:pt>
                <c:pt idx="12">
                  <c:v>4.9439196965466579</c:v>
                </c:pt>
                <c:pt idx="13">
                  <c:v>4.7359233813755424</c:v>
                </c:pt>
                <c:pt idx="14">
                  <c:v>4.7049362860324067</c:v>
                </c:pt>
                <c:pt idx="15">
                  <c:v>4.6397830514953995</c:v>
                </c:pt>
                <c:pt idx="16">
                  <c:v>4.4741794735465135</c:v>
                </c:pt>
                <c:pt idx="17">
                  <c:v>4.3629810082134242</c:v>
                </c:pt>
                <c:pt idx="18">
                  <c:v>4.3163775360188055</c:v>
                </c:pt>
                <c:pt idx="19">
                  <c:v>3.8065393578353763</c:v>
                </c:pt>
                <c:pt idx="20">
                  <c:v>3.7389975227955574</c:v>
                </c:pt>
                <c:pt idx="21">
                  <c:v>3.6332660429525276</c:v>
                </c:pt>
                <c:pt idx="22">
                  <c:v>3.4757545896251401</c:v>
                </c:pt>
                <c:pt idx="23">
                  <c:v>2.8827537941291013</c:v>
                </c:pt>
                <c:pt idx="24">
                  <c:v>2.6256645842202602</c:v>
                </c:pt>
                <c:pt idx="25">
                  <c:v>2.5797791112143358</c:v>
                </c:pt>
                <c:pt idx="26">
                  <c:v>2.5696364740001201</c:v>
                </c:pt>
                <c:pt idx="27">
                  <c:v>2.5197978096040572</c:v>
                </c:pt>
                <c:pt idx="28">
                  <c:v>2.5106225861088802</c:v>
                </c:pt>
                <c:pt idx="29">
                  <c:v>2.3124229671305159</c:v>
                </c:pt>
                <c:pt idx="30">
                  <c:v>2.0847376160044035</c:v>
                </c:pt>
                <c:pt idx="31">
                  <c:v>1.7651721849421165</c:v>
                </c:pt>
                <c:pt idx="32">
                  <c:v>-1.6269877191394357</c:v>
                </c:pt>
              </c:numCache>
            </c:numRef>
          </c:val>
          <c:extLst>
            <c:ext xmlns:c16="http://schemas.microsoft.com/office/drawing/2014/chart" uri="{C3380CC4-5D6E-409C-BE32-E72D297353CC}">
              <c16:uniqueId val="{0000000C-240E-463D-84BC-EA726984F555}"/>
            </c:ext>
          </c:extLst>
        </c:ser>
        <c:dLbls>
          <c:showLegendKey val="0"/>
          <c:showVal val="0"/>
          <c:showCatName val="0"/>
          <c:showSerName val="0"/>
          <c:showPercent val="0"/>
          <c:showBubbleSize val="0"/>
        </c:dLbls>
        <c:gapWidth val="150"/>
        <c:axId val="532101040"/>
        <c:axId val="532102672"/>
      </c:barChart>
      <c:catAx>
        <c:axId val="532101040"/>
        <c:scaling>
          <c:orientation val="minMax"/>
        </c:scaling>
        <c:delete val="0"/>
        <c:axPos val="b"/>
        <c:numFmt formatCode="General" sourceLinked="1"/>
        <c:majorTickMark val="out"/>
        <c:minorTickMark val="none"/>
        <c:tickLblPos val="low"/>
        <c:txPr>
          <a:bodyPr/>
          <a:lstStyle/>
          <a:p>
            <a:pPr>
              <a:defRPr sz="900"/>
            </a:pPr>
            <a:endParaRPr lang="en-US"/>
          </a:p>
        </c:txPr>
        <c:crossAx val="532102672"/>
        <c:crosses val="autoZero"/>
        <c:auto val="1"/>
        <c:lblAlgn val="ctr"/>
        <c:lblOffset val="100"/>
        <c:noMultiLvlLbl val="0"/>
      </c:catAx>
      <c:valAx>
        <c:axId val="532102672"/>
        <c:scaling>
          <c:orientation val="minMax"/>
        </c:scaling>
        <c:delete val="1"/>
        <c:axPos val="l"/>
        <c:numFmt formatCode="0.00" sourceLinked="1"/>
        <c:majorTickMark val="out"/>
        <c:minorTickMark val="none"/>
        <c:tickLblPos val="nextTo"/>
        <c:crossAx val="532101040"/>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a:pPr>
            <a:r>
              <a:rPr lang="en-US" sz="1000" b="1"/>
              <a:t>Chiapas</a:t>
            </a:r>
          </a:p>
          <a:p>
            <a:pPr>
              <a:defRPr sz="1000" b="1"/>
            </a:pPr>
            <a:r>
              <a:rPr lang="en-US" sz="1000" b="1"/>
              <a:t>Trabajadores Permanentes y Eventuales Urbanos</a:t>
            </a:r>
          </a:p>
          <a:p>
            <a:pPr>
              <a:defRPr sz="1000" b="1"/>
            </a:pPr>
            <a:r>
              <a:rPr lang="en-US" sz="1000" b="1" i="0" u="none" strike="noStrike" baseline="0">
                <a:effectLst/>
              </a:rPr>
              <a:t>Mayo</a:t>
            </a:r>
            <a:r>
              <a:rPr lang="en-US" sz="1000" b="1"/>
              <a:t> 2012 vs Mayo 2018</a:t>
            </a:r>
          </a:p>
        </c:rich>
      </c:tx>
      <c:layout>
        <c:manualLayout>
          <c:xMode val="edge"/>
          <c:yMode val="edge"/>
          <c:x val="0.12932659484795417"/>
          <c:y val="2.2878887082276058E-2"/>
        </c:manualLayout>
      </c:layout>
      <c:overlay val="0"/>
    </c:title>
    <c:autoTitleDeleted val="0"/>
    <c:plotArea>
      <c:layout/>
      <c:barChart>
        <c:barDir val="col"/>
        <c:grouping val="clustered"/>
        <c:varyColors val="0"/>
        <c:ser>
          <c:idx val="0"/>
          <c:order val="0"/>
          <c:tx>
            <c:strRef>
              <c:f>'[Estadísticas IMSS Mayo 2018 en construccion.xlsx]TPEU '!$L$24</c:f>
              <c:strCache>
                <c:ptCount val="1"/>
                <c:pt idx="0">
                  <c:v>Chiapas</c:v>
                </c:pt>
              </c:strCache>
            </c:strRef>
          </c:tx>
          <c:spPr>
            <a:solidFill>
              <a:srgbClr val="C00000"/>
            </a:solidFill>
            <a:ln>
              <a:solidFill>
                <a:schemeClr val="bg1">
                  <a:lumMod val="75000"/>
                </a:schemeClr>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'[Estadísticas IMSS Mayo 2018 en construccion.xlsx]TPEU '!$M$23:$N$23</c:f>
              <c:numCache>
                <c:formatCode>General</c:formatCode>
                <c:ptCount val="2"/>
                <c:pt idx="0">
                  <c:v>2012</c:v>
                </c:pt>
                <c:pt idx="1">
                  <c:v>2018</c:v>
                </c:pt>
              </c:numCache>
            </c:numRef>
          </c:cat>
          <c:val>
            <c:numRef>
              <c:f>'[Estadísticas IMSS Mayo 2018 en construccion.xlsx]TPEU '!$M$24:$N$24</c:f>
              <c:numCache>
                <c:formatCode>#,##0</c:formatCode>
                <c:ptCount val="2"/>
                <c:pt idx="0">
                  <c:v>204689</c:v>
                </c:pt>
                <c:pt idx="1">
                  <c:v>220806</c:v>
                </c:pt>
              </c:numCache>
            </c:numRef>
          </c:val>
          <c:extLst>
            <c:ext xmlns:c16="http://schemas.microsoft.com/office/drawing/2014/chart" uri="{C3380CC4-5D6E-409C-BE32-E72D297353CC}">
              <c16:uniqueId val="{00000000-C794-4481-ABB0-5F2061F1A3EA}"/>
            </c:ext>
          </c:extLst>
        </c:ser>
        <c:dLbls>
          <c:showLegendKey val="0"/>
          <c:showVal val="0"/>
          <c:showCatName val="0"/>
          <c:showSerName val="0"/>
          <c:showPercent val="0"/>
          <c:showBubbleSize val="0"/>
        </c:dLbls>
        <c:gapWidth val="150"/>
        <c:axId val="769384944"/>
        <c:axId val="769386576"/>
      </c:barChart>
      <c:catAx>
        <c:axId val="769384944"/>
        <c:scaling>
          <c:orientation val="minMax"/>
        </c:scaling>
        <c:delete val="0"/>
        <c:axPos val="b"/>
        <c:numFmt formatCode="General" sourceLinked="1"/>
        <c:majorTickMark val="out"/>
        <c:minorTickMark val="none"/>
        <c:tickLblPos val="nextTo"/>
        <c:crossAx val="769386576"/>
        <c:crosses val="autoZero"/>
        <c:auto val="1"/>
        <c:lblAlgn val="ctr"/>
        <c:lblOffset val="100"/>
        <c:noMultiLvlLbl val="0"/>
      </c:catAx>
      <c:valAx>
        <c:axId val="769386576"/>
        <c:scaling>
          <c:orientation val="minMax"/>
        </c:scaling>
        <c:delete val="1"/>
        <c:axPos val="l"/>
        <c:numFmt formatCode="#,##0" sourceLinked="1"/>
        <c:majorTickMark val="out"/>
        <c:minorTickMark val="none"/>
        <c:tickLblPos val="nextTo"/>
        <c:crossAx val="769384944"/>
        <c:crosses val="autoZero"/>
        <c:crossBetween val="between"/>
      </c:valAx>
    </c:plotArea>
    <c:plotVisOnly val="1"/>
    <c:dispBlanksAs val="gap"/>
    <c:showDLblsOverMax val="0"/>
  </c:chart>
  <c:spPr>
    <a:ln>
      <a:solidFill>
        <a:schemeClr val="bg1">
          <a:lumMod val="75000"/>
        </a:schemeClr>
      </a:solidFill>
    </a:ln>
  </c:spPr>
  <c:txPr>
    <a:bodyPr/>
    <a:lstStyle/>
    <a:p>
      <a:pPr>
        <a:defRPr>
          <a:latin typeface="Helvetica 67 Medium"/>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a:latin typeface="+mj-lt"/>
              </a:rPr>
              <a:t>Trabajadores Asegurados al IMSS en Chiapas </a:t>
            </a:r>
          </a:p>
          <a:p>
            <a:pPr>
              <a:defRPr sz="1000">
                <a:latin typeface="+mj-lt"/>
              </a:defRPr>
            </a:pPr>
            <a:r>
              <a:rPr lang="en-US" sz="1000">
                <a:latin typeface="+mj-lt"/>
              </a:rPr>
              <a:t>por</a:t>
            </a:r>
            <a:r>
              <a:rPr lang="en-US" sz="1000" baseline="0">
                <a:latin typeface="+mj-lt"/>
              </a:rPr>
              <a:t> Sector de Actividad Económica</a:t>
            </a:r>
          </a:p>
          <a:p>
            <a:pPr>
              <a:defRPr sz="1000">
                <a:latin typeface="+mj-lt"/>
              </a:defRPr>
            </a:pPr>
            <a:r>
              <a:rPr lang="en-US" sz="1000" baseline="0">
                <a:latin typeface="+mj-lt"/>
              </a:rPr>
              <a:t>Mayo de 2018</a:t>
            </a:r>
            <a:endParaRPr lang="en-US" sz="1000">
              <a:latin typeface="+mj-lt"/>
            </a:endParaRPr>
          </a:p>
        </c:rich>
      </c:tx>
      <c:overlay val="0"/>
    </c:title>
    <c:autoTitleDeleted val="0"/>
    <c:view3D>
      <c:rotX val="40"/>
      <c:rotY val="30"/>
      <c:rAngAx val="0"/>
      <c:perspective val="20"/>
    </c:view3D>
    <c:floor>
      <c:thickness val="0"/>
    </c:floor>
    <c:sideWall>
      <c:thickness val="0"/>
    </c:sideWall>
    <c:backWall>
      <c:thickness val="0"/>
    </c:backWall>
    <c:plotArea>
      <c:layout>
        <c:manualLayout>
          <c:layoutTarget val="inner"/>
          <c:xMode val="edge"/>
          <c:yMode val="edge"/>
          <c:x val="7.7905478788486526E-2"/>
          <c:y val="0.26320141891684606"/>
          <c:w val="0.81851316020375731"/>
          <c:h val="0.65044132103916708"/>
        </c:manualLayout>
      </c:layout>
      <c:pie3DChart>
        <c:varyColors val="1"/>
        <c:ser>
          <c:idx val="0"/>
          <c:order val="0"/>
          <c:explosion val="25"/>
          <c:dPt>
            <c:idx val="0"/>
            <c:bubble3D val="0"/>
            <c:spPr>
              <a:solidFill>
                <a:srgbClr val="92D050"/>
              </a:solidFill>
            </c:spPr>
            <c:extLst>
              <c:ext xmlns:c16="http://schemas.microsoft.com/office/drawing/2014/chart" uri="{C3380CC4-5D6E-409C-BE32-E72D297353CC}">
                <c16:uniqueId val="{00000001-7830-4415-942E-6BF2D423DA15}"/>
              </c:ext>
            </c:extLst>
          </c:dPt>
          <c:dPt>
            <c:idx val="1"/>
            <c:bubble3D val="0"/>
            <c:spPr>
              <a:solidFill>
                <a:schemeClr val="bg1">
                  <a:lumMod val="75000"/>
                </a:schemeClr>
              </a:solidFill>
            </c:spPr>
            <c:extLst>
              <c:ext xmlns:c16="http://schemas.microsoft.com/office/drawing/2014/chart" uri="{C3380CC4-5D6E-409C-BE32-E72D297353CC}">
                <c16:uniqueId val="{00000003-7830-4415-942E-6BF2D423DA15}"/>
              </c:ext>
            </c:extLst>
          </c:dPt>
          <c:dPt>
            <c:idx val="2"/>
            <c:bubble3D val="0"/>
            <c:spPr>
              <a:solidFill>
                <a:srgbClr val="00B050"/>
              </a:solidFill>
            </c:spPr>
            <c:extLst>
              <c:ext xmlns:c16="http://schemas.microsoft.com/office/drawing/2014/chart" uri="{C3380CC4-5D6E-409C-BE32-E72D297353CC}">
                <c16:uniqueId val="{00000005-7830-4415-942E-6BF2D423DA15}"/>
              </c:ext>
            </c:extLst>
          </c:dPt>
          <c:dLbls>
            <c:dLbl>
              <c:idx val="0"/>
              <c:layout>
                <c:manualLayout>
                  <c:x val="8.3089783101468664E-3"/>
                  <c:y val="-1.6728688623172294E-2"/>
                </c:manualLayout>
              </c:layout>
              <c:tx>
                <c:rich>
                  <a:bodyPr/>
                  <a:lstStyle/>
                  <a:p>
                    <a:r>
                      <a:rPr lang="en-US" sz="900" b="1"/>
                      <a:t>Sector Primario, 18,120 </a:t>
                    </a:r>
                  </a:p>
                  <a:p>
                    <a:r>
                      <a:rPr lang="en-US" sz="900" b="1"/>
                      <a:t>8.11%</a:t>
                    </a:r>
                    <a:endParaRPr lang="en-US"/>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830-4415-942E-6BF2D423DA15}"/>
                </c:ext>
              </c:extLst>
            </c:dLbl>
            <c:dLbl>
              <c:idx val="1"/>
              <c:layout>
                <c:manualLayout>
                  <c:x val="-0.11117226005410095"/>
                  <c:y val="-7.1140015877265914E-2"/>
                </c:manualLayout>
              </c:layout>
              <c:tx>
                <c:rich>
                  <a:bodyPr/>
                  <a:lstStyle/>
                  <a:p>
                    <a:r>
                      <a:rPr lang="en-US" sz="900" b="1" dirty="0"/>
                      <a:t>Sector </a:t>
                    </a:r>
                    <a:r>
                      <a:rPr lang="en-US" sz="900" b="1" dirty="0" err="1" smtClean="0"/>
                      <a:t>Secundario</a:t>
                    </a:r>
                    <a:r>
                      <a:rPr lang="en-US" sz="900" b="1" dirty="0" smtClean="0"/>
                      <a:t> </a:t>
                    </a:r>
                    <a:r>
                      <a:rPr lang="en-US" sz="900" b="1" dirty="0"/>
                      <a:t>39,616</a:t>
                    </a:r>
                  </a:p>
                  <a:p>
                    <a:r>
                      <a:rPr lang="en-US" sz="900" b="1" dirty="0"/>
                      <a:t> 17.74%</a:t>
                    </a:r>
                    <a:endParaRPr lang="en-US" dirty="0"/>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830-4415-942E-6BF2D423DA15}"/>
                </c:ext>
              </c:extLst>
            </c:dLbl>
            <c:dLbl>
              <c:idx val="2"/>
              <c:layout>
                <c:manualLayout>
                  <c:x val="0.19523051281408477"/>
                  <c:y val="-0.13456660511981816"/>
                </c:manualLayout>
              </c:layout>
              <c:tx>
                <c:rich>
                  <a:bodyPr/>
                  <a:lstStyle/>
                  <a:p>
                    <a:r>
                      <a:rPr lang="en-US" sz="900" b="1"/>
                      <a:t>Sector Terciario, 165,624</a:t>
                    </a:r>
                  </a:p>
                  <a:p>
                    <a:r>
                      <a:rPr lang="en-US" sz="900" b="1"/>
                      <a:t>74.15%</a:t>
                    </a:r>
                    <a:endParaRPr lang="en-US"/>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830-4415-942E-6BF2D423DA15}"/>
                </c:ext>
              </c:extLst>
            </c:dLbl>
            <c:numFmt formatCode="0.00%" sourceLinked="0"/>
            <c:spPr>
              <a:noFill/>
              <a:ln>
                <a:noFill/>
              </a:ln>
              <a:effectLst/>
            </c:spPr>
            <c:txPr>
              <a:bodyPr/>
              <a:lstStyle/>
              <a:p>
                <a:pPr>
                  <a:defRPr sz="900" b="1"/>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'[Estadísticas IMSS Mayo 2018 en construccion.xlsx]Trab Aseg Mun x sector y region'!$M$131:$O$131</c:f>
              <c:strCache>
                <c:ptCount val="3"/>
                <c:pt idx="0">
                  <c:v>Sector Primario</c:v>
                </c:pt>
                <c:pt idx="1">
                  <c:v>Sector Secundario</c:v>
                </c:pt>
                <c:pt idx="2">
                  <c:v>Sector Terciario</c:v>
                </c:pt>
              </c:strCache>
            </c:strRef>
          </c:cat>
          <c:val>
            <c:numRef>
              <c:f>'[Estadísticas IMSS Mayo 2018 en construccion.xlsx]Trab Aseg Mun x sector y region'!$M$132:$O$132</c:f>
              <c:numCache>
                <c:formatCode>#,##0</c:formatCode>
                <c:ptCount val="3"/>
                <c:pt idx="0">
                  <c:v>18120</c:v>
                </c:pt>
                <c:pt idx="1">
                  <c:v>39616</c:v>
                </c:pt>
                <c:pt idx="2">
                  <c:v>165624</c:v>
                </c:pt>
              </c:numCache>
            </c:numRef>
          </c:val>
          <c:extLst>
            <c:ext xmlns:c16="http://schemas.microsoft.com/office/drawing/2014/chart" uri="{C3380CC4-5D6E-409C-BE32-E72D297353CC}">
              <c16:uniqueId val="{00000006-7830-4415-942E-6BF2D423DA15}"/>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a:latin typeface="+mj-lt"/>
              </a:rPr>
              <a:t>Trabajadores Asegurados al IMSS en Chiapas </a:t>
            </a:r>
          </a:p>
          <a:p>
            <a:pPr>
              <a:defRPr sz="1000">
                <a:latin typeface="+mj-lt"/>
              </a:defRPr>
            </a:pPr>
            <a:r>
              <a:rPr lang="en-US" sz="1000">
                <a:latin typeface="+mj-lt"/>
              </a:rPr>
              <a:t>por Región Socioeconómica </a:t>
            </a:r>
          </a:p>
          <a:p>
            <a:pPr>
              <a:defRPr sz="1000">
                <a:latin typeface="+mj-lt"/>
              </a:defRPr>
            </a:pPr>
            <a:r>
              <a:rPr lang="en-US" sz="1000">
                <a:latin typeface="+mj-lt"/>
              </a:rPr>
              <a:t>Mayo de 2018</a:t>
            </a:r>
          </a:p>
        </c:rich>
      </c:tx>
      <c:layout>
        <c:manualLayout>
          <c:xMode val="edge"/>
          <c:yMode val="edge"/>
          <c:x val="0.16501060866252507"/>
          <c:y val="2.7492235883837925E-3"/>
        </c:manualLayout>
      </c:layout>
      <c:overlay val="0"/>
    </c:title>
    <c:autoTitleDeleted val="0"/>
    <c:view3D>
      <c:rotX val="0"/>
      <c:rotY val="10"/>
      <c:rAngAx val="0"/>
      <c:perspective val="0"/>
    </c:view3D>
    <c:floor>
      <c:thickness val="0"/>
    </c:floor>
    <c:sideWall>
      <c:thickness val="0"/>
      <c:spPr>
        <a:ln>
          <a:solidFill>
            <a:schemeClr val="bg1">
              <a:lumMod val="85000"/>
            </a:schemeClr>
          </a:solidFill>
        </a:ln>
        <a:effectLst/>
      </c:spPr>
    </c:sideWall>
    <c:backWall>
      <c:thickness val="0"/>
      <c:spPr>
        <a:ln>
          <a:solidFill>
            <a:schemeClr val="bg1">
              <a:lumMod val="85000"/>
            </a:schemeClr>
          </a:solidFill>
        </a:ln>
        <a:effectLst/>
      </c:spPr>
    </c:backWall>
    <c:plotArea>
      <c:layout>
        <c:manualLayout>
          <c:layoutTarget val="inner"/>
          <c:xMode val="edge"/>
          <c:yMode val="edge"/>
          <c:x val="4.372952414971841E-2"/>
          <c:y val="0.17282696951013041"/>
          <c:w val="0.47645113959755875"/>
          <c:h val="0.74435366247276236"/>
        </c:manualLayout>
      </c:layout>
      <c:bar3DChart>
        <c:barDir val="bar"/>
        <c:grouping val="clustered"/>
        <c:varyColors val="0"/>
        <c:ser>
          <c:idx val="0"/>
          <c:order val="0"/>
          <c:spPr>
            <a:solidFill>
              <a:srgbClr val="C00000"/>
            </a:solidFill>
            <a:ln>
              <a:noFill/>
            </a:ln>
            <a:effectLst/>
          </c:spPr>
          <c:invertIfNegative val="0"/>
          <c:dLbls>
            <c:dLbl>
              <c:idx val="2"/>
              <c:layout>
                <c:manualLayout>
                  <c:x val="-7.5357225700299385E-4"/>
                  <c:y val="-3.38982960367553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3D-448B-92FC-B277377FB887}"/>
                </c:ext>
              </c:extLst>
            </c:dLbl>
            <c:dLbl>
              <c:idx val="14"/>
              <c:layout>
                <c:manualLayout>
                  <c:x val="-0.12254021278043913"/>
                  <c:y val="4.118808490323719E-3"/>
                </c:manualLayout>
              </c:layout>
              <c:tx>
                <c:rich>
                  <a:bodyPr rot="0" vert="horz" anchor="b" anchorCtr="0"/>
                  <a:lstStyle/>
                  <a:p>
                    <a:pPr>
                      <a:defRPr sz="900" i="1">
                        <a:solidFill>
                          <a:schemeClr val="bg1"/>
                        </a:solidFill>
                      </a:defRPr>
                    </a:pPr>
                    <a:fld id="{B27DCFD1-D545-420A-BD12-162343D50DA0}" type="VALUE">
                      <a:rPr lang="en-US" i="1">
                        <a:solidFill>
                          <a:schemeClr val="tx1"/>
                        </a:solidFill>
                      </a:rPr>
                      <a:pPr>
                        <a:defRPr sz="900" i="1">
                          <a:solidFill>
                            <a:schemeClr val="bg1"/>
                          </a:solidFill>
                        </a:defRPr>
                      </a:pPr>
                      <a:t>[VALOR]</a:t>
                    </a:fld>
                    <a:endParaRPr lang="en-US"/>
                  </a:p>
                </c:rich>
              </c:tx>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E3D-448B-92FC-B277377FB887}"/>
                </c:ext>
              </c:extLst>
            </c:dLbl>
            <c:spPr>
              <a:noFill/>
              <a:ln>
                <a:noFill/>
              </a:ln>
              <a:effectLst/>
            </c:spPr>
            <c:txPr>
              <a:bodyPr rot="0" vert="horz" anchor="b" anchorCtr="0"/>
              <a:lstStyle/>
              <a:p>
                <a:pPr>
                  <a:defRPr sz="900" i="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'[Estadísticas IMSS Mayo 2018 en construccion.xlsx]Trab Aseg Mun x sector y region'!$L$134:$L$148</c:f>
              <c:strCache>
                <c:ptCount val="15"/>
                <c:pt idx="0">
                  <c:v>XV Meseta Comiteca Tojolabal</c:v>
                </c:pt>
                <c:pt idx="1">
                  <c:v>XIV Tulijá Tseltal Chol</c:v>
                </c:pt>
                <c:pt idx="2">
                  <c:v>XIII Maya</c:v>
                </c:pt>
                <c:pt idx="3">
                  <c:v>XII Selva Lacandona</c:v>
                </c:pt>
                <c:pt idx="4">
                  <c:v>XI Sierra Mariscal</c:v>
                </c:pt>
                <c:pt idx="5">
                  <c:v>X Soconusco</c:v>
                </c:pt>
                <c:pt idx="6">
                  <c:v>IX Istmo-Costa</c:v>
                </c:pt>
                <c:pt idx="7">
                  <c:v>VIII Norte</c:v>
                </c:pt>
                <c:pt idx="8">
                  <c:v>VII De Los Bosques</c:v>
                </c:pt>
                <c:pt idx="9">
                  <c:v>VI Frailesca</c:v>
                </c:pt>
                <c:pt idx="10">
                  <c:v>V Altos Tsotsil-Tseltal</c:v>
                </c:pt>
                <c:pt idx="11">
                  <c:v>IV De los Llanos</c:v>
                </c:pt>
                <c:pt idx="12">
                  <c:v>III Mezcalapa</c:v>
                </c:pt>
                <c:pt idx="13">
                  <c:v>II Valles Zoque</c:v>
                </c:pt>
                <c:pt idx="14">
                  <c:v>I Metropolitana</c:v>
                </c:pt>
              </c:strCache>
            </c:strRef>
          </c:cat>
          <c:val>
            <c:numRef>
              <c:f>'[Estadísticas IMSS Mayo 2018 en construccion.xlsx]Trab Aseg Mun x sector y region'!$P$134:$P$148</c:f>
              <c:numCache>
                <c:formatCode>#,##0</c:formatCode>
                <c:ptCount val="15"/>
                <c:pt idx="0">
                  <c:v>6173</c:v>
                </c:pt>
                <c:pt idx="1">
                  <c:v>295</c:v>
                </c:pt>
                <c:pt idx="2">
                  <c:v>3871</c:v>
                </c:pt>
                <c:pt idx="3">
                  <c:v>1566</c:v>
                </c:pt>
                <c:pt idx="4">
                  <c:v>1267</c:v>
                </c:pt>
                <c:pt idx="5">
                  <c:v>45440</c:v>
                </c:pt>
                <c:pt idx="6">
                  <c:v>5060</c:v>
                </c:pt>
                <c:pt idx="7">
                  <c:v>5010</c:v>
                </c:pt>
                <c:pt idx="8">
                  <c:v>802</c:v>
                </c:pt>
                <c:pt idx="9">
                  <c:v>4391</c:v>
                </c:pt>
                <c:pt idx="10">
                  <c:v>9603</c:v>
                </c:pt>
                <c:pt idx="11">
                  <c:v>5500</c:v>
                </c:pt>
                <c:pt idx="12">
                  <c:v>955</c:v>
                </c:pt>
                <c:pt idx="13">
                  <c:v>5852</c:v>
                </c:pt>
                <c:pt idx="14">
                  <c:v>127575</c:v>
                </c:pt>
              </c:numCache>
            </c:numRef>
          </c:val>
          <c:extLst>
            <c:ext xmlns:c16="http://schemas.microsoft.com/office/drawing/2014/chart" uri="{C3380CC4-5D6E-409C-BE32-E72D297353CC}">
              <c16:uniqueId val="{00000002-6E3D-448B-92FC-B277377FB887}"/>
            </c:ext>
          </c:extLst>
        </c:ser>
        <c:dLbls>
          <c:showLegendKey val="0"/>
          <c:showVal val="0"/>
          <c:showCatName val="0"/>
          <c:showSerName val="0"/>
          <c:showPercent val="0"/>
          <c:showBubbleSize val="0"/>
        </c:dLbls>
        <c:gapWidth val="21"/>
        <c:gapDepth val="11"/>
        <c:shape val="box"/>
        <c:axId val="769379504"/>
        <c:axId val="769393104"/>
        <c:axId val="0"/>
      </c:bar3DChart>
      <c:catAx>
        <c:axId val="769379504"/>
        <c:scaling>
          <c:orientation val="minMax"/>
        </c:scaling>
        <c:delete val="0"/>
        <c:axPos val="l"/>
        <c:title>
          <c:overlay val="0"/>
          <c:txPr>
            <a:bodyPr rot="0" vert="horz"/>
            <a:lstStyle/>
            <a:p>
              <a:pPr>
                <a:defRPr/>
              </a:pPr>
              <a:endParaRPr lang="en-US"/>
            </a:p>
          </c:txPr>
        </c:title>
        <c:numFmt formatCode="General" sourceLinked="0"/>
        <c:majorTickMark val="out"/>
        <c:minorTickMark val="none"/>
        <c:tickLblPos val="high"/>
        <c:txPr>
          <a:bodyPr rot="0" anchor="ctr" anchorCtr="0"/>
          <a:lstStyle/>
          <a:p>
            <a:pPr>
              <a:defRPr sz="900"/>
            </a:pPr>
            <a:endParaRPr lang="en-US"/>
          </a:p>
        </c:txPr>
        <c:crossAx val="769393104"/>
        <c:crossesAt val="1"/>
        <c:auto val="1"/>
        <c:lblAlgn val="ctr"/>
        <c:lblOffset val="100"/>
        <c:noMultiLvlLbl val="0"/>
      </c:catAx>
      <c:valAx>
        <c:axId val="769393104"/>
        <c:scaling>
          <c:orientation val="minMax"/>
          <c:max val="125000"/>
          <c:min val="0"/>
        </c:scaling>
        <c:delete val="1"/>
        <c:axPos val="b"/>
        <c:title>
          <c:tx>
            <c:rich>
              <a:bodyPr/>
              <a:lstStyle/>
              <a:p>
                <a:pPr>
                  <a:defRPr u="sng"/>
                </a:pPr>
                <a:r>
                  <a:rPr lang="es-MX" u="sng"/>
                  <a:t>Regiones</a:t>
                </a:r>
              </a:p>
            </c:rich>
          </c:tx>
          <c:layout>
            <c:manualLayout>
              <c:xMode val="edge"/>
              <c:yMode val="edge"/>
              <c:x val="0.70988062377858374"/>
              <c:y val="0.1429087090421792"/>
            </c:manualLayout>
          </c:layout>
          <c:overlay val="0"/>
        </c:title>
        <c:numFmt formatCode="#,##0" sourceLinked="1"/>
        <c:majorTickMark val="out"/>
        <c:minorTickMark val="none"/>
        <c:tickLblPos val="nextTo"/>
        <c:crossAx val="769379504"/>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latin typeface="+mj-lt"/>
              </a:defRPr>
            </a:pPr>
            <a:r>
              <a:rPr lang="es-MX" sz="1100">
                <a:latin typeface="+mj-lt"/>
              </a:rPr>
              <a:t>Los</a:t>
            </a:r>
            <a:r>
              <a:rPr lang="en-US" sz="1100">
                <a:latin typeface="+mj-lt"/>
              </a:rPr>
              <a:t> 5 </a:t>
            </a:r>
            <a:r>
              <a:rPr lang="es-MX" sz="1100">
                <a:latin typeface="+mj-lt"/>
              </a:rPr>
              <a:t>municipios con</a:t>
            </a:r>
            <a:r>
              <a:rPr lang="en-US" sz="1100">
                <a:latin typeface="+mj-lt"/>
              </a:rPr>
              <a:t> </a:t>
            </a:r>
            <a:r>
              <a:rPr lang="es-MX" sz="1100">
                <a:latin typeface="+mj-lt"/>
              </a:rPr>
              <a:t>mayor</a:t>
            </a:r>
            <a:r>
              <a:rPr lang="en-US" sz="1100">
                <a:latin typeface="+mj-lt"/>
              </a:rPr>
              <a:t> </a:t>
            </a:r>
            <a:r>
              <a:rPr lang="es-MX" sz="1100">
                <a:latin typeface="+mj-lt"/>
              </a:rPr>
              <a:t>incremento</a:t>
            </a:r>
            <a:r>
              <a:rPr lang="en-US" sz="1100">
                <a:latin typeface="+mj-lt"/>
              </a:rPr>
              <a:t> </a:t>
            </a:r>
            <a:r>
              <a:rPr lang="es-MX" sz="1100">
                <a:latin typeface="+mj-lt"/>
              </a:rPr>
              <a:t>y los</a:t>
            </a:r>
            <a:r>
              <a:rPr lang="en-US" sz="1100">
                <a:latin typeface="+mj-lt"/>
              </a:rPr>
              <a:t> </a:t>
            </a:r>
            <a:r>
              <a:rPr lang="es-MX" sz="1100">
                <a:latin typeface="+mj-lt"/>
              </a:rPr>
              <a:t>5 municipios con mayor</a:t>
            </a:r>
            <a:r>
              <a:rPr lang="en-US" sz="1100">
                <a:latin typeface="+mj-lt"/>
              </a:rPr>
              <a:t> </a:t>
            </a:r>
            <a:r>
              <a:rPr lang="es-MX" sz="1100">
                <a:latin typeface="+mj-lt"/>
              </a:rPr>
              <a:t>disminución</a:t>
            </a:r>
            <a:r>
              <a:rPr lang="en-US" sz="1100">
                <a:latin typeface="+mj-lt"/>
              </a:rPr>
              <a:t> </a:t>
            </a:r>
            <a:r>
              <a:rPr lang="es-MX" sz="1100">
                <a:latin typeface="+mj-lt"/>
              </a:rPr>
              <a:t>anual</a:t>
            </a:r>
            <a:r>
              <a:rPr lang="en-US" sz="1100">
                <a:latin typeface="+mj-lt"/>
              </a:rPr>
              <a:t> </a:t>
            </a:r>
            <a:r>
              <a:rPr lang="es-MX" sz="1100">
                <a:latin typeface="+mj-lt"/>
              </a:rPr>
              <a:t>de Trabajadores Asegurados al IMSS en Chiapas</a:t>
            </a:r>
          </a:p>
          <a:p>
            <a:pPr>
              <a:defRPr sz="1100">
                <a:latin typeface="+mj-lt"/>
              </a:defRPr>
            </a:pPr>
            <a:r>
              <a:rPr lang="es-MX" sz="1100">
                <a:latin typeface="+mj-lt"/>
              </a:rPr>
              <a:t>Mayo 2017</a:t>
            </a:r>
            <a:r>
              <a:rPr lang="es-MX" sz="1100" baseline="0">
                <a:latin typeface="+mj-lt"/>
              </a:rPr>
              <a:t> </a:t>
            </a:r>
            <a:r>
              <a:rPr lang="es-MX" sz="1100">
                <a:latin typeface="+mj-lt"/>
              </a:rPr>
              <a:t>vs. Mayo 2018</a:t>
            </a:r>
          </a:p>
        </c:rich>
      </c:tx>
      <c:layout>
        <c:manualLayout>
          <c:xMode val="edge"/>
          <c:yMode val="edge"/>
          <c:x val="0.16312463989789247"/>
          <c:y val="0"/>
        </c:manualLayout>
      </c:layout>
      <c:overlay val="0"/>
    </c:title>
    <c:autoTitleDeleted val="0"/>
    <c:plotArea>
      <c:layout>
        <c:manualLayout>
          <c:layoutTarget val="inner"/>
          <c:xMode val="edge"/>
          <c:yMode val="edge"/>
          <c:x val="6.2271041771660998E-2"/>
          <c:y val="0.18618235957838561"/>
          <c:w val="0.89025582561095162"/>
          <c:h val="0.6730360194667937"/>
        </c:manualLayout>
      </c:layout>
      <c:barChart>
        <c:barDir val="col"/>
        <c:grouping val="clustered"/>
        <c:varyColors val="0"/>
        <c:ser>
          <c:idx val="0"/>
          <c:order val="0"/>
          <c:spPr>
            <a:solidFill>
              <a:srgbClr val="FF0000"/>
            </a:solidFill>
          </c:spPr>
          <c:invertIfNegative val="0"/>
          <c:dPt>
            <c:idx val="0"/>
            <c:invertIfNegative val="0"/>
            <c:bubble3D val="0"/>
            <c:extLst>
              <c:ext xmlns:c16="http://schemas.microsoft.com/office/drawing/2014/chart" uri="{C3380CC4-5D6E-409C-BE32-E72D297353CC}">
                <c16:uniqueId val="{00000000-3B29-447E-A23B-93588927122E}"/>
              </c:ext>
            </c:extLst>
          </c:dPt>
          <c:dPt>
            <c:idx val="1"/>
            <c:invertIfNegative val="0"/>
            <c:bubble3D val="0"/>
            <c:extLst>
              <c:ext xmlns:c16="http://schemas.microsoft.com/office/drawing/2014/chart" uri="{C3380CC4-5D6E-409C-BE32-E72D297353CC}">
                <c16:uniqueId val="{00000001-3B29-447E-A23B-93588927122E}"/>
              </c:ext>
            </c:extLst>
          </c:dPt>
          <c:dPt>
            <c:idx val="2"/>
            <c:invertIfNegative val="0"/>
            <c:bubble3D val="0"/>
            <c:extLst>
              <c:ext xmlns:c16="http://schemas.microsoft.com/office/drawing/2014/chart" uri="{C3380CC4-5D6E-409C-BE32-E72D297353CC}">
                <c16:uniqueId val="{00000002-3B29-447E-A23B-93588927122E}"/>
              </c:ext>
            </c:extLst>
          </c:dPt>
          <c:dPt>
            <c:idx val="3"/>
            <c:invertIfNegative val="0"/>
            <c:bubble3D val="0"/>
            <c:extLst>
              <c:ext xmlns:c16="http://schemas.microsoft.com/office/drawing/2014/chart" uri="{C3380CC4-5D6E-409C-BE32-E72D297353CC}">
                <c16:uniqueId val="{00000003-3B29-447E-A23B-93588927122E}"/>
              </c:ext>
            </c:extLst>
          </c:dPt>
          <c:dPt>
            <c:idx val="4"/>
            <c:invertIfNegative val="0"/>
            <c:bubble3D val="0"/>
            <c:extLst>
              <c:ext xmlns:c16="http://schemas.microsoft.com/office/drawing/2014/chart" uri="{C3380CC4-5D6E-409C-BE32-E72D297353CC}">
                <c16:uniqueId val="{00000004-3B29-447E-A23B-93588927122E}"/>
              </c:ext>
            </c:extLst>
          </c:dPt>
          <c:dLbls>
            <c:dLbl>
              <c:idx val="9"/>
              <c:layout>
                <c:manualLayout>
                  <c:x val="-3.9266641364933191E-3"/>
                  <c:y val="1.4621774977560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29-447E-A23B-93588927122E}"/>
                </c:ext>
              </c:extLst>
            </c:dLbl>
            <c:spPr>
              <a:noFill/>
              <a:ln>
                <a:noFill/>
              </a:ln>
              <a:effectLst/>
            </c:spPr>
            <c:txPr>
              <a:bodyPr wrap="square" lIns="38100" tIns="19050" rIns="38100" bIns="19050" anchor="ctr">
                <a:spAutoFit/>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'[Estadísticas IMSS Mayo 2018 en construccion.xlsx]Trab Aseg Mun Dif Anual'!$C$126:$C$135</c:f>
              <c:strCache>
                <c:ptCount val="10"/>
                <c:pt idx="0">
                  <c:v>Berriozábal</c:v>
                </c:pt>
                <c:pt idx="1">
                  <c:v>Tapachula</c:v>
                </c:pt>
                <c:pt idx="2">
                  <c:v>Ocozocoautla de Espinosa</c:v>
                </c:pt>
                <c:pt idx="3">
                  <c:v>Reforma</c:v>
                </c:pt>
                <c:pt idx="4">
                  <c:v>Comitán de Domínguez</c:v>
                </c:pt>
                <c:pt idx="5">
                  <c:v>Escuintla</c:v>
                </c:pt>
                <c:pt idx="6">
                  <c:v>La Concordia</c:v>
                </c:pt>
                <c:pt idx="7">
                  <c:v>Villaflores</c:v>
                </c:pt>
                <c:pt idx="8">
                  <c:v>Arriaga</c:v>
                </c:pt>
                <c:pt idx="9">
                  <c:v>Tuxtla Gutiérrez</c:v>
                </c:pt>
              </c:strCache>
            </c:strRef>
          </c:cat>
          <c:val>
            <c:numRef>
              <c:f>'[Estadísticas IMSS Mayo 2018 en construccion.xlsx]Trab Aseg Mun Dif Anual'!$F$126:$F$135</c:f>
              <c:numCache>
                <c:formatCode>#,##0</c:formatCode>
                <c:ptCount val="10"/>
                <c:pt idx="0">
                  <c:v>1485</c:v>
                </c:pt>
                <c:pt idx="1">
                  <c:v>1254</c:v>
                </c:pt>
                <c:pt idx="2">
                  <c:v>673</c:v>
                </c:pt>
                <c:pt idx="3">
                  <c:v>451</c:v>
                </c:pt>
                <c:pt idx="4">
                  <c:v>273</c:v>
                </c:pt>
                <c:pt idx="5">
                  <c:v>-82</c:v>
                </c:pt>
                <c:pt idx="6">
                  <c:v>-135</c:v>
                </c:pt>
                <c:pt idx="7">
                  <c:v>-203</c:v>
                </c:pt>
                <c:pt idx="8">
                  <c:v>-375</c:v>
                </c:pt>
                <c:pt idx="9">
                  <c:v>-1146</c:v>
                </c:pt>
              </c:numCache>
            </c:numRef>
          </c:val>
          <c:extLst>
            <c:ext xmlns:c16="http://schemas.microsoft.com/office/drawing/2014/chart" uri="{C3380CC4-5D6E-409C-BE32-E72D297353CC}">
              <c16:uniqueId val="{00000006-3B29-447E-A23B-93588927122E}"/>
            </c:ext>
          </c:extLst>
        </c:ser>
        <c:dLbls>
          <c:showLegendKey val="0"/>
          <c:showVal val="0"/>
          <c:showCatName val="0"/>
          <c:showSerName val="0"/>
          <c:showPercent val="0"/>
          <c:showBubbleSize val="0"/>
        </c:dLbls>
        <c:gapWidth val="113"/>
        <c:overlap val="-7"/>
        <c:axId val="769393648"/>
        <c:axId val="769389840"/>
      </c:barChart>
      <c:catAx>
        <c:axId val="769393648"/>
        <c:scaling>
          <c:orientation val="minMax"/>
        </c:scaling>
        <c:delete val="0"/>
        <c:axPos val="b"/>
        <c:numFmt formatCode="General" sourceLinked="1"/>
        <c:majorTickMark val="out"/>
        <c:minorTickMark val="none"/>
        <c:tickLblPos val="low"/>
        <c:txPr>
          <a:bodyPr/>
          <a:lstStyle/>
          <a:p>
            <a:pPr>
              <a:defRPr sz="800" b="1"/>
            </a:pPr>
            <a:endParaRPr lang="en-US"/>
          </a:p>
        </c:txPr>
        <c:crossAx val="769389840"/>
        <c:crosses val="autoZero"/>
        <c:auto val="1"/>
        <c:lblAlgn val="ctr"/>
        <c:lblOffset val="10"/>
        <c:noMultiLvlLbl val="0"/>
      </c:catAx>
      <c:valAx>
        <c:axId val="769389840"/>
        <c:scaling>
          <c:orientation val="minMax"/>
          <c:max val="5000"/>
          <c:min val="-5000"/>
        </c:scaling>
        <c:delete val="1"/>
        <c:axPos val="l"/>
        <c:numFmt formatCode="#,##0" sourceLinked="1"/>
        <c:majorTickMark val="out"/>
        <c:minorTickMark val="none"/>
        <c:tickLblPos val="nextTo"/>
        <c:crossAx val="769393648"/>
        <c:crosses val="autoZero"/>
        <c:crossBetween val="midCat"/>
        <c:majorUnit val="2000"/>
      </c:valAx>
      <c:spPr>
        <a:noFill/>
        <a:ln>
          <a:noFill/>
        </a:ln>
      </c:spPr>
    </c:plotArea>
    <c:plotVisOnly val="1"/>
    <c:dispBlanksAs val="gap"/>
    <c:showDLblsOverMax val="0"/>
  </c:chart>
  <c:spPr>
    <a:noFill/>
  </c:spPr>
  <c:txPr>
    <a:bodyPr/>
    <a:lstStyle/>
    <a:p>
      <a:pPr>
        <a:defRPr>
          <a:latin typeface="Helvetica 67 Medium"/>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0.09472</cdr:x>
      <cdr:y>0.17934</cdr:y>
    </cdr:from>
    <cdr:to>
      <cdr:x>0.48265</cdr:x>
      <cdr:y>0.31194</cdr:y>
    </cdr:to>
    <cdr:sp macro="" textlink="">
      <cdr:nvSpPr>
        <cdr:cNvPr id="2" name="1 CuadroTexto"/>
        <cdr:cNvSpPr txBox="1"/>
      </cdr:nvSpPr>
      <cdr:spPr>
        <a:xfrm xmlns:a="http://schemas.openxmlformats.org/drawingml/2006/main">
          <a:off x="782822" y="694003"/>
          <a:ext cx="3206099" cy="51313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000" b="1" dirty="0" smtClean="0"/>
            <a:t>Mayores incrementos </a:t>
          </a:r>
          <a:r>
            <a:rPr lang="es-MX" sz="1000" b="1" dirty="0"/>
            <a:t>de trabajadores </a:t>
          </a:r>
          <a:endParaRPr lang="es-MX" sz="1000" b="1" dirty="0" smtClean="0"/>
        </a:p>
        <a:p xmlns:a="http://schemas.openxmlformats.org/drawingml/2006/main">
          <a:pPr algn="ctr"/>
          <a:r>
            <a:rPr lang="es-MX" sz="1000" b="1" dirty="0" smtClean="0"/>
            <a:t>afiliados </a:t>
          </a:r>
          <a:r>
            <a:rPr lang="es-MX" sz="1000" b="1" dirty="0"/>
            <a:t>al </a:t>
          </a:r>
          <a:r>
            <a:rPr lang="es-MX" sz="1000" b="1" dirty="0" smtClean="0"/>
            <a:t>IMSS por municipio</a:t>
          </a:r>
        </a:p>
        <a:p xmlns:a="http://schemas.openxmlformats.org/drawingml/2006/main">
          <a:pPr algn="ctr"/>
          <a:endParaRPr lang="es-MX" sz="1000" b="1" dirty="0"/>
        </a:p>
      </cdr:txBody>
    </cdr:sp>
  </cdr:relSizeAnchor>
  <cdr:relSizeAnchor xmlns:cdr="http://schemas.openxmlformats.org/drawingml/2006/chartDrawing">
    <cdr:from>
      <cdr:x>0.52445</cdr:x>
      <cdr:y>0.18178</cdr:y>
    </cdr:from>
    <cdr:to>
      <cdr:x>0.93347</cdr:x>
      <cdr:y>0.31439</cdr:y>
    </cdr:to>
    <cdr:sp macro="" textlink="">
      <cdr:nvSpPr>
        <cdr:cNvPr id="3" name="1 CuadroTexto"/>
        <cdr:cNvSpPr txBox="1"/>
      </cdr:nvSpPr>
      <cdr:spPr>
        <a:xfrm xmlns:a="http://schemas.openxmlformats.org/drawingml/2006/main">
          <a:off x="3546723" y="715008"/>
          <a:ext cx="2766125" cy="52155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000" b="1" dirty="0" smtClean="0"/>
            <a:t>Mayores descensos </a:t>
          </a:r>
          <a:r>
            <a:rPr lang="es-MX" sz="1000" b="1" dirty="0"/>
            <a:t>de trabajadores </a:t>
          </a:r>
          <a:endParaRPr lang="es-MX" sz="1000" b="1" dirty="0" smtClean="0"/>
        </a:p>
        <a:p xmlns:a="http://schemas.openxmlformats.org/drawingml/2006/main">
          <a:pPr algn="ctr"/>
          <a:r>
            <a:rPr lang="es-MX" sz="1000" b="1" dirty="0" smtClean="0"/>
            <a:t>afiliados </a:t>
          </a:r>
          <a:r>
            <a:rPr lang="es-MX" sz="1000" b="1" dirty="0"/>
            <a:t>al </a:t>
          </a:r>
          <a:r>
            <a:rPr lang="es-MX" sz="1000" b="1" dirty="0" smtClean="0"/>
            <a:t>IMSS por municipio</a:t>
          </a:r>
        </a:p>
        <a:p xmlns:a="http://schemas.openxmlformats.org/drawingml/2006/main">
          <a:pPr algn="ctr"/>
          <a:endParaRPr lang="es-MX" sz="1000" b="1" dirty="0"/>
        </a:p>
      </cdr:txBody>
    </cdr:sp>
  </cdr:relSizeAnchor>
  <cdr:relSizeAnchor xmlns:cdr="http://schemas.openxmlformats.org/drawingml/2006/chartDrawing">
    <cdr:from>
      <cdr:x>0.49953</cdr:x>
      <cdr:y>0.21587</cdr:y>
    </cdr:from>
    <cdr:to>
      <cdr:x>0.50165</cdr:x>
      <cdr:y>0.72693</cdr:y>
    </cdr:to>
    <cdr:cxnSp macro="">
      <cdr:nvCxnSpPr>
        <cdr:cNvPr id="5" name="4 Conector recto"/>
        <cdr:cNvCxnSpPr/>
      </cdr:nvCxnSpPr>
      <cdr:spPr>
        <a:xfrm xmlns:a="http://schemas.openxmlformats.org/drawingml/2006/main" flipH="1" flipV="1">
          <a:off x="4128436" y="835364"/>
          <a:ext cx="17521" cy="1977681"/>
        </a:xfrm>
        <a:prstGeom xmlns:a="http://schemas.openxmlformats.org/drawingml/2006/main" prst="line">
          <a:avLst/>
        </a:prstGeom>
        <a:ln xmlns:a="http://schemas.openxmlformats.org/drawingml/2006/main">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dirty="0"/>
          </a:p>
        </p:txBody>
      </p:sp>
      <p:sp>
        <p:nvSpPr>
          <p:cNvPr id="39939" name="Rectangle 3"/>
          <p:cNvSpPr>
            <a:spLocks noGrp="1" noChangeArrowheads="1"/>
          </p:cNvSpPr>
          <p:nvPr>
            <p:ph type="dt" sz="quarter"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dirty="0"/>
          </a:p>
        </p:txBody>
      </p:sp>
      <p:sp>
        <p:nvSpPr>
          <p:cNvPr id="39940"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dirty="0"/>
          </a:p>
        </p:txBody>
      </p:sp>
      <p:sp>
        <p:nvSpPr>
          <p:cNvPr id="39941"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9A202254-08F9-40AD-9EC4-56A92915537C}" type="slidenum">
              <a:rPr lang="en-US"/>
              <a:pPr/>
              <a:t>‹Nº›</a:t>
            </a:fld>
            <a:endParaRPr lang="en-US" dirty="0"/>
          </a:p>
        </p:txBody>
      </p:sp>
    </p:spTree>
    <p:extLst>
      <p:ext uri="{BB962C8B-B14F-4D97-AF65-F5344CB8AC3E}">
        <p14:creationId xmlns:p14="http://schemas.microsoft.com/office/powerpoint/2010/main" val="408903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dirty="0"/>
          </a:p>
        </p:txBody>
      </p:sp>
      <p:sp>
        <p:nvSpPr>
          <p:cNvPr id="52227" name="Rectangle 3"/>
          <p:cNvSpPr>
            <a:spLocks noGrp="1" noChangeArrowheads="1"/>
          </p:cNvSpPr>
          <p:nvPr>
            <p:ph type="dt"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dirty="0"/>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01041" y="4415791"/>
            <a:ext cx="560832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dirty="0"/>
          </a:p>
        </p:txBody>
      </p:sp>
      <p:sp>
        <p:nvSpPr>
          <p:cNvPr id="5223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69390037-5A25-4917-9BC2-812038D3251F}" type="slidenum">
              <a:rPr lang="en-US"/>
              <a:pPr/>
              <a:t>‹Nº›</a:t>
            </a:fld>
            <a:endParaRPr lang="en-US" dirty="0"/>
          </a:p>
        </p:txBody>
      </p:sp>
    </p:spTree>
    <p:extLst>
      <p:ext uri="{BB962C8B-B14F-4D97-AF65-F5344CB8AC3E}">
        <p14:creationId xmlns:p14="http://schemas.microsoft.com/office/powerpoint/2010/main" val="20005274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9390037-5A25-4917-9BC2-812038D3251F}" type="slidenum">
              <a:rPr lang="en-US" smtClean="0"/>
              <a:pPr/>
              <a:t>1</a:t>
            </a:fld>
            <a:endParaRPr lang="en-US" dirty="0"/>
          </a:p>
        </p:txBody>
      </p:sp>
    </p:spTree>
    <p:extLst>
      <p:ext uri="{BB962C8B-B14F-4D97-AF65-F5344CB8AC3E}">
        <p14:creationId xmlns:p14="http://schemas.microsoft.com/office/powerpoint/2010/main" val="357983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4</a:t>
            </a:fld>
            <a:endParaRPr lang="en-US" dirty="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590706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779448" y="1524000"/>
            <a:ext cx="7543800" cy="1524000"/>
          </a:xfrm>
        </p:spPr>
        <p:txBody>
          <a:bodyPr>
            <a:noAutofit/>
          </a:bodyPr>
          <a:lstStyle>
            <a:lvl1pPr>
              <a:defRPr sz="8000"/>
            </a:lvl1pPr>
          </a:lstStyle>
          <a:p>
            <a:r>
              <a:rPr lang="es-ES" dirty="0" smtClean="0"/>
              <a:t>del patrón</a:t>
            </a:r>
            <a:endParaRPr lang="en-US" dirty="0"/>
          </a:p>
        </p:txBody>
      </p:sp>
      <p:sp>
        <p:nvSpPr>
          <p:cNvPr id="3" name="Subtitle 2"/>
          <p:cNvSpPr>
            <a:spLocks noGrp="1"/>
          </p:cNvSpPr>
          <p:nvPr>
            <p:ph type="subTitle" idx="1"/>
          </p:nvPr>
        </p:nvSpPr>
        <p:spPr>
          <a:xfrm>
            <a:off x="777240" y="3212976"/>
            <a:ext cx="6858000" cy="990600"/>
          </a:xfrm>
        </p:spPr>
        <p:txBody>
          <a:bodyPr anchor="t" anchorCtr="0">
            <a:normAutofit/>
          </a:bodyPr>
          <a:lstStyle>
            <a:lvl1pPr marL="0" indent="0" algn="l">
              <a:buNone/>
              <a:defRPr sz="2800">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DC4C29-DDBD-419D-872B-CE2CF9192AEE}" type="slidenum">
              <a:rPr lang="en-US" smtClean="0"/>
              <a:pPr/>
              <a:t>‹Nº›</a:t>
            </a:fld>
            <a:endParaRPr lang="en-US" dirty="0"/>
          </a:p>
        </p:txBody>
      </p:sp>
      <p:pic>
        <p:nvPicPr>
          <p:cNvPr id="1026" name="Picture 2" descr="Y:\Informacion\Proyectos\Proyectos 2012\Diseño\Iconos y Logos\CEIEG-2010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92847" y="5361945"/>
            <a:ext cx="1728192" cy="47271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Imagen 10"/>
          <p:cNvPicPr>
            <a:picLocks noChangeAspect="1"/>
          </p:cNvPicPr>
          <p:nvPr userDrawn="1"/>
        </p:nvPicPr>
        <p:blipFill rotWithShape="1">
          <a:blip r:embed="rId4" cstate="print">
            <a:extLst>
              <a:ext uri="{28A0092B-C50C-407E-A947-70E740481C1C}">
                <a14:useLocalDpi xmlns:a14="http://schemas.microsoft.com/office/drawing/2010/main" val="0"/>
              </a:ext>
            </a:extLst>
          </a:blip>
          <a:srcRect b="47052"/>
          <a:stretch/>
        </p:blipFill>
        <p:spPr>
          <a:xfrm>
            <a:off x="6812687" y="6525344"/>
            <a:ext cx="2367825" cy="324036"/>
          </a:xfrm>
          <a:prstGeom prst="rect">
            <a:avLst/>
          </a:prstGeom>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36C69F-54F6-4BE7-9C45-98F5F4673FCB}" type="slidenum">
              <a:rPr lang="en-US" smtClean="0"/>
              <a:pPr/>
              <a:t>‹Nº›</a:t>
            </a:fld>
            <a:endParaRPr lang="en-US" dirty="0"/>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62B4E2-CEE8-460A-B01D-3B64F170EC4E}" type="slidenum">
              <a:rPr lang="en-US" smtClean="0"/>
              <a:pPr/>
              <a:t>‹Nº›</a:t>
            </a:fld>
            <a:endParaRPr lang="en-US" dirty="0"/>
          </a:p>
        </p:txBody>
      </p:sp>
      <p:sp>
        <p:nvSpPr>
          <p:cNvPr id="9"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A961FD-CD19-4205-BA6D-494828A05515}" type="slidenum">
              <a:rPr lang="en-US" smtClean="0"/>
              <a:pPr/>
              <a:t>‹Nº›</a:t>
            </a:fld>
            <a:endParaRPr lang="en-US" dirty="0"/>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96136" y="6201308"/>
            <a:ext cx="1037692" cy="365125"/>
          </a:xfrm>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596336" y="6201308"/>
            <a:ext cx="762000" cy="365125"/>
          </a:xfrm>
        </p:spPr>
        <p:txBody>
          <a:bodyPr/>
          <a:lstStyle/>
          <a:p>
            <a:fld id="{4876B7EE-97D8-4EE6-AF56-7BDFC78EEC4B}" type="slidenum">
              <a:rPr lang="en-US" smtClean="0"/>
              <a:pPr/>
              <a:t>‹Nº›</a:t>
            </a:fld>
            <a:endParaRPr lang="en-US" dirty="0"/>
          </a:p>
        </p:txBody>
      </p:sp>
      <p:pic>
        <p:nvPicPr>
          <p:cNvPr id="5" name="Picture 2" descr="Y:\Informacion\Proyectos\Proyectos 2012\Diseño\Iconos y Logos\CEIEG-2010_SMAL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1781" y="147164"/>
            <a:ext cx="1118711" cy="30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036C69F-54F6-4BE7-9C45-98F5F4673FCB}" type="slidenum">
              <a:rPr lang="en-US" smtClean="0"/>
              <a:pPr/>
              <a:t>‹Nº›</a:t>
            </a:fld>
            <a:endParaRPr lang="en-US" dirty="0"/>
          </a:p>
        </p:txBody>
      </p:sp>
      <p:sp>
        <p:nvSpPr>
          <p:cNvPr id="8" name="Rectangle 7"/>
          <p:cNvSpPr/>
          <p:nvPr/>
        </p:nvSpPr>
        <p:spPr>
          <a:xfrm>
            <a:off x="1296356" y="0"/>
            <a:ext cx="6480000" cy="584684"/>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163056"/>
            <a:ext cx="9098280" cy="45720"/>
          </a:xfrm>
          <a:prstGeom prst="rect">
            <a:avLst/>
          </a:prstGeom>
          <a:solidFill>
            <a:srgbClr val="B22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Imagen 10"/>
          <p:cNvPicPr>
            <a:picLocks noChangeAspect="1"/>
          </p:cNvPicPr>
          <p:nvPr userDrawn="1"/>
        </p:nvPicPr>
        <p:blipFill rotWithShape="1">
          <a:blip r:embed="rId8" cstate="print">
            <a:extLst>
              <a:ext uri="{28A0092B-C50C-407E-A947-70E740481C1C}">
                <a14:useLocalDpi xmlns:a14="http://schemas.microsoft.com/office/drawing/2010/main" val="0"/>
              </a:ext>
            </a:extLst>
          </a:blip>
          <a:srcRect b="47052"/>
          <a:stretch/>
        </p:blipFill>
        <p:spPr>
          <a:xfrm>
            <a:off x="6812687" y="6525344"/>
            <a:ext cx="2367825" cy="324036"/>
          </a:xfrm>
          <a:prstGeom prst="rect">
            <a:avLst/>
          </a:prstGeom>
        </p:spPr>
      </p:pic>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9" r:id="rId4"/>
    <p:sldLayoutId id="2147484130" r:id="rId5"/>
  </p:sldLayoutIdLst>
  <p:transition spd="slow">
    <p:zoom/>
    <p:sndAc>
      <p:stSnd>
        <p:snd r:embed="rId7" name="wind.wav"/>
      </p:stSnd>
    </p:sndAc>
  </p:transition>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atos.imss.gob.mx/dataset" TargetMode="External"/><Relationship Id="rId2" Type="http://schemas.openxmlformats.org/officeDocument/2006/relationships/hyperlink" Target="http://www.styps.gob.mx/estadistica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eieg.chiapas.gob.mx/home/wp-content/plugins/download-monitor/download.php?id=IE-Chiapas_IMSS_Historico"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827584" y="1484784"/>
            <a:ext cx="7543800" cy="1524000"/>
          </a:xfrm>
        </p:spPr>
        <p:txBody>
          <a:bodyPr/>
          <a:lstStyle/>
          <a:p>
            <a:r>
              <a:rPr lang="es-MX" sz="6600" dirty="0" smtClean="0">
                <a:solidFill>
                  <a:schemeClr val="accent4">
                    <a:lumMod val="20000"/>
                    <a:lumOff val="80000"/>
                  </a:schemeClr>
                </a:solidFill>
                <a:latin typeface="Helvetica 67 Medium"/>
                <a:cs typeface="Arial" pitchFamily="34" charset="0"/>
              </a:rPr>
              <a:t>CHIAPAS</a:t>
            </a:r>
            <a:endParaRPr lang="es-MX" sz="6600" dirty="0">
              <a:solidFill>
                <a:schemeClr val="accent4">
                  <a:lumMod val="20000"/>
                  <a:lumOff val="80000"/>
                </a:schemeClr>
              </a:solidFill>
              <a:latin typeface="Helvetica 67 Medium"/>
              <a:cs typeface="Arial" pitchFamily="34" charset="0"/>
            </a:endParaRPr>
          </a:p>
        </p:txBody>
      </p:sp>
      <p:sp>
        <p:nvSpPr>
          <p:cNvPr id="4" name="3 Subtítulo"/>
          <p:cNvSpPr>
            <a:spLocks noGrp="1"/>
          </p:cNvSpPr>
          <p:nvPr>
            <p:ph type="subTitle" idx="1"/>
          </p:nvPr>
        </p:nvSpPr>
        <p:spPr>
          <a:xfrm>
            <a:off x="791580" y="3140968"/>
            <a:ext cx="7200800" cy="990600"/>
          </a:xfrm>
        </p:spPr>
        <p:txBody>
          <a:bodyPr>
            <a:normAutofit/>
          </a:bodyPr>
          <a:lstStyle/>
          <a:p>
            <a:r>
              <a:rPr lang="es-MX" sz="2400" dirty="0" smtClean="0">
                <a:solidFill>
                  <a:srgbClr val="434343"/>
                </a:solidFill>
                <a:latin typeface="Helvetica 67 Medium"/>
              </a:rPr>
              <a:t>Estadísticas de trabajadores asegurados al IMSS. Mayo 2018.</a:t>
            </a:r>
            <a:endParaRPr lang="es-MX" sz="2400" dirty="0">
              <a:solidFill>
                <a:srgbClr val="434343"/>
              </a:solidFill>
              <a:latin typeface="Helvetica 67 Medium"/>
            </a:endParaRPr>
          </a:p>
        </p:txBody>
      </p:sp>
      <p:sp>
        <p:nvSpPr>
          <p:cNvPr id="5" name="3 Subtítulo"/>
          <p:cNvSpPr txBox="1">
            <a:spLocks/>
          </p:cNvSpPr>
          <p:nvPr/>
        </p:nvSpPr>
        <p:spPr>
          <a:xfrm>
            <a:off x="971600" y="5301208"/>
            <a:ext cx="4248472" cy="576064"/>
          </a:xfrm>
          <a:prstGeom prst="rect">
            <a:avLst/>
          </a:prstGeom>
        </p:spPr>
        <p:txBody>
          <a:bodyPr vert="horz" lIns="91440" tIns="45720" rIns="91440" bIns="45720" rtlCol="0" anchor="t" anchorCtr="0">
            <a:normAutofit/>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Arial" pitchFamily="34" charset="0"/>
                <a:ea typeface="+mn-ea"/>
                <a:cs typeface="Arial" pitchFamily="34" charset="0"/>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fontAlgn="auto">
              <a:spcAft>
                <a:spcPts val="0"/>
              </a:spcAft>
            </a:pPr>
            <a:r>
              <a:rPr lang="es-MX" sz="1050" dirty="0" smtClean="0">
                <a:solidFill>
                  <a:srgbClr val="434343"/>
                </a:solidFill>
                <a:latin typeface="Helvetica 67 Medium"/>
              </a:rPr>
              <a:t>Comité Estatal de Información Estadística y Geográfica de Chiapas </a:t>
            </a:r>
            <a:r>
              <a:rPr lang="es-MX" sz="900" dirty="0" smtClean="0">
                <a:solidFill>
                  <a:srgbClr val="434343"/>
                </a:solidFill>
                <a:latin typeface="Helvetica 67 Medium"/>
              </a:rPr>
              <a:t>Elaboración</a:t>
            </a:r>
            <a:r>
              <a:rPr lang="es-MX" sz="900" dirty="0">
                <a:solidFill>
                  <a:srgbClr val="434343"/>
                </a:solidFill>
                <a:latin typeface="Helvetica 67 Medium"/>
              </a:rPr>
              <a:t>: Dirección de Información </a:t>
            </a:r>
            <a:r>
              <a:rPr lang="es-MX" sz="900" dirty="0" smtClean="0">
                <a:solidFill>
                  <a:srgbClr val="434343"/>
                </a:solidFill>
                <a:latin typeface="Helvetica 67 Medium"/>
              </a:rPr>
              <a:t>Geográfica y Estadística</a:t>
            </a:r>
          </a:p>
          <a:p>
            <a:pPr fontAlgn="auto">
              <a:spcAft>
                <a:spcPts val="0"/>
              </a:spcAft>
            </a:pPr>
            <a:endParaRPr lang="es-MX" sz="900" dirty="0" smtClean="0">
              <a:solidFill>
                <a:srgbClr val="434343"/>
              </a:solidFill>
              <a:latin typeface="Helvetica 67 Medium"/>
            </a:endParaRPr>
          </a:p>
          <a:p>
            <a:pPr fontAlgn="auto">
              <a:spcAft>
                <a:spcPts val="0"/>
              </a:spcAft>
            </a:pPr>
            <a:endParaRPr lang="es-MX" sz="900" dirty="0">
              <a:solidFill>
                <a:srgbClr val="434343"/>
              </a:solidFill>
              <a:latin typeface="Helvetica 67 Medium"/>
            </a:endParaRPr>
          </a:p>
          <a:p>
            <a:pPr fontAlgn="auto">
              <a:spcAft>
                <a:spcPts val="0"/>
              </a:spcAft>
            </a:pPr>
            <a:endParaRPr lang="es-MX" sz="1050" dirty="0" smtClean="0">
              <a:solidFill>
                <a:srgbClr val="434343"/>
              </a:solidFill>
              <a:latin typeface="Helvetica 67 Medium"/>
            </a:endParaRPr>
          </a:p>
          <a:p>
            <a:pPr fontAlgn="auto">
              <a:spcAft>
                <a:spcPts val="0"/>
              </a:spcAft>
            </a:pPr>
            <a:endParaRPr lang="es-MX" sz="1050" dirty="0" smtClean="0">
              <a:solidFill>
                <a:srgbClr val="434343"/>
              </a:solidFill>
              <a:latin typeface="Helvetica 67 Medium"/>
            </a:endParaRPr>
          </a:p>
          <a:p>
            <a:pPr fontAlgn="auto">
              <a:spcAft>
                <a:spcPts val="0"/>
              </a:spcAft>
            </a:pPr>
            <a:endParaRPr lang="es-MX" sz="1050" dirty="0" smtClean="0">
              <a:solidFill>
                <a:srgbClr val="434343"/>
              </a:solidFill>
              <a:latin typeface="Helvetica 67 Medium"/>
            </a:endParaRPr>
          </a:p>
          <a:p>
            <a:pPr fontAlgn="auto">
              <a:spcAft>
                <a:spcPts val="0"/>
              </a:spcAft>
            </a:pPr>
            <a:endParaRPr lang="es-MX" sz="1050" dirty="0">
              <a:solidFill>
                <a:srgbClr val="434343"/>
              </a:solidFill>
              <a:latin typeface="Helvetica 67 Medium"/>
            </a:endParaRPr>
          </a:p>
        </p:txBody>
      </p:sp>
    </p:spTree>
    <p:extLst>
      <p:ext uri="{BB962C8B-B14F-4D97-AF65-F5344CB8AC3E}">
        <p14:creationId xmlns:p14="http://schemas.microsoft.com/office/powerpoint/2010/main" val="517409212"/>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MX" dirty="0" smtClean="0">
                <a:solidFill>
                  <a:schemeClr val="bg1"/>
                </a:solidFill>
                <a:latin typeface="Helvetica 67 Medium"/>
              </a:rPr>
              <a:t>Anexos</a:t>
            </a:r>
            <a:endParaRPr lang="es-MX" dirty="0">
              <a:solidFill>
                <a:schemeClr val="bg1"/>
              </a:solidFill>
              <a:latin typeface="Helvetica 67 Medium"/>
            </a:endParaRPr>
          </a:p>
        </p:txBody>
      </p:sp>
      <p:sp>
        <p:nvSpPr>
          <p:cNvPr id="3" name="8 Rectángulo redondeado"/>
          <p:cNvSpPr/>
          <p:nvPr/>
        </p:nvSpPr>
        <p:spPr>
          <a:xfrm>
            <a:off x="4299814" y="6569968"/>
            <a:ext cx="38019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10</a:t>
            </a:r>
            <a:endParaRPr lang="es-MX" sz="1200" dirty="0">
              <a:solidFill>
                <a:srgbClr val="CC0000"/>
              </a:solidFill>
              <a:latin typeface="Helvetica 67 Medium"/>
              <a:cs typeface="Arial" pitchFamily="34" charset="0"/>
            </a:endParaRPr>
          </a:p>
        </p:txBody>
      </p:sp>
    </p:spTree>
    <p:extLst>
      <p:ext uri="{BB962C8B-B14F-4D97-AF65-F5344CB8AC3E}">
        <p14:creationId xmlns:p14="http://schemas.microsoft.com/office/powerpoint/2010/main" val="1405797793"/>
      </p:ext>
    </p:extLst>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435047" y="619492"/>
            <a:ext cx="6120680" cy="276999"/>
          </a:xfrm>
          <a:prstGeom prst="rect">
            <a:avLst/>
          </a:prstGeom>
          <a:noFill/>
        </p:spPr>
        <p:txBody>
          <a:bodyPr wrap="square" rtlCol="0">
            <a:spAutoFit/>
          </a:bodyPr>
          <a:lstStyle/>
          <a:p>
            <a:pPr algn="ctr"/>
            <a:r>
              <a:rPr lang="es-MX" sz="1200" b="1" dirty="0" smtClean="0">
                <a:solidFill>
                  <a:srgbClr val="434343"/>
                </a:solidFill>
                <a:latin typeface="Helvetica 67 Medium"/>
              </a:rPr>
              <a:t>Trabajadores asegurados al IMSS por entidad federativa (Mayo 2018)</a:t>
            </a:r>
            <a:endParaRPr lang="es-MX" sz="1200" b="1" dirty="0">
              <a:solidFill>
                <a:srgbClr val="434343"/>
              </a:solidFill>
              <a:latin typeface="Helvetica 67 Medium"/>
            </a:endParaRPr>
          </a:p>
        </p:txBody>
      </p:sp>
      <p:sp>
        <p:nvSpPr>
          <p:cNvPr id="7" name="6 CuadroTexto"/>
          <p:cNvSpPr txBox="1"/>
          <p:nvPr/>
        </p:nvSpPr>
        <p:spPr>
          <a:xfrm>
            <a:off x="1294468" y="-91"/>
            <a:ext cx="6444716" cy="584775"/>
          </a:xfrm>
          <a:prstGeom prst="rect">
            <a:avLst/>
          </a:prstGeom>
          <a:noFill/>
        </p:spPr>
        <p:txBody>
          <a:bodyPr wrap="square" rtlCol="0">
            <a:spAutoFit/>
          </a:bodyPr>
          <a:lstStyle/>
          <a:p>
            <a:pPr algn="ctr"/>
            <a:r>
              <a:rPr lang="es-MX" sz="1600" b="1" dirty="0" smtClean="0">
                <a:solidFill>
                  <a:schemeClr val="bg1"/>
                </a:solidFill>
                <a:latin typeface="Helvetica 67 Medium"/>
              </a:rPr>
              <a:t>Trabajadores permanentes y asegurados totales</a:t>
            </a:r>
          </a:p>
          <a:p>
            <a:pPr algn="ctr"/>
            <a:r>
              <a:rPr lang="es-MX" sz="1600" dirty="0" smtClean="0">
                <a:solidFill>
                  <a:schemeClr val="bg1"/>
                </a:solidFill>
                <a:latin typeface="Helvetica 67 Medium"/>
              </a:rPr>
              <a:t> </a:t>
            </a:r>
            <a:endParaRPr lang="es-MX" sz="1600" dirty="0">
              <a:solidFill>
                <a:schemeClr val="bg1"/>
              </a:solidFill>
              <a:latin typeface="Helvetica 67 Medium"/>
            </a:endParaRPr>
          </a:p>
        </p:txBody>
      </p:sp>
      <p:sp>
        <p:nvSpPr>
          <p:cNvPr id="9" name="8 CuadroTexto"/>
          <p:cNvSpPr txBox="1"/>
          <p:nvPr/>
        </p:nvSpPr>
        <p:spPr>
          <a:xfrm>
            <a:off x="1403648" y="6201308"/>
            <a:ext cx="2327881"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700" dirty="0" smtClean="0">
                <a:solidFill>
                  <a:srgbClr val="434343"/>
                </a:solidFill>
                <a:latin typeface="Helvetica 67 Medium"/>
                <a:cs typeface="Arial" pitchFamily="34" charset="0"/>
              </a:rPr>
              <a:t>Fuente: </a:t>
            </a:r>
            <a:r>
              <a:rPr lang="es-ES" sz="700" dirty="0" smtClean="0">
                <a:latin typeface="Helvetica 67 Medium"/>
                <a:cs typeface="Arial" pitchFamily="34" charset="0"/>
              </a:rPr>
              <a:t>STYPS</a:t>
            </a:r>
            <a:r>
              <a:rPr lang="es-ES" sz="700" dirty="0">
                <a:latin typeface="Helvetica 67 Medium"/>
                <a:cs typeface="Arial" pitchFamily="34" charset="0"/>
              </a:rPr>
              <a:t>. http://www.styps.gob.mx/estadisticas</a:t>
            </a:r>
            <a:endParaRPr lang="es-ES" sz="700" dirty="0">
              <a:solidFill>
                <a:srgbClr val="434343"/>
              </a:solidFill>
              <a:latin typeface="Helvetica 67 Medium"/>
              <a:cs typeface="Arial" pitchFamily="34" charset="0"/>
            </a:endParaRPr>
          </a:p>
        </p:txBody>
      </p:sp>
      <p:sp>
        <p:nvSpPr>
          <p:cNvPr id="8" name="8 Rectángulo redondeado"/>
          <p:cNvSpPr/>
          <p:nvPr/>
        </p:nvSpPr>
        <p:spPr>
          <a:xfrm>
            <a:off x="4299814" y="6569968"/>
            <a:ext cx="38019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11</a:t>
            </a:r>
            <a:endParaRPr lang="es-MX" sz="1200" dirty="0">
              <a:solidFill>
                <a:srgbClr val="CC0000"/>
              </a:solidFill>
              <a:latin typeface="Helvetica 67 Medium"/>
              <a:cs typeface="Arial" pitchFamily="34" charset="0"/>
            </a:endParaRPr>
          </a:p>
        </p:txBody>
      </p:sp>
      <p:graphicFrame>
        <p:nvGraphicFramePr>
          <p:cNvPr id="2" name="1 Tabla"/>
          <p:cNvGraphicFramePr>
            <a:graphicFrameLocks noGrp="1"/>
          </p:cNvGraphicFramePr>
          <p:nvPr>
            <p:extLst/>
          </p:nvPr>
        </p:nvGraphicFramePr>
        <p:xfrm>
          <a:off x="1450300" y="980728"/>
          <a:ext cx="6288883" cy="4929180"/>
        </p:xfrm>
        <a:graphic>
          <a:graphicData uri="http://schemas.openxmlformats.org/drawingml/2006/table">
            <a:tbl>
              <a:tblPr>
                <a:tableStyleId>{5C22544A-7EE6-4342-B048-85BDC9FD1C3A}</a:tableStyleId>
              </a:tblPr>
              <a:tblGrid>
                <a:gridCol w="2944794">
                  <a:extLst>
                    <a:ext uri="{9D8B030D-6E8A-4147-A177-3AD203B41FA5}">
                      <a16:colId xmlns:a16="http://schemas.microsoft.com/office/drawing/2014/main" val="20000"/>
                    </a:ext>
                  </a:extLst>
                </a:gridCol>
                <a:gridCol w="1647090">
                  <a:extLst>
                    <a:ext uri="{9D8B030D-6E8A-4147-A177-3AD203B41FA5}">
                      <a16:colId xmlns:a16="http://schemas.microsoft.com/office/drawing/2014/main" val="20001"/>
                    </a:ext>
                  </a:extLst>
                </a:gridCol>
                <a:gridCol w="1696999">
                  <a:extLst>
                    <a:ext uri="{9D8B030D-6E8A-4147-A177-3AD203B41FA5}">
                      <a16:colId xmlns:a16="http://schemas.microsoft.com/office/drawing/2014/main" val="20002"/>
                    </a:ext>
                  </a:extLst>
                </a:gridCol>
              </a:tblGrid>
              <a:tr h="357375">
                <a:tc>
                  <a:txBody>
                    <a:bodyPr/>
                    <a:lstStyle/>
                    <a:p>
                      <a:pPr algn="l" fontAlgn="ctr"/>
                      <a:r>
                        <a:rPr lang="es-MX" sz="900" u="none" strike="noStrike" dirty="0">
                          <a:solidFill>
                            <a:schemeClr val="bg1"/>
                          </a:solidFill>
                          <a:effectLst/>
                        </a:rPr>
                        <a:t>Entidad Federativa</a:t>
                      </a:r>
                      <a:endParaRPr lang="es-MX" sz="900" b="1" i="0" u="none" strike="noStrike" dirty="0">
                        <a:solidFill>
                          <a:schemeClr val="bg1"/>
                        </a:solidFill>
                        <a:effectLst/>
                        <a:latin typeface="Calibri"/>
                      </a:endParaRPr>
                    </a:p>
                  </a:txBody>
                  <a:tcPr marL="0" marR="0" marT="0" marB="0" anchor="ctr">
                    <a:solidFill>
                      <a:srgbClr val="CC0000"/>
                    </a:solidFill>
                  </a:tcPr>
                </a:tc>
                <a:tc>
                  <a:txBody>
                    <a:bodyPr/>
                    <a:lstStyle/>
                    <a:p>
                      <a:pPr algn="r" fontAlgn="b"/>
                      <a:r>
                        <a:rPr lang="es-MX" sz="900" u="none" strike="noStrike">
                          <a:solidFill>
                            <a:schemeClr val="bg1"/>
                          </a:solidFill>
                          <a:effectLst/>
                        </a:rPr>
                        <a:t>Trabajadores  Permanentes Totales</a:t>
                      </a:r>
                      <a:endParaRPr lang="es-MX" sz="900" b="1" i="0" u="none" strike="noStrike">
                        <a:solidFill>
                          <a:schemeClr val="bg1"/>
                        </a:solidFill>
                        <a:effectLst/>
                        <a:latin typeface="Calibri"/>
                      </a:endParaRPr>
                    </a:p>
                  </a:txBody>
                  <a:tcPr marL="0" marR="0" marT="0" marB="0" anchor="b">
                    <a:solidFill>
                      <a:srgbClr val="CC0000"/>
                    </a:solidFill>
                  </a:tcPr>
                </a:tc>
                <a:tc>
                  <a:txBody>
                    <a:bodyPr/>
                    <a:lstStyle/>
                    <a:p>
                      <a:pPr algn="r" fontAlgn="b"/>
                      <a:r>
                        <a:rPr lang="es-MX" sz="900" u="none" strike="noStrike" dirty="0">
                          <a:solidFill>
                            <a:schemeClr val="bg1"/>
                          </a:solidFill>
                          <a:effectLst/>
                        </a:rPr>
                        <a:t>Trabajadores Asegurados Totales </a:t>
                      </a:r>
                      <a:endParaRPr lang="es-MX" sz="900" b="1" i="0" u="none" strike="noStrike" dirty="0">
                        <a:solidFill>
                          <a:schemeClr val="bg1"/>
                        </a:solidFill>
                        <a:effectLst/>
                        <a:latin typeface="Calibri"/>
                      </a:endParaRPr>
                    </a:p>
                  </a:txBody>
                  <a:tcPr marL="0" marR="0" marT="0" marB="0" anchor="b">
                    <a:solidFill>
                      <a:srgbClr val="CC0000"/>
                    </a:solidFill>
                  </a:tcPr>
                </a:tc>
                <a:extLst>
                  <a:ext uri="{0D108BD9-81ED-4DB2-BD59-A6C34878D82A}">
                    <a16:rowId xmlns:a16="http://schemas.microsoft.com/office/drawing/2014/main" val="10000"/>
                  </a:ext>
                </a:extLst>
              </a:tr>
              <a:tr h="182685">
                <a:tc>
                  <a:txBody>
                    <a:bodyPr/>
                    <a:lstStyle/>
                    <a:p>
                      <a:pPr algn="l" fontAlgn="b"/>
                      <a:r>
                        <a:rPr lang="es-MX" sz="900" b="1" u="none" strike="noStrike">
                          <a:effectLst/>
                        </a:rPr>
                        <a:t>Nacional</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a:effectLst/>
                        </a:rPr>
                        <a:t>17,030,670</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dirty="0">
                          <a:effectLst/>
                        </a:rPr>
                        <a:t>19,908,072</a:t>
                      </a:r>
                      <a:endParaRPr lang="es-MX" sz="900" b="1" i="0" u="none" strike="noStrike" dirty="0">
                        <a:solidFill>
                          <a:srgbClr val="000000"/>
                        </a:solidFill>
                        <a:effectLst/>
                        <a:latin typeface="Calibri"/>
                      </a:endParaRPr>
                    </a:p>
                  </a:txBody>
                  <a:tcPr marL="0" marR="0" marT="0" marB="0" anchor="b">
                    <a:solidFill>
                      <a:schemeClr val="bg1">
                        <a:lumMod val="75000"/>
                      </a:schemeClr>
                    </a:solidFill>
                  </a:tcPr>
                </a:tc>
                <a:extLst>
                  <a:ext uri="{0D108BD9-81ED-4DB2-BD59-A6C34878D82A}">
                    <a16:rowId xmlns:a16="http://schemas.microsoft.com/office/drawing/2014/main" val="10001"/>
                  </a:ext>
                </a:extLst>
              </a:tr>
              <a:tr h="135369">
                <a:tc>
                  <a:txBody>
                    <a:bodyPr/>
                    <a:lstStyle/>
                    <a:p>
                      <a:pPr algn="l" fontAlgn="b"/>
                      <a:r>
                        <a:rPr lang="es-MX" sz="900" u="none" strike="noStrike">
                          <a:effectLst/>
                        </a:rPr>
                        <a:t>Aguascalientes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290,256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316,019</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135369">
                <a:tc>
                  <a:txBody>
                    <a:bodyPr/>
                    <a:lstStyle/>
                    <a:p>
                      <a:pPr algn="l" fontAlgn="b"/>
                      <a:r>
                        <a:rPr lang="es-MX" sz="900" u="none" strike="noStrike">
                          <a:effectLst/>
                        </a:rPr>
                        <a:t>Baja California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816,007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892,635</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135369">
                <a:tc>
                  <a:txBody>
                    <a:bodyPr/>
                    <a:lstStyle/>
                    <a:p>
                      <a:pPr algn="l" fontAlgn="b"/>
                      <a:r>
                        <a:rPr lang="es-MX" sz="900" u="none" strike="noStrike">
                          <a:effectLst/>
                        </a:rPr>
                        <a:t>Baja California Sur</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126,555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180,487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135369">
                <a:tc>
                  <a:txBody>
                    <a:bodyPr/>
                    <a:lstStyle/>
                    <a:p>
                      <a:pPr algn="l" fontAlgn="b"/>
                      <a:r>
                        <a:rPr lang="es-MX" sz="900" u="none" strike="noStrike">
                          <a:effectLst/>
                        </a:rPr>
                        <a:t>Campeche</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99,382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122,144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135369">
                <a:tc>
                  <a:txBody>
                    <a:bodyPr/>
                    <a:lstStyle/>
                    <a:p>
                      <a:pPr algn="l" fontAlgn="b"/>
                      <a:r>
                        <a:rPr lang="es-MX" sz="900" b="1" u="none" strike="noStrike">
                          <a:effectLst/>
                        </a:rPr>
                        <a:t>Chiapas</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a:effectLst/>
                        </a:rPr>
                        <a:t>199,719</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dirty="0">
                          <a:effectLst/>
                        </a:rPr>
                        <a:t>223,360</a:t>
                      </a:r>
                      <a:endParaRPr lang="es-MX" sz="900" b="1" i="0" u="none" strike="noStrike" dirty="0">
                        <a:solidFill>
                          <a:srgbClr val="000000"/>
                        </a:solidFill>
                        <a:effectLst/>
                        <a:latin typeface="Calibri"/>
                      </a:endParaRPr>
                    </a:p>
                  </a:txBody>
                  <a:tcPr marL="0" marR="0" marT="0" marB="0" anchor="b">
                    <a:solidFill>
                      <a:schemeClr val="bg1">
                        <a:lumMod val="75000"/>
                      </a:schemeClr>
                    </a:solidFill>
                  </a:tcPr>
                </a:tc>
                <a:extLst>
                  <a:ext uri="{0D108BD9-81ED-4DB2-BD59-A6C34878D82A}">
                    <a16:rowId xmlns:a16="http://schemas.microsoft.com/office/drawing/2014/main" val="10006"/>
                  </a:ext>
                </a:extLst>
              </a:tr>
              <a:tr h="135369">
                <a:tc>
                  <a:txBody>
                    <a:bodyPr/>
                    <a:lstStyle/>
                    <a:p>
                      <a:pPr algn="l" fontAlgn="b"/>
                      <a:r>
                        <a:rPr lang="es-MX" sz="900" u="none" strike="noStrike">
                          <a:effectLst/>
                        </a:rPr>
                        <a:t>Chihuahua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797,951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878,741</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135369">
                <a:tc>
                  <a:txBody>
                    <a:bodyPr/>
                    <a:lstStyle/>
                    <a:p>
                      <a:pPr algn="l" fontAlgn="b"/>
                      <a:r>
                        <a:rPr lang="es-MX" sz="900" u="none" strike="noStrike" dirty="0">
                          <a:effectLst/>
                        </a:rPr>
                        <a:t>Coahuila</a:t>
                      </a:r>
                      <a:endParaRPr lang="es-MX" sz="900" b="0" i="0" u="none" strike="noStrike" dirty="0">
                        <a:solidFill>
                          <a:srgbClr val="000000"/>
                        </a:solidFill>
                        <a:effectLst/>
                        <a:latin typeface="Calibri"/>
                      </a:endParaRPr>
                    </a:p>
                  </a:txBody>
                  <a:tcPr marL="0" marR="0" marT="0" marB="0" anchor="b"/>
                </a:tc>
                <a:tc>
                  <a:txBody>
                    <a:bodyPr/>
                    <a:lstStyle/>
                    <a:p>
                      <a:pPr algn="r" fontAlgn="b"/>
                      <a:r>
                        <a:rPr lang="es-MX" sz="900" u="none" strike="noStrike">
                          <a:effectLst/>
                        </a:rPr>
                        <a:t>683,539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776,174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135369">
                <a:tc>
                  <a:txBody>
                    <a:bodyPr/>
                    <a:lstStyle/>
                    <a:p>
                      <a:pPr algn="l" fontAlgn="b"/>
                      <a:r>
                        <a:rPr lang="es-MX" sz="900" u="none" strike="noStrike">
                          <a:effectLst/>
                        </a:rPr>
                        <a:t>Colima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108,336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132,282</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135369">
                <a:tc>
                  <a:txBody>
                    <a:bodyPr/>
                    <a:lstStyle/>
                    <a:p>
                      <a:pPr algn="l" fontAlgn="b"/>
                      <a:r>
                        <a:rPr lang="es-MX" sz="900" u="none" strike="noStrike">
                          <a:effectLst/>
                        </a:rPr>
                        <a:t>Ciudad de México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2,945,338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3,410,553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135369">
                <a:tc>
                  <a:txBody>
                    <a:bodyPr/>
                    <a:lstStyle/>
                    <a:p>
                      <a:pPr algn="l" fontAlgn="b"/>
                      <a:r>
                        <a:rPr lang="es-MX" sz="900" u="none" strike="noStrike">
                          <a:effectLst/>
                        </a:rPr>
                        <a:t>Durango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222,421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248,119</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1"/>
                  </a:ext>
                </a:extLst>
              </a:tr>
              <a:tr h="135369">
                <a:tc>
                  <a:txBody>
                    <a:bodyPr/>
                    <a:lstStyle/>
                    <a:p>
                      <a:pPr algn="l" fontAlgn="b"/>
                      <a:r>
                        <a:rPr lang="es-MX" sz="900" u="none" strike="noStrike">
                          <a:effectLst/>
                        </a:rPr>
                        <a:t>Guanajuato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836,916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972,386</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2"/>
                  </a:ext>
                </a:extLst>
              </a:tr>
              <a:tr h="135369">
                <a:tc>
                  <a:txBody>
                    <a:bodyPr/>
                    <a:lstStyle/>
                    <a:p>
                      <a:pPr algn="l" fontAlgn="b"/>
                      <a:r>
                        <a:rPr lang="es-MX" sz="900" u="none" strike="noStrike">
                          <a:effectLst/>
                        </a:rPr>
                        <a:t>Guerrero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128,823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160,298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135369">
                <a:tc>
                  <a:txBody>
                    <a:bodyPr/>
                    <a:lstStyle/>
                    <a:p>
                      <a:pPr algn="l" fontAlgn="b"/>
                      <a:r>
                        <a:rPr lang="es-MX" sz="900" u="none" strike="noStrike">
                          <a:effectLst/>
                        </a:rPr>
                        <a:t>Hidalgo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178,306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227,968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r h="135369">
                <a:tc>
                  <a:txBody>
                    <a:bodyPr/>
                    <a:lstStyle/>
                    <a:p>
                      <a:pPr algn="l" fontAlgn="b"/>
                      <a:r>
                        <a:rPr lang="es-MX" sz="900" u="none" strike="noStrike">
                          <a:effectLst/>
                        </a:rPr>
                        <a:t>Jalisco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1,498,705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1,752,923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5"/>
                  </a:ext>
                </a:extLst>
              </a:tr>
              <a:tr h="135369">
                <a:tc>
                  <a:txBody>
                    <a:bodyPr/>
                    <a:lstStyle/>
                    <a:p>
                      <a:pPr algn="l" fontAlgn="b"/>
                      <a:r>
                        <a:rPr lang="es-MX" sz="900" u="none" strike="noStrike">
                          <a:effectLst/>
                        </a:rPr>
                        <a:t>Michoacán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365,547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444,445</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6"/>
                  </a:ext>
                </a:extLst>
              </a:tr>
              <a:tr h="135369">
                <a:tc>
                  <a:txBody>
                    <a:bodyPr/>
                    <a:lstStyle/>
                    <a:p>
                      <a:pPr algn="l" fontAlgn="b"/>
                      <a:r>
                        <a:rPr lang="es-MX" sz="900" u="none" strike="noStrike">
                          <a:effectLst/>
                        </a:rPr>
                        <a:t>Morelos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179,684</a:t>
                      </a:r>
                      <a:endParaRPr lang="es-MX" sz="900" b="0" i="0" u="none" strike="noStrike" dirty="0">
                        <a:solidFill>
                          <a:srgbClr val="000000"/>
                        </a:solidFill>
                        <a:effectLst/>
                        <a:latin typeface="Calibri"/>
                      </a:endParaRPr>
                    </a:p>
                  </a:txBody>
                  <a:tcPr marL="0" marR="0" marT="0" marB="0" anchor="b"/>
                </a:tc>
                <a:tc>
                  <a:txBody>
                    <a:bodyPr/>
                    <a:lstStyle/>
                    <a:p>
                      <a:pPr algn="r" fontAlgn="b"/>
                      <a:r>
                        <a:rPr lang="es-MX" sz="900" u="none" strike="noStrike" dirty="0">
                          <a:effectLst/>
                        </a:rPr>
                        <a:t>208,261</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7"/>
                  </a:ext>
                </a:extLst>
              </a:tr>
              <a:tr h="135369">
                <a:tc>
                  <a:txBody>
                    <a:bodyPr/>
                    <a:lstStyle/>
                    <a:p>
                      <a:pPr algn="l" fontAlgn="b"/>
                      <a:r>
                        <a:rPr lang="es-MX" sz="900" u="none" strike="noStrike">
                          <a:effectLst/>
                        </a:rPr>
                        <a:t>México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1,319,307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1,599,580</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8"/>
                  </a:ext>
                </a:extLst>
              </a:tr>
              <a:tr h="135369">
                <a:tc>
                  <a:txBody>
                    <a:bodyPr/>
                    <a:lstStyle/>
                    <a:p>
                      <a:pPr algn="l" fontAlgn="b"/>
                      <a:r>
                        <a:rPr lang="es-MX" sz="900" u="none" strike="noStrike">
                          <a:effectLst/>
                        </a:rPr>
                        <a:t>Nayarit</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109,904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140,978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9"/>
                  </a:ext>
                </a:extLst>
              </a:tr>
              <a:tr h="135369">
                <a:tc>
                  <a:txBody>
                    <a:bodyPr/>
                    <a:lstStyle/>
                    <a:p>
                      <a:pPr algn="l" fontAlgn="b"/>
                      <a:r>
                        <a:rPr lang="es-MX" sz="900" u="none" strike="noStrike">
                          <a:effectLst/>
                        </a:rPr>
                        <a:t>Nuevo León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1,441,643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1,597,194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0"/>
                  </a:ext>
                </a:extLst>
              </a:tr>
              <a:tr h="135369">
                <a:tc>
                  <a:txBody>
                    <a:bodyPr/>
                    <a:lstStyle/>
                    <a:p>
                      <a:pPr algn="l" fontAlgn="b"/>
                      <a:r>
                        <a:rPr lang="es-MX" sz="900" u="none" strike="noStrike">
                          <a:effectLst/>
                        </a:rPr>
                        <a:t>Oaxaca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183,229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208,625</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1"/>
                  </a:ext>
                </a:extLst>
              </a:tr>
              <a:tr h="135369">
                <a:tc>
                  <a:txBody>
                    <a:bodyPr/>
                    <a:lstStyle/>
                    <a:p>
                      <a:pPr algn="l" fontAlgn="b"/>
                      <a:r>
                        <a:rPr lang="es-MX" sz="900" u="none" strike="noStrike">
                          <a:effectLst/>
                        </a:rPr>
                        <a:t>Puebla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515,876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612,217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2"/>
                  </a:ext>
                </a:extLst>
              </a:tr>
              <a:tr h="135369">
                <a:tc>
                  <a:txBody>
                    <a:bodyPr/>
                    <a:lstStyle/>
                    <a:p>
                      <a:pPr algn="l" fontAlgn="b"/>
                      <a:r>
                        <a:rPr lang="es-MX" sz="900" u="none" strike="noStrike">
                          <a:effectLst/>
                        </a:rPr>
                        <a:t>Querétaro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461,958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569,699</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3"/>
                  </a:ext>
                </a:extLst>
              </a:tr>
              <a:tr h="135369">
                <a:tc>
                  <a:txBody>
                    <a:bodyPr/>
                    <a:lstStyle/>
                    <a:p>
                      <a:pPr algn="l" fontAlgn="b"/>
                      <a:r>
                        <a:rPr lang="es-MX" sz="900" u="none" strike="noStrike">
                          <a:effectLst/>
                        </a:rPr>
                        <a:t>Quintana Roo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316,715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447,177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4"/>
                  </a:ext>
                </a:extLst>
              </a:tr>
              <a:tr h="135369">
                <a:tc>
                  <a:txBody>
                    <a:bodyPr/>
                    <a:lstStyle/>
                    <a:p>
                      <a:pPr algn="l" fontAlgn="b"/>
                      <a:r>
                        <a:rPr lang="es-MX" sz="900" u="none" strike="noStrike">
                          <a:effectLst/>
                        </a:rPr>
                        <a:t>San Luis Potosí</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348,978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438,994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5"/>
                  </a:ext>
                </a:extLst>
              </a:tr>
              <a:tr h="135369">
                <a:tc>
                  <a:txBody>
                    <a:bodyPr/>
                    <a:lstStyle/>
                    <a:p>
                      <a:pPr algn="l" fontAlgn="b"/>
                      <a:r>
                        <a:rPr lang="es-MX" sz="900" u="none" strike="noStrike">
                          <a:effectLst/>
                        </a:rPr>
                        <a:t>Sinaloa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441,033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536,571</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6"/>
                  </a:ext>
                </a:extLst>
              </a:tr>
              <a:tr h="135369">
                <a:tc>
                  <a:txBody>
                    <a:bodyPr/>
                    <a:lstStyle/>
                    <a:p>
                      <a:pPr algn="l" fontAlgn="b"/>
                      <a:r>
                        <a:rPr lang="es-MX" sz="900" u="none" strike="noStrike">
                          <a:effectLst/>
                        </a:rPr>
                        <a:t>Sonora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493,842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587,867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7"/>
                  </a:ext>
                </a:extLst>
              </a:tr>
              <a:tr h="135369">
                <a:tc>
                  <a:txBody>
                    <a:bodyPr/>
                    <a:lstStyle/>
                    <a:p>
                      <a:pPr algn="l" fontAlgn="b"/>
                      <a:r>
                        <a:rPr lang="es-MX" sz="900" u="none" strike="noStrike">
                          <a:effectLst/>
                        </a:rPr>
                        <a:t>Tabasco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140,151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167,249</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8"/>
                  </a:ext>
                </a:extLst>
              </a:tr>
              <a:tr h="135369">
                <a:tc>
                  <a:txBody>
                    <a:bodyPr/>
                    <a:lstStyle/>
                    <a:p>
                      <a:pPr algn="l" fontAlgn="b"/>
                      <a:r>
                        <a:rPr lang="es-MX" sz="900" u="none" strike="noStrike">
                          <a:effectLst/>
                        </a:rPr>
                        <a:t>Tamaulipas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601,547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677,873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9"/>
                  </a:ext>
                </a:extLst>
              </a:tr>
              <a:tr h="135369">
                <a:tc>
                  <a:txBody>
                    <a:bodyPr/>
                    <a:lstStyle/>
                    <a:p>
                      <a:pPr algn="l" fontAlgn="b"/>
                      <a:r>
                        <a:rPr lang="es-MX" sz="900" u="none" strike="noStrike">
                          <a:effectLst/>
                        </a:rPr>
                        <a:t>Tlaxcala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75,264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99,105</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0"/>
                  </a:ext>
                </a:extLst>
              </a:tr>
              <a:tr h="135369">
                <a:tc>
                  <a:txBody>
                    <a:bodyPr/>
                    <a:lstStyle/>
                    <a:p>
                      <a:pPr algn="l" fontAlgn="b"/>
                      <a:r>
                        <a:rPr lang="es-MX" sz="900" u="none" strike="noStrike">
                          <a:effectLst/>
                        </a:rPr>
                        <a:t>Veracruz</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620,133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730,654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1"/>
                  </a:ext>
                </a:extLst>
              </a:tr>
              <a:tr h="135369">
                <a:tc>
                  <a:txBody>
                    <a:bodyPr/>
                    <a:lstStyle/>
                    <a:p>
                      <a:pPr algn="l" fontAlgn="b"/>
                      <a:r>
                        <a:rPr lang="es-MX" sz="900" u="none" strike="noStrike">
                          <a:effectLst/>
                        </a:rPr>
                        <a:t>Yucatán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329,330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363,698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2"/>
                  </a:ext>
                </a:extLst>
              </a:tr>
              <a:tr h="135369">
                <a:tc>
                  <a:txBody>
                    <a:bodyPr/>
                    <a:lstStyle/>
                    <a:p>
                      <a:pPr algn="l" fontAlgn="b"/>
                      <a:r>
                        <a:rPr lang="es-MX" sz="900" u="none" strike="noStrike">
                          <a:effectLst/>
                        </a:rPr>
                        <a:t>Zacatecas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154,275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183,796</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1771180825"/>
      </p:ext>
    </p:extLst>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294468" y="8620"/>
            <a:ext cx="6444716" cy="584775"/>
          </a:xfrm>
          <a:prstGeom prst="rect">
            <a:avLst/>
          </a:prstGeom>
          <a:noFill/>
        </p:spPr>
        <p:txBody>
          <a:bodyPr wrap="square" rtlCol="0">
            <a:spAutoFit/>
          </a:bodyPr>
          <a:lstStyle/>
          <a:p>
            <a:pPr algn="ctr"/>
            <a:r>
              <a:rPr lang="es-MX" sz="1600" b="1" dirty="0" smtClean="0">
                <a:solidFill>
                  <a:schemeClr val="bg1"/>
                </a:solidFill>
                <a:latin typeface="Helvetica 67 Medium"/>
              </a:rPr>
              <a:t>Trabajadores permanentes (urbanos y del campo) </a:t>
            </a:r>
          </a:p>
          <a:p>
            <a:pPr algn="ctr"/>
            <a:r>
              <a:rPr lang="es-MX" sz="1600" b="1" dirty="0" smtClean="0">
                <a:solidFill>
                  <a:schemeClr val="bg1"/>
                </a:solidFill>
                <a:latin typeface="Helvetica 67 Medium"/>
              </a:rPr>
              <a:t>y eventuales urbanos (TPEU) </a:t>
            </a:r>
          </a:p>
        </p:txBody>
      </p:sp>
      <p:sp>
        <p:nvSpPr>
          <p:cNvPr id="9" name="8 CuadroTexto"/>
          <p:cNvSpPr txBox="1"/>
          <p:nvPr/>
        </p:nvSpPr>
        <p:spPr>
          <a:xfrm>
            <a:off x="1475656" y="6201308"/>
            <a:ext cx="2327881"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700" dirty="0" smtClean="0">
                <a:solidFill>
                  <a:srgbClr val="434343"/>
                </a:solidFill>
                <a:latin typeface="Helvetica 67 Medium"/>
                <a:cs typeface="Arial" pitchFamily="34" charset="0"/>
              </a:rPr>
              <a:t>Fuente: </a:t>
            </a:r>
            <a:r>
              <a:rPr lang="es-ES" sz="700" dirty="0" smtClean="0">
                <a:latin typeface="Helvetica 67 Medium"/>
                <a:cs typeface="Arial" pitchFamily="34" charset="0"/>
              </a:rPr>
              <a:t>STYPS</a:t>
            </a:r>
            <a:r>
              <a:rPr lang="es-ES" sz="700" dirty="0">
                <a:latin typeface="Helvetica 67 Medium"/>
                <a:cs typeface="Arial" pitchFamily="34" charset="0"/>
              </a:rPr>
              <a:t>. http://www.styps.gob.mx/estadisticas</a:t>
            </a:r>
            <a:endParaRPr lang="es-ES" sz="700" dirty="0">
              <a:solidFill>
                <a:srgbClr val="434343"/>
              </a:solidFill>
              <a:latin typeface="Helvetica 67 Medium"/>
              <a:cs typeface="Arial" pitchFamily="34" charset="0"/>
            </a:endParaRPr>
          </a:p>
        </p:txBody>
      </p:sp>
      <p:sp>
        <p:nvSpPr>
          <p:cNvPr id="10" name="8 Rectángulo redondeado"/>
          <p:cNvSpPr/>
          <p:nvPr/>
        </p:nvSpPr>
        <p:spPr>
          <a:xfrm>
            <a:off x="4299814" y="6569968"/>
            <a:ext cx="38019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12</a:t>
            </a:r>
            <a:endParaRPr lang="es-MX" sz="1200" dirty="0">
              <a:solidFill>
                <a:srgbClr val="CC0000"/>
              </a:solidFill>
              <a:latin typeface="Helvetica 67 Medium"/>
              <a:cs typeface="Arial" pitchFamily="34" charset="0"/>
            </a:endParaRPr>
          </a:p>
        </p:txBody>
      </p:sp>
      <p:sp>
        <p:nvSpPr>
          <p:cNvPr id="8" name="7 CuadroTexto"/>
          <p:cNvSpPr txBox="1"/>
          <p:nvPr/>
        </p:nvSpPr>
        <p:spPr>
          <a:xfrm>
            <a:off x="1475656" y="573633"/>
            <a:ext cx="6263528" cy="276999"/>
          </a:xfrm>
          <a:prstGeom prst="rect">
            <a:avLst/>
          </a:prstGeom>
          <a:noFill/>
        </p:spPr>
        <p:txBody>
          <a:bodyPr wrap="square" rtlCol="0">
            <a:spAutoFit/>
          </a:bodyPr>
          <a:lstStyle/>
          <a:p>
            <a:pPr algn="ctr"/>
            <a:r>
              <a:rPr lang="es-MX" sz="1200" b="1" dirty="0" smtClean="0">
                <a:solidFill>
                  <a:srgbClr val="434343"/>
                </a:solidFill>
                <a:latin typeface="Helvetica 67 Medium"/>
              </a:rPr>
              <a:t>TPEU asegurados al IMSS por entidad federativa (2017-2018) </a:t>
            </a:r>
          </a:p>
        </p:txBody>
      </p:sp>
      <p:graphicFrame>
        <p:nvGraphicFramePr>
          <p:cNvPr id="3" name="2 Tabla"/>
          <p:cNvGraphicFramePr>
            <a:graphicFrameLocks noGrp="1"/>
          </p:cNvGraphicFramePr>
          <p:nvPr>
            <p:extLst/>
          </p:nvPr>
        </p:nvGraphicFramePr>
        <p:xfrm>
          <a:off x="1237703" y="850632"/>
          <a:ext cx="6610661" cy="5093556"/>
        </p:xfrm>
        <a:graphic>
          <a:graphicData uri="http://schemas.openxmlformats.org/drawingml/2006/table">
            <a:tbl>
              <a:tblPr>
                <a:tableStyleId>{5C22544A-7EE6-4342-B048-85BDC9FD1C3A}</a:tableStyleId>
              </a:tblPr>
              <a:tblGrid>
                <a:gridCol w="1410053">
                  <a:extLst>
                    <a:ext uri="{9D8B030D-6E8A-4147-A177-3AD203B41FA5}">
                      <a16:colId xmlns:a16="http://schemas.microsoft.com/office/drawing/2014/main" val="20000"/>
                    </a:ext>
                  </a:extLst>
                </a:gridCol>
                <a:gridCol w="1381022">
                  <a:extLst>
                    <a:ext uri="{9D8B030D-6E8A-4147-A177-3AD203B41FA5}">
                      <a16:colId xmlns:a16="http://schemas.microsoft.com/office/drawing/2014/main" val="20001"/>
                    </a:ext>
                  </a:extLst>
                </a:gridCol>
                <a:gridCol w="1381022">
                  <a:extLst>
                    <a:ext uri="{9D8B030D-6E8A-4147-A177-3AD203B41FA5}">
                      <a16:colId xmlns:a16="http://schemas.microsoft.com/office/drawing/2014/main" val="20002"/>
                    </a:ext>
                  </a:extLst>
                </a:gridCol>
                <a:gridCol w="1293931">
                  <a:extLst>
                    <a:ext uri="{9D8B030D-6E8A-4147-A177-3AD203B41FA5}">
                      <a16:colId xmlns:a16="http://schemas.microsoft.com/office/drawing/2014/main" val="20003"/>
                    </a:ext>
                  </a:extLst>
                </a:gridCol>
                <a:gridCol w="1144633">
                  <a:extLst>
                    <a:ext uri="{9D8B030D-6E8A-4147-A177-3AD203B41FA5}">
                      <a16:colId xmlns:a16="http://schemas.microsoft.com/office/drawing/2014/main" val="20004"/>
                    </a:ext>
                  </a:extLst>
                </a:gridCol>
              </a:tblGrid>
              <a:tr h="469758">
                <a:tc>
                  <a:txBody>
                    <a:bodyPr/>
                    <a:lstStyle/>
                    <a:p>
                      <a:pPr algn="ctr" fontAlgn="ctr"/>
                      <a:r>
                        <a:rPr lang="es-MX" sz="900" u="none" strike="noStrike">
                          <a:solidFill>
                            <a:schemeClr val="bg1"/>
                          </a:solidFill>
                          <a:effectLst/>
                        </a:rPr>
                        <a:t>Entidad Federativa</a:t>
                      </a:r>
                      <a:endParaRPr lang="es-MX" sz="900" b="0" i="0" u="none" strike="noStrike">
                        <a:solidFill>
                          <a:schemeClr val="bg1"/>
                        </a:solidFill>
                        <a:effectLst/>
                        <a:latin typeface="Calibri"/>
                      </a:endParaRPr>
                    </a:p>
                  </a:txBody>
                  <a:tcPr marL="0" marR="0" marT="0" marB="0" anchor="ctr">
                    <a:solidFill>
                      <a:srgbClr val="B22227"/>
                    </a:solidFill>
                  </a:tcPr>
                </a:tc>
                <a:tc>
                  <a:txBody>
                    <a:bodyPr/>
                    <a:lstStyle/>
                    <a:p>
                      <a:pPr algn="ctr" fontAlgn="ctr"/>
                      <a:r>
                        <a:rPr lang="es-MX" sz="900" u="none" strike="noStrike">
                          <a:solidFill>
                            <a:schemeClr val="bg1"/>
                          </a:solidFill>
                          <a:effectLst/>
                        </a:rPr>
                        <a:t>Mayo</a:t>
                      </a:r>
                      <a:br>
                        <a:rPr lang="es-MX" sz="900" u="none" strike="noStrike">
                          <a:solidFill>
                            <a:schemeClr val="bg1"/>
                          </a:solidFill>
                          <a:effectLst/>
                        </a:rPr>
                      </a:br>
                      <a:r>
                        <a:rPr lang="es-MX" sz="900" u="none" strike="noStrike">
                          <a:solidFill>
                            <a:schemeClr val="bg1"/>
                          </a:solidFill>
                          <a:effectLst/>
                        </a:rPr>
                        <a:t> 2017</a:t>
                      </a:r>
                      <a:endParaRPr lang="es-MX" sz="900" b="0" i="0" u="none" strike="noStrike">
                        <a:solidFill>
                          <a:schemeClr val="bg1"/>
                        </a:solidFill>
                        <a:effectLst/>
                        <a:latin typeface="Calibri"/>
                      </a:endParaRPr>
                    </a:p>
                  </a:txBody>
                  <a:tcPr marL="0" marR="0" marT="0" marB="0" anchor="ctr">
                    <a:solidFill>
                      <a:srgbClr val="B22227"/>
                    </a:solidFill>
                  </a:tcPr>
                </a:tc>
                <a:tc>
                  <a:txBody>
                    <a:bodyPr/>
                    <a:lstStyle/>
                    <a:p>
                      <a:pPr algn="ctr" fontAlgn="ctr"/>
                      <a:r>
                        <a:rPr lang="es-MX" sz="900" u="none" strike="noStrike">
                          <a:solidFill>
                            <a:schemeClr val="bg1"/>
                          </a:solidFill>
                          <a:effectLst/>
                        </a:rPr>
                        <a:t>Mayo 2018</a:t>
                      </a:r>
                      <a:endParaRPr lang="es-MX" sz="900" b="0" i="0" u="none" strike="noStrike">
                        <a:solidFill>
                          <a:schemeClr val="bg1"/>
                        </a:solidFill>
                        <a:effectLst/>
                        <a:latin typeface="Calibri"/>
                      </a:endParaRPr>
                    </a:p>
                  </a:txBody>
                  <a:tcPr marL="0" marR="0" marT="0" marB="0" anchor="ctr">
                    <a:solidFill>
                      <a:srgbClr val="B22227"/>
                    </a:solidFill>
                  </a:tcPr>
                </a:tc>
                <a:tc>
                  <a:txBody>
                    <a:bodyPr/>
                    <a:lstStyle/>
                    <a:p>
                      <a:pPr algn="ctr" fontAlgn="ctr"/>
                      <a:r>
                        <a:rPr lang="es-MX" sz="900" u="none" strike="noStrike">
                          <a:solidFill>
                            <a:schemeClr val="bg1"/>
                          </a:solidFill>
                          <a:effectLst/>
                        </a:rPr>
                        <a:t>Empleos Generados </a:t>
                      </a:r>
                      <a:br>
                        <a:rPr lang="es-MX" sz="900" u="none" strike="noStrike">
                          <a:solidFill>
                            <a:schemeClr val="bg1"/>
                          </a:solidFill>
                          <a:effectLst/>
                        </a:rPr>
                      </a:br>
                      <a:r>
                        <a:rPr lang="es-MX" sz="900" u="none" strike="noStrike">
                          <a:solidFill>
                            <a:schemeClr val="bg1"/>
                          </a:solidFill>
                          <a:effectLst/>
                        </a:rPr>
                        <a:t>mayo 2017</a:t>
                      </a:r>
                      <a:br>
                        <a:rPr lang="es-MX" sz="900" u="none" strike="noStrike">
                          <a:solidFill>
                            <a:schemeClr val="bg1"/>
                          </a:solidFill>
                          <a:effectLst/>
                        </a:rPr>
                      </a:br>
                      <a:r>
                        <a:rPr lang="es-MX" sz="900" u="none" strike="noStrike">
                          <a:solidFill>
                            <a:schemeClr val="bg1"/>
                          </a:solidFill>
                          <a:effectLst/>
                        </a:rPr>
                        <a:t>a mayo 2018</a:t>
                      </a:r>
                      <a:endParaRPr lang="es-MX" sz="900" b="0" i="0" u="none" strike="noStrike">
                        <a:solidFill>
                          <a:schemeClr val="bg1"/>
                        </a:solidFill>
                        <a:effectLst/>
                        <a:latin typeface="Calibri"/>
                      </a:endParaRPr>
                    </a:p>
                  </a:txBody>
                  <a:tcPr marL="0" marR="0" marT="0" marB="0" anchor="ctr">
                    <a:solidFill>
                      <a:srgbClr val="B22227"/>
                    </a:solidFill>
                  </a:tcPr>
                </a:tc>
                <a:tc>
                  <a:txBody>
                    <a:bodyPr/>
                    <a:lstStyle/>
                    <a:p>
                      <a:pPr algn="ctr" fontAlgn="ctr"/>
                      <a:r>
                        <a:rPr lang="es-MX" sz="900" u="none" strike="noStrike" dirty="0">
                          <a:solidFill>
                            <a:schemeClr val="bg1"/>
                          </a:solidFill>
                          <a:effectLst/>
                        </a:rPr>
                        <a:t>Variación</a:t>
                      </a:r>
                      <a:endParaRPr lang="es-MX" sz="900" b="0" i="0" u="none" strike="noStrike" dirty="0">
                        <a:solidFill>
                          <a:schemeClr val="bg1"/>
                        </a:solidFill>
                        <a:effectLst/>
                        <a:latin typeface="Calibri"/>
                      </a:endParaRPr>
                    </a:p>
                  </a:txBody>
                  <a:tcPr marL="0" marR="0" marT="0" marB="0" anchor="ctr">
                    <a:solidFill>
                      <a:srgbClr val="B22227"/>
                    </a:solidFill>
                  </a:tcPr>
                </a:tc>
                <a:extLst>
                  <a:ext uri="{0D108BD9-81ED-4DB2-BD59-A6C34878D82A}">
                    <a16:rowId xmlns:a16="http://schemas.microsoft.com/office/drawing/2014/main" val="10000"/>
                  </a:ext>
                </a:extLst>
              </a:tr>
              <a:tr h="223931">
                <a:tc>
                  <a:txBody>
                    <a:bodyPr/>
                    <a:lstStyle/>
                    <a:p>
                      <a:pPr algn="l" fontAlgn="ctr"/>
                      <a:r>
                        <a:rPr lang="es-MX" sz="900" b="1" u="none" strike="noStrike">
                          <a:effectLst/>
                        </a:rPr>
                        <a:t>Nacional </a:t>
                      </a:r>
                      <a:endParaRPr lang="es-MX" sz="900" b="1" i="0" u="none" strike="noStrike">
                        <a:solidFill>
                          <a:srgbClr val="000000"/>
                        </a:solidFill>
                        <a:effectLst/>
                        <a:latin typeface="Calibri"/>
                      </a:endParaRPr>
                    </a:p>
                  </a:txBody>
                  <a:tcPr marL="0" marR="0" marT="0" marB="0" anchor="ctr">
                    <a:solidFill>
                      <a:schemeClr val="bg1">
                        <a:lumMod val="75000"/>
                      </a:schemeClr>
                    </a:solidFill>
                  </a:tcPr>
                </a:tc>
                <a:tc>
                  <a:txBody>
                    <a:bodyPr/>
                    <a:lstStyle/>
                    <a:p>
                      <a:pPr algn="r" fontAlgn="ctr"/>
                      <a:r>
                        <a:rPr lang="es-MX" sz="900" b="1" u="none" strike="noStrike">
                          <a:effectLst/>
                        </a:rPr>
                        <a:t>18,859,995</a:t>
                      </a:r>
                      <a:endParaRPr lang="es-MX" sz="900" b="1" i="0" u="none" strike="noStrike">
                        <a:solidFill>
                          <a:srgbClr val="000000"/>
                        </a:solidFill>
                        <a:effectLst/>
                        <a:latin typeface="Calibri"/>
                      </a:endParaRPr>
                    </a:p>
                  </a:txBody>
                  <a:tcPr marL="0" marR="0" marT="0" marB="0" anchor="ctr">
                    <a:solidFill>
                      <a:schemeClr val="bg1">
                        <a:lumMod val="75000"/>
                      </a:schemeClr>
                    </a:solidFill>
                  </a:tcPr>
                </a:tc>
                <a:tc>
                  <a:txBody>
                    <a:bodyPr/>
                    <a:lstStyle/>
                    <a:p>
                      <a:pPr algn="r" fontAlgn="ctr"/>
                      <a:r>
                        <a:rPr lang="es-MX" sz="900" b="1" u="none" strike="noStrike">
                          <a:effectLst/>
                        </a:rPr>
                        <a:t>19,682,853</a:t>
                      </a:r>
                      <a:endParaRPr lang="es-MX" sz="900" b="1" i="0" u="none" strike="noStrike">
                        <a:solidFill>
                          <a:srgbClr val="000000"/>
                        </a:solidFill>
                        <a:effectLst/>
                        <a:latin typeface="Calibri"/>
                      </a:endParaRPr>
                    </a:p>
                  </a:txBody>
                  <a:tcPr marL="0" marR="0" marT="0" marB="0" anchor="ctr">
                    <a:solidFill>
                      <a:schemeClr val="bg1">
                        <a:lumMod val="75000"/>
                      </a:schemeClr>
                    </a:solidFill>
                  </a:tcPr>
                </a:tc>
                <a:tc>
                  <a:txBody>
                    <a:bodyPr/>
                    <a:lstStyle/>
                    <a:p>
                      <a:pPr algn="r" fontAlgn="ctr"/>
                      <a:r>
                        <a:rPr lang="es-MX" sz="900" b="1" u="none" strike="noStrike">
                          <a:effectLst/>
                        </a:rPr>
                        <a:t>822,858</a:t>
                      </a:r>
                      <a:endParaRPr lang="es-MX" sz="900" b="1" i="0" u="none" strike="noStrike">
                        <a:solidFill>
                          <a:srgbClr val="000000"/>
                        </a:solidFill>
                        <a:effectLst/>
                        <a:latin typeface="Calibri"/>
                      </a:endParaRPr>
                    </a:p>
                  </a:txBody>
                  <a:tcPr marL="0" marR="0" marT="0" marB="0" anchor="ctr">
                    <a:solidFill>
                      <a:schemeClr val="bg1">
                        <a:lumMod val="75000"/>
                      </a:schemeClr>
                    </a:solidFill>
                  </a:tcPr>
                </a:tc>
                <a:tc>
                  <a:txBody>
                    <a:bodyPr/>
                    <a:lstStyle/>
                    <a:p>
                      <a:pPr algn="r" fontAlgn="ctr"/>
                      <a:r>
                        <a:rPr lang="es-MX" sz="900" b="1" u="none" strike="noStrike" dirty="0">
                          <a:effectLst/>
                        </a:rPr>
                        <a:t>4.36</a:t>
                      </a:r>
                      <a:endParaRPr lang="es-MX" sz="900" b="1" i="0" u="none" strike="noStrike" dirty="0">
                        <a:solidFill>
                          <a:srgbClr val="000000"/>
                        </a:solidFill>
                        <a:effectLst/>
                        <a:latin typeface="Calibri"/>
                      </a:endParaRPr>
                    </a:p>
                  </a:txBody>
                  <a:tcPr marL="0" marR="0" marT="0" marB="0" anchor="ctr">
                    <a:solidFill>
                      <a:schemeClr val="bg1">
                        <a:lumMod val="75000"/>
                      </a:schemeClr>
                    </a:solidFill>
                  </a:tcPr>
                </a:tc>
                <a:extLst>
                  <a:ext uri="{0D108BD9-81ED-4DB2-BD59-A6C34878D82A}">
                    <a16:rowId xmlns:a16="http://schemas.microsoft.com/office/drawing/2014/main" val="10001"/>
                  </a:ext>
                </a:extLst>
              </a:tr>
              <a:tr h="135716">
                <a:tc>
                  <a:txBody>
                    <a:bodyPr/>
                    <a:lstStyle/>
                    <a:p>
                      <a:pPr algn="l" fontAlgn="b"/>
                      <a:r>
                        <a:rPr lang="es-MX" sz="900" u="none" strike="noStrike">
                          <a:effectLst/>
                        </a:rPr>
                        <a:t>Aguascalientes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296,933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314,650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17,717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5.97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135716">
                <a:tc>
                  <a:txBody>
                    <a:bodyPr/>
                    <a:lstStyle/>
                    <a:p>
                      <a:pPr algn="l" fontAlgn="b"/>
                      <a:r>
                        <a:rPr lang="es-MX" sz="900" u="none" strike="noStrike">
                          <a:effectLst/>
                        </a:rPr>
                        <a:t>Baja California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837,065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875,903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38,838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4.64</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3"/>
                  </a:ext>
                </a:extLst>
              </a:tr>
              <a:tr h="135716">
                <a:tc>
                  <a:txBody>
                    <a:bodyPr/>
                    <a:lstStyle/>
                    <a:p>
                      <a:pPr algn="l" fontAlgn="b"/>
                      <a:r>
                        <a:rPr lang="es-MX" sz="900" u="none" strike="noStrike">
                          <a:effectLst/>
                        </a:rPr>
                        <a:t>Baja California Sur</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155,341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169,260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13,919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8.96</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4"/>
                  </a:ext>
                </a:extLst>
              </a:tr>
              <a:tr h="135716">
                <a:tc>
                  <a:txBody>
                    <a:bodyPr/>
                    <a:lstStyle/>
                    <a:p>
                      <a:pPr algn="l" fontAlgn="b"/>
                      <a:r>
                        <a:rPr lang="es-MX" sz="900" u="none" strike="noStrike">
                          <a:effectLst/>
                        </a:rPr>
                        <a:t>Campeche</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118,700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121,691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2,991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2.52</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05"/>
                  </a:ext>
                </a:extLst>
              </a:tr>
              <a:tr h="147907">
                <a:tc>
                  <a:txBody>
                    <a:bodyPr/>
                    <a:lstStyle/>
                    <a:p>
                      <a:pPr algn="l" fontAlgn="b"/>
                      <a:r>
                        <a:rPr lang="es-MX" sz="900" b="1" u="none" strike="noStrike">
                          <a:effectLst/>
                        </a:rPr>
                        <a:t>Chiapas</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a:effectLst/>
                        </a:rPr>
                        <a:t>216,976</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a:effectLst/>
                        </a:rPr>
                        <a:t>220,806</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a:effectLst/>
                        </a:rPr>
                        <a:t>3,830</a:t>
                      </a:r>
                      <a:endParaRPr lang="es-MX" sz="900" b="1" i="0" u="none" strike="noStrike">
                        <a:solidFill>
                          <a:srgbClr val="000000"/>
                        </a:solidFill>
                        <a:effectLst/>
                        <a:latin typeface="Calibri"/>
                      </a:endParaRPr>
                    </a:p>
                  </a:txBody>
                  <a:tcPr marL="0" marR="0" marT="0" marB="0" anchor="b">
                    <a:solidFill>
                      <a:schemeClr val="bg1">
                        <a:lumMod val="75000"/>
                      </a:schemeClr>
                    </a:solidFill>
                  </a:tcPr>
                </a:tc>
                <a:tc>
                  <a:txBody>
                    <a:bodyPr/>
                    <a:lstStyle/>
                    <a:p>
                      <a:pPr algn="r" fontAlgn="b"/>
                      <a:r>
                        <a:rPr lang="es-MX" sz="900" b="1" u="none" strike="noStrike" dirty="0">
                          <a:effectLst/>
                        </a:rPr>
                        <a:t>1.77</a:t>
                      </a:r>
                      <a:endParaRPr lang="es-MX" sz="900" b="1" i="0" u="none" strike="noStrike" dirty="0">
                        <a:solidFill>
                          <a:srgbClr val="000000"/>
                        </a:solidFill>
                        <a:effectLst/>
                        <a:latin typeface="Calibri"/>
                      </a:endParaRPr>
                    </a:p>
                  </a:txBody>
                  <a:tcPr marL="0" marR="0" marT="0" marB="0" anchor="b">
                    <a:solidFill>
                      <a:schemeClr val="bg1">
                        <a:lumMod val="75000"/>
                      </a:schemeClr>
                    </a:solidFill>
                  </a:tcPr>
                </a:tc>
                <a:extLst>
                  <a:ext uri="{0D108BD9-81ED-4DB2-BD59-A6C34878D82A}">
                    <a16:rowId xmlns:a16="http://schemas.microsoft.com/office/drawing/2014/main" val="10006"/>
                  </a:ext>
                </a:extLst>
              </a:tr>
              <a:tr h="135716">
                <a:tc>
                  <a:txBody>
                    <a:bodyPr/>
                    <a:lstStyle/>
                    <a:p>
                      <a:pPr algn="l" fontAlgn="b"/>
                      <a:r>
                        <a:rPr lang="es-MX" sz="900" u="none" strike="noStrike">
                          <a:effectLst/>
                        </a:rPr>
                        <a:t>Chihuahua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853,135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874,554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21,419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2.51</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7"/>
                  </a:ext>
                </a:extLst>
              </a:tr>
              <a:tr h="135716">
                <a:tc>
                  <a:txBody>
                    <a:bodyPr/>
                    <a:lstStyle/>
                    <a:p>
                      <a:pPr algn="l" fontAlgn="b"/>
                      <a:r>
                        <a:rPr lang="es-MX" sz="900" u="none" strike="noStrike">
                          <a:effectLst/>
                        </a:rPr>
                        <a:t>Coahuila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734,215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770,514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36,299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4.94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8"/>
                  </a:ext>
                </a:extLst>
              </a:tr>
              <a:tr h="135716">
                <a:tc>
                  <a:txBody>
                    <a:bodyPr/>
                    <a:lstStyle/>
                    <a:p>
                      <a:pPr algn="l" fontAlgn="b"/>
                      <a:r>
                        <a:rPr lang="es-MX" sz="900" u="none" strike="noStrike">
                          <a:effectLst/>
                        </a:rPr>
                        <a:t>Colima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125,731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130,517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4,786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3.81</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9"/>
                  </a:ext>
                </a:extLst>
              </a:tr>
              <a:tr h="130740">
                <a:tc>
                  <a:txBody>
                    <a:bodyPr/>
                    <a:lstStyle/>
                    <a:p>
                      <a:pPr algn="l" fontAlgn="b"/>
                      <a:r>
                        <a:rPr lang="es-MX" sz="900" u="none" strike="noStrike">
                          <a:effectLst/>
                        </a:rPr>
                        <a:t>Cd. de México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3,314,990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3,410,553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95,563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2.88</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0"/>
                  </a:ext>
                </a:extLst>
              </a:tr>
              <a:tr h="135716">
                <a:tc>
                  <a:txBody>
                    <a:bodyPr/>
                    <a:lstStyle/>
                    <a:p>
                      <a:pPr algn="l" fontAlgn="b"/>
                      <a:r>
                        <a:rPr lang="es-MX" sz="900" u="none" strike="noStrike">
                          <a:effectLst/>
                        </a:rPr>
                        <a:t>Durango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236,982</a:t>
                      </a:r>
                      <a:endParaRPr lang="es-MX" sz="900" b="0" i="0" u="none" strike="noStrike" dirty="0">
                        <a:solidFill>
                          <a:srgbClr val="000000"/>
                        </a:solidFill>
                        <a:effectLst/>
                        <a:latin typeface="Calibri"/>
                      </a:endParaRPr>
                    </a:p>
                  </a:txBody>
                  <a:tcPr marL="0" marR="0" marT="0" marB="0" anchor="b"/>
                </a:tc>
                <a:tc>
                  <a:txBody>
                    <a:bodyPr/>
                    <a:lstStyle/>
                    <a:p>
                      <a:pPr algn="r" fontAlgn="b"/>
                      <a:r>
                        <a:rPr lang="es-MX" sz="900" u="none" strike="noStrike">
                          <a:effectLst/>
                        </a:rPr>
                        <a:t>247,585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10,603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4.47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1"/>
                  </a:ext>
                </a:extLst>
              </a:tr>
              <a:tr h="135716">
                <a:tc>
                  <a:txBody>
                    <a:bodyPr/>
                    <a:lstStyle/>
                    <a:p>
                      <a:pPr algn="l" fontAlgn="b"/>
                      <a:r>
                        <a:rPr lang="es-MX" sz="900" u="none" strike="noStrike">
                          <a:effectLst/>
                        </a:rPr>
                        <a:t>Guanajuato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914,282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962,399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48,117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5.26</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2"/>
                  </a:ext>
                </a:extLst>
              </a:tr>
              <a:tr h="135716">
                <a:tc>
                  <a:txBody>
                    <a:bodyPr/>
                    <a:lstStyle/>
                    <a:p>
                      <a:pPr algn="l" fontAlgn="b"/>
                      <a:r>
                        <a:rPr lang="es-MX" sz="900" u="none" strike="noStrike">
                          <a:effectLst/>
                        </a:rPr>
                        <a:t>Guerrero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156,589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160,210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3,621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2.31</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3"/>
                  </a:ext>
                </a:extLst>
              </a:tr>
              <a:tr h="135716">
                <a:tc>
                  <a:txBody>
                    <a:bodyPr/>
                    <a:lstStyle/>
                    <a:p>
                      <a:pPr algn="l" fontAlgn="b"/>
                      <a:r>
                        <a:rPr lang="es-MX" sz="900" u="none" strike="noStrike">
                          <a:effectLst/>
                        </a:rPr>
                        <a:t>Hidalgo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216,331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227,743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11,412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5.28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r h="135716">
                <a:tc>
                  <a:txBody>
                    <a:bodyPr/>
                    <a:lstStyle/>
                    <a:p>
                      <a:pPr algn="l" fontAlgn="b"/>
                      <a:r>
                        <a:rPr lang="es-MX" sz="900" u="none" strike="noStrike">
                          <a:effectLst/>
                        </a:rPr>
                        <a:t>Jalisco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1,636,724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1,720,539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83,815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5.12</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5"/>
                  </a:ext>
                </a:extLst>
              </a:tr>
              <a:tr h="135716">
                <a:tc>
                  <a:txBody>
                    <a:bodyPr/>
                    <a:lstStyle/>
                    <a:p>
                      <a:pPr algn="l" fontAlgn="b"/>
                      <a:r>
                        <a:rPr lang="es-MX" sz="900" u="none" strike="noStrike">
                          <a:effectLst/>
                        </a:rPr>
                        <a:t>Michoacán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404,150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423,165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19,015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4.70</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6"/>
                  </a:ext>
                </a:extLst>
              </a:tr>
              <a:tr h="135716">
                <a:tc>
                  <a:txBody>
                    <a:bodyPr/>
                    <a:lstStyle/>
                    <a:p>
                      <a:pPr algn="l" fontAlgn="b"/>
                      <a:r>
                        <a:rPr lang="es-MX" sz="900" u="none" strike="noStrike">
                          <a:effectLst/>
                        </a:rPr>
                        <a:t>Morelos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202,006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207,310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5,304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2.63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7"/>
                  </a:ext>
                </a:extLst>
              </a:tr>
              <a:tr h="135716">
                <a:tc>
                  <a:txBody>
                    <a:bodyPr/>
                    <a:lstStyle/>
                    <a:p>
                      <a:pPr algn="l" fontAlgn="b"/>
                      <a:r>
                        <a:rPr lang="es-MX" sz="900" u="none" strike="noStrike">
                          <a:effectLst/>
                        </a:rPr>
                        <a:t>México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1,507,929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1,597,482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89,553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5.94</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8"/>
                  </a:ext>
                </a:extLst>
              </a:tr>
              <a:tr h="135716">
                <a:tc>
                  <a:txBody>
                    <a:bodyPr/>
                    <a:lstStyle/>
                    <a:p>
                      <a:pPr algn="l" fontAlgn="b"/>
                      <a:r>
                        <a:rPr lang="es-MX" sz="900" u="none" strike="noStrike">
                          <a:effectLst/>
                        </a:rPr>
                        <a:t>Nayarit</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133,443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136,872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3,429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2.57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9"/>
                  </a:ext>
                </a:extLst>
              </a:tr>
              <a:tr h="135716">
                <a:tc>
                  <a:txBody>
                    <a:bodyPr/>
                    <a:lstStyle/>
                    <a:p>
                      <a:pPr algn="l" fontAlgn="b"/>
                      <a:r>
                        <a:rPr lang="es-MX" sz="900" u="none" strike="noStrike">
                          <a:effectLst/>
                        </a:rPr>
                        <a:t>Nuevo León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1,530,450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1,596,510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66,060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4.32</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20"/>
                  </a:ext>
                </a:extLst>
              </a:tr>
              <a:tr h="135716">
                <a:tc>
                  <a:txBody>
                    <a:bodyPr/>
                    <a:lstStyle/>
                    <a:p>
                      <a:pPr algn="l" fontAlgn="b"/>
                      <a:r>
                        <a:rPr lang="es-MX" sz="900" u="none" strike="noStrike">
                          <a:effectLst/>
                        </a:rPr>
                        <a:t>Oaxaca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197,121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206,874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9,753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4.95</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1"/>
                  </a:ext>
                </a:extLst>
              </a:tr>
              <a:tr h="135716">
                <a:tc>
                  <a:txBody>
                    <a:bodyPr/>
                    <a:lstStyle/>
                    <a:p>
                      <a:pPr algn="l" fontAlgn="b"/>
                      <a:r>
                        <a:rPr lang="es-MX" sz="900" u="none" strike="noStrike">
                          <a:effectLst/>
                        </a:rPr>
                        <a:t>Puebla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577,843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608,870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31,027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5.37</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2"/>
                  </a:ext>
                </a:extLst>
              </a:tr>
              <a:tr h="135716">
                <a:tc>
                  <a:txBody>
                    <a:bodyPr/>
                    <a:lstStyle/>
                    <a:p>
                      <a:pPr algn="l" fontAlgn="b"/>
                      <a:r>
                        <a:rPr lang="es-MX" sz="900" u="none" strike="noStrike">
                          <a:effectLst/>
                        </a:rPr>
                        <a:t>Querétaro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532,777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566,462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33,685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6.32</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23"/>
                  </a:ext>
                </a:extLst>
              </a:tr>
              <a:tr h="135716">
                <a:tc>
                  <a:txBody>
                    <a:bodyPr/>
                    <a:lstStyle/>
                    <a:p>
                      <a:pPr algn="l" fontAlgn="b"/>
                      <a:r>
                        <a:rPr lang="es-MX" sz="900" u="none" strike="noStrike">
                          <a:effectLst/>
                        </a:rPr>
                        <a:t>Quintana Roo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397,473</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446,368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48,895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12.30</a:t>
                      </a:r>
                      <a:endParaRPr lang="es-MX" sz="9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24"/>
                  </a:ext>
                </a:extLst>
              </a:tr>
              <a:tr h="135716">
                <a:tc>
                  <a:txBody>
                    <a:bodyPr/>
                    <a:lstStyle/>
                    <a:p>
                      <a:pPr algn="l" fontAlgn="b"/>
                      <a:r>
                        <a:rPr lang="es-MX" sz="900" u="none" strike="noStrike">
                          <a:effectLst/>
                        </a:rPr>
                        <a:t>San Luis Potosí</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405,932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426,629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20,697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5.10</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5"/>
                  </a:ext>
                </a:extLst>
              </a:tr>
              <a:tr h="135716">
                <a:tc>
                  <a:txBody>
                    <a:bodyPr/>
                    <a:lstStyle/>
                    <a:p>
                      <a:pPr algn="l" fontAlgn="b"/>
                      <a:r>
                        <a:rPr lang="es-MX" sz="900" u="none" strike="noStrike">
                          <a:effectLst/>
                        </a:rPr>
                        <a:t>Sinaloa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482,486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500,016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17,530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3.63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6"/>
                  </a:ext>
                </a:extLst>
              </a:tr>
              <a:tr h="135716">
                <a:tc>
                  <a:txBody>
                    <a:bodyPr/>
                    <a:lstStyle/>
                    <a:p>
                      <a:pPr algn="l" fontAlgn="b"/>
                      <a:r>
                        <a:rPr lang="es-MX" sz="900" u="none" strike="noStrike">
                          <a:effectLst/>
                        </a:rPr>
                        <a:t>Sonora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546,791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560,897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14,106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2.58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7"/>
                  </a:ext>
                </a:extLst>
              </a:tr>
              <a:tr h="135716">
                <a:tc>
                  <a:txBody>
                    <a:bodyPr/>
                    <a:lstStyle/>
                    <a:p>
                      <a:pPr algn="l" fontAlgn="b"/>
                      <a:r>
                        <a:rPr lang="es-MX" sz="900" u="none" strike="noStrike">
                          <a:effectLst/>
                        </a:rPr>
                        <a:t>Tabasco</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165,705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163,009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-2,696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-1.63</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8"/>
                  </a:ext>
                </a:extLst>
              </a:tr>
              <a:tr h="135716">
                <a:tc>
                  <a:txBody>
                    <a:bodyPr/>
                    <a:lstStyle/>
                    <a:p>
                      <a:pPr algn="l" fontAlgn="b"/>
                      <a:r>
                        <a:rPr lang="es-MX" sz="900" u="none" strike="noStrike">
                          <a:effectLst/>
                        </a:rPr>
                        <a:t>Tamaulipas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642,768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673,209</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30,441</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4.74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9"/>
                  </a:ext>
                </a:extLst>
              </a:tr>
              <a:tr h="135716">
                <a:tc>
                  <a:txBody>
                    <a:bodyPr/>
                    <a:lstStyle/>
                    <a:p>
                      <a:pPr algn="l" fontAlgn="b"/>
                      <a:r>
                        <a:rPr lang="es-MX" sz="900" u="none" strike="noStrike">
                          <a:effectLst/>
                        </a:rPr>
                        <a:t>Tlaxcala</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94,865</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98,412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3,547</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3.74</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0"/>
                  </a:ext>
                </a:extLst>
              </a:tr>
              <a:tr h="130740">
                <a:tc>
                  <a:txBody>
                    <a:bodyPr/>
                    <a:lstStyle/>
                    <a:p>
                      <a:pPr algn="l" fontAlgn="b"/>
                      <a:r>
                        <a:rPr lang="es-MX" sz="900" u="none" strike="noStrike">
                          <a:effectLst/>
                        </a:rPr>
                        <a:t>Veracruz</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703,206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717,866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14,660</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2.08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1"/>
                  </a:ext>
                </a:extLst>
              </a:tr>
              <a:tr h="135716">
                <a:tc>
                  <a:txBody>
                    <a:bodyPr/>
                    <a:lstStyle/>
                    <a:p>
                      <a:pPr algn="l" fontAlgn="b"/>
                      <a:r>
                        <a:rPr lang="es-MX" sz="900" u="none" strike="noStrike">
                          <a:effectLst/>
                        </a:rPr>
                        <a:t>Yucatán</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351,118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363,322</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12,204</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3.48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2"/>
                  </a:ext>
                </a:extLst>
              </a:tr>
              <a:tr h="135716">
                <a:tc>
                  <a:txBody>
                    <a:bodyPr/>
                    <a:lstStyle/>
                    <a:p>
                      <a:pPr algn="l" fontAlgn="b"/>
                      <a:r>
                        <a:rPr lang="es-MX" sz="900" u="none" strike="noStrike">
                          <a:effectLst/>
                        </a:rPr>
                        <a:t>Zacatecas</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169,938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182,656</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a:effectLst/>
                        </a:rPr>
                        <a:t>12,718</a:t>
                      </a:r>
                      <a:endParaRPr lang="es-MX" sz="900" b="0" i="0" u="none" strike="noStrike">
                        <a:solidFill>
                          <a:srgbClr val="000000"/>
                        </a:solidFill>
                        <a:effectLst/>
                        <a:latin typeface="Calibri"/>
                      </a:endParaRPr>
                    </a:p>
                  </a:txBody>
                  <a:tcPr marL="0" marR="0" marT="0" marB="0" anchor="b"/>
                </a:tc>
                <a:tc>
                  <a:txBody>
                    <a:bodyPr/>
                    <a:lstStyle/>
                    <a:p>
                      <a:pPr algn="r" fontAlgn="b"/>
                      <a:r>
                        <a:rPr lang="es-MX" sz="900" u="none" strike="noStrike" dirty="0">
                          <a:effectLst/>
                        </a:rPr>
                        <a:t>7.48</a:t>
                      </a:r>
                      <a:endParaRPr lang="es-MX" sz="9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2607454360"/>
      </p:ext>
    </p:extLst>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00507" y="625785"/>
            <a:ext cx="8064896" cy="276999"/>
          </a:xfrm>
          <a:prstGeom prst="rect">
            <a:avLst/>
          </a:prstGeom>
          <a:noFill/>
        </p:spPr>
        <p:txBody>
          <a:bodyPr wrap="square" rtlCol="0">
            <a:spAutoFit/>
          </a:bodyPr>
          <a:lstStyle/>
          <a:p>
            <a:pPr algn="ctr"/>
            <a:r>
              <a:rPr lang="es-MX" sz="1200" b="1" dirty="0" smtClean="0">
                <a:solidFill>
                  <a:srgbClr val="434343"/>
                </a:solidFill>
                <a:latin typeface="Helvetica 67 Medium"/>
              </a:rPr>
              <a:t>Chiapas. Trabajadores asegurados al IMSS (2017-2018)</a:t>
            </a:r>
            <a:endParaRPr lang="es-MX" sz="1200" b="1" dirty="0">
              <a:solidFill>
                <a:srgbClr val="434343"/>
              </a:solidFill>
              <a:latin typeface="Helvetica 67 Medium"/>
            </a:endParaRPr>
          </a:p>
        </p:txBody>
      </p:sp>
      <p:sp>
        <p:nvSpPr>
          <p:cNvPr id="8" name="7 CuadroTexto"/>
          <p:cNvSpPr txBox="1"/>
          <p:nvPr/>
        </p:nvSpPr>
        <p:spPr>
          <a:xfrm>
            <a:off x="1331640" y="116632"/>
            <a:ext cx="6444716" cy="338554"/>
          </a:xfrm>
          <a:prstGeom prst="rect">
            <a:avLst/>
          </a:prstGeom>
          <a:noFill/>
        </p:spPr>
        <p:txBody>
          <a:bodyPr wrap="square" rtlCol="0">
            <a:spAutoFit/>
          </a:bodyPr>
          <a:lstStyle/>
          <a:p>
            <a:pPr algn="ctr"/>
            <a:r>
              <a:rPr lang="es-MX" sz="1600" b="1" dirty="0" smtClean="0">
                <a:solidFill>
                  <a:schemeClr val="bg1"/>
                </a:solidFill>
                <a:latin typeface="Helvetica 67 Medium"/>
              </a:rPr>
              <a:t>Chiapas. Trabajadores asegurados al IMSS</a:t>
            </a:r>
            <a:endParaRPr lang="es-MX" sz="1600" b="1" dirty="0">
              <a:solidFill>
                <a:schemeClr val="bg1"/>
              </a:solidFill>
              <a:latin typeface="Helvetica 67 Medium"/>
            </a:endParaRPr>
          </a:p>
        </p:txBody>
      </p:sp>
      <p:sp>
        <p:nvSpPr>
          <p:cNvPr id="7" name="6 CuadroTexto"/>
          <p:cNvSpPr txBox="1"/>
          <p:nvPr/>
        </p:nvSpPr>
        <p:spPr>
          <a:xfrm>
            <a:off x="667218" y="6273316"/>
            <a:ext cx="595387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Helvetica 67 Medium"/>
                <a:cs typeface="Arial" pitchFamily="34" charset="0"/>
              </a:rPr>
              <a:t>Fuente:	IMSS</a:t>
            </a:r>
            <a:r>
              <a:rPr lang="es-ES" sz="700" dirty="0">
                <a:latin typeface="Helvetica 67 Medium"/>
                <a:cs typeface="Arial" pitchFamily="34" charset="0"/>
              </a:rPr>
              <a:t>.</a:t>
            </a:r>
            <a:r>
              <a:rPr lang="es-ES" sz="700" baseline="0" dirty="0">
                <a:latin typeface="Helvetica 67 Medium"/>
                <a:cs typeface="Arial" pitchFamily="34" charset="0"/>
              </a:rPr>
              <a:t> Instituto Mexicano del Seguro Social. </a:t>
            </a:r>
            <a:r>
              <a:rPr lang="es-ES" sz="700" dirty="0">
                <a:latin typeface="Helvetica 67 Medium"/>
                <a:cs typeface="Arial" pitchFamily="34" charset="0"/>
              </a:rPr>
              <a:t>http://</a:t>
            </a:r>
            <a:r>
              <a:rPr lang="es-ES" sz="700" dirty="0" smtClean="0">
                <a:latin typeface="Helvetica 67 Medium"/>
                <a:cs typeface="Arial" pitchFamily="34" charset="0"/>
              </a:rPr>
              <a:t>www.imss.gob.mx/conoce-al-imss/cubos</a:t>
            </a:r>
            <a:r>
              <a:rPr lang="es-ES" sz="700" dirty="0">
                <a:latin typeface="Helvetica 67 Medium"/>
                <a:cs typeface="Arial" pitchFamily="34" charset="0"/>
              </a:rPr>
              <a:t> ; IMSS. datos.imss.gob.mx/</a:t>
            </a:r>
            <a:r>
              <a:rPr lang="es-ES" sz="700" dirty="0" err="1">
                <a:latin typeface="Helvetica 67 Medium"/>
                <a:cs typeface="Arial" pitchFamily="34" charset="0"/>
              </a:rPr>
              <a:t>tags</a:t>
            </a:r>
            <a:r>
              <a:rPr lang="es-ES" sz="700" dirty="0">
                <a:latin typeface="Helvetica 67 Medium"/>
                <a:cs typeface="Arial" pitchFamily="34" charset="0"/>
              </a:rPr>
              <a:t>/asegurados</a:t>
            </a:r>
            <a:endParaRPr lang="es-ES" sz="700" baseline="0" dirty="0">
              <a:latin typeface="Helvetica 67 Medium"/>
              <a:cs typeface="Arial" pitchFamily="34" charset="0"/>
            </a:endParaRPr>
          </a:p>
        </p:txBody>
      </p:sp>
      <p:sp>
        <p:nvSpPr>
          <p:cNvPr id="9" name="8 Rectángulo redondeado"/>
          <p:cNvSpPr/>
          <p:nvPr/>
        </p:nvSpPr>
        <p:spPr>
          <a:xfrm>
            <a:off x="4299814" y="6569968"/>
            <a:ext cx="416202"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13</a:t>
            </a:r>
            <a:endParaRPr lang="es-MX" sz="1200" dirty="0">
              <a:solidFill>
                <a:srgbClr val="CC0000"/>
              </a:solidFill>
              <a:latin typeface="Helvetica 67 Medium"/>
              <a:cs typeface="Arial" pitchFamily="34" charset="0"/>
            </a:endParaRPr>
          </a:p>
        </p:txBody>
      </p:sp>
      <p:graphicFrame>
        <p:nvGraphicFramePr>
          <p:cNvPr id="2" name="1 Tabla"/>
          <p:cNvGraphicFramePr>
            <a:graphicFrameLocks noGrp="1"/>
          </p:cNvGraphicFramePr>
          <p:nvPr>
            <p:extLst/>
          </p:nvPr>
        </p:nvGraphicFramePr>
        <p:xfrm>
          <a:off x="700508" y="917337"/>
          <a:ext cx="7831930" cy="4923930"/>
        </p:xfrm>
        <a:graphic>
          <a:graphicData uri="http://schemas.openxmlformats.org/drawingml/2006/table">
            <a:tbl>
              <a:tblPr>
                <a:tableStyleId>{5C22544A-7EE6-4342-B048-85BDC9FD1C3A}</a:tableStyleId>
              </a:tblPr>
              <a:tblGrid>
                <a:gridCol w="783193">
                  <a:extLst>
                    <a:ext uri="{9D8B030D-6E8A-4147-A177-3AD203B41FA5}">
                      <a16:colId xmlns:a16="http://schemas.microsoft.com/office/drawing/2014/main" val="20000"/>
                    </a:ext>
                  </a:extLst>
                </a:gridCol>
                <a:gridCol w="783193">
                  <a:extLst>
                    <a:ext uri="{9D8B030D-6E8A-4147-A177-3AD203B41FA5}">
                      <a16:colId xmlns:a16="http://schemas.microsoft.com/office/drawing/2014/main" val="20001"/>
                    </a:ext>
                  </a:extLst>
                </a:gridCol>
                <a:gridCol w="783193">
                  <a:extLst>
                    <a:ext uri="{9D8B030D-6E8A-4147-A177-3AD203B41FA5}">
                      <a16:colId xmlns:a16="http://schemas.microsoft.com/office/drawing/2014/main" val="20002"/>
                    </a:ext>
                  </a:extLst>
                </a:gridCol>
                <a:gridCol w="783193">
                  <a:extLst>
                    <a:ext uri="{9D8B030D-6E8A-4147-A177-3AD203B41FA5}">
                      <a16:colId xmlns:a16="http://schemas.microsoft.com/office/drawing/2014/main" val="20003"/>
                    </a:ext>
                  </a:extLst>
                </a:gridCol>
                <a:gridCol w="783193">
                  <a:extLst>
                    <a:ext uri="{9D8B030D-6E8A-4147-A177-3AD203B41FA5}">
                      <a16:colId xmlns:a16="http://schemas.microsoft.com/office/drawing/2014/main" val="20004"/>
                    </a:ext>
                  </a:extLst>
                </a:gridCol>
                <a:gridCol w="783193">
                  <a:extLst>
                    <a:ext uri="{9D8B030D-6E8A-4147-A177-3AD203B41FA5}">
                      <a16:colId xmlns:a16="http://schemas.microsoft.com/office/drawing/2014/main" val="20005"/>
                    </a:ext>
                  </a:extLst>
                </a:gridCol>
                <a:gridCol w="783193">
                  <a:extLst>
                    <a:ext uri="{9D8B030D-6E8A-4147-A177-3AD203B41FA5}">
                      <a16:colId xmlns:a16="http://schemas.microsoft.com/office/drawing/2014/main" val="20006"/>
                    </a:ext>
                  </a:extLst>
                </a:gridCol>
                <a:gridCol w="783193">
                  <a:extLst>
                    <a:ext uri="{9D8B030D-6E8A-4147-A177-3AD203B41FA5}">
                      <a16:colId xmlns:a16="http://schemas.microsoft.com/office/drawing/2014/main" val="20007"/>
                    </a:ext>
                  </a:extLst>
                </a:gridCol>
                <a:gridCol w="783193">
                  <a:extLst>
                    <a:ext uri="{9D8B030D-6E8A-4147-A177-3AD203B41FA5}">
                      <a16:colId xmlns:a16="http://schemas.microsoft.com/office/drawing/2014/main" val="20008"/>
                    </a:ext>
                  </a:extLst>
                </a:gridCol>
                <a:gridCol w="783193">
                  <a:extLst>
                    <a:ext uri="{9D8B030D-6E8A-4147-A177-3AD203B41FA5}">
                      <a16:colId xmlns:a16="http://schemas.microsoft.com/office/drawing/2014/main" val="20009"/>
                    </a:ext>
                  </a:extLst>
                </a:gridCol>
              </a:tblGrid>
              <a:tr h="278188">
                <a:tc rowSpan="2">
                  <a:txBody>
                    <a:bodyPr/>
                    <a:lstStyle/>
                    <a:p>
                      <a:pPr algn="ctr" fontAlgn="ctr"/>
                      <a:r>
                        <a:rPr lang="es-MX" sz="900" u="none" strike="noStrike" dirty="0">
                          <a:solidFill>
                            <a:schemeClr val="bg1"/>
                          </a:solidFill>
                          <a:effectLst/>
                        </a:rPr>
                        <a:t>Mes - Año</a:t>
                      </a:r>
                      <a:endParaRPr lang="es-MX" sz="900" b="1" i="0" u="none" strike="noStrike" dirty="0">
                        <a:solidFill>
                          <a:schemeClr val="bg1"/>
                        </a:solidFill>
                        <a:effectLst/>
                        <a:latin typeface="Arial"/>
                      </a:endParaRPr>
                    </a:p>
                  </a:txBody>
                  <a:tcPr marL="0" marR="0" marT="0" marB="0" anchor="ctr">
                    <a:solidFill>
                      <a:srgbClr val="C00000"/>
                    </a:solidFill>
                  </a:tcPr>
                </a:tc>
                <a:tc rowSpan="2">
                  <a:txBody>
                    <a:bodyPr/>
                    <a:lstStyle/>
                    <a:p>
                      <a:pPr algn="ctr" fontAlgn="ctr"/>
                      <a:r>
                        <a:rPr lang="es-MX" sz="900" u="none" strike="noStrike">
                          <a:solidFill>
                            <a:schemeClr val="bg1"/>
                          </a:solidFill>
                          <a:effectLst/>
                        </a:rPr>
                        <a:t>Trabajadores Permanentes Totales</a:t>
                      </a:r>
                      <a:endParaRPr lang="es-MX" sz="900" b="1" i="0" u="none" strike="noStrike">
                        <a:solidFill>
                          <a:schemeClr val="bg1"/>
                        </a:solidFill>
                        <a:effectLst/>
                        <a:latin typeface="Arial"/>
                      </a:endParaRPr>
                    </a:p>
                  </a:txBody>
                  <a:tcPr marL="0" marR="0" marT="0" marB="0" anchor="ctr">
                    <a:solidFill>
                      <a:srgbClr val="C00000"/>
                    </a:solidFill>
                  </a:tcPr>
                </a:tc>
                <a:tc rowSpan="2">
                  <a:txBody>
                    <a:bodyPr/>
                    <a:lstStyle/>
                    <a:p>
                      <a:pPr algn="ctr" fontAlgn="ctr"/>
                      <a:r>
                        <a:rPr lang="es-MX" sz="900" u="none" strike="noStrike">
                          <a:solidFill>
                            <a:schemeClr val="bg1"/>
                          </a:solidFill>
                          <a:effectLst/>
                        </a:rPr>
                        <a:t>Trabajadores Eventuales Totales</a:t>
                      </a:r>
                      <a:endParaRPr lang="es-MX" sz="900" b="1" i="0" u="none" strike="noStrike">
                        <a:solidFill>
                          <a:schemeClr val="bg1"/>
                        </a:solidFill>
                        <a:effectLst/>
                        <a:latin typeface="Arial"/>
                      </a:endParaRPr>
                    </a:p>
                  </a:txBody>
                  <a:tcPr marL="0" marR="0" marT="0" marB="0" anchor="ctr">
                    <a:solidFill>
                      <a:srgbClr val="C00000"/>
                    </a:solidFill>
                  </a:tcPr>
                </a:tc>
                <a:tc gridSpan="3">
                  <a:txBody>
                    <a:bodyPr/>
                    <a:lstStyle/>
                    <a:p>
                      <a:pPr algn="ctr" fontAlgn="b"/>
                      <a:r>
                        <a:rPr lang="es-MX" sz="900" u="none" strike="noStrike">
                          <a:solidFill>
                            <a:schemeClr val="bg1"/>
                          </a:solidFill>
                          <a:effectLst/>
                        </a:rPr>
                        <a:t>URBANOS</a:t>
                      </a:r>
                      <a:endParaRPr lang="es-MX" sz="900" b="1" i="0" u="none" strike="noStrike">
                        <a:solidFill>
                          <a:schemeClr val="bg1"/>
                        </a:solidFill>
                        <a:effectLst/>
                        <a:latin typeface="Calibri"/>
                      </a:endParaRPr>
                    </a:p>
                  </a:txBody>
                  <a:tcPr marL="0" marR="0" marT="0" marB="0" anchor="b">
                    <a:solidFill>
                      <a:srgbClr val="C00000"/>
                    </a:solidFill>
                  </a:tcPr>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solidFill>
                            <a:schemeClr val="bg1"/>
                          </a:solidFill>
                          <a:effectLst/>
                        </a:rPr>
                        <a:t>DEL CAMPO</a:t>
                      </a:r>
                      <a:endParaRPr lang="es-MX" sz="900" b="1" i="0" u="none" strike="noStrike">
                        <a:solidFill>
                          <a:schemeClr val="bg1"/>
                        </a:solidFill>
                        <a:effectLst/>
                        <a:latin typeface="Calibri"/>
                      </a:endParaRPr>
                    </a:p>
                  </a:txBody>
                  <a:tcPr marL="0" marR="0" marT="0" marB="0" anchor="b">
                    <a:solidFill>
                      <a:srgbClr val="C00000"/>
                    </a:solidFill>
                  </a:tcPr>
                </a:tc>
                <a:tc hMerge="1">
                  <a:txBody>
                    <a:bodyPr/>
                    <a:lstStyle/>
                    <a:p>
                      <a:endParaRPr lang="es-MX"/>
                    </a:p>
                  </a:txBody>
                  <a:tcPr/>
                </a:tc>
                <a:tc hMerge="1">
                  <a:txBody>
                    <a:bodyPr/>
                    <a:lstStyle/>
                    <a:p>
                      <a:endParaRPr lang="es-MX"/>
                    </a:p>
                  </a:txBody>
                  <a:tcPr/>
                </a:tc>
                <a:tc rowSpan="2">
                  <a:txBody>
                    <a:bodyPr/>
                    <a:lstStyle/>
                    <a:p>
                      <a:pPr algn="ctr" fontAlgn="ctr"/>
                      <a:r>
                        <a:rPr lang="es-MX" sz="900" u="none" strike="noStrike" dirty="0">
                          <a:solidFill>
                            <a:schemeClr val="bg1"/>
                          </a:solidFill>
                          <a:effectLst/>
                        </a:rPr>
                        <a:t>Trabajadores Asegurados Totales</a:t>
                      </a:r>
                      <a:br>
                        <a:rPr lang="es-MX" sz="900" u="none" strike="noStrike" dirty="0">
                          <a:solidFill>
                            <a:schemeClr val="bg1"/>
                          </a:solidFill>
                          <a:effectLst/>
                        </a:rPr>
                      </a:br>
                      <a:r>
                        <a:rPr lang="es-MX" sz="900" u="none" strike="noStrike" dirty="0">
                          <a:solidFill>
                            <a:schemeClr val="bg1"/>
                          </a:solidFill>
                          <a:effectLst/>
                        </a:rPr>
                        <a:t>G=C+F</a:t>
                      </a:r>
                      <a:endParaRPr lang="es-MX" sz="900" b="1" i="0" u="none" strike="noStrike" dirty="0">
                        <a:solidFill>
                          <a:schemeClr val="bg1"/>
                        </a:solidFill>
                        <a:effectLst/>
                        <a:latin typeface="Arial"/>
                      </a:endParaRPr>
                    </a:p>
                  </a:txBody>
                  <a:tcPr marL="0" marR="0" marT="0" marB="0" anchor="ctr">
                    <a:solidFill>
                      <a:srgbClr val="C00000"/>
                    </a:solidFill>
                  </a:tcPr>
                </a:tc>
                <a:extLst>
                  <a:ext uri="{0D108BD9-81ED-4DB2-BD59-A6C34878D82A}">
                    <a16:rowId xmlns:a16="http://schemas.microsoft.com/office/drawing/2014/main" val="10000"/>
                  </a:ext>
                </a:extLst>
              </a:tr>
              <a:tr h="1029298">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900" u="none" strike="noStrike">
                          <a:solidFill>
                            <a:schemeClr val="bg1"/>
                          </a:solidFill>
                          <a:effectLst/>
                        </a:rPr>
                        <a:t>Trabajadores Permanentes </a:t>
                      </a:r>
                      <a:br>
                        <a:rPr lang="es-MX" sz="900" u="none" strike="noStrike">
                          <a:solidFill>
                            <a:schemeClr val="bg1"/>
                          </a:solidFill>
                          <a:effectLst/>
                        </a:rPr>
                      </a:br>
                      <a:r>
                        <a:rPr lang="es-MX" sz="900" u="none" strike="noStrike">
                          <a:solidFill>
                            <a:schemeClr val="bg1"/>
                          </a:solidFill>
                          <a:effectLst/>
                        </a:rPr>
                        <a:t>A</a:t>
                      </a:r>
                      <a:endParaRPr lang="es-MX" sz="900" b="1" i="0" u="none" strike="noStrike">
                        <a:solidFill>
                          <a:schemeClr val="bg1"/>
                        </a:solidFill>
                        <a:effectLst/>
                        <a:latin typeface="Arial"/>
                      </a:endParaRPr>
                    </a:p>
                  </a:txBody>
                  <a:tcPr marL="0" marR="0" marT="0" marB="0" anchor="ctr">
                    <a:solidFill>
                      <a:srgbClr val="C00000"/>
                    </a:solidFill>
                  </a:tcPr>
                </a:tc>
                <a:tc>
                  <a:txBody>
                    <a:bodyPr/>
                    <a:lstStyle/>
                    <a:p>
                      <a:pPr algn="ctr" fontAlgn="ctr"/>
                      <a:r>
                        <a:rPr lang="es-MX" sz="900" u="none" strike="noStrike">
                          <a:solidFill>
                            <a:schemeClr val="bg1"/>
                          </a:solidFill>
                          <a:effectLst/>
                        </a:rPr>
                        <a:t>Trabajadores Eventuales </a:t>
                      </a:r>
                      <a:br>
                        <a:rPr lang="es-MX" sz="900" u="none" strike="noStrike">
                          <a:solidFill>
                            <a:schemeClr val="bg1"/>
                          </a:solidFill>
                          <a:effectLst/>
                        </a:rPr>
                      </a:br>
                      <a:r>
                        <a:rPr lang="es-MX" sz="900" u="none" strike="noStrike">
                          <a:solidFill>
                            <a:schemeClr val="bg1"/>
                          </a:solidFill>
                          <a:effectLst/>
                        </a:rPr>
                        <a:t>B</a:t>
                      </a:r>
                      <a:endParaRPr lang="es-MX" sz="900" b="1" i="0" u="none" strike="noStrike">
                        <a:solidFill>
                          <a:schemeClr val="bg1"/>
                        </a:solidFill>
                        <a:effectLst/>
                        <a:latin typeface="Arial"/>
                      </a:endParaRPr>
                    </a:p>
                  </a:txBody>
                  <a:tcPr marL="0" marR="0" marT="0" marB="0" anchor="ctr">
                    <a:solidFill>
                      <a:srgbClr val="C00000"/>
                    </a:solidFill>
                  </a:tcPr>
                </a:tc>
                <a:tc>
                  <a:txBody>
                    <a:bodyPr/>
                    <a:lstStyle/>
                    <a:p>
                      <a:pPr algn="ctr" fontAlgn="ctr"/>
                      <a:r>
                        <a:rPr lang="es-MX" sz="900" u="none" strike="noStrike">
                          <a:solidFill>
                            <a:schemeClr val="bg1"/>
                          </a:solidFill>
                          <a:effectLst/>
                        </a:rPr>
                        <a:t>Total Trabajadores </a:t>
                      </a:r>
                      <a:br>
                        <a:rPr lang="es-MX" sz="900" u="none" strike="noStrike">
                          <a:solidFill>
                            <a:schemeClr val="bg1"/>
                          </a:solidFill>
                          <a:effectLst/>
                        </a:rPr>
                      </a:br>
                      <a:r>
                        <a:rPr lang="es-MX" sz="900" u="none" strike="noStrike">
                          <a:solidFill>
                            <a:schemeClr val="bg1"/>
                          </a:solidFill>
                          <a:effectLst/>
                        </a:rPr>
                        <a:t>C=A+B</a:t>
                      </a:r>
                      <a:endParaRPr lang="es-MX" sz="900" b="1" i="0" u="none" strike="noStrike">
                        <a:solidFill>
                          <a:schemeClr val="bg1"/>
                        </a:solidFill>
                        <a:effectLst/>
                        <a:latin typeface="Arial"/>
                      </a:endParaRPr>
                    </a:p>
                  </a:txBody>
                  <a:tcPr marL="0" marR="0" marT="0" marB="0" anchor="ctr">
                    <a:solidFill>
                      <a:srgbClr val="C00000"/>
                    </a:solidFill>
                  </a:tcPr>
                </a:tc>
                <a:tc>
                  <a:txBody>
                    <a:bodyPr/>
                    <a:lstStyle/>
                    <a:p>
                      <a:pPr algn="ctr" fontAlgn="ctr"/>
                      <a:r>
                        <a:rPr lang="es-MX" sz="900" u="none" strike="noStrike">
                          <a:solidFill>
                            <a:schemeClr val="bg1"/>
                          </a:solidFill>
                          <a:effectLst/>
                        </a:rPr>
                        <a:t>Trabajadores Permanentes </a:t>
                      </a:r>
                      <a:br>
                        <a:rPr lang="es-MX" sz="900" u="none" strike="noStrike">
                          <a:solidFill>
                            <a:schemeClr val="bg1"/>
                          </a:solidFill>
                          <a:effectLst/>
                        </a:rPr>
                      </a:br>
                      <a:r>
                        <a:rPr lang="es-MX" sz="900" u="none" strike="noStrike">
                          <a:solidFill>
                            <a:schemeClr val="bg1"/>
                          </a:solidFill>
                          <a:effectLst/>
                        </a:rPr>
                        <a:t>D</a:t>
                      </a:r>
                      <a:endParaRPr lang="es-MX" sz="900" b="1" i="0" u="none" strike="noStrike">
                        <a:solidFill>
                          <a:schemeClr val="bg1"/>
                        </a:solidFill>
                        <a:effectLst/>
                        <a:latin typeface="Arial"/>
                      </a:endParaRPr>
                    </a:p>
                  </a:txBody>
                  <a:tcPr marL="0" marR="0" marT="0" marB="0" anchor="ctr">
                    <a:solidFill>
                      <a:srgbClr val="C00000"/>
                    </a:solidFill>
                  </a:tcPr>
                </a:tc>
                <a:tc>
                  <a:txBody>
                    <a:bodyPr/>
                    <a:lstStyle/>
                    <a:p>
                      <a:pPr algn="ctr" fontAlgn="ctr"/>
                      <a:r>
                        <a:rPr lang="es-MX" sz="900" u="none" strike="noStrike">
                          <a:solidFill>
                            <a:schemeClr val="bg1"/>
                          </a:solidFill>
                          <a:effectLst/>
                        </a:rPr>
                        <a:t>Trabajadores Eventuales</a:t>
                      </a:r>
                      <a:br>
                        <a:rPr lang="es-MX" sz="900" u="none" strike="noStrike">
                          <a:solidFill>
                            <a:schemeClr val="bg1"/>
                          </a:solidFill>
                          <a:effectLst/>
                        </a:rPr>
                      </a:br>
                      <a:r>
                        <a:rPr lang="es-MX" sz="900" u="none" strike="noStrike">
                          <a:solidFill>
                            <a:schemeClr val="bg1"/>
                          </a:solidFill>
                          <a:effectLst/>
                        </a:rPr>
                        <a:t>E</a:t>
                      </a:r>
                      <a:endParaRPr lang="es-MX" sz="900" b="1" i="0" u="none" strike="noStrike">
                        <a:solidFill>
                          <a:schemeClr val="bg1"/>
                        </a:solidFill>
                        <a:effectLst/>
                        <a:latin typeface="Arial"/>
                      </a:endParaRPr>
                    </a:p>
                  </a:txBody>
                  <a:tcPr marL="0" marR="0" marT="0" marB="0" anchor="ctr">
                    <a:solidFill>
                      <a:srgbClr val="C00000"/>
                    </a:solidFill>
                  </a:tcPr>
                </a:tc>
                <a:tc>
                  <a:txBody>
                    <a:bodyPr/>
                    <a:lstStyle/>
                    <a:p>
                      <a:pPr algn="ctr" fontAlgn="ctr"/>
                      <a:r>
                        <a:rPr lang="es-MX" sz="900" u="none" strike="noStrike" dirty="0">
                          <a:solidFill>
                            <a:schemeClr val="bg1"/>
                          </a:solidFill>
                          <a:effectLst/>
                        </a:rPr>
                        <a:t>Total Trabajadores </a:t>
                      </a:r>
                      <a:br>
                        <a:rPr lang="es-MX" sz="900" u="none" strike="noStrike" dirty="0">
                          <a:solidFill>
                            <a:schemeClr val="bg1"/>
                          </a:solidFill>
                          <a:effectLst/>
                        </a:rPr>
                      </a:br>
                      <a:r>
                        <a:rPr lang="es-MX" sz="900" u="none" strike="noStrike" dirty="0">
                          <a:solidFill>
                            <a:schemeClr val="bg1"/>
                          </a:solidFill>
                          <a:effectLst/>
                        </a:rPr>
                        <a:t>F=D+E</a:t>
                      </a:r>
                      <a:endParaRPr lang="es-MX" sz="900" b="1" i="0" u="none" strike="noStrike" dirty="0">
                        <a:solidFill>
                          <a:schemeClr val="bg1"/>
                        </a:solidFill>
                        <a:effectLst/>
                        <a:latin typeface="Arial"/>
                      </a:endParaRPr>
                    </a:p>
                  </a:txBody>
                  <a:tcPr marL="0" marR="0" marT="0" marB="0" anchor="ctr">
                    <a:solidFill>
                      <a:srgbClr val="C00000"/>
                    </a:solidFill>
                  </a:tcPr>
                </a:tc>
                <a:tc vMerge="1">
                  <a:txBody>
                    <a:bodyPr/>
                    <a:lstStyle/>
                    <a:p>
                      <a:endParaRPr lang="es-MX"/>
                    </a:p>
                  </a:txBody>
                  <a:tcPr/>
                </a:tc>
                <a:extLst>
                  <a:ext uri="{0D108BD9-81ED-4DB2-BD59-A6C34878D82A}">
                    <a16:rowId xmlns:a16="http://schemas.microsoft.com/office/drawing/2014/main" val="10001"/>
                  </a:ext>
                </a:extLst>
              </a:tr>
              <a:tr h="278188">
                <a:tc>
                  <a:txBody>
                    <a:bodyPr/>
                    <a:lstStyle/>
                    <a:p>
                      <a:pPr algn="l" fontAlgn="ctr"/>
                      <a:r>
                        <a:rPr lang="es-MX" sz="900" u="none" strike="noStrike">
                          <a:effectLst/>
                        </a:rPr>
                        <a:t>may-17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195,299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23,842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186,012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21,677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207,689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9,287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2,165</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11,452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219,141</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2"/>
                  </a:ext>
                </a:extLst>
              </a:tr>
              <a:tr h="278188">
                <a:tc>
                  <a:txBody>
                    <a:bodyPr/>
                    <a:lstStyle/>
                    <a:p>
                      <a:pPr algn="l" fontAlgn="ctr"/>
                      <a:r>
                        <a:rPr lang="es-MX" sz="900" u="none" strike="noStrike">
                          <a:effectLst/>
                        </a:rPr>
                        <a:t>jun-17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195,783</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23,359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186,411</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21,259</a:t>
                      </a:r>
                      <a:endParaRPr lang="es-MX" sz="900" b="0" i="0" u="none" strike="noStrike" dirty="0">
                        <a:solidFill>
                          <a:srgbClr val="000000"/>
                        </a:solidFill>
                        <a:effectLst/>
                        <a:latin typeface="Arial"/>
                      </a:endParaRPr>
                    </a:p>
                  </a:txBody>
                  <a:tcPr marL="0" marR="0" marT="0" marB="0" anchor="ctr"/>
                </a:tc>
                <a:tc>
                  <a:txBody>
                    <a:bodyPr/>
                    <a:lstStyle/>
                    <a:p>
                      <a:pPr algn="r" fontAlgn="ctr"/>
                      <a:r>
                        <a:rPr lang="es-MX" sz="900" u="none" strike="noStrike">
                          <a:effectLst/>
                        </a:rPr>
                        <a:t>207,670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9,372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2,100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11,472</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219,142</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3"/>
                  </a:ext>
                </a:extLst>
              </a:tr>
              <a:tr h="278188">
                <a:tc>
                  <a:txBody>
                    <a:bodyPr/>
                    <a:lstStyle/>
                    <a:p>
                      <a:pPr algn="l" fontAlgn="ctr"/>
                      <a:r>
                        <a:rPr lang="es-MX" sz="900" u="none" strike="noStrike">
                          <a:effectLst/>
                        </a:rPr>
                        <a:t>jul-17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194,090</a:t>
                      </a:r>
                      <a:endParaRPr lang="es-MX" sz="900" b="0" i="0" u="none" strike="noStrike" dirty="0">
                        <a:solidFill>
                          <a:srgbClr val="000000"/>
                        </a:solidFill>
                        <a:effectLst/>
                        <a:latin typeface="Arial"/>
                      </a:endParaRPr>
                    </a:p>
                  </a:txBody>
                  <a:tcPr marL="0" marR="0" marT="0" marB="0" anchor="ctr"/>
                </a:tc>
                <a:tc>
                  <a:txBody>
                    <a:bodyPr/>
                    <a:lstStyle/>
                    <a:p>
                      <a:pPr algn="r" fontAlgn="ctr"/>
                      <a:r>
                        <a:rPr lang="es-MX" sz="900" u="none" strike="noStrike">
                          <a:effectLst/>
                        </a:rPr>
                        <a:t>23,904</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185,988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21,779</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207,767</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8,102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2,125</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10,227</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217,994</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4"/>
                  </a:ext>
                </a:extLst>
              </a:tr>
              <a:tr h="278188">
                <a:tc>
                  <a:txBody>
                    <a:bodyPr/>
                    <a:lstStyle/>
                    <a:p>
                      <a:pPr algn="l" fontAlgn="ctr"/>
                      <a:r>
                        <a:rPr lang="es-MX" sz="900" u="none" strike="noStrike">
                          <a:effectLst/>
                        </a:rPr>
                        <a:t>ago-17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194,305</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24,282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185,857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22,280</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208,137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8,448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2,002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10,450</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218,587</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5"/>
                  </a:ext>
                </a:extLst>
              </a:tr>
              <a:tr h="278188">
                <a:tc>
                  <a:txBody>
                    <a:bodyPr/>
                    <a:lstStyle/>
                    <a:p>
                      <a:pPr algn="l" fontAlgn="ctr"/>
                      <a:r>
                        <a:rPr lang="es-MX" sz="900" u="none" strike="noStrike">
                          <a:effectLst/>
                        </a:rPr>
                        <a:t>sep-17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195,545</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23,438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187,116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21,572</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208,688</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8,429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1,866</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10,295</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218,983</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6"/>
                  </a:ext>
                </a:extLst>
              </a:tr>
              <a:tr h="278188">
                <a:tc>
                  <a:txBody>
                    <a:bodyPr/>
                    <a:lstStyle/>
                    <a:p>
                      <a:pPr algn="l" fontAlgn="ctr"/>
                      <a:r>
                        <a:rPr lang="es-MX" sz="900" u="none" strike="noStrike">
                          <a:effectLst/>
                        </a:rPr>
                        <a:t>oct-17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196,515</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24,437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188,087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22,544</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210,631</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8,428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1,893</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10,321</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220,952</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7"/>
                  </a:ext>
                </a:extLst>
              </a:tr>
              <a:tr h="278188">
                <a:tc>
                  <a:txBody>
                    <a:bodyPr/>
                    <a:lstStyle/>
                    <a:p>
                      <a:pPr algn="l" fontAlgn="ctr"/>
                      <a:r>
                        <a:rPr lang="es-MX" sz="900" u="none" strike="noStrike">
                          <a:effectLst/>
                        </a:rPr>
                        <a:t>nov-17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198,447</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25,326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189,939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22,801</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212,740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8,508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2,525</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11,033</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223,773</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8"/>
                  </a:ext>
                </a:extLst>
              </a:tr>
              <a:tr h="278188">
                <a:tc>
                  <a:txBody>
                    <a:bodyPr/>
                    <a:lstStyle/>
                    <a:p>
                      <a:pPr algn="l" fontAlgn="ctr"/>
                      <a:r>
                        <a:rPr lang="es-MX" sz="900" u="none" strike="noStrike">
                          <a:effectLst/>
                        </a:rPr>
                        <a:t>dic-17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197,187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24,722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188,707</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21,411</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210,118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8,480</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3,311</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11,791</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221,909</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9"/>
                  </a:ext>
                </a:extLst>
              </a:tr>
              <a:tr h="278188">
                <a:tc>
                  <a:txBody>
                    <a:bodyPr/>
                    <a:lstStyle/>
                    <a:p>
                      <a:pPr algn="l" fontAlgn="ctr"/>
                      <a:r>
                        <a:rPr lang="es-MX" sz="900" u="none" strike="noStrike">
                          <a:effectLst/>
                        </a:rPr>
                        <a:t>ene-18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194,606</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24,298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186,156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20,838</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206,994</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8,450</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3,460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11,910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218,904</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10"/>
                  </a:ext>
                </a:extLst>
              </a:tr>
              <a:tr h="278188">
                <a:tc>
                  <a:txBody>
                    <a:bodyPr/>
                    <a:lstStyle/>
                    <a:p>
                      <a:pPr algn="l" fontAlgn="ctr"/>
                      <a:r>
                        <a:rPr lang="es-MX" sz="900" u="none" strike="noStrike">
                          <a:effectLst/>
                        </a:rPr>
                        <a:t>feb-18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195,516</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24,708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187,020</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21,040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208,060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8,496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3,668</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12,164</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220,224</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11"/>
                  </a:ext>
                </a:extLst>
              </a:tr>
              <a:tr h="278188">
                <a:tc>
                  <a:txBody>
                    <a:bodyPr/>
                    <a:lstStyle/>
                    <a:p>
                      <a:pPr algn="l" fontAlgn="ctr"/>
                      <a:r>
                        <a:rPr lang="es-MX" sz="900" u="none" strike="noStrike">
                          <a:effectLst/>
                        </a:rPr>
                        <a:t>mar-18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196,915</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25,029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188,439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21,106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209,545</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8,476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3,923</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12,399</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221,944</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12"/>
                  </a:ext>
                </a:extLst>
              </a:tr>
              <a:tr h="278188">
                <a:tc>
                  <a:txBody>
                    <a:bodyPr/>
                    <a:lstStyle/>
                    <a:p>
                      <a:pPr algn="l" fontAlgn="ctr"/>
                      <a:r>
                        <a:rPr lang="es-MX" sz="900" u="none" strike="noStrike">
                          <a:effectLst/>
                        </a:rPr>
                        <a:t>abr-18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198,722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24,314</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190,198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21,006</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211,204</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8,524</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3,308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11,832</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dirty="0">
                          <a:effectLst/>
                        </a:rPr>
                        <a:t>223,036</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13"/>
                  </a:ext>
                </a:extLst>
              </a:tr>
              <a:tr h="278188">
                <a:tc>
                  <a:txBody>
                    <a:bodyPr/>
                    <a:lstStyle/>
                    <a:p>
                      <a:pPr algn="l" fontAlgn="ctr"/>
                      <a:r>
                        <a:rPr lang="es-MX" sz="900" u="none" strike="noStrike">
                          <a:effectLst/>
                        </a:rPr>
                        <a:t>may-18</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199,719</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23,641</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191,183</a:t>
                      </a:r>
                      <a:endParaRPr lang="es-MX" sz="900" b="0" i="0" u="none" strike="noStrike">
                        <a:solidFill>
                          <a:srgbClr val="000000"/>
                        </a:solidFill>
                        <a:effectLst/>
                        <a:latin typeface="Arial"/>
                      </a:endParaRPr>
                    </a:p>
                  </a:txBody>
                  <a:tcPr marL="0" marR="0" marT="0" marB="0" anchor="ctr"/>
                </a:tc>
                <a:tc>
                  <a:txBody>
                    <a:bodyPr/>
                    <a:lstStyle/>
                    <a:p>
                      <a:pPr algn="r" fontAlgn="b"/>
                      <a:r>
                        <a:rPr lang="es-MX" sz="900" u="none" strike="noStrike">
                          <a:effectLst/>
                        </a:rPr>
                        <a:t>21,087</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212,270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8,536</a:t>
                      </a:r>
                      <a:endParaRPr lang="es-MX" sz="900" b="0" i="0" u="none" strike="noStrike" dirty="0">
                        <a:solidFill>
                          <a:srgbClr val="000000"/>
                        </a:solidFill>
                        <a:effectLst/>
                        <a:latin typeface="Arial"/>
                      </a:endParaRPr>
                    </a:p>
                  </a:txBody>
                  <a:tcPr marL="0" marR="0" marT="0" marB="0" anchor="ctr"/>
                </a:tc>
                <a:tc>
                  <a:txBody>
                    <a:bodyPr/>
                    <a:lstStyle/>
                    <a:p>
                      <a:pPr algn="r" fontAlgn="b"/>
                      <a:r>
                        <a:rPr lang="es-MX" sz="900" u="none" strike="noStrike">
                          <a:effectLst/>
                        </a:rPr>
                        <a:t>2,554</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a:effectLst/>
                        </a:rPr>
                        <a:t>11,090</a:t>
                      </a:r>
                      <a:endParaRPr lang="es-MX" sz="900" b="0" i="0" u="none" strike="noStrike">
                        <a:solidFill>
                          <a:srgbClr val="000000"/>
                        </a:solidFill>
                        <a:effectLst/>
                        <a:latin typeface="Arial"/>
                      </a:endParaRPr>
                    </a:p>
                  </a:txBody>
                  <a:tcPr marL="0" marR="0" marT="0" marB="0" anchor="ctr"/>
                </a:tc>
                <a:tc>
                  <a:txBody>
                    <a:bodyPr/>
                    <a:lstStyle/>
                    <a:p>
                      <a:pPr algn="r" fontAlgn="ctr"/>
                      <a:r>
                        <a:rPr lang="es-MX" sz="900" u="none" strike="noStrike" dirty="0">
                          <a:effectLst/>
                        </a:rPr>
                        <a:t>223,360</a:t>
                      </a:r>
                      <a:endParaRPr lang="es-MX" sz="9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100021432"/>
      </p:ext>
    </p:extLst>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94468" y="44964"/>
            <a:ext cx="6444716" cy="338554"/>
          </a:xfrm>
          <a:prstGeom prst="rect">
            <a:avLst/>
          </a:prstGeom>
          <a:noFill/>
        </p:spPr>
        <p:txBody>
          <a:bodyPr wrap="square" rtlCol="0">
            <a:spAutoFit/>
          </a:bodyPr>
          <a:lstStyle/>
          <a:p>
            <a:pPr algn="ctr"/>
            <a:r>
              <a:rPr lang="es-MX" sz="1600" b="1" dirty="0" smtClean="0">
                <a:solidFill>
                  <a:schemeClr val="bg1"/>
                </a:solidFill>
                <a:latin typeface="Helvetica 67 Medium"/>
              </a:rPr>
              <a:t>Trabajadores Asegurados al IMSS por municipio</a:t>
            </a:r>
          </a:p>
        </p:txBody>
      </p:sp>
      <p:sp>
        <p:nvSpPr>
          <p:cNvPr id="5" name="4 CuadroTexto"/>
          <p:cNvSpPr txBox="1"/>
          <p:nvPr/>
        </p:nvSpPr>
        <p:spPr>
          <a:xfrm>
            <a:off x="683568" y="6273316"/>
            <a:ext cx="421461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Helvetica 67 Medium"/>
                <a:cs typeface="Arial" pitchFamily="34" charset="0"/>
              </a:rPr>
              <a:t>Fuente</a:t>
            </a:r>
            <a:r>
              <a:rPr lang="es-ES" sz="700" dirty="0">
                <a:latin typeface="Helvetica 67 Medium"/>
                <a:cs typeface="Arial" pitchFamily="34" charset="0"/>
              </a:rPr>
              <a:t>: </a:t>
            </a:r>
            <a:r>
              <a:rPr lang="es-ES" sz="700" dirty="0" smtClean="0">
                <a:latin typeface="Helvetica 67 Medium"/>
                <a:cs typeface="Arial" pitchFamily="34" charset="0"/>
              </a:rPr>
              <a:t>:IMSS.  www.imss.gob.mx/conoce-al-imss/cubos </a:t>
            </a:r>
            <a:r>
              <a:rPr lang="es-ES" sz="700" dirty="0">
                <a:latin typeface="Helvetica 67 Medium"/>
                <a:cs typeface="Arial" pitchFamily="34" charset="0"/>
              </a:rPr>
              <a:t>; IMSS. datos.imss.gob.mx/</a:t>
            </a:r>
            <a:r>
              <a:rPr lang="es-ES" sz="700" dirty="0" err="1">
                <a:latin typeface="Helvetica 67 Medium"/>
                <a:cs typeface="Arial" pitchFamily="34" charset="0"/>
              </a:rPr>
              <a:t>tags</a:t>
            </a:r>
            <a:r>
              <a:rPr lang="es-ES" sz="700" dirty="0">
                <a:latin typeface="Helvetica 67 Medium"/>
                <a:cs typeface="Arial" pitchFamily="34" charset="0"/>
              </a:rPr>
              <a:t>/asegurados</a:t>
            </a:r>
            <a:endParaRPr lang="es-ES" sz="700" baseline="0" dirty="0">
              <a:latin typeface="Helvetica 67 Medium"/>
              <a:cs typeface="Arial" pitchFamily="34" charset="0"/>
            </a:endParaRPr>
          </a:p>
        </p:txBody>
      </p:sp>
      <p:sp>
        <p:nvSpPr>
          <p:cNvPr id="7" name="8 Rectángulo redondeado"/>
          <p:cNvSpPr/>
          <p:nvPr/>
        </p:nvSpPr>
        <p:spPr>
          <a:xfrm>
            <a:off x="4299814" y="6569968"/>
            <a:ext cx="38019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14</a:t>
            </a:r>
            <a:endParaRPr lang="es-MX" sz="1200" dirty="0">
              <a:solidFill>
                <a:srgbClr val="CC0000"/>
              </a:solidFill>
              <a:latin typeface="Helvetica 67 Medium"/>
              <a:cs typeface="Arial" pitchFamily="34" charset="0"/>
            </a:endParaRPr>
          </a:p>
        </p:txBody>
      </p:sp>
      <p:sp>
        <p:nvSpPr>
          <p:cNvPr id="8" name="7 CuadroTexto"/>
          <p:cNvSpPr txBox="1"/>
          <p:nvPr/>
        </p:nvSpPr>
        <p:spPr>
          <a:xfrm>
            <a:off x="484378" y="558194"/>
            <a:ext cx="8064896" cy="276999"/>
          </a:xfrm>
          <a:prstGeom prst="rect">
            <a:avLst/>
          </a:prstGeom>
          <a:noFill/>
        </p:spPr>
        <p:txBody>
          <a:bodyPr wrap="square" rtlCol="0">
            <a:spAutoFit/>
          </a:bodyPr>
          <a:lstStyle/>
          <a:p>
            <a:pPr algn="ctr"/>
            <a:r>
              <a:rPr lang="es-MX" sz="1200" b="1" dirty="0" smtClean="0">
                <a:solidFill>
                  <a:srgbClr val="434343"/>
                </a:solidFill>
                <a:latin typeface="Helvetica 67 Medium"/>
              </a:rPr>
              <a:t>Chiapas. Diferencia en Trabajadores asegurados al IMSS por municipio (Mayo 2017- Mayo 2018)</a:t>
            </a:r>
            <a:endParaRPr lang="es-MX" sz="1200" b="1" dirty="0">
              <a:solidFill>
                <a:srgbClr val="434343"/>
              </a:solidFill>
              <a:latin typeface="Helvetica 67 Medium"/>
            </a:endParaRPr>
          </a:p>
        </p:txBody>
      </p:sp>
      <p:graphicFrame>
        <p:nvGraphicFramePr>
          <p:cNvPr id="4" name="3 Tabla"/>
          <p:cNvGraphicFramePr>
            <a:graphicFrameLocks noGrp="1"/>
          </p:cNvGraphicFramePr>
          <p:nvPr>
            <p:extLst/>
          </p:nvPr>
        </p:nvGraphicFramePr>
        <p:xfrm>
          <a:off x="681217" y="849149"/>
          <a:ext cx="7868057" cy="5133403"/>
        </p:xfrm>
        <a:graphic>
          <a:graphicData uri="http://schemas.openxmlformats.org/drawingml/2006/table">
            <a:tbl>
              <a:tblPr>
                <a:tableStyleId>{5C22544A-7EE6-4342-B048-85BDC9FD1C3A}</a:tableStyleId>
              </a:tblPr>
              <a:tblGrid>
                <a:gridCol w="860024">
                  <a:extLst>
                    <a:ext uri="{9D8B030D-6E8A-4147-A177-3AD203B41FA5}">
                      <a16:colId xmlns:a16="http://schemas.microsoft.com/office/drawing/2014/main" val="20000"/>
                    </a:ext>
                  </a:extLst>
                </a:gridCol>
                <a:gridCol w="342847">
                  <a:extLst>
                    <a:ext uri="{9D8B030D-6E8A-4147-A177-3AD203B41FA5}">
                      <a16:colId xmlns:a16="http://schemas.microsoft.com/office/drawing/2014/main" val="20001"/>
                    </a:ext>
                  </a:extLst>
                </a:gridCol>
                <a:gridCol w="482311">
                  <a:extLst>
                    <a:ext uri="{9D8B030D-6E8A-4147-A177-3AD203B41FA5}">
                      <a16:colId xmlns:a16="http://schemas.microsoft.com/office/drawing/2014/main" val="20002"/>
                    </a:ext>
                  </a:extLst>
                </a:gridCol>
                <a:gridCol w="69732">
                  <a:extLst>
                    <a:ext uri="{9D8B030D-6E8A-4147-A177-3AD203B41FA5}">
                      <a16:colId xmlns:a16="http://schemas.microsoft.com/office/drawing/2014/main" val="20003"/>
                    </a:ext>
                  </a:extLst>
                </a:gridCol>
                <a:gridCol w="968495">
                  <a:extLst>
                    <a:ext uri="{9D8B030D-6E8A-4147-A177-3AD203B41FA5}">
                      <a16:colId xmlns:a16="http://schemas.microsoft.com/office/drawing/2014/main" val="20004"/>
                    </a:ext>
                  </a:extLst>
                </a:gridCol>
                <a:gridCol w="495870">
                  <a:extLst>
                    <a:ext uri="{9D8B030D-6E8A-4147-A177-3AD203B41FA5}">
                      <a16:colId xmlns:a16="http://schemas.microsoft.com/office/drawing/2014/main" val="20005"/>
                    </a:ext>
                  </a:extLst>
                </a:gridCol>
                <a:gridCol w="69732">
                  <a:extLst>
                    <a:ext uri="{9D8B030D-6E8A-4147-A177-3AD203B41FA5}">
                      <a16:colId xmlns:a16="http://schemas.microsoft.com/office/drawing/2014/main" val="20006"/>
                    </a:ext>
                  </a:extLst>
                </a:gridCol>
                <a:gridCol w="968495">
                  <a:extLst>
                    <a:ext uri="{9D8B030D-6E8A-4147-A177-3AD203B41FA5}">
                      <a16:colId xmlns:a16="http://schemas.microsoft.com/office/drawing/2014/main" val="20007"/>
                    </a:ext>
                  </a:extLst>
                </a:gridCol>
                <a:gridCol w="495870">
                  <a:extLst>
                    <a:ext uri="{9D8B030D-6E8A-4147-A177-3AD203B41FA5}">
                      <a16:colId xmlns:a16="http://schemas.microsoft.com/office/drawing/2014/main" val="20008"/>
                    </a:ext>
                  </a:extLst>
                </a:gridCol>
                <a:gridCol w="69732">
                  <a:extLst>
                    <a:ext uri="{9D8B030D-6E8A-4147-A177-3AD203B41FA5}">
                      <a16:colId xmlns:a16="http://schemas.microsoft.com/office/drawing/2014/main" val="20009"/>
                    </a:ext>
                  </a:extLst>
                </a:gridCol>
                <a:gridCol w="968495">
                  <a:extLst>
                    <a:ext uri="{9D8B030D-6E8A-4147-A177-3AD203B41FA5}">
                      <a16:colId xmlns:a16="http://schemas.microsoft.com/office/drawing/2014/main" val="20010"/>
                    </a:ext>
                  </a:extLst>
                </a:gridCol>
                <a:gridCol w="495870">
                  <a:extLst>
                    <a:ext uri="{9D8B030D-6E8A-4147-A177-3AD203B41FA5}">
                      <a16:colId xmlns:a16="http://schemas.microsoft.com/office/drawing/2014/main" val="20011"/>
                    </a:ext>
                  </a:extLst>
                </a:gridCol>
                <a:gridCol w="69732">
                  <a:extLst>
                    <a:ext uri="{9D8B030D-6E8A-4147-A177-3AD203B41FA5}">
                      <a16:colId xmlns:a16="http://schemas.microsoft.com/office/drawing/2014/main" val="20012"/>
                    </a:ext>
                  </a:extLst>
                </a:gridCol>
                <a:gridCol w="968495">
                  <a:extLst>
                    <a:ext uri="{9D8B030D-6E8A-4147-A177-3AD203B41FA5}">
                      <a16:colId xmlns:a16="http://schemas.microsoft.com/office/drawing/2014/main" val="20013"/>
                    </a:ext>
                  </a:extLst>
                </a:gridCol>
                <a:gridCol w="542357">
                  <a:extLst>
                    <a:ext uri="{9D8B030D-6E8A-4147-A177-3AD203B41FA5}">
                      <a16:colId xmlns:a16="http://schemas.microsoft.com/office/drawing/2014/main" val="20014"/>
                    </a:ext>
                  </a:extLst>
                </a:gridCol>
              </a:tblGrid>
              <a:tr h="440166">
                <a:tc gridSpan="2">
                  <a:txBody>
                    <a:bodyPr/>
                    <a:lstStyle/>
                    <a:p>
                      <a:pPr algn="ctr" fontAlgn="ctr"/>
                      <a:r>
                        <a:rPr lang="es-MX" sz="800" u="none" strike="noStrike">
                          <a:solidFill>
                            <a:schemeClr val="bg1"/>
                          </a:solidFill>
                          <a:effectLst/>
                        </a:rPr>
                        <a:t>Municipios</a:t>
                      </a:r>
                      <a:endParaRPr lang="es-MX" sz="800" b="1" i="0" u="none" strike="noStrike">
                        <a:solidFill>
                          <a:schemeClr val="bg1"/>
                        </a:solidFill>
                        <a:effectLst/>
                        <a:latin typeface="Calibri"/>
                      </a:endParaRPr>
                    </a:p>
                  </a:txBody>
                  <a:tcPr marL="0" marR="0" marT="0" marB="0" anchor="ctr">
                    <a:solidFill>
                      <a:srgbClr val="C00000"/>
                    </a:solidFill>
                  </a:tcPr>
                </a:tc>
                <a:tc hMerge="1">
                  <a:txBody>
                    <a:bodyPr/>
                    <a:lstStyle/>
                    <a:p>
                      <a:endParaRPr lang="es-MX"/>
                    </a:p>
                  </a:txBody>
                  <a:tcPr/>
                </a:tc>
                <a:tc>
                  <a:txBody>
                    <a:bodyPr/>
                    <a:lstStyle/>
                    <a:p>
                      <a:pPr algn="ctr" fontAlgn="ctr"/>
                      <a:r>
                        <a:rPr lang="es-MX" sz="800" u="none" strike="noStrike">
                          <a:solidFill>
                            <a:schemeClr val="bg1"/>
                          </a:solidFill>
                          <a:effectLst/>
                        </a:rPr>
                        <a:t>Diferencia</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l" fontAlgn="ctr"/>
                      <a:endParaRPr lang="es-MX" sz="800" b="0" i="0" u="none" strike="noStrike">
                        <a:solidFill>
                          <a:schemeClr val="bg1"/>
                        </a:solidFill>
                        <a:effectLst/>
                        <a:latin typeface="Calibri"/>
                      </a:endParaRPr>
                    </a:p>
                  </a:txBody>
                  <a:tcPr marL="0" marR="0" marT="0" marB="0" anchor="ctr">
                    <a:solidFill>
                      <a:srgbClr val="C00000"/>
                    </a:solidFill>
                  </a:tcPr>
                </a:tc>
                <a:tc>
                  <a:txBody>
                    <a:bodyPr/>
                    <a:lstStyle/>
                    <a:p>
                      <a:pPr algn="l" fontAlgn="ctr"/>
                      <a:r>
                        <a:rPr lang="es-MX" sz="800" u="none" strike="noStrike">
                          <a:solidFill>
                            <a:schemeClr val="bg1"/>
                          </a:solidFill>
                          <a:effectLst/>
                        </a:rPr>
                        <a:t>Municipios</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ctr" fontAlgn="ctr"/>
                      <a:r>
                        <a:rPr lang="es-MX" sz="800" u="none" strike="noStrike">
                          <a:solidFill>
                            <a:schemeClr val="bg1"/>
                          </a:solidFill>
                          <a:effectLst/>
                        </a:rPr>
                        <a:t>Diferencia</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l" fontAlgn="ctr"/>
                      <a:endParaRPr lang="es-MX" sz="800" b="0" i="0" u="none" strike="noStrike">
                        <a:solidFill>
                          <a:schemeClr val="bg1"/>
                        </a:solidFill>
                        <a:effectLst/>
                        <a:latin typeface="Calibri"/>
                      </a:endParaRPr>
                    </a:p>
                  </a:txBody>
                  <a:tcPr marL="0" marR="0" marT="0" marB="0" anchor="ctr">
                    <a:solidFill>
                      <a:srgbClr val="C00000"/>
                    </a:solidFill>
                  </a:tcPr>
                </a:tc>
                <a:tc>
                  <a:txBody>
                    <a:bodyPr/>
                    <a:lstStyle/>
                    <a:p>
                      <a:pPr algn="l" fontAlgn="ctr"/>
                      <a:r>
                        <a:rPr lang="es-MX" sz="800" u="none" strike="noStrike">
                          <a:solidFill>
                            <a:schemeClr val="bg1"/>
                          </a:solidFill>
                          <a:effectLst/>
                        </a:rPr>
                        <a:t>Municipios</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ctr" fontAlgn="ctr"/>
                      <a:r>
                        <a:rPr lang="es-MX" sz="800" u="none" strike="noStrike">
                          <a:solidFill>
                            <a:schemeClr val="bg1"/>
                          </a:solidFill>
                          <a:effectLst/>
                        </a:rPr>
                        <a:t>Diferencia</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l" fontAlgn="ctr"/>
                      <a:endParaRPr lang="es-MX" sz="800" b="0" i="0" u="none" strike="noStrike">
                        <a:solidFill>
                          <a:schemeClr val="bg1"/>
                        </a:solidFill>
                        <a:effectLst/>
                        <a:latin typeface="Calibri"/>
                      </a:endParaRPr>
                    </a:p>
                  </a:txBody>
                  <a:tcPr marL="0" marR="0" marT="0" marB="0" anchor="ctr">
                    <a:solidFill>
                      <a:srgbClr val="C00000"/>
                    </a:solidFill>
                  </a:tcPr>
                </a:tc>
                <a:tc>
                  <a:txBody>
                    <a:bodyPr/>
                    <a:lstStyle/>
                    <a:p>
                      <a:pPr algn="l" fontAlgn="ctr"/>
                      <a:r>
                        <a:rPr lang="es-MX" sz="800" u="none" strike="noStrike">
                          <a:solidFill>
                            <a:schemeClr val="bg1"/>
                          </a:solidFill>
                          <a:effectLst/>
                        </a:rPr>
                        <a:t>Municipios</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ctr" fontAlgn="ctr"/>
                      <a:r>
                        <a:rPr lang="es-MX" sz="800" u="none" strike="noStrike">
                          <a:solidFill>
                            <a:schemeClr val="bg1"/>
                          </a:solidFill>
                          <a:effectLst/>
                        </a:rPr>
                        <a:t>Diferencia</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l" fontAlgn="ctr"/>
                      <a:endParaRPr lang="es-MX" sz="800" b="0" i="0" u="none" strike="noStrike">
                        <a:solidFill>
                          <a:schemeClr val="bg1"/>
                        </a:solidFill>
                        <a:effectLst/>
                        <a:latin typeface="Calibri"/>
                      </a:endParaRPr>
                    </a:p>
                  </a:txBody>
                  <a:tcPr marL="0" marR="0" marT="0" marB="0" anchor="ctr">
                    <a:solidFill>
                      <a:srgbClr val="C00000"/>
                    </a:solidFill>
                  </a:tcPr>
                </a:tc>
                <a:tc>
                  <a:txBody>
                    <a:bodyPr/>
                    <a:lstStyle/>
                    <a:p>
                      <a:pPr algn="l" fontAlgn="ctr"/>
                      <a:r>
                        <a:rPr lang="es-MX" sz="800" u="none" strike="noStrike">
                          <a:solidFill>
                            <a:schemeClr val="bg1"/>
                          </a:solidFill>
                          <a:effectLst/>
                        </a:rPr>
                        <a:t>Municipios</a:t>
                      </a:r>
                      <a:endParaRPr lang="es-MX" sz="800" b="1" i="0" u="none" strike="noStrike">
                        <a:solidFill>
                          <a:schemeClr val="bg1"/>
                        </a:solidFill>
                        <a:effectLst/>
                        <a:latin typeface="Calibri"/>
                      </a:endParaRPr>
                    </a:p>
                  </a:txBody>
                  <a:tcPr marL="0" marR="0" marT="0" marB="0" anchor="ctr">
                    <a:solidFill>
                      <a:srgbClr val="C00000"/>
                    </a:solidFill>
                  </a:tcPr>
                </a:tc>
                <a:tc>
                  <a:txBody>
                    <a:bodyPr/>
                    <a:lstStyle/>
                    <a:p>
                      <a:pPr algn="ctr" fontAlgn="ctr"/>
                      <a:r>
                        <a:rPr lang="es-MX" sz="800" u="none" strike="noStrike" dirty="0">
                          <a:solidFill>
                            <a:schemeClr val="bg1"/>
                          </a:solidFill>
                          <a:effectLst/>
                        </a:rPr>
                        <a:t>Diferencia</a:t>
                      </a:r>
                      <a:endParaRPr lang="es-MX" sz="800" b="1" i="0" u="none" strike="noStrike" dirty="0">
                        <a:solidFill>
                          <a:schemeClr val="bg1"/>
                        </a:solidFill>
                        <a:effectLst/>
                        <a:latin typeface="Calibri"/>
                      </a:endParaRPr>
                    </a:p>
                  </a:txBody>
                  <a:tcPr marL="0" marR="0" marT="0" marB="0" anchor="ctr">
                    <a:solidFill>
                      <a:srgbClr val="C00000"/>
                    </a:solidFill>
                  </a:tcPr>
                </a:tc>
                <a:extLst>
                  <a:ext uri="{0D108BD9-81ED-4DB2-BD59-A6C34878D82A}">
                    <a16:rowId xmlns:a16="http://schemas.microsoft.com/office/drawing/2014/main" val="10000"/>
                  </a:ext>
                </a:extLst>
              </a:tr>
              <a:tr h="153013">
                <a:tc gridSpan="2">
                  <a:txBody>
                    <a:bodyPr/>
                    <a:lstStyle/>
                    <a:p>
                      <a:pPr algn="l" fontAlgn="ctr"/>
                      <a:r>
                        <a:rPr lang="es-MX" sz="800" u="none" strike="noStrike">
                          <a:effectLst/>
                        </a:rPr>
                        <a:t>Berriozábal</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1,485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Cacahoatán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 Trinitaria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Mitontic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Acala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-12</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1"/>
                  </a:ext>
                </a:extLst>
              </a:tr>
              <a:tr h="153013">
                <a:tc gridSpan="2">
                  <a:txBody>
                    <a:bodyPr/>
                    <a:lstStyle/>
                    <a:p>
                      <a:pPr algn="l" fontAlgn="ctr"/>
                      <a:r>
                        <a:rPr lang="es-MX" sz="800" u="none" strike="noStrike">
                          <a:effectLst/>
                        </a:rPr>
                        <a:t>Tapachula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1,254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Tuxtla Chico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San Juan Cancuc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San Lucas</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Maravilla Tenejapa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-13</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2"/>
                  </a:ext>
                </a:extLst>
              </a:tr>
              <a:tr h="251003">
                <a:tc gridSpan="2">
                  <a:txBody>
                    <a:bodyPr/>
                    <a:lstStyle/>
                    <a:p>
                      <a:pPr algn="l" fontAlgn="ctr"/>
                      <a:r>
                        <a:rPr lang="es-MX" sz="800" u="none" strike="noStrike">
                          <a:effectLst/>
                        </a:rPr>
                        <a:t>Ocozocoautla de Espinosa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673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Yajalón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27</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Acacoyagua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Coapilla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Pueblo Nuevo Solistahuacán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-13</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3"/>
                  </a:ext>
                </a:extLst>
              </a:tr>
              <a:tr h="153013">
                <a:tc gridSpan="2">
                  <a:txBody>
                    <a:bodyPr/>
                    <a:lstStyle/>
                    <a:p>
                      <a:pPr algn="l" fontAlgn="ctr"/>
                      <a:r>
                        <a:rPr lang="es-MX" sz="800" u="none" strike="noStrike">
                          <a:effectLst/>
                        </a:rPr>
                        <a:t>Reforma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451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Motozintla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Solosuchiapa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Santiago el Pinar</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Osumacinta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-14</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4"/>
                  </a:ext>
                </a:extLst>
              </a:tr>
              <a:tr h="153013">
                <a:tc gridSpan="2">
                  <a:txBody>
                    <a:bodyPr/>
                    <a:lstStyle/>
                    <a:p>
                      <a:pPr algn="l" fontAlgn="ctr"/>
                      <a:r>
                        <a:rPr lang="es-MX" sz="800" u="none" strike="noStrike">
                          <a:effectLst/>
                        </a:rPr>
                        <a:t>Comitán de Domínguez</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273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Tapilula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Ixtapangajoya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 Grandeza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Unión Juárez</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-16</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05"/>
                  </a:ext>
                </a:extLst>
              </a:tr>
              <a:tr h="153013">
                <a:tc gridSpan="2">
                  <a:txBody>
                    <a:bodyPr/>
                    <a:lstStyle/>
                    <a:p>
                      <a:pPr algn="l" fontAlgn="ctr"/>
                      <a:r>
                        <a:rPr lang="es-MX" sz="800" u="none" strike="noStrike">
                          <a:effectLst/>
                        </a:rPr>
                        <a:t>Palenque</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266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dirty="0">
                          <a:effectLst/>
                        </a:rPr>
                        <a:t>Las Margaritas</a:t>
                      </a:r>
                      <a:endParaRPr lang="es-MX" sz="800" b="1" i="0" u="none" strike="noStrike" dirty="0">
                        <a:solidFill>
                          <a:srgbClr val="000000"/>
                        </a:solidFill>
                        <a:effectLst/>
                        <a:latin typeface="Calibri"/>
                      </a:endParaRPr>
                    </a:p>
                  </a:txBody>
                  <a:tcPr marL="0" marR="0" marT="0" marB="0" anchor="ctr"/>
                </a:tc>
                <a:tc>
                  <a:txBody>
                    <a:bodyPr/>
                    <a:lstStyle/>
                    <a:p>
                      <a:pPr algn="ctr" fontAlgn="ctr"/>
                      <a:r>
                        <a:rPr lang="es-MX" sz="800" u="none" strike="noStrike">
                          <a:effectLst/>
                        </a:rPr>
                        <a:t>22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Chicomuselo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 Libertad</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Siltepec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-19</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6"/>
                  </a:ext>
                </a:extLst>
              </a:tr>
              <a:tr h="236396">
                <a:tc gridSpan="2">
                  <a:txBody>
                    <a:bodyPr/>
                    <a:lstStyle/>
                    <a:p>
                      <a:pPr algn="l" fontAlgn="ctr"/>
                      <a:r>
                        <a:rPr lang="es-MX" sz="800" u="none" strike="noStrike">
                          <a:effectLst/>
                        </a:rPr>
                        <a:t>San Cristóbal de las Casas</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240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Bochil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Soyaló</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Bejucal de Ocampo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Tuzantán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-20</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7"/>
                  </a:ext>
                </a:extLst>
              </a:tr>
              <a:tr h="153013">
                <a:tc gridSpan="2">
                  <a:txBody>
                    <a:bodyPr/>
                    <a:lstStyle/>
                    <a:p>
                      <a:pPr algn="l" fontAlgn="ctr"/>
                      <a:r>
                        <a:rPr lang="es-MX" sz="800" u="none" strike="noStrike">
                          <a:effectLst/>
                        </a:rPr>
                        <a:t>Acapetahua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226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Pijijiapan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Pantelhó</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Juárez</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Villa Corzo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-22</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8"/>
                  </a:ext>
                </a:extLst>
              </a:tr>
              <a:tr h="186704">
                <a:tc gridSpan="2">
                  <a:txBody>
                    <a:bodyPr/>
                    <a:lstStyle/>
                    <a:p>
                      <a:pPr algn="l" fontAlgn="ctr"/>
                      <a:r>
                        <a:rPr lang="es-MX" sz="800" u="none" strike="noStrike" dirty="0" err="1">
                          <a:effectLst/>
                        </a:rPr>
                        <a:t>Mazatán</a:t>
                      </a:r>
                      <a:endParaRPr lang="es-MX" sz="800" b="1" i="0" u="none" strike="noStrike" dirty="0">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188</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El Porvenir</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Ixhuatán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Chenalhó</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Metapa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-28</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9"/>
                  </a:ext>
                </a:extLst>
              </a:tr>
              <a:tr h="153013">
                <a:tc gridSpan="2">
                  <a:txBody>
                    <a:bodyPr/>
                    <a:lstStyle/>
                    <a:p>
                      <a:pPr algn="l" fontAlgn="ctr"/>
                      <a:r>
                        <a:rPr lang="es-MX" sz="800" u="none" strike="noStrike">
                          <a:effectLst/>
                        </a:rPr>
                        <a:t>Huehuetán</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159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Chamula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Marqués de Comillas</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Nicolás Ruíz</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Teopisca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-34</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0"/>
                  </a:ext>
                </a:extLst>
              </a:tr>
              <a:tr h="236396">
                <a:tc gridSpan="2">
                  <a:txBody>
                    <a:bodyPr/>
                    <a:lstStyle/>
                    <a:p>
                      <a:pPr algn="l" fontAlgn="ctr"/>
                      <a:r>
                        <a:rPr lang="es-MX" sz="800" u="none" strike="noStrike">
                          <a:effectLst/>
                        </a:rPr>
                        <a:t>Benemérito de las Américas</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151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Chilón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Montecristo de Guerrero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Tenejapa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Tecpatán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-43</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11"/>
                  </a:ext>
                </a:extLst>
              </a:tr>
              <a:tr h="153013">
                <a:tc gridSpan="2">
                  <a:txBody>
                    <a:bodyPr/>
                    <a:lstStyle/>
                    <a:p>
                      <a:pPr algn="l" fontAlgn="ctr"/>
                      <a:r>
                        <a:rPr lang="es-MX" sz="800" u="none" strike="noStrike">
                          <a:effectLst/>
                        </a:rPr>
                        <a:t>Tonalá</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119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Las Rosas</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Chiapilla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Sabanilla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Venustiano Carranza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-59</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2"/>
                  </a:ext>
                </a:extLst>
              </a:tr>
              <a:tr h="153013">
                <a:tc gridSpan="2">
                  <a:txBody>
                    <a:bodyPr/>
                    <a:lstStyle/>
                    <a:p>
                      <a:pPr algn="l" fontAlgn="ctr"/>
                      <a:r>
                        <a:rPr lang="es-MX" sz="800" u="none" strike="noStrike">
                          <a:effectLst/>
                        </a:rPr>
                        <a:t>Suchiate</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102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Jitotol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Huixtán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Chalchihuitán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Chicoasén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-61</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3"/>
                  </a:ext>
                </a:extLst>
              </a:tr>
              <a:tr h="153013">
                <a:tc gridSpan="2">
                  <a:txBody>
                    <a:bodyPr/>
                    <a:lstStyle/>
                    <a:p>
                      <a:pPr algn="l" fontAlgn="ctr"/>
                      <a:r>
                        <a:rPr lang="es-MX" sz="800" u="none" strike="noStrike" dirty="0">
                          <a:effectLst/>
                        </a:rPr>
                        <a:t>Chiapa de Corzo</a:t>
                      </a:r>
                      <a:endParaRPr lang="es-MX" sz="800" b="1" i="0" u="none" strike="noStrike" dirty="0">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99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Ocosingo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Simojovel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Larráinzar</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Escuintla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-82</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14"/>
                  </a:ext>
                </a:extLst>
              </a:tr>
              <a:tr h="251003">
                <a:tc gridSpan="2">
                  <a:txBody>
                    <a:bodyPr/>
                    <a:lstStyle/>
                    <a:p>
                      <a:pPr algn="l" fontAlgn="ctr"/>
                      <a:r>
                        <a:rPr lang="es-MX" sz="800" u="none" strike="noStrike" dirty="0" err="1">
                          <a:effectLst/>
                        </a:rPr>
                        <a:t>Huixtla</a:t>
                      </a:r>
                      <a:endParaRPr lang="es-MX" sz="800" b="1" i="0" u="none" strike="noStrike" dirty="0">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77</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Amatenango de la Frontera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Sitalá</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Chanal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 Concordia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-135</a:t>
                      </a:r>
                      <a:endParaRPr lang="es-MX" sz="8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15"/>
                  </a:ext>
                </a:extLst>
              </a:tr>
              <a:tr h="236396">
                <a:tc gridSpan="2">
                  <a:txBody>
                    <a:bodyPr/>
                    <a:lstStyle/>
                    <a:p>
                      <a:pPr algn="l" fontAlgn="ctr"/>
                      <a:r>
                        <a:rPr lang="es-MX" sz="800" u="none" strike="noStrike">
                          <a:effectLst/>
                        </a:rPr>
                        <a:t>Pichucalco</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71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Amatenango del Valle</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Totolapa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Mazapa de Madero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Villaflores</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-203</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6"/>
                  </a:ext>
                </a:extLst>
              </a:tr>
              <a:tr h="153013">
                <a:tc gridSpan="2">
                  <a:txBody>
                    <a:bodyPr/>
                    <a:lstStyle/>
                    <a:p>
                      <a:pPr algn="l" fontAlgn="ctr"/>
                      <a:r>
                        <a:rPr lang="es-MX" sz="800" u="none" strike="noStrike">
                          <a:effectLst/>
                        </a:rPr>
                        <a:t>Catazajá</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50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Salto de Agua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Bella Vista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Tila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Arriaga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-375</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7"/>
                  </a:ext>
                </a:extLst>
              </a:tr>
              <a:tr h="153013">
                <a:tc gridSpan="2">
                  <a:txBody>
                    <a:bodyPr/>
                    <a:lstStyle/>
                    <a:p>
                      <a:pPr algn="l" fontAlgn="ctr"/>
                      <a:r>
                        <a:rPr lang="es-MX" sz="800" u="none" strike="noStrike">
                          <a:effectLst/>
                        </a:rPr>
                        <a:t>Cintalapa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47</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Oxchuc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9</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Aldama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El Bosque</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Tuxtla Gutiérrez</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-1,146</a:t>
                      </a:r>
                      <a:endParaRPr lang="es-MX" sz="8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18"/>
                  </a:ext>
                </a:extLst>
              </a:tr>
              <a:tr h="153013">
                <a:tc gridSpan="2">
                  <a:txBody>
                    <a:bodyPr/>
                    <a:lstStyle/>
                    <a:p>
                      <a:pPr algn="l" fontAlgn="ctr"/>
                      <a:r>
                        <a:rPr lang="es-MX" sz="800" u="none" strike="noStrike">
                          <a:effectLst/>
                        </a:rPr>
                        <a:t>Villa Comaltitlán</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43</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Tzimol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8</a:t>
                      </a:r>
                      <a:endParaRPr lang="es-MX" sz="800" b="1" i="0" u="none" strike="noStrike" dirty="0">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Chapultenango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Zinacantán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19"/>
                  </a:ext>
                </a:extLst>
              </a:tr>
              <a:tr h="236396">
                <a:tc gridSpan="2">
                  <a:txBody>
                    <a:bodyPr/>
                    <a:lstStyle/>
                    <a:p>
                      <a:pPr algn="l" fontAlgn="ctr"/>
                      <a:r>
                        <a:rPr lang="es-MX" sz="800" u="none" strike="noStrike">
                          <a:effectLst/>
                        </a:rPr>
                        <a:t>Ostuacán</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40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Altamirano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7</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San Andrés Duraznal</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Huitiupán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20"/>
                  </a:ext>
                </a:extLst>
              </a:tr>
              <a:tr h="153013">
                <a:tc gridSpan="2">
                  <a:txBody>
                    <a:bodyPr/>
                    <a:lstStyle/>
                    <a:p>
                      <a:pPr algn="l" fontAlgn="ctr"/>
                      <a:r>
                        <a:rPr lang="es-MX" sz="800" u="none" strike="noStrike">
                          <a:effectLst/>
                        </a:rPr>
                        <a:t>Mapastepec</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38</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Pantepec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Tapalapa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Rayón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1"/>
                  </a:ext>
                </a:extLst>
              </a:tr>
              <a:tr h="153013">
                <a:tc gridSpan="2">
                  <a:txBody>
                    <a:bodyPr/>
                    <a:lstStyle/>
                    <a:p>
                      <a:pPr algn="l" fontAlgn="ctr"/>
                      <a:r>
                        <a:rPr lang="es-MX" sz="800" u="none" strike="noStrike">
                          <a:effectLst/>
                        </a:rPr>
                        <a:t>San Fernando</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35</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Ixtapa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Sunuapa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Ixtacomitán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-8</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2"/>
                  </a:ext>
                </a:extLst>
              </a:tr>
              <a:tr h="153013">
                <a:tc gridSpan="2">
                  <a:txBody>
                    <a:bodyPr/>
                    <a:lstStyle/>
                    <a:p>
                      <a:pPr algn="l" fontAlgn="ctr"/>
                      <a:r>
                        <a:rPr lang="es-MX" sz="800" u="none" strike="noStrike">
                          <a:effectLst/>
                        </a:rPr>
                        <a:t>Jiquipilas</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34</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La Independencia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Amatán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Ocotepec</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-8</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3"/>
                  </a:ext>
                </a:extLst>
              </a:tr>
              <a:tr h="153013">
                <a:tc gridSpan="2">
                  <a:txBody>
                    <a:bodyPr/>
                    <a:lstStyle/>
                    <a:p>
                      <a:pPr algn="l" fontAlgn="ctr"/>
                      <a:r>
                        <a:rPr lang="es-MX" sz="800" u="none" strike="noStrike">
                          <a:effectLst/>
                        </a:rPr>
                        <a:t>Frontera Hidalgo</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32</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Socoltenango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Tumbalá</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Angel Albino Corzo</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-8</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4"/>
                  </a:ext>
                </a:extLst>
              </a:tr>
              <a:tr h="153013">
                <a:tc gridSpan="2">
                  <a:txBody>
                    <a:bodyPr/>
                    <a:lstStyle/>
                    <a:p>
                      <a:pPr algn="l" fontAlgn="ctr"/>
                      <a:r>
                        <a:rPr lang="es-MX" sz="800" u="none" strike="noStrike">
                          <a:effectLst/>
                        </a:rPr>
                        <a:t>Frontera Comalapa</a:t>
                      </a:r>
                      <a:endParaRPr lang="es-MX" sz="800" b="1" i="0" u="none" strike="noStrike">
                        <a:solidFill>
                          <a:srgbClr val="000000"/>
                        </a:solidFill>
                        <a:effectLst/>
                        <a:latin typeface="Calibri"/>
                      </a:endParaRPr>
                    </a:p>
                  </a:txBody>
                  <a:tcPr marL="0" marR="0" marT="0" marB="0" anchor="ctr"/>
                </a:tc>
                <a:tc hMerge="1">
                  <a:txBody>
                    <a:bodyPr/>
                    <a:lstStyle/>
                    <a:p>
                      <a:endParaRPr lang="es-MX"/>
                    </a:p>
                  </a:txBody>
                  <a:tcPr/>
                </a:tc>
                <a:tc>
                  <a:txBody>
                    <a:bodyPr/>
                    <a:lstStyle/>
                    <a:p>
                      <a:pPr algn="ctr" fontAlgn="ctr"/>
                      <a:r>
                        <a:rPr lang="es-MX" sz="800" u="none" strike="noStrike">
                          <a:effectLst/>
                        </a:rPr>
                        <a:t>31</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Copainalá</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6</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Francisco León</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a:effectLst/>
                        </a:rPr>
                        <a:t>0</a:t>
                      </a:r>
                      <a:endParaRPr lang="es-MX" sz="800" b="1" i="0" u="none" strike="noStrike">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ctr"/>
                      <a:r>
                        <a:rPr lang="es-MX" sz="800" u="none" strike="noStrike">
                          <a:effectLst/>
                        </a:rPr>
                        <a:t>Suchiapa</a:t>
                      </a:r>
                      <a:endParaRPr lang="es-MX" sz="800" b="1" i="0" u="none" strike="noStrike">
                        <a:solidFill>
                          <a:srgbClr val="000000"/>
                        </a:solidFill>
                        <a:effectLst/>
                        <a:latin typeface="Calibri"/>
                      </a:endParaRPr>
                    </a:p>
                  </a:txBody>
                  <a:tcPr marL="0" marR="0" marT="0" marB="0" anchor="ctr"/>
                </a:tc>
                <a:tc>
                  <a:txBody>
                    <a:bodyPr/>
                    <a:lstStyle/>
                    <a:p>
                      <a:pPr algn="ctr" fontAlgn="ctr"/>
                      <a:r>
                        <a:rPr lang="es-MX" sz="800" u="none" strike="noStrike" dirty="0">
                          <a:effectLst/>
                        </a:rPr>
                        <a:t>-10</a:t>
                      </a:r>
                      <a:endParaRPr lang="es-MX" sz="800" b="1" i="0" u="none" strike="noStrike" dirty="0">
                        <a:solidFill>
                          <a:srgbClr val="000000"/>
                        </a:solidFill>
                        <a:effectLst/>
                        <a:latin typeface="Calibri"/>
                      </a:endParaRPr>
                    </a:p>
                  </a:txBody>
                  <a:tcPr marL="0" marR="0" marT="0" marB="0" anchor="ctr"/>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5"/>
                  </a:ext>
                </a:extLst>
              </a:tr>
              <a:tr h="60232">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l" fontAlgn="b"/>
                      <a:endParaRPr lang="es-MX" sz="800" b="0" i="0" u="none" strike="noStrike">
                        <a:solidFill>
                          <a:srgbClr val="000000"/>
                        </a:solidFill>
                        <a:effectLst/>
                        <a:latin typeface="Calibri"/>
                      </a:endParaRPr>
                    </a:p>
                  </a:txBody>
                  <a:tcPr marL="0" marR="0" marT="0" marB="0" anchor="b"/>
                </a:tc>
                <a:tc>
                  <a:txBody>
                    <a:bodyPr/>
                    <a:lstStyle/>
                    <a:p>
                      <a:pPr algn="ctr" fontAlgn="b"/>
                      <a:endParaRPr lang="es-MX" sz="8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6"/>
                  </a:ext>
                </a:extLst>
              </a:tr>
              <a:tr h="153013">
                <a:tc>
                  <a:txBody>
                    <a:bodyPr/>
                    <a:lstStyle/>
                    <a:p>
                      <a:pPr algn="r" fontAlgn="b"/>
                      <a:r>
                        <a:rPr lang="es-MX" sz="800" u="none" strike="noStrike">
                          <a:effectLst/>
                        </a:rPr>
                        <a:t>Diferencia Total:</a:t>
                      </a:r>
                      <a:endParaRPr lang="es-MX" sz="800" b="1" i="0" u="none" strike="noStrike">
                        <a:solidFill>
                          <a:srgbClr val="000000"/>
                        </a:solidFill>
                        <a:effectLst/>
                        <a:latin typeface="Calibri"/>
                      </a:endParaRPr>
                    </a:p>
                  </a:txBody>
                  <a:tcPr marL="0" marR="0" marT="0" marB="0" anchor="b"/>
                </a:tc>
                <a:tc>
                  <a:txBody>
                    <a:bodyPr/>
                    <a:lstStyle/>
                    <a:p>
                      <a:pPr algn="l" fontAlgn="b"/>
                      <a:r>
                        <a:rPr lang="es-MX" sz="800" u="none" strike="noStrike" dirty="0" smtClean="0">
                          <a:effectLst/>
                        </a:rPr>
                        <a:t> 4,219</a:t>
                      </a:r>
                      <a:endParaRPr lang="es-MX" sz="800" b="1" i="0" u="none" strike="noStrike" dirty="0">
                        <a:solidFill>
                          <a:srgbClr val="000000"/>
                        </a:solidFill>
                        <a:effectLst/>
                        <a:latin typeface="Calibri"/>
                      </a:endParaRPr>
                    </a:p>
                  </a:txBody>
                  <a:tcPr marL="0" marR="0" marT="0" marB="0" anchor="b"/>
                </a:tc>
                <a:tc>
                  <a:txBody>
                    <a:bodyPr/>
                    <a:lstStyle/>
                    <a:p>
                      <a:pPr algn="ctr" fontAlgn="b"/>
                      <a:r>
                        <a:rPr lang="es-MX" sz="800" u="none" strike="noStrike">
                          <a:effectLst/>
                        </a:rPr>
                        <a:t>6,184</a:t>
                      </a:r>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ctr" fontAlgn="b"/>
                      <a:r>
                        <a:rPr lang="es-MX" sz="800" u="none" strike="noStrike">
                          <a:effectLst/>
                        </a:rPr>
                        <a:t>353</a:t>
                      </a:r>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ctr" fontAlgn="b"/>
                      <a:r>
                        <a:rPr lang="es-MX" sz="800" u="none" strike="noStrike">
                          <a:effectLst/>
                        </a:rPr>
                        <a:t>40</a:t>
                      </a:r>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ctr" fontAlgn="b"/>
                      <a:r>
                        <a:rPr lang="es-MX" sz="800" u="none" strike="noStrike">
                          <a:effectLst/>
                        </a:rPr>
                        <a:t>-63</a:t>
                      </a:r>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l" fontAlgn="b"/>
                      <a:endParaRPr lang="es-MX" sz="800" b="1" i="0" u="none" strike="noStrike">
                        <a:solidFill>
                          <a:srgbClr val="000000"/>
                        </a:solidFill>
                        <a:effectLst/>
                        <a:latin typeface="Calibri"/>
                      </a:endParaRPr>
                    </a:p>
                  </a:txBody>
                  <a:tcPr marL="0" marR="0" marT="0" marB="0" anchor="b"/>
                </a:tc>
                <a:tc>
                  <a:txBody>
                    <a:bodyPr/>
                    <a:lstStyle/>
                    <a:p>
                      <a:pPr algn="ctr" fontAlgn="b"/>
                      <a:r>
                        <a:rPr lang="es-MX" sz="800" u="none" strike="noStrike" dirty="0">
                          <a:effectLst/>
                        </a:rPr>
                        <a:t>-2,295</a:t>
                      </a:r>
                      <a:endParaRPr lang="es-MX" sz="800" b="1"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3438794185"/>
      </p:ext>
    </p:extLst>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Helvetica 67 Medium"/>
              </a:rPr>
              <a:t>Glosario</a:t>
            </a:r>
            <a:endParaRPr lang="es-MX" sz="2200" dirty="0">
              <a:solidFill>
                <a:schemeClr val="bg1"/>
              </a:solidFill>
              <a:latin typeface="Helvetica 67 Medium"/>
            </a:endParaRPr>
          </a:p>
        </p:txBody>
      </p:sp>
      <p:sp>
        <p:nvSpPr>
          <p:cNvPr id="5" name="4 Rectángulo redondeado"/>
          <p:cNvSpPr/>
          <p:nvPr/>
        </p:nvSpPr>
        <p:spPr>
          <a:xfrm>
            <a:off x="395536" y="764704"/>
            <a:ext cx="8388932" cy="5256584"/>
          </a:xfrm>
          <a:prstGeom prst="roundRect">
            <a:avLst>
              <a:gd name="adj" fmla="val 0"/>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endParaRPr lang="es-MX" sz="1100" dirty="0" smtClean="0">
              <a:solidFill>
                <a:schemeClr val="accent5">
                  <a:lumMod val="50000"/>
                </a:schemeClr>
              </a:solidFill>
              <a:latin typeface="Helvetica 67 Medium"/>
              <a:cs typeface="Arial" pitchFamily="34" charset="0"/>
            </a:endParaRPr>
          </a:p>
        </p:txBody>
      </p:sp>
      <p:sp>
        <p:nvSpPr>
          <p:cNvPr id="3" name="2 Rectángulo"/>
          <p:cNvSpPr/>
          <p:nvPr/>
        </p:nvSpPr>
        <p:spPr>
          <a:xfrm>
            <a:off x="989602" y="1031584"/>
            <a:ext cx="7128792" cy="4324261"/>
          </a:xfrm>
          <a:prstGeom prst="rect">
            <a:avLst/>
          </a:prstGeom>
        </p:spPr>
        <p:txBody>
          <a:bodyPr wrap="square">
            <a:spAutoFit/>
          </a:bodyPr>
          <a:lstStyle/>
          <a:p>
            <a:pPr algn="just"/>
            <a:r>
              <a:rPr lang="es-MX" sz="1100" b="1" dirty="0">
                <a:solidFill>
                  <a:srgbClr val="434343"/>
                </a:solidFill>
                <a:latin typeface="+mj-lt"/>
              </a:rPr>
              <a:t>Actividad económica: </a:t>
            </a:r>
          </a:p>
          <a:p>
            <a:pPr algn="just"/>
            <a:r>
              <a:rPr lang="es-MX" sz="1100" dirty="0">
                <a:solidFill>
                  <a:srgbClr val="434343"/>
                </a:solidFill>
                <a:latin typeface="+mj-lt"/>
              </a:rPr>
              <a:t>Es la clasificación de la actividad económica de los patrones afiliados al IMSS, de acuerdo con el artículo 196 del Reglamento de la Ley del Seguro Social en Materia de Afiliación, Clasificación de Empresas, Recaudación y Fiscalización.</a:t>
            </a:r>
          </a:p>
          <a:p>
            <a:pPr algn="just"/>
            <a:r>
              <a:rPr lang="es-MX" sz="1100" b="1" dirty="0">
                <a:solidFill>
                  <a:srgbClr val="434343"/>
                </a:solidFill>
                <a:latin typeface="+mj-lt"/>
              </a:rPr>
              <a:t> </a:t>
            </a:r>
          </a:p>
          <a:p>
            <a:pPr algn="just"/>
            <a:r>
              <a:rPr lang="es-MX" sz="1100" b="1" dirty="0" smtClean="0">
                <a:solidFill>
                  <a:srgbClr val="434343"/>
                </a:solidFill>
                <a:latin typeface="+mj-lt"/>
              </a:rPr>
              <a:t>Asegurados </a:t>
            </a:r>
            <a:r>
              <a:rPr lang="es-MX" sz="1100" b="1" dirty="0">
                <a:solidFill>
                  <a:srgbClr val="434343"/>
                </a:solidFill>
                <a:latin typeface="+mj-lt"/>
              </a:rPr>
              <a:t>trabajadores (o cotizantes </a:t>
            </a:r>
            <a:r>
              <a:rPr lang="es-MX" sz="1100" b="1" dirty="0" smtClean="0">
                <a:solidFill>
                  <a:srgbClr val="434343"/>
                </a:solidFill>
                <a:latin typeface="+mj-lt"/>
              </a:rPr>
              <a:t>trabajadores):</a:t>
            </a:r>
            <a:endParaRPr lang="es-MX" sz="1100" b="1" dirty="0">
              <a:solidFill>
                <a:srgbClr val="434343"/>
              </a:solidFill>
              <a:latin typeface="+mj-lt"/>
            </a:endParaRPr>
          </a:p>
          <a:p>
            <a:pPr algn="just"/>
            <a:r>
              <a:rPr lang="es-MX" sz="1100" dirty="0" smtClean="0">
                <a:solidFill>
                  <a:srgbClr val="434343"/>
                </a:solidFill>
                <a:latin typeface="+mj-lt"/>
              </a:rPr>
              <a:t>Se </a:t>
            </a:r>
            <a:r>
              <a:rPr lang="es-MX" sz="1100" dirty="0">
                <a:solidFill>
                  <a:srgbClr val="434343"/>
                </a:solidFill>
                <a:latin typeface="+mj-lt"/>
              </a:rPr>
              <a:t>refiere a los trabajadores en las modalidades </a:t>
            </a:r>
            <a:r>
              <a:rPr lang="es-MX" sz="1100" dirty="0" smtClean="0">
                <a:solidFill>
                  <a:srgbClr val="434343"/>
                </a:solidFill>
                <a:latin typeface="+mj-lt"/>
              </a:rPr>
              <a:t>10,13</a:t>
            </a:r>
            <a:r>
              <a:rPr lang="es-MX" sz="1100" dirty="0">
                <a:solidFill>
                  <a:srgbClr val="434343"/>
                </a:solidFill>
                <a:latin typeface="+mj-lt"/>
              </a:rPr>
              <a:t>, 14, 17, 30, 34, 35, 43, 44, 36, 38 y 42. Debido a que un mismo trabajador puede registrarse en el </a:t>
            </a:r>
            <a:r>
              <a:rPr lang="es-MX" sz="1100" dirty="0" smtClean="0">
                <a:solidFill>
                  <a:srgbClr val="434343"/>
                </a:solidFill>
                <a:latin typeface="+mj-lt"/>
              </a:rPr>
              <a:t>Instituto con </a:t>
            </a:r>
            <a:r>
              <a:rPr lang="es-MX" sz="1100" dirty="0">
                <a:solidFill>
                  <a:srgbClr val="434343"/>
                </a:solidFill>
                <a:latin typeface="+mj-lt"/>
              </a:rPr>
              <a:t>más de un empleo en más de una empresa; la estadística de trabajadores del IMSS contabiliza a </a:t>
            </a:r>
            <a:r>
              <a:rPr lang="es-MX" sz="1100" dirty="0" smtClean="0">
                <a:solidFill>
                  <a:srgbClr val="434343"/>
                </a:solidFill>
                <a:latin typeface="+mj-lt"/>
              </a:rPr>
              <a:t>estos afiliados </a:t>
            </a:r>
            <a:r>
              <a:rPr lang="es-MX" sz="1100" dirty="0">
                <a:solidFill>
                  <a:srgbClr val="434343"/>
                </a:solidFill>
                <a:latin typeface="+mj-lt"/>
              </a:rPr>
              <a:t>tantas veces como número de puestos mantengan. La descripción de las modalidades </a:t>
            </a:r>
            <a:r>
              <a:rPr lang="es-MX" sz="1100" dirty="0" smtClean="0">
                <a:solidFill>
                  <a:srgbClr val="434343"/>
                </a:solidFill>
                <a:latin typeface="+mj-lt"/>
              </a:rPr>
              <a:t>de aseguramiento </a:t>
            </a:r>
            <a:r>
              <a:rPr lang="es-MX" sz="1100" dirty="0">
                <a:solidFill>
                  <a:srgbClr val="434343"/>
                </a:solidFill>
                <a:latin typeface="+mj-lt"/>
              </a:rPr>
              <a:t>en el IMSS se detalla en el apartado de asegurados por tipo de afiliación. </a:t>
            </a:r>
          </a:p>
          <a:p>
            <a:pPr algn="just"/>
            <a:endParaRPr lang="es-MX" sz="1100" b="1" dirty="0" smtClean="0">
              <a:solidFill>
                <a:srgbClr val="434343"/>
              </a:solidFill>
              <a:latin typeface="+mj-lt"/>
            </a:endParaRPr>
          </a:p>
          <a:p>
            <a:pPr algn="just"/>
            <a:r>
              <a:rPr lang="es-MX" sz="1100" b="1" dirty="0" smtClean="0">
                <a:solidFill>
                  <a:srgbClr val="434343"/>
                </a:solidFill>
                <a:latin typeface="+mj-lt"/>
              </a:rPr>
              <a:t>Asegurados </a:t>
            </a:r>
            <a:r>
              <a:rPr lang="es-MX" sz="1100" b="1" dirty="0">
                <a:solidFill>
                  <a:srgbClr val="434343"/>
                </a:solidFill>
                <a:latin typeface="+mj-lt"/>
              </a:rPr>
              <a:t>trabajadores eventuales: </a:t>
            </a:r>
            <a:endParaRPr lang="es-MX" sz="1100" b="1" dirty="0" smtClean="0">
              <a:solidFill>
                <a:srgbClr val="434343"/>
              </a:solidFill>
              <a:latin typeface="+mj-lt"/>
            </a:endParaRPr>
          </a:p>
          <a:p>
            <a:pPr algn="just"/>
            <a:r>
              <a:rPr lang="es-MX" sz="1100" dirty="0" smtClean="0">
                <a:solidFill>
                  <a:srgbClr val="434343"/>
                </a:solidFill>
                <a:latin typeface="+mj-lt"/>
              </a:rPr>
              <a:t>Trabajador </a:t>
            </a:r>
            <a:r>
              <a:rPr lang="es-MX" sz="1100" dirty="0">
                <a:solidFill>
                  <a:srgbClr val="434343"/>
                </a:solidFill>
                <a:latin typeface="+mj-lt"/>
              </a:rPr>
              <a:t>contratado en el ámbito urbano o del campo por uno o </a:t>
            </a:r>
            <a:r>
              <a:rPr lang="es-MX" sz="1100" dirty="0" smtClean="0">
                <a:solidFill>
                  <a:srgbClr val="434343"/>
                </a:solidFill>
                <a:latin typeface="+mj-lt"/>
              </a:rPr>
              <a:t>más patrones </a:t>
            </a:r>
            <a:r>
              <a:rPr lang="es-MX" sz="1100" dirty="0">
                <a:solidFill>
                  <a:srgbClr val="434343"/>
                </a:solidFill>
                <a:latin typeface="+mj-lt"/>
              </a:rPr>
              <a:t>por periodos que en ningún caso podrán ser superiores a veintisiete semanas por cada patrón.</a:t>
            </a:r>
          </a:p>
          <a:p>
            <a:pPr algn="just"/>
            <a:endParaRPr lang="es-MX" sz="1100" dirty="0">
              <a:solidFill>
                <a:srgbClr val="434343"/>
              </a:solidFill>
              <a:latin typeface="+mj-lt"/>
            </a:endParaRPr>
          </a:p>
          <a:p>
            <a:pPr algn="just"/>
            <a:r>
              <a:rPr lang="es-MX" sz="1100" b="1" dirty="0">
                <a:solidFill>
                  <a:srgbClr val="434343"/>
                </a:solidFill>
                <a:latin typeface="+mj-lt"/>
              </a:rPr>
              <a:t>Asegurados trabajadores permanentes: </a:t>
            </a:r>
            <a:endParaRPr lang="es-MX" sz="1100" b="1" dirty="0" smtClean="0">
              <a:solidFill>
                <a:srgbClr val="434343"/>
              </a:solidFill>
              <a:latin typeface="+mj-lt"/>
            </a:endParaRPr>
          </a:p>
          <a:p>
            <a:pPr algn="just"/>
            <a:r>
              <a:rPr lang="es-MX" sz="1100" dirty="0" smtClean="0">
                <a:solidFill>
                  <a:srgbClr val="434343"/>
                </a:solidFill>
                <a:latin typeface="+mj-lt"/>
              </a:rPr>
              <a:t>Son </a:t>
            </a:r>
            <a:r>
              <a:rPr lang="es-MX" sz="1100" dirty="0">
                <a:solidFill>
                  <a:srgbClr val="434343"/>
                </a:solidFill>
                <a:latin typeface="+mj-lt"/>
              </a:rPr>
              <a:t>las personas del ámbito urbano y del campo de </a:t>
            </a:r>
            <a:r>
              <a:rPr lang="es-MX" sz="1100" dirty="0" smtClean="0">
                <a:solidFill>
                  <a:srgbClr val="434343"/>
                </a:solidFill>
                <a:latin typeface="+mj-lt"/>
              </a:rPr>
              <a:t>contratación permanente </a:t>
            </a:r>
            <a:r>
              <a:rPr lang="es-MX" sz="1100" dirty="0">
                <a:solidFill>
                  <a:srgbClr val="434343"/>
                </a:solidFill>
                <a:latin typeface="+mj-lt"/>
              </a:rPr>
              <a:t>que prestan a los patrones un trabajo personal subordinado y que están inscritos en el IMSS</a:t>
            </a:r>
            <a:r>
              <a:rPr lang="es-MX" sz="1100" dirty="0" smtClean="0">
                <a:solidFill>
                  <a:srgbClr val="434343"/>
                </a:solidFill>
                <a:latin typeface="+mj-lt"/>
              </a:rPr>
              <a:t>.</a:t>
            </a:r>
          </a:p>
          <a:p>
            <a:pPr algn="just"/>
            <a:endParaRPr lang="es-MX" sz="1100" dirty="0">
              <a:solidFill>
                <a:srgbClr val="434343"/>
              </a:solidFill>
              <a:latin typeface="+mj-lt"/>
            </a:endParaRPr>
          </a:p>
          <a:p>
            <a:pPr algn="just"/>
            <a:r>
              <a:rPr lang="es-MX" sz="1100" b="1" dirty="0">
                <a:solidFill>
                  <a:srgbClr val="434343"/>
                </a:solidFill>
              </a:rPr>
              <a:t>Empleo:</a:t>
            </a:r>
          </a:p>
          <a:p>
            <a:pPr algn="just"/>
            <a:r>
              <a:rPr lang="es-MX" sz="1100" dirty="0">
                <a:solidFill>
                  <a:srgbClr val="434343"/>
                </a:solidFill>
              </a:rPr>
              <a:t>Circunstancia que otorga a una persona la condición de ocupado, en virtud de una relación laboral que mantiene con una instancia superior, sea ésta una persona o un cuerpo colegiado, lo que le permite ocupar una plaza o puesto de trabajo. Las personas con empleo constituyen un caso específico de personas que realizan una ocupación</a:t>
            </a:r>
            <a:r>
              <a:rPr lang="es-MX" sz="1100" dirty="0" smtClean="0">
                <a:solidFill>
                  <a:srgbClr val="434343"/>
                </a:solidFill>
              </a:rPr>
              <a:t>.</a:t>
            </a:r>
            <a:endParaRPr lang="es-MX" sz="1100" dirty="0">
              <a:solidFill>
                <a:srgbClr val="434343"/>
              </a:solidFill>
              <a:latin typeface="+mj-lt"/>
            </a:endParaRPr>
          </a:p>
        </p:txBody>
      </p:sp>
      <p:sp>
        <p:nvSpPr>
          <p:cNvPr id="6" name="5 CuadroTexto"/>
          <p:cNvSpPr txBox="1"/>
          <p:nvPr/>
        </p:nvSpPr>
        <p:spPr>
          <a:xfrm>
            <a:off x="1115616" y="6370292"/>
            <a:ext cx="4166525"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Helvetica 67 Medium"/>
                <a:cs typeface="Arial" pitchFamily="34" charset="0"/>
              </a:rPr>
              <a:t>Fuente:	IMSS</a:t>
            </a:r>
            <a:r>
              <a:rPr lang="es-ES" sz="700" dirty="0">
                <a:latin typeface="Helvetica 67 Medium"/>
                <a:cs typeface="Arial" pitchFamily="34" charset="0"/>
              </a:rPr>
              <a:t>.</a:t>
            </a:r>
            <a:r>
              <a:rPr lang="es-ES" sz="700" baseline="0" dirty="0">
                <a:latin typeface="Helvetica 67 Medium"/>
                <a:cs typeface="Arial" pitchFamily="34" charset="0"/>
              </a:rPr>
              <a:t> Instituto Mexicano del Seguro Social. </a:t>
            </a:r>
            <a:r>
              <a:rPr lang="es-ES" sz="700" dirty="0">
                <a:latin typeface="Helvetica 67 Medium"/>
                <a:cs typeface="Arial" pitchFamily="34" charset="0"/>
              </a:rPr>
              <a:t>http://www.imss.gob.mx/conoce-al-imss/cubos</a:t>
            </a:r>
            <a:endParaRPr lang="es-ES" sz="700" baseline="0" dirty="0">
              <a:latin typeface="Helvetica 67 Medium"/>
              <a:cs typeface="Arial" pitchFamily="34" charset="0"/>
            </a:endParaRPr>
          </a:p>
        </p:txBody>
      </p:sp>
      <p:sp>
        <p:nvSpPr>
          <p:cNvPr id="8" name="8 Rectángulo redondeado"/>
          <p:cNvSpPr/>
          <p:nvPr/>
        </p:nvSpPr>
        <p:spPr>
          <a:xfrm>
            <a:off x="4299814" y="6569968"/>
            <a:ext cx="38019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15</a:t>
            </a:r>
            <a:endParaRPr lang="es-MX" sz="1200" dirty="0">
              <a:solidFill>
                <a:srgbClr val="CC0000"/>
              </a:solidFill>
              <a:latin typeface="Helvetica 67 Medium"/>
              <a:cs typeface="Arial" pitchFamily="34" charset="0"/>
            </a:endParaRPr>
          </a:p>
        </p:txBody>
      </p:sp>
    </p:spTree>
    <p:extLst>
      <p:ext uri="{BB962C8B-B14F-4D97-AF65-F5344CB8AC3E}">
        <p14:creationId xmlns:p14="http://schemas.microsoft.com/office/powerpoint/2010/main" val="2181873731"/>
      </p:ext>
    </p:extLst>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95636" y="116632"/>
            <a:ext cx="6480720" cy="338554"/>
          </a:xfrm>
          <a:prstGeom prst="rect">
            <a:avLst/>
          </a:prstGeom>
          <a:noFill/>
        </p:spPr>
        <p:txBody>
          <a:bodyPr wrap="square" rtlCol="0">
            <a:spAutoFit/>
          </a:bodyPr>
          <a:lstStyle/>
          <a:p>
            <a:pPr algn="ctr"/>
            <a:r>
              <a:rPr lang="es-MX" sz="1600" dirty="0" smtClean="0">
                <a:solidFill>
                  <a:schemeClr val="bg1"/>
                </a:solidFill>
                <a:latin typeface="Helvetica 67 Medium"/>
                <a:cs typeface="Arial" pitchFamily="34" charset="0"/>
              </a:rPr>
              <a:t>Contenido</a:t>
            </a:r>
            <a:endParaRPr lang="es-MX" sz="1600" dirty="0">
              <a:solidFill>
                <a:schemeClr val="bg1"/>
              </a:solidFill>
              <a:latin typeface="Helvetica 67 Medium"/>
              <a:cs typeface="Arial" pitchFamily="34" charset="0"/>
            </a:endParaRPr>
          </a:p>
        </p:txBody>
      </p:sp>
      <p:sp>
        <p:nvSpPr>
          <p:cNvPr id="5"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rgbClr val="CC0000"/>
                </a:solidFill>
                <a:latin typeface="Helvetica 67 Medium"/>
                <a:cs typeface="Arial" pitchFamily="34" charset="0"/>
              </a:rPr>
              <a:t>2</a:t>
            </a:r>
          </a:p>
        </p:txBody>
      </p:sp>
      <p:graphicFrame>
        <p:nvGraphicFramePr>
          <p:cNvPr id="6" name="Tabla 5"/>
          <p:cNvGraphicFramePr>
            <a:graphicFrameLocks noGrp="1"/>
          </p:cNvGraphicFramePr>
          <p:nvPr>
            <p:extLst>
              <p:ext uri="{D42A27DB-BD31-4B8C-83A1-F6EECF244321}">
                <p14:modId xmlns:p14="http://schemas.microsoft.com/office/powerpoint/2010/main" val="1096416911"/>
              </p:ext>
            </p:extLst>
          </p:nvPr>
        </p:nvGraphicFramePr>
        <p:xfrm>
          <a:off x="1174628" y="1628800"/>
          <a:ext cx="6502400" cy="3471629"/>
        </p:xfrm>
        <a:graphic>
          <a:graphicData uri="http://schemas.openxmlformats.org/drawingml/2006/table">
            <a:tbl>
              <a:tblPr>
                <a:tableStyleId>{5C22544A-7EE6-4342-B048-85BDC9FD1C3A}</a:tableStyleId>
              </a:tblPr>
              <a:tblGrid>
                <a:gridCol w="5740400">
                  <a:extLst>
                    <a:ext uri="{9D8B030D-6E8A-4147-A177-3AD203B41FA5}">
                      <a16:colId xmlns:a16="http://schemas.microsoft.com/office/drawing/2014/main" val="2464117971"/>
                    </a:ext>
                  </a:extLst>
                </a:gridCol>
                <a:gridCol w="762000">
                  <a:extLst>
                    <a:ext uri="{9D8B030D-6E8A-4147-A177-3AD203B41FA5}">
                      <a16:colId xmlns:a16="http://schemas.microsoft.com/office/drawing/2014/main" val="217518209"/>
                    </a:ext>
                  </a:extLst>
                </a:gridCol>
              </a:tblGrid>
              <a:tr h="360040">
                <a:tc>
                  <a:txBody>
                    <a:bodyPr/>
                    <a:lstStyle/>
                    <a:p>
                      <a:pPr algn="l" fontAlgn="b"/>
                      <a:r>
                        <a:rPr lang="es-MX" sz="1200" u="none" strike="noStrike" baseline="0" dirty="0" smtClean="0">
                          <a:solidFill>
                            <a:srgbClr val="434343"/>
                          </a:solidFill>
                          <a:effectLst/>
                        </a:rPr>
                        <a:t>Presentación</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3</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1078542"/>
                  </a:ext>
                </a:extLst>
              </a:tr>
              <a:tr h="360040">
                <a:tc>
                  <a:txBody>
                    <a:bodyPr/>
                    <a:lstStyle/>
                    <a:p>
                      <a:pPr algn="l" fontAlgn="b"/>
                      <a:r>
                        <a:rPr lang="es-MX" sz="1200" u="none" strike="noStrike" dirty="0">
                          <a:solidFill>
                            <a:srgbClr val="434343"/>
                          </a:solidFill>
                          <a:effectLst/>
                        </a:rPr>
                        <a:t>Trabajadores asegurados al </a:t>
                      </a:r>
                      <a:r>
                        <a:rPr lang="es-MX" sz="1200" u="none" strike="noStrike" dirty="0" smtClean="0">
                          <a:solidFill>
                            <a:srgbClr val="434343"/>
                          </a:solidFill>
                          <a:effectLst/>
                        </a:rPr>
                        <a:t>IMSS</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4</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9645681"/>
                  </a:ext>
                </a:extLst>
              </a:tr>
              <a:tr h="360040">
                <a:tc>
                  <a:txBody>
                    <a:bodyPr/>
                    <a:lstStyle/>
                    <a:p>
                      <a:pPr algn="l" fontAlgn="b"/>
                      <a:r>
                        <a:rPr lang="es-MX" sz="1200" u="none" strike="noStrike" dirty="0">
                          <a:solidFill>
                            <a:srgbClr val="434343"/>
                          </a:solidFill>
                          <a:effectLst/>
                        </a:rPr>
                        <a:t>Trabajadores asegurados </a:t>
                      </a:r>
                      <a:r>
                        <a:rPr lang="es-MX" sz="1200" u="none" strike="noStrike" dirty="0" smtClean="0">
                          <a:solidFill>
                            <a:srgbClr val="434343"/>
                          </a:solidFill>
                          <a:effectLst/>
                        </a:rPr>
                        <a:t>permanentes</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5</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7699684"/>
                  </a:ext>
                </a:extLst>
              </a:tr>
              <a:tr h="360040">
                <a:tc>
                  <a:txBody>
                    <a:bodyPr/>
                    <a:lstStyle/>
                    <a:p>
                      <a:pPr algn="l" fontAlgn="b"/>
                      <a:r>
                        <a:rPr lang="es-ES" sz="1200" u="none" strike="noStrike" dirty="0">
                          <a:solidFill>
                            <a:srgbClr val="434343"/>
                          </a:solidFill>
                          <a:effectLst/>
                        </a:rPr>
                        <a:t>Trabajadores asegurados permanentes y eventuales urbanos (TPEU</a:t>
                      </a:r>
                      <a:r>
                        <a:rPr lang="es-ES" sz="1200" u="none" strike="noStrike" dirty="0" smtClean="0">
                          <a:solidFill>
                            <a:srgbClr val="434343"/>
                          </a:solidFill>
                          <a:effectLst/>
                        </a:rPr>
                        <a:t>)</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6</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9854197"/>
                  </a:ext>
                </a:extLst>
              </a:tr>
              <a:tr h="396044">
                <a:tc>
                  <a:txBody>
                    <a:bodyPr/>
                    <a:lstStyle/>
                    <a:p>
                      <a:pPr algn="l" fontAlgn="b"/>
                      <a:r>
                        <a:rPr lang="es-MX" sz="1200" u="none" strike="noStrike" dirty="0">
                          <a:solidFill>
                            <a:srgbClr val="434343"/>
                          </a:solidFill>
                          <a:effectLst/>
                        </a:rPr>
                        <a:t>TPEU </a:t>
                      </a:r>
                      <a:r>
                        <a:rPr lang="es-MX" sz="1200" u="none" strike="noStrike" dirty="0" smtClean="0">
                          <a:solidFill>
                            <a:srgbClr val="434343"/>
                          </a:solidFill>
                          <a:effectLst/>
                        </a:rPr>
                        <a:t>2012-2018 </a:t>
                      </a:r>
                      <a:r>
                        <a:rPr lang="es-MX" sz="1200" u="none" strike="noStrike" dirty="0">
                          <a:solidFill>
                            <a:srgbClr val="434343"/>
                          </a:solidFill>
                          <a:effectLst/>
                        </a:rPr>
                        <a:t>en </a:t>
                      </a:r>
                      <a:r>
                        <a:rPr lang="es-MX" sz="1200" u="none" strike="noStrike" dirty="0" smtClean="0">
                          <a:solidFill>
                            <a:srgbClr val="434343"/>
                          </a:solidFill>
                          <a:effectLst/>
                        </a:rPr>
                        <a:t>Chiapas</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7</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1473880"/>
                  </a:ext>
                </a:extLst>
              </a:tr>
              <a:tr h="540060">
                <a:tc>
                  <a:txBody>
                    <a:bodyPr/>
                    <a:lstStyle/>
                    <a:p>
                      <a:pPr algn="l" fontAlgn="b"/>
                      <a:r>
                        <a:rPr lang="es-ES" sz="1200" u="none" strike="noStrike" dirty="0">
                          <a:solidFill>
                            <a:srgbClr val="434343"/>
                          </a:solidFill>
                          <a:effectLst/>
                        </a:rPr>
                        <a:t>Trabajadores Asegurados al IMSS por Sector de Actividad y  Región Socioeconómica en Chiapas </a:t>
                      </a:r>
                      <a:endParaRPr lang="es-ES" sz="1200" u="none" strike="noStrike" dirty="0" smtClean="0">
                        <a:solidFill>
                          <a:srgbClr val="434343"/>
                        </a:solidFill>
                        <a:effectLs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8</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0737766"/>
                  </a:ext>
                </a:extLst>
              </a:tr>
              <a:tr h="360040">
                <a:tc>
                  <a:txBody>
                    <a:bodyPr/>
                    <a:lstStyle/>
                    <a:p>
                      <a:pPr algn="l" fontAlgn="b">
                        <a:buClr>
                          <a:schemeClr val="accent1"/>
                        </a:buClr>
                        <a:buSzPts val="1100"/>
                        <a:buFont typeface="Calibri" panose="020F0502020204030204" pitchFamily="34" charset="0"/>
                        <a:buNone/>
                      </a:pPr>
                      <a:r>
                        <a:rPr lang="es-ES" sz="1200" b="0" i="0" u="none" strike="noStrike" dirty="0" smtClean="0">
                          <a:solidFill>
                            <a:srgbClr val="434343"/>
                          </a:solidFill>
                          <a:effectLst/>
                          <a:latin typeface="+mn-lt"/>
                        </a:rPr>
                        <a:t>Variación de trabajadores afiliados al IMSS por municipio en Chiapas</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9</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2596263"/>
                  </a:ext>
                </a:extLst>
              </a:tr>
              <a:tr h="360040">
                <a:tc>
                  <a:txBody>
                    <a:bodyPr/>
                    <a:lstStyle/>
                    <a:p>
                      <a:pPr algn="l" fontAlgn="b"/>
                      <a:r>
                        <a:rPr lang="es-MX" sz="1200" u="none" strike="noStrike" dirty="0" smtClean="0">
                          <a:solidFill>
                            <a:srgbClr val="434343"/>
                          </a:solidFill>
                          <a:effectLst/>
                        </a:rPr>
                        <a:t>Anexos</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200" u="none" strike="noStrike" dirty="0">
                          <a:solidFill>
                            <a:srgbClr val="434343"/>
                          </a:solidFill>
                          <a:effectLst/>
                        </a:rPr>
                        <a:t>10</a:t>
                      </a:r>
                      <a:endParaRPr lang="es-MX" sz="1200" b="0" i="0" u="none" strike="noStrike" dirty="0">
                        <a:solidFill>
                          <a:srgbClr val="434343"/>
                        </a:solidFill>
                        <a:effectLst/>
                        <a:latin typeface="Calibri" panose="020F0502020204030204" pitchFamily="34" charset="0"/>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8896170"/>
                  </a:ext>
                </a:extLst>
              </a:tr>
              <a:tr h="190500">
                <a:tc>
                  <a:txBody>
                    <a:bodyPr/>
                    <a:lstStyle/>
                    <a:p>
                      <a:pPr algn="l" fontAlgn="b"/>
                      <a:r>
                        <a:rPr lang="es-MX" sz="1200" u="none" strike="noStrike" dirty="0" smtClean="0">
                          <a:solidFill>
                            <a:srgbClr val="434343"/>
                          </a:solidFill>
                          <a:effectLst/>
                        </a:rPr>
                        <a:t>Glosario</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s-MX" sz="1200" u="none" strike="noStrike" dirty="0" smtClean="0">
                        <a:solidFill>
                          <a:srgbClr val="434343"/>
                        </a:solidFill>
                        <a:effectLst/>
                      </a:endParaRPr>
                    </a:p>
                    <a:p>
                      <a:pPr algn="ctr" fontAlgn="b"/>
                      <a:r>
                        <a:rPr lang="es-MX" sz="1200" u="none" strike="noStrike" dirty="0" smtClean="0">
                          <a:solidFill>
                            <a:srgbClr val="434343"/>
                          </a:solidFill>
                          <a:effectLst/>
                        </a:rPr>
                        <a:t>15</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0857750"/>
                  </a:ext>
                </a:extLst>
              </a:tr>
            </a:tbl>
          </a:graphicData>
        </a:graphic>
      </p:graphicFrame>
    </p:spTree>
    <p:extLst>
      <p:ext uri="{BB962C8B-B14F-4D97-AF65-F5344CB8AC3E}">
        <p14:creationId xmlns:p14="http://schemas.microsoft.com/office/powerpoint/2010/main" val="3324710525"/>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9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Helvetica 67 Medium"/>
                <a:cs typeface="Arial" pitchFamily="34" charset="0"/>
              </a:rPr>
              <a:t>Presentación</a:t>
            </a:r>
            <a:endParaRPr lang="es-MX" sz="1600" dirty="0">
              <a:solidFill>
                <a:schemeClr val="bg1"/>
              </a:solidFill>
              <a:latin typeface="Helvetica 67 Medium"/>
              <a:cs typeface="Arial" pitchFamily="34" charset="0"/>
            </a:endParaRPr>
          </a:p>
        </p:txBody>
      </p:sp>
      <p:sp>
        <p:nvSpPr>
          <p:cNvPr id="5" name="8 Rectángulo redondeado"/>
          <p:cNvSpPr/>
          <p:nvPr/>
        </p:nvSpPr>
        <p:spPr>
          <a:xfrm>
            <a:off x="1023450" y="836712"/>
            <a:ext cx="7056784" cy="4680520"/>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434343"/>
                </a:solidFill>
                <a:latin typeface="Helvetica 67 Medium"/>
                <a:cs typeface="Arial" pitchFamily="34" charset="0"/>
              </a:rPr>
              <a:t>En el presente reporte se muestran los datos correspondientes a los Trabajadores Asegurados al Instituto Mexicano del Seguro Social (IMSS) en el estado de Chiapas, al 31 de mayo de 2018, además de una comparación con el país y las entidades federativas.</a:t>
            </a:r>
          </a:p>
          <a:p>
            <a:pPr algn="just"/>
            <a:endParaRPr lang="es-MX" sz="1200" dirty="0" smtClean="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Se da a conocer la dinámica que presentan los datos durante el último año, así como de los datos correspondientes a los trabajadores permanentes urbanos y rurales; y eventuales urbanos (TPEU) y su comparativo con el mes de mayo del año 2012; presentándose también  los datos de trabajadores asegurados por sector económico, por región socioeconómica y de los municipios del Estado.</a:t>
            </a:r>
          </a:p>
          <a:p>
            <a:pPr algn="just"/>
            <a:endParaRPr lang="es-MX" sz="1200" dirty="0" smtClean="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Las fuentes originales de los datos son la Secretaria del Trabajo y Previsión Social (</a:t>
            </a:r>
            <a:r>
              <a:rPr lang="es-MX" sz="1200" dirty="0" err="1" smtClean="0">
                <a:solidFill>
                  <a:srgbClr val="434343"/>
                </a:solidFill>
                <a:latin typeface="Helvetica 67 Medium"/>
                <a:cs typeface="Arial" pitchFamily="34" charset="0"/>
              </a:rPr>
              <a:t>STyPS</a:t>
            </a:r>
            <a:r>
              <a:rPr lang="es-MX" sz="1200" dirty="0" smtClean="0">
                <a:solidFill>
                  <a:srgbClr val="434343"/>
                </a:solidFill>
                <a:latin typeface="Helvetica 67 Medium"/>
                <a:cs typeface="Arial" pitchFamily="34" charset="0"/>
              </a:rPr>
              <a:t>) y </a:t>
            </a:r>
            <a:r>
              <a:rPr lang="es-MX" sz="1200" dirty="0">
                <a:solidFill>
                  <a:srgbClr val="434343"/>
                </a:solidFill>
                <a:latin typeface="Helvetica 67 Medium"/>
                <a:cs typeface="Arial" pitchFamily="34" charset="0"/>
              </a:rPr>
              <a:t>el </a:t>
            </a:r>
            <a:r>
              <a:rPr lang="es-MX" sz="1200" dirty="0" smtClean="0">
                <a:solidFill>
                  <a:srgbClr val="434343"/>
                </a:solidFill>
                <a:latin typeface="Helvetica 67 Medium"/>
                <a:cs typeface="Arial" pitchFamily="34" charset="0"/>
              </a:rPr>
              <a:t>IMSS, los cuales pueden ser consultados en las siguientes ligas: </a:t>
            </a:r>
            <a:r>
              <a:rPr lang="es-ES" sz="1200" dirty="0" smtClean="0">
                <a:solidFill>
                  <a:srgbClr val="434343"/>
                </a:solidFill>
                <a:latin typeface="Helvetica 67 Medium"/>
                <a:cs typeface="Arial" pitchFamily="34" charset="0"/>
                <a:hlinkClick r:id="rId2"/>
              </a:rPr>
              <a:t>http</a:t>
            </a:r>
            <a:r>
              <a:rPr lang="es-ES" sz="1200" dirty="0">
                <a:solidFill>
                  <a:srgbClr val="434343"/>
                </a:solidFill>
                <a:latin typeface="Helvetica 67 Medium"/>
                <a:cs typeface="Arial" pitchFamily="34" charset="0"/>
                <a:hlinkClick r:id="rId2"/>
              </a:rPr>
              <a:t>://</a:t>
            </a:r>
            <a:r>
              <a:rPr lang="es-ES" sz="1200" dirty="0" smtClean="0">
                <a:solidFill>
                  <a:srgbClr val="434343"/>
                </a:solidFill>
                <a:latin typeface="Helvetica 67 Medium"/>
                <a:cs typeface="Arial" pitchFamily="34" charset="0"/>
                <a:hlinkClick r:id="rId2"/>
              </a:rPr>
              <a:t>www.styps.gob.mx/estadisticas</a:t>
            </a:r>
            <a:r>
              <a:rPr lang="es-ES" sz="1200" dirty="0" smtClean="0">
                <a:solidFill>
                  <a:srgbClr val="434343"/>
                </a:solidFill>
                <a:latin typeface="Helvetica 67 Medium"/>
                <a:cs typeface="Arial" pitchFamily="34" charset="0"/>
              </a:rPr>
              <a:t> y </a:t>
            </a:r>
            <a:r>
              <a:rPr lang="es-MX" sz="1200" dirty="0" smtClean="0">
                <a:solidFill>
                  <a:srgbClr val="434343"/>
                </a:solidFill>
                <a:latin typeface="Helvetica 67 Medium"/>
                <a:cs typeface="Arial" pitchFamily="34" charset="0"/>
                <a:hlinkClick r:id="rId3"/>
              </a:rPr>
              <a:t>http</a:t>
            </a:r>
            <a:r>
              <a:rPr lang="es-MX" sz="1200" dirty="0">
                <a:solidFill>
                  <a:srgbClr val="434343"/>
                </a:solidFill>
                <a:latin typeface="Helvetica 67 Medium"/>
                <a:cs typeface="Arial" pitchFamily="34" charset="0"/>
                <a:hlinkClick r:id="rId3"/>
              </a:rPr>
              <a:t>://</a:t>
            </a:r>
            <a:r>
              <a:rPr lang="es-MX" sz="1200" dirty="0" smtClean="0">
                <a:solidFill>
                  <a:srgbClr val="434343"/>
                </a:solidFill>
                <a:latin typeface="Helvetica 67 Medium"/>
                <a:cs typeface="Arial" pitchFamily="34" charset="0"/>
                <a:hlinkClick r:id="rId3"/>
              </a:rPr>
              <a:t>datos.imss.gob.mx/dataset</a:t>
            </a:r>
            <a:endParaRPr lang="es-MX" sz="1200" dirty="0" smtClean="0">
              <a:solidFill>
                <a:srgbClr val="434343"/>
              </a:solidFill>
              <a:latin typeface="Helvetica 67 Medium"/>
              <a:cs typeface="Arial" pitchFamily="34" charset="0"/>
            </a:endParaRPr>
          </a:p>
          <a:p>
            <a:pPr algn="just"/>
            <a:endParaRPr lang="es-MX" sz="1200" dirty="0">
              <a:solidFill>
                <a:srgbClr val="434343"/>
              </a:solidFill>
              <a:latin typeface="Helvetica 67 Medium"/>
              <a:cs typeface="Arial" pitchFamily="34" charset="0"/>
            </a:endParaRPr>
          </a:p>
          <a:p>
            <a:pPr algn="just"/>
            <a:r>
              <a:rPr lang="es-ES" sz="1200" dirty="0" smtClean="0">
                <a:solidFill>
                  <a:srgbClr val="434343"/>
                </a:solidFill>
                <a:latin typeface="Helvetica 67 Medium"/>
                <a:cs typeface="Arial" pitchFamily="34" charset="0"/>
              </a:rPr>
              <a:t>Cabe precisar que la </a:t>
            </a:r>
            <a:r>
              <a:rPr lang="es-ES" sz="1200" dirty="0">
                <a:solidFill>
                  <a:srgbClr val="434343"/>
                </a:solidFill>
                <a:latin typeface="Helvetica 67 Medium"/>
                <a:cs typeface="Arial" pitchFamily="34" charset="0"/>
              </a:rPr>
              <a:t>estadística de asegurados al IMSS puede utilizarse como un indicador del crecimiento del empleo generado por los patrones, sin embargo debe entenderse como la incorporación que hacen los empleadores al régimen de seguridad social de sus o algunos de sus trabajadores, </a:t>
            </a:r>
            <a:r>
              <a:rPr lang="es-ES" sz="1200" dirty="0" smtClean="0">
                <a:solidFill>
                  <a:srgbClr val="434343"/>
                </a:solidFill>
                <a:latin typeface="Helvetica 67 Medium"/>
                <a:cs typeface="Arial" pitchFamily="34" charset="0"/>
              </a:rPr>
              <a:t>y el </a:t>
            </a:r>
            <a:r>
              <a:rPr lang="es-ES" sz="1200" dirty="0">
                <a:solidFill>
                  <a:srgbClr val="434343"/>
                </a:solidFill>
                <a:latin typeface="Helvetica 67 Medium"/>
                <a:cs typeface="Arial" pitchFamily="34" charset="0"/>
              </a:rPr>
              <a:t>incumplimiento a dicha incorporación no esta </a:t>
            </a:r>
            <a:r>
              <a:rPr lang="es-ES" sz="1200" dirty="0" smtClean="0">
                <a:solidFill>
                  <a:srgbClr val="434343"/>
                </a:solidFill>
                <a:latin typeface="Helvetica 67 Medium"/>
                <a:cs typeface="Arial" pitchFamily="34" charset="0"/>
              </a:rPr>
              <a:t>medida, </a:t>
            </a:r>
            <a:r>
              <a:rPr lang="es-ES" sz="1200" dirty="0">
                <a:solidFill>
                  <a:srgbClr val="434343"/>
                </a:solidFill>
                <a:latin typeface="Helvetica 67 Medium"/>
                <a:cs typeface="Arial" pitchFamily="34" charset="0"/>
              </a:rPr>
              <a:t>y por lo tanto el uso de la estadística de asegurados al IMSS como indicador del empleo </a:t>
            </a:r>
            <a:r>
              <a:rPr lang="es-ES" sz="1200" dirty="0" smtClean="0">
                <a:solidFill>
                  <a:srgbClr val="434343"/>
                </a:solidFill>
                <a:latin typeface="Helvetica 67 Medium"/>
                <a:cs typeface="Arial" pitchFamily="34" charset="0"/>
              </a:rPr>
              <a:t>total generado </a:t>
            </a:r>
            <a:r>
              <a:rPr lang="es-ES" sz="1200" dirty="0">
                <a:solidFill>
                  <a:srgbClr val="434343"/>
                </a:solidFill>
                <a:latin typeface="Helvetica 67 Medium"/>
                <a:cs typeface="Arial" pitchFamily="34" charset="0"/>
              </a:rPr>
              <a:t>debe ser tomado con cautela</a:t>
            </a:r>
            <a:r>
              <a:rPr lang="es-ES" sz="1200" dirty="0" smtClean="0">
                <a:solidFill>
                  <a:srgbClr val="434343"/>
                </a:solidFill>
                <a:latin typeface="Helvetica 67 Medium"/>
                <a:cs typeface="Arial" pitchFamily="34" charset="0"/>
              </a:rPr>
              <a:t>.</a:t>
            </a:r>
            <a:endParaRPr lang="es-MX" sz="1200" dirty="0">
              <a:solidFill>
                <a:srgbClr val="434343"/>
              </a:solidFill>
              <a:latin typeface="Helvetica 67 Medium"/>
              <a:cs typeface="Arial" pitchFamily="34" charset="0"/>
            </a:endParaRPr>
          </a:p>
        </p:txBody>
      </p:sp>
      <p:sp>
        <p:nvSpPr>
          <p:cNvPr id="6"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rgbClr val="CC0000"/>
                </a:solidFill>
                <a:latin typeface="Helvetica 67 Medium"/>
                <a:cs typeface="Arial" pitchFamily="34" charset="0"/>
              </a:rPr>
              <a:t>3</a:t>
            </a:r>
          </a:p>
        </p:txBody>
      </p:sp>
    </p:spTree>
    <p:extLst>
      <p:ext uri="{BB962C8B-B14F-4D97-AF65-F5344CB8AC3E}">
        <p14:creationId xmlns:p14="http://schemas.microsoft.com/office/powerpoint/2010/main" val="3586461197"/>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007604" y="6321813"/>
            <a:ext cx="57086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Helvetica 67 Medium"/>
                <a:cs typeface="Arial" pitchFamily="34" charset="0"/>
              </a:rPr>
              <a:t>Fuente:	IMSS</a:t>
            </a:r>
            <a:r>
              <a:rPr lang="es-ES" sz="700" dirty="0">
                <a:latin typeface="Helvetica 67 Medium"/>
                <a:cs typeface="Arial" pitchFamily="34" charset="0"/>
              </a:rPr>
              <a:t>.</a:t>
            </a:r>
            <a:r>
              <a:rPr lang="es-ES" sz="700" baseline="0" dirty="0">
                <a:latin typeface="Helvetica 67 Medium"/>
                <a:cs typeface="Arial" pitchFamily="34" charset="0"/>
              </a:rPr>
              <a:t> Instituto Mexicano del Seguro Social. </a:t>
            </a:r>
            <a:r>
              <a:rPr lang="es-ES" sz="700" dirty="0">
                <a:latin typeface="Helvetica 67 Medium"/>
                <a:cs typeface="Arial" pitchFamily="34" charset="0"/>
              </a:rPr>
              <a:t>http://</a:t>
            </a:r>
            <a:r>
              <a:rPr lang="es-ES" sz="700" dirty="0" smtClean="0">
                <a:latin typeface="Helvetica 67 Medium"/>
                <a:cs typeface="Arial" pitchFamily="34" charset="0"/>
              </a:rPr>
              <a:t>www.imss.gob.mx/conoce-al-imss/cubos</a:t>
            </a:r>
            <a:r>
              <a:rPr lang="es-ES" sz="700" dirty="0">
                <a:latin typeface="Helvetica 67 Medium"/>
                <a:cs typeface="Arial" pitchFamily="34" charset="0"/>
              </a:rPr>
              <a:t> ; </a:t>
            </a:r>
            <a:r>
              <a:rPr lang="es-ES" sz="700" dirty="0" smtClean="0">
                <a:latin typeface="Helvetica 67 Medium"/>
                <a:cs typeface="Arial" pitchFamily="34" charset="0"/>
              </a:rPr>
              <a:t>datos.imss.gob.mx/</a:t>
            </a:r>
            <a:r>
              <a:rPr lang="es-ES" sz="700" dirty="0" err="1" smtClean="0">
                <a:latin typeface="Helvetica 67 Medium"/>
                <a:cs typeface="Arial" pitchFamily="34" charset="0"/>
              </a:rPr>
              <a:t>tags</a:t>
            </a:r>
            <a:r>
              <a:rPr lang="es-ES" sz="700" dirty="0" smtClean="0">
                <a:latin typeface="Helvetica 67 Medium"/>
                <a:cs typeface="Arial" pitchFamily="34" charset="0"/>
              </a:rPr>
              <a:t>/asegurados</a:t>
            </a:r>
            <a:endParaRPr lang="es-ES" sz="700" baseline="0" dirty="0">
              <a:latin typeface="Helvetica 67 Medium"/>
              <a:cs typeface="Arial" pitchFamily="34" charset="0"/>
            </a:endParaRPr>
          </a:p>
        </p:txBody>
      </p:sp>
      <p:sp>
        <p:nvSpPr>
          <p:cNvPr id="10" name="9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Helvetica 67 Medium"/>
                <a:cs typeface="Arial" pitchFamily="34" charset="0"/>
              </a:rPr>
              <a:t>Trabajadores asegurados al IMSS en Chiapas</a:t>
            </a:r>
            <a:endParaRPr lang="es-MX" sz="1600" dirty="0">
              <a:solidFill>
                <a:schemeClr val="bg1"/>
              </a:solidFill>
              <a:latin typeface="Helvetica 67 Medium"/>
              <a:cs typeface="Arial" pitchFamily="34" charset="0"/>
            </a:endParaRPr>
          </a:p>
        </p:txBody>
      </p:sp>
      <p:sp>
        <p:nvSpPr>
          <p:cNvPr id="9" name="8 Rectángulo redondeado"/>
          <p:cNvSpPr/>
          <p:nvPr/>
        </p:nvSpPr>
        <p:spPr>
          <a:xfrm>
            <a:off x="786717" y="3356992"/>
            <a:ext cx="7452828" cy="255628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MX" sz="1200" dirty="0" smtClean="0">
                <a:solidFill>
                  <a:srgbClr val="434343"/>
                </a:solidFill>
                <a:latin typeface="Helvetica 67 Medium"/>
                <a:cs typeface="Arial" pitchFamily="34" charset="0"/>
              </a:rPr>
              <a:t>De acuerdo a los datos presentados por el IMSS al 31 de mayo de 2018, a nivel nacional se contaba con un total de 19´908,072 trabajadores asegurados a este instituto, registrándose un aumento de 0.17% en relación al mes anterior, que equivale a 33,966 trabajadores más.</a:t>
            </a:r>
          </a:p>
          <a:p>
            <a:pPr algn="just"/>
            <a:endParaRPr lang="es-MX" sz="1200" dirty="0" smtClean="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En el estado de Chiapas para el mismo mes, se registraron 223,360 trabajadores asegurados al IMSS, de los cuales 64% son hombres y 36% son mujeres; que representan 1.12% del total nacional. En comparación con el mes anterior, se registró un aumento de 0.15% que representa 324 asegurados más. </a:t>
            </a:r>
          </a:p>
          <a:p>
            <a:pPr algn="just"/>
            <a:endParaRPr lang="es-ES" sz="1200" dirty="0" smtClean="0">
              <a:solidFill>
                <a:srgbClr val="434343"/>
              </a:solidFill>
              <a:latin typeface="Helvetica 67 Medium"/>
              <a:cs typeface="Arial" pitchFamily="34" charset="0"/>
            </a:endParaRPr>
          </a:p>
          <a:p>
            <a:pPr algn="just"/>
            <a:r>
              <a:rPr lang="es-ES" sz="1200" dirty="0" smtClean="0">
                <a:solidFill>
                  <a:srgbClr val="434343"/>
                </a:solidFill>
                <a:latin typeface="Helvetica 67 Medium"/>
                <a:cs typeface="Arial" pitchFamily="34" charset="0"/>
              </a:rPr>
              <a:t>Comparado con el mes de mayo de 2017 en Chiapas el número de asegurados registró un aumento de 1.9% lo que significa 4,219 asegurados, siendo el mes más alto en lo que va del año.</a:t>
            </a:r>
          </a:p>
          <a:p>
            <a:pPr algn="just"/>
            <a:endParaRPr lang="es-ES" sz="1200" dirty="0" smtClean="0">
              <a:solidFill>
                <a:srgbClr val="434343"/>
              </a:solidFill>
              <a:latin typeface="Helvetica 67 Medium"/>
              <a:cs typeface="Arial" pitchFamily="34" charset="0"/>
            </a:endParaRPr>
          </a:p>
          <a:p>
            <a:pPr algn="just"/>
            <a:r>
              <a:rPr lang="es-MX" sz="1200" dirty="0">
                <a:solidFill>
                  <a:srgbClr val="434343"/>
                </a:solidFill>
                <a:latin typeface="Helvetica 67 Medium"/>
                <a:cs typeface="Arial" pitchFamily="34" charset="0"/>
              </a:rPr>
              <a:t>Si deseas consultar el tabulado completo con los datos de Asegurados al IMSS desde el año 2010, haz click </a:t>
            </a:r>
            <a:r>
              <a:rPr lang="es-MX" sz="1200" dirty="0" smtClean="0">
                <a:solidFill>
                  <a:srgbClr val="434343"/>
                </a:solidFill>
                <a:latin typeface="Helvetica 67 Medium"/>
                <a:cs typeface="Arial" pitchFamily="34" charset="0"/>
                <a:hlinkClick r:id="rId3"/>
              </a:rPr>
              <a:t>aquí</a:t>
            </a:r>
            <a:endParaRPr lang="es-MX" sz="1200" dirty="0">
              <a:solidFill>
                <a:srgbClr val="434343"/>
              </a:solidFill>
              <a:latin typeface="Helvetica 67 Medium"/>
              <a:cs typeface="Arial" pitchFamily="34" charset="0"/>
            </a:endParaRPr>
          </a:p>
        </p:txBody>
      </p:sp>
      <p:sp>
        <p:nvSpPr>
          <p:cNvPr id="8"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4</a:t>
            </a:r>
            <a:endParaRPr lang="es-MX" sz="1200" dirty="0">
              <a:solidFill>
                <a:srgbClr val="CC0000"/>
              </a:solidFill>
              <a:latin typeface="Helvetica 67 Medium"/>
              <a:cs typeface="Arial" pitchFamily="34" charset="0"/>
            </a:endParaRPr>
          </a:p>
        </p:txBody>
      </p:sp>
      <p:graphicFrame>
        <p:nvGraphicFramePr>
          <p:cNvPr id="11" name="2 Gráfico"/>
          <p:cNvGraphicFramePr>
            <a:graphicFrameLocks/>
          </p:cNvGraphicFramePr>
          <p:nvPr>
            <p:extLst>
              <p:ext uri="{D42A27DB-BD31-4B8C-83A1-F6EECF244321}">
                <p14:modId xmlns:p14="http://schemas.microsoft.com/office/powerpoint/2010/main" val="211967601"/>
              </p:ext>
            </p:extLst>
          </p:nvPr>
        </p:nvGraphicFramePr>
        <p:xfrm>
          <a:off x="710005" y="692696"/>
          <a:ext cx="7606252" cy="26642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5152786"/>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69584" y="4401108"/>
            <a:ext cx="7200800" cy="136815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434343"/>
                </a:solidFill>
                <a:latin typeface="Helvetica 67 Medium"/>
                <a:cs typeface="Arial" pitchFamily="34" charset="0"/>
              </a:rPr>
              <a:t>De los 223,360 </a:t>
            </a:r>
            <a:r>
              <a:rPr lang="es-MX" sz="1200" dirty="0">
                <a:solidFill>
                  <a:srgbClr val="434343"/>
                </a:solidFill>
                <a:latin typeface="Helvetica 67 Medium"/>
                <a:cs typeface="Arial" pitchFamily="34" charset="0"/>
              </a:rPr>
              <a:t>trabajadores asegurados al </a:t>
            </a:r>
            <a:r>
              <a:rPr lang="es-MX" sz="1200" dirty="0" smtClean="0">
                <a:solidFill>
                  <a:srgbClr val="434343"/>
                </a:solidFill>
                <a:latin typeface="Helvetica 67 Medium"/>
                <a:cs typeface="Arial" pitchFamily="34" charset="0"/>
              </a:rPr>
              <a:t>IMSS en Chiapas, 199,719 son </a:t>
            </a:r>
            <a:r>
              <a:rPr lang="es-MX" sz="1200" dirty="0">
                <a:solidFill>
                  <a:srgbClr val="434343"/>
                </a:solidFill>
                <a:latin typeface="Helvetica 67 Medium"/>
                <a:cs typeface="Arial" pitchFamily="34" charset="0"/>
              </a:rPr>
              <a:t>trabajadores permanentes (urbanos y del campo), cifra que </a:t>
            </a:r>
            <a:r>
              <a:rPr lang="es-MX" sz="1200" dirty="0" smtClean="0">
                <a:solidFill>
                  <a:srgbClr val="434343"/>
                </a:solidFill>
                <a:latin typeface="Helvetica 67 Medium"/>
                <a:cs typeface="Arial" pitchFamily="34" charset="0"/>
              </a:rPr>
              <a:t>representa 89.42% </a:t>
            </a:r>
            <a:r>
              <a:rPr lang="es-MX" sz="1200" dirty="0">
                <a:solidFill>
                  <a:srgbClr val="434343"/>
                </a:solidFill>
                <a:latin typeface="Helvetica 67 Medium"/>
                <a:cs typeface="Arial" pitchFamily="34" charset="0"/>
              </a:rPr>
              <a:t>de los trabajadores afiliados a esta </a:t>
            </a:r>
            <a:r>
              <a:rPr lang="es-MX" sz="1200" dirty="0" smtClean="0">
                <a:solidFill>
                  <a:srgbClr val="434343"/>
                </a:solidFill>
                <a:latin typeface="Helvetica 67 Medium"/>
                <a:cs typeface="Arial" pitchFamily="34" charset="0"/>
              </a:rPr>
              <a:t>institución y </a:t>
            </a:r>
            <a:r>
              <a:rPr lang="es-MX" sz="1200" dirty="0">
                <a:solidFill>
                  <a:srgbClr val="434343"/>
                </a:solidFill>
                <a:latin typeface="Helvetica 67 Medium"/>
                <a:cs typeface="Arial" pitchFamily="34" charset="0"/>
              </a:rPr>
              <a:t>ubica al estado en el </a:t>
            </a:r>
            <a:r>
              <a:rPr lang="es-MX" sz="1200" dirty="0" smtClean="0">
                <a:solidFill>
                  <a:srgbClr val="434343"/>
                </a:solidFill>
                <a:latin typeface="Helvetica 67 Medium"/>
                <a:cs typeface="Arial" pitchFamily="34" charset="0"/>
              </a:rPr>
              <a:t>séptimo lugar en </a:t>
            </a:r>
            <a:r>
              <a:rPr lang="es-MX" sz="1200" dirty="0">
                <a:solidFill>
                  <a:srgbClr val="434343"/>
                </a:solidFill>
                <a:latin typeface="Helvetica 67 Medium"/>
                <a:cs typeface="Arial" pitchFamily="34" charset="0"/>
              </a:rPr>
              <a:t>el contexto nacional </a:t>
            </a:r>
            <a:r>
              <a:rPr lang="es-MX" sz="1200" dirty="0" smtClean="0">
                <a:solidFill>
                  <a:srgbClr val="434343"/>
                </a:solidFill>
                <a:latin typeface="Helvetica 67 Medium"/>
                <a:cs typeface="Arial" pitchFamily="34" charset="0"/>
              </a:rPr>
              <a:t>en </a:t>
            </a:r>
            <a:r>
              <a:rPr lang="es-MX" sz="1200" dirty="0">
                <a:solidFill>
                  <a:srgbClr val="434343"/>
                </a:solidFill>
                <a:latin typeface="Helvetica 67 Medium"/>
                <a:cs typeface="Arial" pitchFamily="34" charset="0"/>
              </a:rPr>
              <a:t>este </a:t>
            </a:r>
            <a:r>
              <a:rPr lang="es-MX" sz="1200" dirty="0" smtClean="0">
                <a:solidFill>
                  <a:srgbClr val="434343"/>
                </a:solidFill>
                <a:latin typeface="Helvetica 67 Medium"/>
                <a:cs typeface="Arial" pitchFamily="34" charset="0"/>
              </a:rPr>
              <a:t>rubro, por arriba </a:t>
            </a:r>
            <a:r>
              <a:rPr lang="es-MX" sz="1200" dirty="0">
                <a:solidFill>
                  <a:srgbClr val="434343"/>
                </a:solidFill>
                <a:latin typeface="Helvetica 67 Medium"/>
                <a:cs typeface="Arial" pitchFamily="34" charset="0"/>
              </a:rPr>
              <a:t>de entidades </a:t>
            </a:r>
            <a:r>
              <a:rPr lang="es-MX" sz="1200" dirty="0" smtClean="0">
                <a:solidFill>
                  <a:srgbClr val="434343"/>
                </a:solidFill>
                <a:latin typeface="Helvetica 67 Medium"/>
                <a:cs typeface="Arial" pitchFamily="34" charset="0"/>
              </a:rPr>
              <a:t>como Tamaulipas, Coahuila y Oaxaca, así como del promedio nacional de 85.55%.</a:t>
            </a:r>
          </a:p>
          <a:p>
            <a:pPr algn="just"/>
            <a:endParaRPr lang="es-MX" sz="1200" dirty="0" smtClean="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Respecto al mes anterior se registra un incremento de 0.5% de asegurados permanentes, es decir 997 más. </a:t>
            </a:r>
            <a:endParaRPr lang="es-ES" sz="1200" dirty="0">
              <a:solidFill>
                <a:srgbClr val="434343"/>
              </a:solidFill>
              <a:latin typeface="Helvetica 67 Medium"/>
              <a:cs typeface="Arial" pitchFamily="34" charset="0"/>
            </a:endParaRPr>
          </a:p>
        </p:txBody>
      </p:sp>
      <p:sp>
        <p:nvSpPr>
          <p:cNvPr id="9" name="8 CuadroTexto"/>
          <p:cNvSpPr txBox="1"/>
          <p:nvPr/>
        </p:nvSpPr>
        <p:spPr>
          <a:xfrm>
            <a:off x="1331640" y="116632"/>
            <a:ext cx="6444716" cy="338554"/>
          </a:xfrm>
          <a:prstGeom prst="rect">
            <a:avLst/>
          </a:prstGeom>
          <a:noFill/>
        </p:spPr>
        <p:txBody>
          <a:bodyPr wrap="square" rtlCol="0">
            <a:spAutoFit/>
          </a:bodyPr>
          <a:lstStyle/>
          <a:p>
            <a:pPr algn="ctr"/>
            <a:r>
              <a:rPr lang="es-MX" sz="1600" dirty="0" smtClean="0">
                <a:solidFill>
                  <a:schemeClr val="bg1"/>
                </a:solidFill>
                <a:latin typeface="Helvetica 67 Medium"/>
                <a:cs typeface="Arial" pitchFamily="34" charset="0"/>
              </a:rPr>
              <a:t>Trabajadores asegurados permanentes</a:t>
            </a:r>
            <a:endParaRPr lang="es-MX" sz="1600" dirty="0">
              <a:solidFill>
                <a:schemeClr val="bg1"/>
              </a:solidFill>
              <a:latin typeface="Helvetica 67 Medium"/>
              <a:cs typeface="Arial" pitchFamily="34" charset="0"/>
            </a:endParaRPr>
          </a:p>
        </p:txBody>
      </p:sp>
      <p:sp>
        <p:nvSpPr>
          <p:cNvPr id="12" name="11 CuadroTexto"/>
          <p:cNvSpPr txBox="1"/>
          <p:nvPr/>
        </p:nvSpPr>
        <p:spPr>
          <a:xfrm>
            <a:off x="969584" y="6318132"/>
            <a:ext cx="2327881"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700" dirty="0" smtClean="0">
                <a:solidFill>
                  <a:srgbClr val="434343"/>
                </a:solidFill>
                <a:latin typeface="Helvetica 67 Medium"/>
                <a:cs typeface="Arial" pitchFamily="34" charset="0"/>
              </a:rPr>
              <a:t>Fuente: </a:t>
            </a:r>
            <a:r>
              <a:rPr lang="es-ES" sz="700" dirty="0" smtClean="0">
                <a:latin typeface="Helvetica 67 Medium"/>
                <a:cs typeface="Arial" pitchFamily="34" charset="0"/>
              </a:rPr>
              <a:t>STYPS</a:t>
            </a:r>
            <a:r>
              <a:rPr lang="es-ES" sz="700" dirty="0">
                <a:latin typeface="Helvetica 67 Medium"/>
                <a:cs typeface="Arial" pitchFamily="34" charset="0"/>
              </a:rPr>
              <a:t>. http://www.styps.gob.mx/estadisticas</a:t>
            </a:r>
            <a:endParaRPr lang="es-ES" sz="700" dirty="0">
              <a:solidFill>
                <a:srgbClr val="434343"/>
              </a:solidFill>
              <a:latin typeface="Helvetica 67 Medium"/>
              <a:cs typeface="Arial" pitchFamily="34" charset="0"/>
            </a:endParaRPr>
          </a:p>
        </p:txBody>
      </p:sp>
      <p:sp>
        <p:nvSpPr>
          <p:cNvPr id="6"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5</a:t>
            </a:r>
            <a:endParaRPr lang="es-MX" sz="1200" dirty="0">
              <a:solidFill>
                <a:srgbClr val="CC0000"/>
              </a:solidFill>
              <a:latin typeface="Helvetica 67 Medium"/>
              <a:cs typeface="Arial" pitchFamily="34" charset="0"/>
            </a:endParaRPr>
          </a:p>
        </p:txBody>
      </p:sp>
      <p:graphicFrame>
        <p:nvGraphicFramePr>
          <p:cNvPr id="8" name="2 Gráfico"/>
          <p:cNvGraphicFramePr>
            <a:graphicFrameLocks/>
          </p:cNvGraphicFramePr>
          <p:nvPr>
            <p:extLst>
              <p:ext uri="{D42A27DB-BD31-4B8C-83A1-F6EECF244321}">
                <p14:modId xmlns:p14="http://schemas.microsoft.com/office/powerpoint/2010/main" val="1367753133"/>
              </p:ext>
            </p:extLst>
          </p:nvPr>
        </p:nvGraphicFramePr>
        <p:xfrm>
          <a:off x="969584" y="836712"/>
          <a:ext cx="7200800"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0730030"/>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790411" y="4504992"/>
            <a:ext cx="7452829" cy="133627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rgbClr val="434343"/>
                </a:solidFill>
                <a:latin typeface="Helvetica 67 Medium"/>
                <a:cs typeface="Arial" pitchFamily="34" charset="0"/>
              </a:rPr>
              <a:t>Uno de los indicadores </a:t>
            </a:r>
            <a:r>
              <a:rPr lang="es-MX" sz="1200" dirty="0" smtClean="0">
                <a:solidFill>
                  <a:srgbClr val="434343"/>
                </a:solidFill>
                <a:latin typeface="Helvetica 67 Medium"/>
                <a:cs typeface="Arial" pitchFamily="34" charset="0"/>
              </a:rPr>
              <a:t>para </a:t>
            </a:r>
            <a:r>
              <a:rPr lang="es-MX" sz="1200" dirty="0">
                <a:solidFill>
                  <a:srgbClr val="434343"/>
                </a:solidFill>
                <a:latin typeface="Helvetica 67 Medium"/>
                <a:cs typeface="Arial" pitchFamily="34" charset="0"/>
              </a:rPr>
              <a:t>medir </a:t>
            </a:r>
            <a:r>
              <a:rPr lang="es-MX" sz="1200" dirty="0" smtClean="0">
                <a:solidFill>
                  <a:srgbClr val="434343"/>
                </a:solidFill>
                <a:latin typeface="Helvetica 67 Medium"/>
                <a:cs typeface="Arial" pitchFamily="34" charset="0"/>
              </a:rPr>
              <a:t>el empleo es la variación absoluta de los trabajadores </a:t>
            </a:r>
            <a:r>
              <a:rPr lang="es-MX" sz="1200" dirty="0">
                <a:solidFill>
                  <a:srgbClr val="434343"/>
                </a:solidFill>
                <a:latin typeface="Helvetica 67 Medium"/>
                <a:cs typeface="Arial" pitchFamily="34" charset="0"/>
              </a:rPr>
              <a:t>permanentes </a:t>
            </a:r>
            <a:r>
              <a:rPr lang="es-MX" sz="1200" dirty="0" smtClean="0">
                <a:solidFill>
                  <a:srgbClr val="434343"/>
                </a:solidFill>
                <a:latin typeface="Helvetica 67 Medium"/>
                <a:cs typeface="Arial" pitchFamily="34" charset="0"/>
              </a:rPr>
              <a:t>totales (urbanos y del campo) y los eventuales </a:t>
            </a:r>
            <a:r>
              <a:rPr lang="es-MX" sz="1200" dirty="0">
                <a:solidFill>
                  <a:srgbClr val="434343"/>
                </a:solidFill>
                <a:latin typeface="Helvetica 67 Medium"/>
                <a:cs typeface="Arial" pitchFamily="34" charset="0"/>
              </a:rPr>
              <a:t>urbanos </a:t>
            </a:r>
            <a:r>
              <a:rPr lang="es-MX" sz="1200" dirty="0" smtClean="0">
                <a:solidFill>
                  <a:srgbClr val="434343"/>
                </a:solidFill>
                <a:latin typeface="Helvetica 67 Medium"/>
                <a:cs typeface="Arial" pitchFamily="34" charset="0"/>
              </a:rPr>
              <a:t>(TPEU). Comparando el total de trabajadores en esta categoría, en Chiapas, de mayo de 2017 a mayo de 2018, se registró un aumento de 1.77% equivalente a 3,830 trabajadores más.</a:t>
            </a:r>
          </a:p>
          <a:p>
            <a:pPr algn="just"/>
            <a:endParaRPr lang="es-MX" sz="1200" dirty="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De los estados petroleros de la región Sur-sureste, Tabasco es el que registra la mayor caída </a:t>
            </a:r>
            <a:r>
              <a:rPr lang="es-MX" sz="1200" dirty="0">
                <a:solidFill>
                  <a:srgbClr val="434343"/>
                </a:solidFill>
                <a:latin typeface="Helvetica 67 Medium"/>
                <a:cs typeface="Arial" pitchFamily="34" charset="0"/>
              </a:rPr>
              <a:t>de trabajadores en esta </a:t>
            </a:r>
            <a:r>
              <a:rPr lang="es-MX" sz="1200" dirty="0" smtClean="0">
                <a:solidFill>
                  <a:srgbClr val="434343"/>
                </a:solidFill>
                <a:latin typeface="Helvetica 67 Medium"/>
                <a:cs typeface="Arial" pitchFamily="34" charset="0"/>
              </a:rPr>
              <a:t>condición, </a:t>
            </a:r>
            <a:r>
              <a:rPr lang="es-MX" sz="1200" dirty="0">
                <a:solidFill>
                  <a:srgbClr val="434343"/>
                </a:solidFill>
                <a:latin typeface="Helvetica 67 Medium"/>
                <a:cs typeface="Arial" pitchFamily="34" charset="0"/>
              </a:rPr>
              <a:t>tanto </a:t>
            </a:r>
            <a:r>
              <a:rPr lang="es-MX" sz="1200" dirty="0" smtClean="0">
                <a:solidFill>
                  <a:srgbClr val="434343"/>
                </a:solidFill>
                <a:latin typeface="Helvetica 67 Medium"/>
                <a:cs typeface="Arial" pitchFamily="34" charset="0"/>
              </a:rPr>
              <a:t>en la región como a nivel nacional con 1.63%.</a:t>
            </a:r>
            <a:endParaRPr lang="es-MX" sz="1200" dirty="0">
              <a:solidFill>
                <a:srgbClr val="434343"/>
              </a:solidFill>
              <a:latin typeface="Helvetica 67 Medium"/>
              <a:cs typeface="Arial" pitchFamily="34" charset="0"/>
            </a:endParaRPr>
          </a:p>
        </p:txBody>
      </p:sp>
      <p:sp>
        <p:nvSpPr>
          <p:cNvPr id="8" name="7 CuadroTexto"/>
          <p:cNvSpPr txBox="1"/>
          <p:nvPr/>
        </p:nvSpPr>
        <p:spPr>
          <a:xfrm>
            <a:off x="986027" y="6257409"/>
            <a:ext cx="8037778" cy="42062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800" baseline="30000" dirty="0" smtClean="0">
                <a:solidFill>
                  <a:srgbClr val="434343"/>
                </a:solidFill>
                <a:latin typeface="Helvetica 67 Medium"/>
                <a:cs typeface="Arial" pitchFamily="34" charset="0"/>
              </a:rPr>
              <a:t>1 </a:t>
            </a:r>
            <a:r>
              <a:rPr lang="es-ES" sz="800" dirty="0" smtClean="0">
                <a:solidFill>
                  <a:srgbClr val="434343"/>
                </a:solidFill>
                <a:latin typeface="Helvetica 67 Medium"/>
                <a:cs typeface="Arial" pitchFamily="34" charset="0"/>
              </a:rPr>
              <a:t>En esta </a:t>
            </a:r>
            <a:r>
              <a:rPr lang="es-ES" sz="800" dirty="0">
                <a:solidFill>
                  <a:srgbClr val="434343"/>
                </a:solidFill>
                <a:latin typeface="Helvetica 67 Medium"/>
                <a:cs typeface="Arial" pitchFamily="34" charset="0"/>
              </a:rPr>
              <a:t>clasificación se consideran los trabajadores permanentes del campo y urbanos y los eventuales urbanos </a:t>
            </a:r>
            <a:r>
              <a:rPr lang="es-ES" sz="800" dirty="0" smtClean="0">
                <a:solidFill>
                  <a:srgbClr val="434343"/>
                </a:solidFill>
                <a:latin typeface="Helvetica 67 Medium"/>
                <a:cs typeface="Arial" pitchFamily="34" charset="0"/>
              </a:rPr>
              <a:t>pero </a:t>
            </a:r>
            <a:r>
              <a:rPr lang="es-ES" sz="800" dirty="0">
                <a:solidFill>
                  <a:srgbClr val="434343"/>
                </a:solidFill>
                <a:latin typeface="Helvetica 67 Medium"/>
                <a:cs typeface="Arial" pitchFamily="34" charset="0"/>
              </a:rPr>
              <a:t>se excluyen los trabajadores eventuales del campo</a:t>
            </a:r>
            <a:r>
              <a:rPr lang="es-ES" sz="800" dirty="0" smtClean="0">
                <a:solidFill>
                  <a:srgbClr val="434343"/>
                </a:solidFill>
                <a:latin typeface="Helvetica 67 Medium"/>
                <a:cs typeface="Arial" pitchFamily="34" charset="0"/>
              </a:rPr>
              <a:t>.</a:t>
            </a:r>
          </a:p>
          <a:p>
            <a:pPr algn="just"/>
            <a:r>
              <a:rPr lang="es-ES" sz="800" dirty="0" smtClean="0">
                <a:solidFill>
                  <a:srgbClr val="434343"/>
                </a:solidFill>
                <a:latin typeface="Helvetica 67 Medium"/>
                <a:cs typeface="Arial" pitchFamily="34" charset="0"/>
              </a:rPr>
              <a:t>  Fuente</a:t>
            </a:r>
            <a:r>
              <a:rPr lang="es-ES" sz="800" dirty="0">
                <a:solidFill>
                  <a:srgbClr val="434343"/>
                </a:solidFill>
                <a:latin typeface="Helvetica 67 Medium"/>
                <a:cs typeface="Arial" pitchFamily="34" charset="0"/>
              </a:rPr>
              <a:t>: STYPS. http://www.styps.gob.mx/estadisticas</a:t>
            </a:r>
          </a:p>
          <a:p>
            <a:pPr algn="just"/>
            <a:endParaRPr lang="es-ES" sz="800" baseline="30000" dirty="0">
              <a:solidFill>
                <a:srgbClr val="434343"/>
              </a:solidFill>
              <a:latin typeface="Helvetica 67 Medium"/>
              <a:cs typeface="Arial" pitchFamily="34" charset="0"/>
            </a:endParaRPr>
          </a:p>
        </p:txBody>
      </p:sp>
      <p:sp>
        <p:nvSpPr>
          <p:cNvPr id="10" name="9 CuadroTexto"/>
          <p:cNvSpPr txBox="1"/>
          <p:nvPr/>
        </p:nvSpPr>
        <p:spPr>
          <a:xfrm>
            <a:off x="1294468" y="-27384"/>
            <a:ext cx="6444716" cy="338554"/>
          </a:xfrm>
          <a:prstGeom prst="rect">
            <a:avLst/>
          </a:prstGeom>
          <a:noFill/>
        </p:spPr>
        <p:txBody>
          <a:bodyPr wrap="square" rtlCol="0">
            <a:spAutoFit/>
          </a:bodyPr>
          <a:lstStyle/>
          <a:p>
            <a:pPr algn="ctr"/>
            <a:r>
              <a:rPr lang="es-MX" sz="1600" dirty="0" smtClean="0">
                <a:solidFill>
                  <a:schemeClr val="bg1"/>
                </a:solidFill>
                <a:latin typeface="Helvetica 67 Medium"/>
                <a:cs typeface="Arial" pitchFamily="34" charset="0"/>
              </a:rPr>
              <a:t>Trabajadores permanentes y eventuales urbanos (TPEU)</a:t>
            </a:r>
            <a:r>
              <a:rPr lang="es-MX" sz="1600" baseline="30000" dirty="0" smtClean="0">
                <a:solidFill>
                  <a:schemeClr val="bg1"/>
                </a:solidFill>
                <a:latin typeface="Helvetica 67 Medium"/>
                <a:cs typeface="Arial" pitchFamily="34" charset="0"/>
              </a:rPr>
              <a:t>1</a:t>
            </a:r>
            <a:r>
              <a:rPr lang="es-MX" sz="1600" dirty="0" smtClean="0">
                <a:solidFill>
                  <a:schemeClr val="bg1"/>
                </a:solidFill>
                <a:latin typeface="Helvetica 67 Medium"/>
                <a:cs typeface="Arial" pitchFamily="34" charset="0"/>
              </a:rPr>
              <a:t> </a:t>
            </a:r>
          </a:p>
        </p:txBody>
      </p:sp>
      <p:sp>
        <p:nvSpPr>
          <p:cNvPr id="12"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6</a:t>
            </a:r>
            <a:endParaRPr lang="es-MX" sz="1200" dirty="0">
              <a:solidFill>
                <a:srgbClr val="CC0000"/>
              </a:solidFill>
              <a:latin typeface="Helvetica 67 Medium"/>
              <a:cs typeface="Arial" pitchFamily="34" charset="0"/>
            </a:endParaRPr>
          </a:p>
        </p:txBody>
      </p:sp>
      <p:graphicFrame>
        <p:nvGraphicFramePr>
          <p:cNvPr id="11" name="1 Gráfico"/>
          <p:cNvGraphicFramePr>
            <a:graphicFrameLocks/>
          </p:cNvGraphicFramePr>
          <p:nvPr>
            <p:extLst>
              <p:ext uri="{D42A27DB-BD31-4B8C-83A1-F6EECF244321}">
                <p14:modId xmlns:p14="http://schemas.microsoft.com/office/powerpoint/2010/main" val="3777315799"/>
              </p:ext>
            </p:extLst>
          </p:nvPr>
        </p:nvGraphicFramePr>
        <p:xfrm>
          <a:off x="646825" y="863130"/>
          <a:ext cx="7740000" cy="349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0976407"/>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331640" y="8620"/>
            <a:ext cx="6444716" cy="584775"/>
          </a:xfrm>
          <a:prstGeom prst="rect">
            <a:avLst/>
          </a:prstGeom>
          <a:noFill/>
        </p:spPr>
        <p:txBody>
          <a:bodyPr wrap="square" rtlCol="0">
            <a:spAutoFit/>
          </a:bodyPr>
          <a:lstStyle/>
          <a:p>
            <a:pPr algn="ctr"/>
            <a:r>
              <a:rPr lang="es-MX" sz="1600" dirty="0">
                <a:solidFill>
                  <a:schemeClr val="bg1"/>
                </a:solidFill>
                <a:latin typeface="Helvetica 67 Medium"/>
              </a:rPr>
              <a:t>Trabajadores permanentes y eventuales urbanos (TPEU</a:t>
            </a:r>
            <a:r>
              <a:rPr lang="es-MX" sz="1600" dirty="0" smtClean="0">
                <a:solidFill>
                  <a:schemeClr val="bg1"/>
                </a:solidFill>
                <a:latin typeface="Helvetica 67 Medium"/>
              </a:rPr>
              <a:t>) </a:t>
            </a:r>
            <a:endParaRPr lang="es-MX" sz="1600" dirty="0">
              <a:solidFill>
                <a:schemeClr val="bg1"/>
              </a:solidFill>
              <a:latin typeface="Helvetica 67 Medium"/>
            </a:endParaRPr>
          </a:p>
          <a:p>
            <a:pPr algn="ctr"/>
            <a:r>
              <a:rPr lang="fr-FR" sz="1600" dirty="0" smtClean="0">
                <a:solidFill>
                  <a:schemeClr val="bg1"/>
                </a:solidFill>
                <a:latin typeface="Helvetica 67 Medium"/>
              </a:rPr>
              <a:t> </a:t>
            </a:r>
            <a:r>
              <a:rPr lang="fr-FR" sz="1600" dirty="0">
                <a:solidFill>
                  <a:schemeClr val="bg1"/>
                </a:solidFill>
                <a:latin typeface="Helvetica 67 Medium"/>
              </a:rPr>
              <a:t>2012 - </a:t>
            </a:r>
            <a:r>
              <a:rPr lang="fr-FR" sz="1600" dirty="0" smtClean="0">
                <a:solidFill>
                  <a:schemeClr val="bg1"/>
                </a:solidFill>
                <a:latin typeface="Helvetica 67 Medium"/>
              </a:rPr>
              <a:t>2018 </a:t>
            </a:r>
            <a:r>
              <a:rPr lang="fr-FR" sz="1600" dirty="0">
                <a:solidFill>
                  <a:schemeClr val="bg1"/>
                </a:solidFill>
                <a:latin typeface="Helvetica 67 Medium"/>
              </a:rPr>
              <a:t>en Chiapas </a:t>
            </a:r>
          </a:p>
        </p:txBody>
      </p:sp>
      <p:sp>
        <p:nvSpPr>
          <p:cNvPr id="11" name="10 CuadroTexto"/>
          <p:cNvSpPr txBox="1"/>
          <p:nvPr/>
        </p:nvSpPr>
        <p:spPr>
          <a:xfrm>
            <a:off x="5148064" y="1232756"/>
            <a:ext cx="3312368" cy="2862322"/>
          </a:xfrm>
          <a:prstGeom prst="rect">
            <a:avLst/>
          </a:prstGeom>
          <a:noFill/>
        </p:spPr>
        <p:txBody>
          <a:bodyPr wrap="square" rtlCol="0">
            <a:spAutoFit/>
          </a:bodyPr>
          <a:lstStyle/>
          <a:p>
            <a:pPr algn="just"/>
            <a:endParaRPr lang="es-MX" sz="1200" dirty="0" smtClean="0">
              <a:solidFill>
                <a:srgbClr val="434343"/>
              </a:solidFill>
              <a:latin typeface="Helvetica 67 Medium"/>
            </a:endParaRPr>
          </a:p>
          <a:p>
            <a:pPr algn="just"/>
            <a:r>
              <a:rPr lang="es-MX" sz="1200" dirty="0" smtClean="0">
                <a:solidFill>
                  <a:srgbClr val="434343"/>
                </a:solidFill>
                <a:latin typeface="Helvetica 67 Medium"/>
              </a:rPr>
              <a:t>A </a:t>
            </a:r>
            <a:r>
              <a:rPr lang="es-MX" sz="1200" dirty="0">
                <a:solidFill>
                  <a:srgbClr val="434343"/>
                </a:solidFill>
                <a:latin typeface="Helvetica 67 Medium"/>
              </a:rPr>
              <a:t>nivel </a:t>
            </a:r>
            <a:r>
              <a:rPr lang="es-MX" sz="1200" dirty="0" smtClean="0">
                <a:solidFill>
                  <a:srgbClr val="434343"/>
                </a:solidFill>
                <a:latin typeface="Helvetica 67 Medium"/>
              </a:rPr>
              <a:t>nacional, comparando </a:t>
            </a:r>
            <a:r>
              <a:rPr lang="es-MX" sz="1200" dirty="0">
                <a:solidFill>
                  <a:srgbClr val="434343"/>
                </a:solidFill>
                <a:latin typeface="Helvetica 67 Medium"/>
              </a:rPr>
              <a:t>los </a:t>
            </a:r>
            <a:r>
              <a:rPr lang="es-MX" sz="1200" dirty="0" smtClean="0">
                <a:solidFill>
                  <a:srgbClr val="434343"/>
                </a:solidFill>
                <a:latin typeface="Helvetica 67 Medium"/>
              </a:rPr>
              <a:t>trabajadores </a:t>
            </a:r>
            <a:r>
              <a:rPr lang="es-MX" sz="1200" dirty="0">
                <a:solidFill>
                  <a:srgbClr val="434343"/>
                </a:solidFill>
                <a:latin typeface="Helvetica 67 Medium"/>
              </a:rPr>
              <a:t>permanentes y eventuales </a:t>
            </a:r>
            <a:r>
              <a:rPr lang="es-MX" sz="1200" dirty="0" smtClean="0">
                <a:solidFill>
                  <a:srgbClr val="434343"/>
                </a:solidFill>
                <a:latin typeface="Helvetica 67 Medium"/>
              </a:rPr>
              <a:t>urbanos, pasaron </a:t>
            </a:r>
            <a:r>
              <a:rPr lang="es-MX" sz="1200" dirty="0">
                <a:solidFill>
                  <a:srgbClr val="434343"/>
                </a:solidFill>
                <a:latin typeface="Helvetica 67 Medium"/>
              </a:rPr>
              <a:t>de </a:t>
            </a:r>
            <a:r>
              <a:rPr lang="es-MX" sz="1200" dirty="0" smtClean="0">
                <a:solidFill>
                  <a:srgbClr val="434343"/>
                </a:solidFill>
                <a:latin typeface="Helvetica 67 Medium"/>
              </a:rPr>
              <a:t>15´614,285 trabajadores en mayo del </a:t>
            </a:r>
            <a:r>
              <a:rPr lang="es-MX" sz="1200" dirty="0">
                <a:solidFill>
                  <a:srgbClr val="434343"/>
                </a:solidFill>
                <a:latin typeface="Helvetica 67 Medium"/>
              </a:rPr>
              <a:t>año </a:t>
            </a:r>
            <a:r>
              <a:rPr lang="es-MX" sz="1200" dirty="0" smtClean="0">
                <a:solidFill>
                  <a:srgbClr val="434343"/>
                </a:solidFill>
                <a:latin typeface="Helvetica 67 Medium"/>
              </a:rPr>
              <a:t>2012 a 19´682,853 en mayo de 2018, </a:t>
            </a:r>
            <a:r>
              <a:rPr lang="es-MX" sz="1200" dirty="0">
                <a:solidFill>
                  <a:srgbClr val="434343"/>
                </a:solidFill>
                <a:latin typeface="Helvetica 67 Medium"/>
              </a:rPr>
              <a:t>es decir </a:t>
            </a:r>
            <a:r>
              <a:rPr lang="es-MX" sz="1200" dirty="0" smtClean="0">
                <a:solidFill>
                  <a:srgbClr val="434343"/>
                </a:solidFill>
                <a:latin typeface="Helvetica 67 Medium"/>
              </a:rPr>
              <a:t>4´068,568 asegurados en </a:t>
            </a:r>
            <a:r>
              <a:rPr lang="es-MX" sz="1200" dirty="0">
                <a:solidFill>
                  <a:srgbClr val="434343"/>
                </a:solidFill>
                <a:latin typeface="Helvetica 67 Medium"/>
              </a:rPr>
              <a:t>el </a:t>
            </a:r>
            <a:r>
              <a:rPr lang="es-MX" sz="1200" dirty="0" smtClean="0">
                <a:solidFill>
                  <a:srgbClr val="434343"/>
                </a:solidFill>
                <a:latin typeface="Helvetica 67 Medium"/>
              </a:rPr>
              <a:t>periodo en esta categoría, lo anterior representa un incremento de 26.1%.</a:t>
            </a:r>
            <a:endParaRPr lang="es-MX" sz="1200" dirty="0">
              <a:solidFill>
                <a:srgbClr val="434343"/>
              </a:solidFill>
              <a:latin typeface="Helvetica 67 Medium"/>
            </a:endParaRPr>
          </a:p>
          <a:p>
            <a:pPr algn="just"/>
            <a:endParaRPr lang="es-MX" sz="1200" dirty="0">
              <a:solidFill>
                <a:srgbClr val="434343"/>
              </a:solidFill>
              <a:latin typeface="Helvetica 67 Medium"/>
            </a:endParaRPr>
          </a:p>
          <a:p>
            <a:pPr algn="just"/>
            <a:r>
              <a:rPr lang="es-MX" sz="1200" dirty="0">
                <a:solidFill>
                  <a:srgbClr val="434343"/>
                </a:solidFill>
                <a:latin typeface="Helvetica 67 Medium"/>
              </a:rPr>
              <a:t>En el caso de </a:t>
            </a:r>
            <a:r>
              <a:rPr lang="es-MX" sz="1200" dirty="0" smtClean="0">
                <a:solidFill>
                  <a:srgbClr val="434343"/>
                </a:solidFill>
                <a:latin typeface="Helvetica 67 Medium"/>
              </a:rPr>
              <a:t>Chiapas, esta categoría pasó de 204,689 trabajadores a 220,806 en el mismo periodo, es decir 16,117 </a:t>
            </a:r>
            <a:r>
              <a:rPr lang="es-MX" sz="1200" dirty="0">
                <a:solidFill>
                  <a:srgbClr val="434343"/>
                </a:solidFill>
                <a:latin typeface="Helvetica 67 Medium"/>
              </a:rPr>
              <a:t>asegurados ante el instituto </a:t>
            </a:r>
            <a:r>
              <a:rPr lang="es-MX" sz="1200" dirty="0" smtClean="0">
                <a:solidFill>
                  <a:srgbClr val="434343"/>
                </a:solidFill>
                <a:latin typeface="Helvetica 67 Medium"/>
              </a:rPr>
              <a:t>que equivalen a un incremento de 7.9%.</a:t>
            </a:r>
          </a:p>
          <a:p>
            <a:pPr algn="just"/>
            <a:endParaRPr lang="es-MX" sz="1200" dirty="0">
              <a:solidFill>
                <a:srgbClr val="434343"/>
              </a:solidFill>
              <a:latin typeface="Helvetica 67 Medium"/>
            </a:endParaRPr>
          </a:p>
        </p:txBody>
      </p:sp>
      <p:sp>
        <p:nvSpPr>
          <p:cNvPr id="10" name="9 CuadroTexto"/>
          <p:cNvSpPr txBox="1"/>
          <p:nvPr/>
        </p:nvSpPr>
        <p:spPr>
          <a:xfrm>
            <a:off x="971600" y="6327463"/>
            <a:ext cx="2327881"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700" dirty="0" smtClean="0">
                <a:solidFill>
                  <a:srgbClr val="434343"/>
                </a:solidFill>
                <a:latin typeface="Helvetica 67 Medium"/>
                <a:cs typeface="Arial" pitchFamily="34" charset="0"/>
              </a:rPr>
              <a:t>Fuente: </a:t>
            </a:r>
            <a:r>
              <a:rPr lang="es-ES" sz="700" dirty="0" smtClean="0">
                <a:latin typeface="Helvetica 67 Medium"/>
                <a:cs typeface="Arial" pitchFamily="34" charset="0"/>
              </a:rPr>
              <a:t>STYPS</a:t>
            </a:r>
            <a:r>
              <a:rPr lang="es-ES" sz="700" dirty="0">
                <a:latin typeface="Helvetica 67 Medium"/>
                <a:cs typeface="Arial" pitchFamily="34" charset="0"/>
              </a:rPr>
              <a:t>. http://www.styps.gob.mx/estadisticas</a:t>
            </a:r>
            <a:endParaRPr lang="es-ES" sz="700" dirty="0">
              <a:solidFill>
                <a:srgbClr val="434343"/>
              </a:solidFill>
              <a:latin typeface="Helvetica 67 Medium"/>
              <a:cs typeface="Arial" pitchFamily="34" charset="0"/>
            </a:endParaRPr>
          </a:p>
        </p:txBody>
      </p:sp>
      <p:sp>
        <p:nvSpPr>
          <p:cNvPr id="7"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7</a:t>
            </a:r>
            <a:endParaRPr lang="es-MX" sz="1200" dirty="0">
              <a:solidFill>
                <a:srgbClr val="CC0000"/>
              </a:solidFill>
              <a:latin typeface="Helvetica 67 Medium"/>
              <a:cs typeface="Arial" pitchFamily="34" charset="0"/>
            </a:endParaRPr>
          </a:p>
        </p:txBody>
      </p:sp>
      <p:graphicFrame>
        <p:nvGraphicFramePr>
          <p:cNvPr id="13" name="3 Gráfico"/>
          <p:cNvGraphicFramePr>
            <a:graphicFrameLocks/>
          </p:cNvGraphicFramePr>
          <p:nvPr>
            <p:extLst>
              <p:ext uri="{D42A27DB-BD31-4B8C-83A1-F6EECF244321}">
                <p14:modId xmlns:p14="http://schemas.microsoft.com/office/powerpoint/2010/main" val="2369448959"/>
              </p:ext>
            </p:extLst>
          </p:nvPr>
        </p:nvGraphicFramePr>
        <p:xfrm>
          <a:off x="921825" y="1427828"/>
          <a:ext cx="4082223" cy="26132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0034711"/>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31640" y="60532"/>
            <a:ext cx="6444716" cy="523220"/>
          </a:xfrm>
          <a:prstGeom prst="rect">
            <a:avLst/>
          </a:prstGeom>
          <a:noFill/>
        </p:spPr>
        <p:txBody>
          <a:bodyPr wrap="square" rtlCol="0">
            <a:spAutoFit/>
          </a:bodyPr>
          <a:lstStyle/>
          <a:p>
            <a:pPr algn="ctr"/>
            <a:r>
              <a:rPr lang="es-MX" sz="1400" b="1" dirty="0" smtClean="0">
                <a:solidFill>
                  <a:schemeClr val="bg1"/>
                </a:solidFill>
                <a:latin typeface="Helvetica 67 Medium"/>
              </a:rPr>
              <a:t>Trabajadores Asegurados al IMSS por Sector de Actividad y</a:t>
            </a:r>
          </a:p>
          <a:p>
            <a:pPr algn="ctr"/>
            <a:r>
              <a:rPr lang="es-MX" sz="1400" b="1" dirty="0" smtClean="0">
                <a:solidFill>
                  <a:schemeClr val="bg1"/>
                </a:solidFill>
                <a:latin typeface="Helvetica 67 Medium"/>
              </a:rPr>
              <a:t> Región Socioeconómica en Chiapas</a:t>
            </a:r>
            <a:endParaRPr lang="es-MX" sz="1400" b="1" dirty="0">
              <a:solidFill>
                <a:schemeClr val="bg1"/>
              </a:solidFill>
              <a:latin typeface="Helvetica 67 Medium"/>
            </a:endParaRPr>
          </a:p>
        </p:txBody>
      </p:sp>
      <p:sp>
        <p:nvSpPr>
          <p:cNvPr id="6" name="5 Rectángulo redondeado"/>
          <p:cNvSpPr/>
          <p:nvPr/>
        </p:nvSpPr>
        <p:spPr>
          <a:xfrm>
            <a:off x="825464" y="3969060"/>
            <a:ext cx="7452756" cy="194421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434343"/>
                </a:solidFill>
                <a:latin typeface="Helvetica 67 Medium"/>
                <a:cs typeface="Arial" pitchFamily="34" charset="0"/>
              </a:rPr>
              <a:t>En Chiapas, el sector primario tiene 8.11% de los trabajadores asegurados; en el sector secundario se encuentra 17.74% y en el sector terciario se concentra el mayor número de asegurados con 74.15%.</a:t>
            </a:r>
          </a:p>
          <a:p>
            <a:pPr algn="just"/>
            <a:endParaRPr lang="es-MX" sz="1200" dirty="0">
              <a:solidFill>
                <a:srgbClr val="434343"/>
              </a:solidFill>
              <a:latin typeface="Helvetica 67 Medium"/>
              <a:cs typeface="Arial" pitchFamily="34" charset="0"/>
            </a:endParaRPr>
          </a:p>
          <a:p>
            <a:pPr algn="just"/>
            <a:r>
              <a:rPr lang="es-MX" sz="1200" dirty="0" smtClean="0">
                <a:solidFill>
                  <a:srgbClr val="434343"/>
                </a:solidFill>
                <a:latin typeface="Helvetica 67 Medium"/>
                <a:cs typeface="Arial" pitchFamily="34" charset="0"/>
              </a:rPr>
              <a:t>De las 15 regiones socioeconómicas de Chiapas, destacan la región I Metropolitana con 57.1% de los asegurados estatales y la región X Soconusco con 20.3%, como las principales al concentrar poco más de tres cuartas partes de los trabajadores asegurados. </a:t>
            </a:r>
            <a:r>
              <a:rPr lang="es-MX" sz="1200" dirty="0">
                <a:solidFill>
                  <a:srgbClr val="434343"/>
                </a:solidFill>
                <a:latin typeface="Helvetica 67 Medium"/>
                <a:cs typeface="Arial" pitchFamily="34" charset="0"/>
              </a:rPr>
              <a:t>El restante 22.5</a:t>
            </a:r>
            <a:r>
              <a:rPr lang="es-MX" sz="1200" dirty="0" smtClean="0">
                <a:solidFill>
                  <a:srgbClr val="434343"/>
                </a:solidFill>
                <a:latin typeface="Helvetica 67 Medium"/>
                <a:cs typeface="Arial" pitchFamily="34" charset="0"/>
              </a:rPr>
              <a:t>% se reparte en las otras 13 regiones.</a:t>
            </a:r>
          </a:p>
          <a:p>
            <a:pPr algn="just"/>
            <a:endParaRPr lang="es-MX" sz="1200" dirty="0" smtClean="0">
              <a:solidFill>
                <a:srgbClr val="434343"/>
              </a:solidFill>
              <a:latin typeface="Helvetica 67 Medium"/>
              <a:cs typeface="Arial" pitchFamily="34" charset="0"/>
            </a:endParaRPr>
          </a:p>
        </p:txBody>
      </p:sp>
      <p:sp>
        <p:nvSpPr>
          <p:cNvPr id="8" name="7 CuadroTexto"/>
          <p:cNvSpPr txBox="1"/>
          <p:nvPr/>
        </p:nvSpPr>
        <p:spPr>
          <a:xfrm>
            <a:off x="941681" y="6231414"/>
            <a:ext cx="2684791" cy="33855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a:latin typeface="Helvetica 67 Medium"/>
                <a:cs typeface="Arial" pitchFamily="34" charset="0"/>
              </a:rPr>
              <a:t>Fuente</a:t>
            </a:r>
            <a:r>
              <a:rPr lang="es-ES" sz="800" dirty="0" smtClean="0">
                <a:latin typeface="Helvetica 67 Medium"/>
                <a:cs typeface="Arial" pitchFamily="34" charset="0"/>
              </a:rPr>
              <a:t>: </a:t>
            </a:r>
            <a:r>
              <a:rPr lang="es-ES" sz="700" dirty="0" smtClean="0">
                <a:latin typeface="Helvetica 67 Medium"/>
                <a:cs typeface="Arial" pitchFamily="34" charset="0"/>
              </a:rPr>
              <a:t>IMSS</a:t>
            </a:r>
            <a:r>
              <a:rPr lang="es-ES" sz="800" dirty="0" smtClean="0">
                <a:latin typeface="Helvetica 67 Medium"/>
                <a:cs typeface="Arial" pitchFamily="34" charset="0"/>
              </a:rPr>
              <a:t>. </a:t>
            </a:r>
            <a:r>
              <a:rPr lang="es-ES" sz="700" dirty="0" smtClean="0">
                <a:latin typeface="Helvetica 67 Medium"/>
                <a:cs typeface="Arial" pitchFamily="34" charset="0"/>
              </a:rPr>
              <a:t>datos.imss.gob.mx/</a:t>
            </a:r>
            <a:r>
              <a:rPr lang="es-ES" sz="700" dirty="0" err="1" smtClean="0">
                <a:latin typeface="Helvetica 67 Medium"/>
                <a:cs typeface="Arial" pitchFamily="34" charset="0"/>
              </a:rPr>
              <a:t>tags</a:t>
            </a:r>
            <a:r>
              <a:rPr lang="es-ES" sz="700" dirty="0" smtClean="0">
                <a:latin typeface="Helvetica 67 Medium"/>
                <a:cs typeface="Arial" pitchFamily="34" charset="0"/>
              </a:rPr>
              <a:t>/asegurados</a:t>
            </a:r>
            <a:endParaRPr lang="es-ES" sz="800" dirty="0">
              <a:latin typeface="Helvetica 67 Medium"/>
              <a:cs typeface="Arial" pitchFamily="34" charset="0"/>
            </a:endParaRPr>
          </a:p>
          <a:p>
            <a:pPr>
              <a:tabLst>
                <a:tab pos="361950" algn="l"/>
                <a:tab pos="625475" algn="l"/>
              </a:tabLst>
            </a:pPr>
            <a:endParaRPr lang="es-ES" sz="800" baseline="0" dirty="0">
              <a:latin typeface="Helvetica 67 Medium"/>
              <a:cs typeface="Arial" pitchFamily="34" charset="0"/>
            </a:endParaRPr>
          </a:p>
        </p:txBody>
      </p:sp>
      <p:sp>
        <p:nvSpPr>
          <p:cNvPr id="10"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8</a:t>
            </a:r>
            <a:endParaRPr lang="es-MX" sz="1200" dirty="0">
              <a:solidFill>
                <a:srgbClr val="CC0000"/>
              </a:solidFill>
              <a:latin typeface="Helvetica 67 Medium"/>
              <a:cs typeface="Arial" pitchFamily="34" charset="0"/>
            </a:endParaRPr>
          </a:p>
        </p:txBody>
      </p:sp>
      <p:graphicFrame>
        <p:nvGraphicFramePr>
          <p:cNvPr id="11" name="1 Gráfico"/>
          <p:cNvGraphicFramePr>
            <a:graphicFrameLocks/>
          </p:cNvGraphicFramePr>
          <p:nvPr>
            <p:extLst>
              <p:ext uri="{D42A27DB-BD31-4B8C-83A1-F6EECF244321}">
                <p14:modId xmlns:p14="http://schemas.microsoft.com/office/powerpoint/2010/main" val="3484383402"/>
              </p:ext>
            </p:extLst>
          </p:nvPr>
        </p:nvGraphicFramePr>
        <p:xfrm>
          <a:off x="703846" y="692696"/>
          <a:ext cx="3724258" cy="32518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2 Gráfico"/>
          <p:cNvGraphicFramePr>
            <a:graphicFrameLocks/>
          </p:cNvGraphicFramePr>
          <p:nvPr>
            <p:extLst>
              <p:ext uri="{D42A27DB-BD31-4B8C-83A1-F6EECF244321}">
                <p14:modId xmlns:p14="http://schemas.microsoft.com/office/powerpoint/2010/main" val="2237105800"/>
              </p:ext>
            </p:extLst>
          </p:nvPr>
        </p:nvGraphicFramePr>
        <p:xfrm>
          <a:off x="4547880" y="692696"/>
          <a:ext cx="4084398" cy="3083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5899178"/>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31640" y="44624"/>
            <a:ext cx="6444716" cy="307777"/>
          </a:xfrm>
          <a:prstGeom prst="rect">
            <a:avLst/>
          </a:prstGeom>
          <a:noFill/>
        </p:spPr>
        <p:txBody>
          <a:bodyPr wrap="square" rtlCol="0">
            <a:spAutoFit/>
          </a:bodyPr>
          <a:lstStyle/>
          <a:p>
            <a:pPr algn="ctr"/>
            <a:r>
              <a:rPr lang="es-MX" sz="1400" b="1" dirty="0" smtClean="0">
                <a:solidFill>
                  <a:schemeClr val="bg1"/>
                </a:solidFill>
                <a:latin typeface="Helvetica 67 Medium"/>
              </a:rPr>
              <a:t>Variación de </a:t>
            </a:r>
            <a:r>
              <a:rPr lang="es-MX" sz="1400" b="1" dirty="0">
                <a:solidFill>
                  <a:schemeClr val="bg1"/>
                </a:solidFill>
                <a:latin typeface="Helvetica 67 Medium"/>
              </a:rPr>
              <a:t>trabajadores afiliados al IMSS por </a:t>
            </a:r>
            <a:r>
              <a:rPr lang="es-MX" sz="1400" b="1" dirty="0" smtClean="0">
                <a:solidFill>
                  <a:schemeClr val="bg1"/>
                </a:solidFill>
                <a:latin typeface="Helvetica 67 Medium"/>
              </a:rPr>
              <a:t>municipio en Chiapas</a:t>
            </a:r>
            <a:endParaRPr lang="es-MX" sz="1400" b="1" baseline="20000" dirty="0" smtClean="0">
              <a:solidFill>
                <a:schemeClr val="bg1"/>
              </a:solidFill>
              <a:latin typeface="Helvetica 67 Medium"/>
            </a:endParaRPr>
          </a:p>
        </p:txBody>
      </p:sp>
      <p:sp>
        <p:nvSpPr>
          <p:cNvPr id="6" name="5 Rectángulo redondeado"/>
          <p:cNvSpPr/>
          <p:nvPr/>
        </p:nvSpPr>
        <p:spPr>
          <a:xfrm>
            <a:off x="953598" y="4149080"/>
            <a:ext cx="7200800" cy="1512168"/>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rgbClr val="5C5B5E"/>
                </a:solidFill>
                <a:latin typeface="Helvetica 67 Medium"/>
                <a:cs typeface="Arial" pitchFamily="34" charset="0"/>
              </a:rPr>
              <a:t>A nivel municipal, comparando el mes de </a:t>
            </a:r>
            <a:r>
              <a:rPr lang="es-MX" sz="1200" dirty="0" smtClean="0">
                <a:solidFill>
                  <a:srgbClr val="5C5B5E"/>
                </a:solidFill>
                <a:latin typeface="Helvetica 67 Medium"/>
                <a:cs typeface="Arial" pitchFamily="34" charset="0"/>
              </a:rPr>
              <a:t>mayo de 2018 </a:t>
            </a:r>
            <a:r>
              <a:rPr lang="es-MX" sz="1200" dirty="0">
                <a:solidFill>
                  <a:srgbClr val="5C5B5E"/>
                </a:solidFill>
                <a:latin typeface="Helvetica 67 Medium"/>
                <a:cs typeface="Arial" pitchFamily="34" charset="0"/>
              </a:rPr>
              <a:t>con el mismo mes del año anterior, </a:t>
            </a:r>
            <a:r>
              <a:rPr lang="es-MX" sz="1200" dirty="0" smtClean="0">
                <a:solidFill>
                  <a:srgbClr val="5C5B5E"/>
                </a:solidFill>
                <a:latin typeface="Helvetica 67 Medium"/>
                <a:cs typeface="Arial" pitchFamily="34" charset="0"/>
              </a:rPr>
              <a:t>el municipio </a:t>
            </a:r>
            <a:r>
              <a:rPr lang="es-MX" sz="1200" dirty="0">
                <a:solidFill>
                  <a:srgbClr val="5C5B5E"/>
                </a:solidFill>
                <a:latin typeface="Helvetica 67 Medium"/>
                <a:cs typeface="Arial" pitchFamily="34" charset="0"/>
              </a:rPr>
              <a:t>que </a:t>
            </a:r>
            <a:r>
              <a:rPr lang="es-MX" sz="1200" dirty="0" smtClean="0">
                <a:solidFill>
                  <a:srgbClr val="5C5B5E"/>
                </a:solidFill>
                <a:latin typeface="Helvetica 67 Medium"/>
                <a:cs typeface="Arial" pitchFamily="34" charset="0"/>
              </a:rPr>
              <a:t>registró el mayor </a:t>
            </a:r>
            <a:r>
              <a:rPr lang="es-MX" sz="1200" dirty="0">
                <a:solidFill>
                  <a:srgbClr val="5C5B5E"/>
                </a:solidFill>
                <a:latin typeface="Helvetica 67 Medium"/>
                <a:cs typeface="Arial" pitchFamily="34" charset="0"/>
              </a:rPr>
              <a:t>incremento </a:t>
            </a:r>
            <a:r>
              <a:rPr lang="es-MX" sz="1200" dirty="0" smtClean="0">
                <a:solidFill>
                  <a:srgbClr val="5C5B5E"/>
                </a:solidFill>
                <a:latin typeface="Helvetica 67 Medium"/>
                <a:cs typeface="Arial" pitchFamily="34" charset="0"/>
              </a:rPr>
              <a:t>del </a:t>
            </a:r>
            <a:r>
              <a:rPr lang="es-MX" sz="1200" dirty="0" smtClean="0">
                <a:solidFill>
                  <a:srgbClr val="434343"/>
                </a:solidFill>
                <a:latin typeface="Helvetica 67 Medium"/>
                <a:cs typeface="Arial" pitchFamily="34" charset="0"/>
              </a:rPr>
              <a:t>número</a:t>
            </a:r>
            <a:r>
              <a:rPr lang="es-MX" sz="1200" dirty="0" smtClean="0">
                <a:solidFill>
                  <a:srgbClr val="5C5B5E"/>
                </a:solidFill>
                <a:latin typeface="Helvetica 67 Medium"/>
                <a:cs typeface="Arial" pitchFamily="34" charset="0"/>
              </a:rPr>
              <a:t> de trabajadores asegurados fue Berriozábal seguido de Tapachula, Ocozocoautla de Espinosa, Reforma </a:t>
            </a:r>
            <a:r>
              <a:rPr lang="es-MX" sz="1200" dirty="0">
                <a:solidFill>
                  <a:srgbClr val="5C5B5E"/>
                </a:solidFill>
                <a:latin typeface="Helvetica 67 Medium"/>
                <a:cs typeface="Arial" pitchFamily="34" charset="0"/>
              </a:rPr>
              <a:t>y </a:t>
            </a:r>
            <a:r>
              <a:rPr lang="es-MX" sz="1200" dirty="0" smtClean="0">
                <a:solidFill>
                  <a:srgbClr val="5C5B5E"/>
                </a:solidFill>
                <a:latin typeface="Helvetica 67 Medium"/>
                <a:cs typeface="Arial" pitchFamily="34" charset="0"/>
              </a:rPr>
              <a:t>Comitán.</a:t>
            </a:r>
            <a:endParaRPr lang="es-MX" sz="1200" dirty="0">
              <a:solidFill>
                <a:srgbClr val="5C5B5E"/>
              </a:solidFill>
              <a:latin typeface="Helvetica 67 Medium"/>
              <a:cs typeface="Arial" pitchFamily="34" charset="0"/>
            </a:endParaRPr>
          </a:p>
          <a:p>
            <a:pPr algn="just"/>
            <a:endParaRPr lang="es-MX" sz="1200" dirty="0">
              <a:solidFill>
                <a:srgbClr val="5C5B5E"/>
              </a:solidFill>
              <a:latin typeface="Helvetica 67 Medium"/>
              <a:cs typeface="Arial" pitchFamily="34" charset="0"/>
            </a:endParaRPr>
          </a:p>
          <a:p>
            <a:pPr algn="just"/>
            <a:r>
              <a:rPr lang="es-MX" sz="1200" dirty="0" smtClean="0">
                <a:solidFill>
                  <a:srgbClr val="5C5B5E"/>
                </a:solidFill>
                <a:latin typeface="Helvetica 67 Medium"/>
                <a:cs typeface="Arial" pitchFamily="34" charset="0"/>
              </a:rPr>
              <a:t>Los </a:t>
            </a:r>
            <a:r>
              <a:rPr lang="es-MX" sz="1200" dirty="0">
                <a:solidFill>
                  <a:srgbClr val="5C5B5E"/>
                </a:solidFill>
                <a:latin typeface="Helvetica 67 Medium"/>
                <a:cs typeface="Arial" pitchFamily="34" charset="0"/>
              </a:rPr>
              <a:t>municipios que </a:t>
            </a:r>
            <a:r>
              <a:rPr lang="es-MX" sz="1200" dirty="0" smtClean="0">
                <a:solidFill>
                  <a:srgbClr val="5C5B5E"/>
                </a:solidFill>
                <a:latin typeface="Helvetica 67 Medium"/>
                <a:cs typeface="Arial" pitchFamily="34" charset="0"/>
              </a:rPr>
              <a:t>presentan la mayor reducción de trabajadores </a:t>
            </a:r>
            <a:r>
              <a:rPr lang="es-MX" sz="1200" dirty="0">
                <a:solidFill>
                  <a:srgbClr val="5C5B5E"/>
                </a:solidFill>
                <a:latin typeface="Helvetica 67 Medium"/>
                <a:cs typeface="Arial" pitchFamily="34" charset="0"/>
              </a:rPr>
              <a:t>en el periodo citado </a:t>
            </a:r>
            <a:r>
              <a:rPr lang="es-MX" sz="1200" dirty="0" smtClean="0">
                <a:solidFill>
                  <a:srgbClr val="5C5B5E"/>
                </a:solidFill>
                <a:latin typeface="Helvetica 67 Medium"/>
                <a:cs typeface="Arial" pitchFamily="34" charset="0"/>
              </a:rPr>
              <a:t>fueron Tuxtla Gutiérrez, Arriaga, Villaflores, La Concordia y Escuintla.</a:t>
            </a:r>
          </a:p>
        </p:txBody>
      </p:sp>
      <p:sp>
        <p:nvSpPr>
          <p:cNvPr id="7" name="6 CuadroTexto"/>
          <p:cNvSpPr txBox="1"/>
          <p:nvPr/>
        </p:nvSpPr>
        <p:spPr>
          <a:xfrm>
            <a:off x="971600" y="6237311"/>
            <a:ext cx="6187912"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Helvetica 67 Medium"/>
                <a:cs typeface="Arial" pitchFamily="34" charset="0"/>
              </a:rPr>
              <a:t>Fuente:	Instituto de Información Estadística y Geográfica del Estado de Jalisco - </a:t>
            </a:r>
            <a:r>
              <a:rPr lang="es-ES" sz="700" dirty="0">
                <a:latin typeface="Helvetica 67 Medium"/>
                <a:cs typeface="Arial" pitchFamily="34" charset="0"/>
              </a:rPr>
              <a:t>http://sin.jalisco.gob.mx</a:t>
            </a:r>
            <a:r>
              <a:rPr lang="es-ES" sz="700" dirty="0" smtClean="0">
                <a:latin typeface="Helvetica 67 Medium"/>
                <a:cs typeface="Arial" pitchFamily="34" charset="0"/>
              </a:rPr>
              <a:t>/</a:t>
            </a:r>
            <a:r>
              <a:rPr lang="es-ES" sz="700" dirty="0">
                <a:latin typeface="Helvetica 67 Medium"/>
                <a:cs typeface="Arial" pitchFamily="34" charset="0"/>
              </a:rPr>
              <a:t> </a:t>
            </a:r>
            <a:r>
              <a:rPr lang="es-ES" sz="700" dirty="0" smtClean="0">
                <a:latin typeface="Helvetica 67 Medium"/>
                <a:cs typeface="Arial" pitchFamily="34" charset="0"/>
              </a:rPr>
              <a:t>; IMSS</a:t>
            </a:r>
            <a:r>
              <a:rPr lang="es-ES" sz="700" dirty="0">
                <a:latin typeface="Helvetica 67 Medium"/>
                <a:cs typeface="Arial" pitchFamily="34" charset="0"/>
              </a:rPr>
              <a:t>. datos.imss.gob.mx/</a:t>
            </a:r>
            <a:r>
              <a:rPr lang="es-ES" sz="700" dirty="0" err="1">
                <a:latin typeface="Helvetica 67 Medium"/>
                <a:cs typeface="Arial" pitchFamily="34" charset="0"/>
              </a:rPr>
              <a:t>tags</a:t>
            </a:r>
            <a:r>
              <a:rPr lang="es-ES" sz="700" dirty="0">
                <a:latin typeface="Helvetica 67 Medium"/>
                <a:cs typeface="Arial" pitchFamily="34" charset="0"/>
              </a:rPr>
              <a:t>/asegurados</a:t>
            </a:r>
            <a:endParaRPr lang="es-ES" sz="700" baseline="0" dirty="0">
              <a:latin typeface="Helvetica 67 Medium"/>
              <a:cs typeface="Arial" pitchFamily="34" charset="0"/>
            </a:endParaRPr>
          </a:p>
        </p:txBody>
      </p:sp>
      <p:sp>
        <p:nvSpPr>
          <p:cNvPr id="11" name="8 Rectángulo redondeado"/>
          <p:cNvSpPr/>
          <p:nvPr/>
        </p:nvSpPr>
        <p:spPr>
          <a:xfrm>
            <a:off x="4299814" y="6569968"/>
            <a:ext cx="252028" cy="2880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rgbClr val="CC0000"/>
                </a:solidFill>
                <a:latin typeface="Helvetica 67 Medium"/>
                <a:cs typeface="Arial" pitchFamily="34" charset="0"/>
              </a:rPr>
              <a:t>9</a:t>
            </a:r>
            <a:endParaRPr lang="es-MX" sz="1200" dirty="0">
              <a:solidFill>
                <a:srgbClr val="CC0000"/>
              </a:solidFill>
              <a:latin typeface="Helvetica 67 Medium"/>
              <a:cs typeface="Arial" pitchFamily="34" charset="0"/>
            </a:endParaRPr>
          </a:p>
        </p:txBody>
      </p:sp>
      <p:graphicFrame>
        <p:nvGraphicFramePr>
          <p:cNvPr id="10" name="1 Gráfico"/>
          <p:cNvGraphicFramePr>
            <a:graphicFrameLocks/>
          </p:cNvGraphicFramePr>
          <p:nvPr>
            <p:extLst>
              <p:ext uri="{D42A27DB-BD31-4B8C-83A1-F6EECF244321}">
                <p14:modId xmlns:p14="http://schemas.microsoft.com/office/powerpoint/2010/main" val="3488257091"/>
              </p:ext>
            </p:extLst>
          </p:nvPr>
        </p:nvGraphicFramePr>
        <p:xfrm>
          <a:off x="681412" y="744944"/>
          <a:ext cx="7740860" cy="34203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8622895"/>
      </p:ext>
    </p:extLst>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Personalizado 1">
      <a:majorFont>
        <a:latin typeface="Helvetica67-CondensedMedium"/>
        <a:ea typeface=""/>
        <a:cs typeface=""/>
      </a:majorFont>
      <a:minorFont>
        <a:latin typeface="Helvetica LT Std Light"/>
        <a:ea typeface=""/>
        <a:cs typeface=""/>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57649</TotalTime>
  <Words>2156</Words>
  <Application>Microsoft Office PowerPoint</Application>
  <PresentationFormat>Presentación en pantalla (4:3)</PresentationFormat>
  <Paragraphs>818</Paragraphs>
  <Slides>15</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Helvetica 67 Medium</vt:lpstr>
      <vt:lpstr>Helvetica LT Std Light</vt:lpstr>
      <vt:lpstr>Helvetica67-CondensedMedium</vt:lpstr>
      <vt:lpstr>NewsPrint</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Anexos</vt:lpstr>
      <vt:lpstr>Presentación de PowerPoint</vt:lpstr>
      <vt:lpstr>Presentación de PowerPoint</vt:lpstr>
      <vt:lpstr>Presentación de PowerPoint</vt:lpstr>
      <vt:lpstr>Presentación de PowerPoint</vt:lpstr>
      <vt:lpstr>Presentación de PowerPoint</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Usuario de Windows</cp:lastModifiedBy>
  <cp:revision>2274</cp:revision>
  <cp:lastPrinted>2011-03-10T19:48:04Z</cp:lastPrinted>
  <dcterms:created xsi:type="dcterms:W3CDTF">2005-03-15T10:04:38Z</dcterms:created>
  <dcterms:modified xsi:type="dcterms:W3CDTF">2018-07-18T16:07:12Z</dcterms:modified>
</cp:coreProperties>
</file>