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20"/>
  </p:notesMasterIdLst>
  <p:handoutMasterIdLst>
    <p:handoutMasterId r:id="rId21"/>
  </p:handoutMasterIdLst>
  <p:sldIdLst>
    <p:sldId id="288" r:id="rId2"/>
    <p:sldId id="289" r:id="rId3"/>
    <p:sldId id="304" r:id="rId4"/>
    <p:sldId id="290" r:id="rId5"/>
    <p:sldId id="291" r:id="rId6"/>
    <p:sldId id="292" r:id="rId7"/>
    <p:sldId id="293" r:id="rId8"/>
    <p:sldId id="305" r:id="rId9"/>
    <p:sldId id="294" r:id="rId10"/>
    <p:sldId id="295" r:id="rId11"/>
    <p:sldId id="296" r:id="rId12"/>
    <p:sldId id="297" r:id="rId13"/>
    <p:sldId id="298" r:id="rId14"/>
    <p:sldId id="299" r:id="rId15"/>
    <p:sldId id="300" r:id="rId16"/>
    <p:sldId id="301" r:id="rId17"/>
    <p:sldId id="302" r:id="rId18"/>
    <p:sldId id="303"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227"/>
    <a:srgbClr val="5C5B5E"/>
    <a:srgbClr val="005D99"/>
    <a:srgbClr val="ED1C24"/>
    <a:srgbClr val="CC0000"/>
    <a:srgbClr val="F99B1C"/>
    <a:srgbClr val="434343"/>
    <a:srgbClr val="46ACE1"/>
    <a:srgbClr val="00A651"/>
    <a:srgbClr val="0065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3" autoAdjust="0"/>
    <p:restoredTop sz="98098" autoAdjust="0"/>
  </p:normalViewPr>
  <p:slideViewPr>
    <p:cSldViewPr>
      <p:cViewPr>
        <p:scale>
          <a:sx n="100" d="100"/>
          <a:sy n="100" d="100"/>
        </p:scale>
        <p:origin x="-438"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14"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10.36.5.44\files\Estadistica\Servicios%20Estad&#237;sticos\2013\Estad&#237;sticas%20Econ&#243;micas%20y%20de%20Empleo\IMSS%202013\05%20Mayo\IMSS%20Mayo%202013.xlsx"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0.36.5.44\files\Estadistica\Servicios%20Estad&#237;sticos\2013\Estad&#237;sticas%20Econ&#243;micas%20y%20de%20Empleo\IMSS%202013\05%20Mayo\IMSS%20Mayo%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s-MX" sz="1100"/>
              <a:t>Chiapas</a:t>
            </a:r>
          </a:p>
          <a:p>
            <a:pPr>
              <a:defRPr sz="1100"/>
            </a:pPr>
            <a:r>
              <a:rPr lang="es-MX" sz="1100"/>
              <a:t>Trabajadores Asegurados al IMSS</a:t>
            </a:r>
          </a:p>
          <a:p>
            <a:pPr>
              <a:defRPr sz="1100"/>
            </a:pPr>
            <a:r>
              <a:rPr lang="es-MX" sz="1100"/>
              <a:t>May. 2012 a May. 2013 </a:t>
            </a:r>
          </a:p>
        </c:rich>
      </c:tx>
      <c:layout/>
      <c:overlay val="0"/>
    </c:title>
    <c:autoTitleDeleted val="0"/>
    <c:plotArea>
      <c:layout>
        <c:manualLayout>
          <c:layoutTarget val="inner"/>
          <c:xMode val="edge"/>
          <c:yMode val="edge"/>
          <c:x val="2.2391857506361322E-2"/>
          <c:y val="0.20992250861015441"/>
          <c:w val="0.9552162849872774"/>
          <c:h val="0.68470753249638927"/>
        </c:manualLayout>
      </c:layout>
      <c:lineChart>
        <c:grouping val="standard"/>
        <c:varyColors val="0"/>
        <c:ser>
          <c:idx val="0"/>
          <c:order val="0"/>
          <c:tx>
            <c:strRef>
              <c:f>'Trab Urb Perm y Event'!$I$3</c:f>
              <c:strCache>
                <c:ptCount val="1"/>
                <c:pt idx="0">
                  <c:v>Trabajadores Asegurados Totales</c:v>
                </c:pt>
              </c:strCache>
            </c:strRef>
          </c:tx>
          <c:marker>
            <c:symbol val="diamond"/>
            <c:size val="6"/>
          </c:marker>
          <c:dLbls>
            <c:dLbl>
              <c:idx val="0"/>
              <c:layout>
                <c:manualLayout>
                  <c:x val="-5.4256116245481767E-2"/>
                  <c:y val="-4.3210476613709588E-2"/>
                </c:manualLayout>
              </c:layout>
              <c:dLblPos val="r"/>
              <c:showLegendKey val="0"/>
              <c:showVal val="1"/>
              <c:showCatName val="0"/>
              <c:showSerName val="0"/>
              <c:showPercent val="0"/>
              <c:showBubbleSize val="0"/>
            </c:dLbl>
            <c:dLbl>
              <c:idx val="1"/>
              <c:layout>
                <c:manualLayout>
                  <c:x val="-4.277160418868188E-2"/>
                  <c:y val="4.1446783690701032E-2"/>
                </c:manualLayout>
              </c:layout>
              <c:dLblPos val="r"/>
              <c:showLegendKey val="0"/>
              <c:showVal val="1"/>
              <c:showCatName val="0"/>
              <c:showSerName val="0"/>
              <c:showPercent val="0"/>
              <c:showBubbleSize val="0"/>
            </c:dLbl>
            <c:dLbl>
              <c:idx val="2"/>
              <c:layout>
                <c:manualLayout>
                  <c:x val="-6.5740628302281653E-2"/>
                  <c:y val="-4.6737862459726699E-2"/>
                </c:manualLayout>
              </c:layout>
              <c:dLblPos val="r"/>
              <c:showLegendKey val="0"/>
              <c:showVal val="1"/>
              <c:showCatName val="0"/>
              <c:showSerName val="0"/>
              <c:showPercent val="0"/>
              <c:showBubbleSize val="0"/>
            </c:dLbl>
            <c:dLbl>
              <c:idx val="3"/>
              <c:layout>
                <c:manualLayout>
                  <c:x val="-6.5740628302281653E-2"/>
                  <c:y val="-4.3210476613709588E-2"/>
                </c:manualLayout>
              </c:layout>
              <c:dLblPos val="r"/>
              <c:showLegendKey val="0"/>
              <c:showVal val="1"/>
              <c:showCatName val="0"/>
              <c:showSerName val="0"/>
              <c:showPercent val="0"/>
              <c:showBubbleSize val="0"/>
            </c:dLbl>
            <c:dLbl>
              <c:idx val="4"/>
              <c:layout>
                <c:manualLayout>
                  <c:x val="-5.5896760825024608E-2"/>
                  <c:y val="-4.3210476613709588E-2"/>
                </c:manualLayout>
              </c:layout>
              <c:dLblPos val="r"/>
              <c:showLegendKey val="0"/>
              <c:showVal val="1"/>
              <c:showCatName val="0"/>
              <c:showSerName val="0"/>
              <c:showPercent val="0"/>
              <c:showBubbleSize val="0"/>
            </c:dLbl>
            <c:dLbl>
              <c:idx val="7"/>
              <c:layout>
                <c:manualLayout>
                  <c:x val="-2.6365158393253464E-2"/>
                  <c:y val="-4.6737862459726699E-2"/>
                </c:manualLayout>
              </c:layout>
              <c:dLblPos val="r"/>
              <c:showLegendKey val="0"/>
              <c:showVal val="1"/>
              <c:showCatName val="0"/>
              <c:showSerName val="0"/>
              <c:showPercent val="0"/>
              <c:showBubbleSize val="0"/>
            </c:dLbl>
            <c:dLbl>
              <c:idx val="8"/>
              <c:layout>
                <c:manualLayout>
                  <c:x val="-6.4099983722738813E-2"/>
                  <c:y val="3.4392011998666816E-2"/>
                </c:manualLayout>
              </c:layout>
              <c:dLblPos val="r"/>
              <c:showLegendKey val="0"/>
              <c:showVal val="1"/>
              <c:showCatName val="0"/>
              <c:showSerName val="0"/>
              <c:showPercent val="0"/>
              <c:showBubbleSize val="0"/>
            </c:dLbl>
            <c:dLbl>
              <c:idx val="9"/>
              <c:layout>
                <c:manualLayout>
                  <c:x val="-5.0974827086396085E-2"/>
                  <c:y val="-4.6737862459726699E-2"/>
                </c:manualLayout>
              </c:layout>
              <c:dLblPos val="r"/>
              <c:showLegendKey val="0"/>
              <c:showVal val="1"/>
              <c:showCatName val="0"/>
              <c:showSerName val="0"/>
              <c:showPercent val="0"/>
              <c:showBubbleSize val="0"/>
            </c:dLbl>
            <c:dLbl>
              <c:idx val="12"/>
              <c:layout>
                <c:manualLayout>
                  <c:x val="-1.1437359673214725E-2"/>
                  <c:y val="-4.6737862459726699E-2"/>
                </c:manualLayout>
              </c:layout>
              <c:dLblPos val="r"/>
              <c:showLegendKey val="0"/>
              <c:showVal val="1"/>
              <c:showCatName val="0"/>
              <c:showSerName val="0"/>
              <c:showPercent val="0"/>
              <c:showBubbleSize val="0"/>
            </c:dLbl>
            <c:txPr>
              <a:bodyPr/>
              <a:lstStyle/>
              <a:p>
                <a:pPr>
                  <a:defRPr b="1"/>
                </a:pPr>
                <a:endParaRPr lang="es-MX"/>
              </a:p>
            </c:txPr>
            <c:dLblPos val="t"/>
            <c:showLegendKey val="0"/>
            <c:showVal val="1"/>
            <c:showCatName val="0"/>
            <c:showSerName val="0"/>
            <c:showPercent val="0"/>
            <c:showBubbleSize val="0"/>
            <c:showLeaderLines val="0"/>
          </c:dLbls>
          <c:cat>
            <c:numRef>
              <c:f>'Trab Urb Perm y Event'!$A$45:$A$57</c:f>
              <c:numCache>
                <c:formatCode>mmm\-yy</c:formatCode>
                <c:ptCount val="13"/>
                <c:pt idx="0">
                  <c:v>41030</c:v>
                </c:pt>
                <c:pt idx="1">
                  <c:v>41061</c:v>
                </c:pt>
                <c:pt idx="2">
                  <c:v>41091</c:v>
                </c:pt>
                <c:pt idx="3">
                  <c:v>41122</c:v>
                </c:pt>
                <c:pt idx="4">
                  <c:v>41153</c:v>
                </c:pt>
                <c:pt idx="5">
                  <c:v>41183</c:v>
                </c:pt>
                <c:pt idx="6">
                  <c:v>41214</c:v>
                </c:pt>
                <c:pt idx="7">
                  <c:v>41244</c:v>
                </c:pt>
                <c:pt idx="8">
                  <c:v>41275</c:v>
                </c:pt>
                <c:pt idx="9">
                  <c:v>41306</c:v>
                </c:pt>
                <c:pt idx="10">
                  <c:v>41334</c:v>
                </c:pt>
                <c:pt idx="11">
                  <c:v>41365</c:v>
                </c:pt>
                <c:pt idx="12">
                  <c:v>41395</c:v>
                </c:pt>
              </c:numCache>
            </c:numRef>
          </c:cat>
          <c:val>
            <c:numRef>
              <c:f>'Trab Urb Perm y Event'!$I$45:$I$57</c:f>
              <c:numCache>
                <c:formatCode>#,##0</c:formatCode>
                <c:ptCount val="13"/>
                <c:pt idx="0">
                  <c:v>208638</c:v>
                </c:pt>
                <c:pt idx="1">
                  <c:v>208305</c:v>
                </c:pt>
                <c:pt idx="2">
                  <c:v>211047</c:v>
                </c:pt>
                <c:pt idx="3">
                  <c:v>214584</c:v>
                </c:pt>
                <c:pt idx="4">
                  <c:v>215173</c:v>
                </c:pt>
                <c:pt idx="5">
                  <c:v>215450</c:v>
                </c:pt>
                <c:pt idx="6">
                  <c:v>216308</c:v>
                </c:pt>
                <c:pt idx="7">
                  <c:v>213848</c:v>
                </c:pt>
                <c:pt idx="8">
                  <c:v>208994</c:v>
                </c:pt>
                <c:pt idx="9">
                  <c:v>209510</c:v>
                </c:pt>
                <c:pt idx="10">
                  <c:v>210073</c:v>
                </c:pt>
                <c:pt idx="11">
                  <c:v>209517</c:v>
                </c:pt>
                <c:pt idx="12">
                  <c:v>208820</c:v>
                </c:pt>
              </c:numCache>
            </c:numRef>
          </c:val>
          <c:smooth val="0"/>
        </c:ser>
        <c:dLbls>
          <c:showLegendKey val="0"/>
          <c:showVal val="0"/>
          <c:showCatName val="0"/>
          <c:showSerName val="0"/>
          <c:showPercent val="0"/>
          <c:showBubbleSize val="0"/>
        </c:dLbls>
        <c:marker val="1"/>
        <c:smooth val="0"/>
        <c:axId val="24905600"/>
        <c:axId val="24907136"/>
      </c:lineChart>
      <c:dateAx>
        <c:axId val="24905600"/>
        <c:scaling>
          <c:orientation val="minMax"/>
        </c:scaling>
        <c:delete val="0"/>
        <c:axPos val="b"/>
        <c:numFmt formatCode="mmm\-yy" sourceLinked="1"/>
        <c:majorTickMark val="out"/>
        <c:minorTickMark val="none"/>
        <c:tickLblPos val="nextTo"/>
        <c:crossAx val="24907136"/>
        <c:crosses val="autoZero"/>
        <c:auto val="1"/>
        <c:lblOffset val="100"/>
        <c:baseTimeUnit val="months"/>
      </c:dateAx>
      <c:valAx>
        <c:axId val="24907136"/>
        <c:scaling>
          <c:orientation val="minMax"/>
        </c:scaling>
        <c:delete val="1"/>
        <c:axPos val="l"/>
        <c:numFmt formatCode="#,##0" sourceLinked="1"/>
        <c:majorTickMark val="out"/>
        <c:minorTickMark val="none"/>
        <c:tickLblPos val="nextTo"/>
        <c:crossAx val="24905600"/>
        <c:crosses val="autoZero"/>
        <c:crossBetween val="between"/>
      </c:valAx>
    </c:plotArea>
    <c:plotVisOnly val="1"/>
    <c:dispBlanksAs val="gap"/>
    <c:showDLblsOverMax val="0"/>
  </c:chart>
  <c:txPr>
    <a:bodyPr/>
    <a:lstStyle/>
    <a:p>
      <a:pPr>
        <a:defRPr>
          <a:latin typeface="+mj-lt"/>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Empleos Generados </a:t>
            </a:r>
          </a:p>
          <a:p>
            <a:pPr>
              <a:defRPr/>
            </a:pPr>
            <a:r>
              <a:rPr lang="es-ES"/>
              <a:t>Mayo 2012  vs. Mayo 2013</a:t>
            </a:r>
          </a:p>
        </c:rich>
      </c:tx>
      <c:layout>
        <c:manualLayout>
          <c:xMode val="edge"/>
          <c:yMode val="edge"/>
          <c:x val="0.39740332844072473"/>
          <c:y val="0"/>
        </c:manualLayout>
      </c:layout>
      <c:overlay val="1"/>
    </c:title>
    <c:autoTitleDeleted val="0"/>
    <c:plotArea>
      <c:layout>
        <c:manualLayout>
          <c:layoutTarget val="inner"/>
          <c:xMode val="edge"/>
          <c:yMode val="edge"/>
          <c:x val="5.0421795295596997E-2"/>
          <c:y val="0.14038640890508672"/>
          <c:w val="0.9462474316344851"/>
          <c:h val="0.57029963325188626"/>
        </c:manualLayout>
      </c:layout>
      <c:barChart>
        <c:barDir val="col"/>
        <c:grouping val="clustered"/>
        <c:varyColors val="0"/>
        <c:ser>
          <c:idx val="0"/>
          <c:order val="0"/>
          <c:tx>
            <c:strRef>
              <c:f>'TPEU '!$E$42</c:f>
              <c:strCache>
                <c:ptCount val="1"/>
                <c:pt idx="0">
                  <c:v>Absolutos</c:v>
                </c:pt>
              </c:strCache>
            </c:strRef>
          </c:tx>
          <c:spPr>
            <a:solidFill>
              <a:srgbClr val="CC3300"/>
            </a:solidFill>
            <a:ln w="12700">
              <a:solidFill>
                <a:srgbClr val="000000"/>
              </a:solidFill>
              <a:prstDash val="solid"/>
            </a:ln>
          </c:spPr>
          <c:invertIfNegative val="0"/>
          <c:dPt>
            <c:idx val="17"/>
            <c:invertIfNegative val="0"/>
            <c:bubble3D val="0"/>
          </c:dPt>
          <c:dPt>
            <c:idx val="19"/>
            <c:invertIfNegative val="0"/>
            <c:bubble3D val="0"/>
          </c:dPt>
          <c:dPt>
            <c:idx val="26"/>
            <c:invertIfNegative val="0"/>
            <c:bubble3D val="0"/>
          </c:dPt>
          <c:dPt>
            <c:idx val="29"/>
            <c:invertIfNegative val="0"/>
            <c:bubble3D val="0"/>
            <c:spPr>
              <a:solidFill>
                <a:srgbClr val="FF0000"/>
              </a:solidFill>
              <a:ln w="12700">
                <a:solidFill>
                  <a:srgbClr val="000000"/>
                </a:solidFill>
                <a:prstDash val="solid"/>
              </a:ln>
            </c:spPr>
          </c:dPt>
          <c:dPt>
            <c:idx val="31"/>
            <c:invertIfNegative val="0"/>
            <c:bubble3D val="0"/>
            <c:spPr>
              <a:solidFill>
                <a:srgbClr val="FF0000"/>
              </a:solidFill>
              <a:ln w="12700">
                <a:solidFill>
                  <a:srgbClr val="000000"/>
                </a:solidFill>
                <a:prstDash val="solid"/>
              </a:ln>
            </c:spPr>
          </c:dPt>
          <c:dLbls>
            <c:dLbl>
              <c:idx val="29"/>
              <c:spPr/>
              <c:txPr>
                <a:bodyPr rot="-3540000"/>
                <a:lstStyle/>
                <a:p>
                  <a:pPr>
                    <a:defRPr sz="800" b="1"/>
                  </a:pPr>
                  <a:endParaRPr lang="es-MX"/>
                </a:p>
              </c:txPr>
              <c:showLegendKey val="0"/>
              <c:showVal val="1"/>
              <c:showCatName val="0"/>
              <c:showSerName val="0"/>
              <c:showPercent val="0"/>
              <c:showBubbleSize val="0"/>
            </c:dLbl>
            <c:txPr>
              <a:bodyPr rot="-3540000"/>
              <a:lstStyle/>
              <a:p>
                <a:pPr>
                  <a:defRPr sz="800"/>
                </a:pPr>
                <a:endParaRPr lang="es-MX"/>
              </a:p>
            </c:txPr>
            <c:showLegendKey val="0"/>
            <c:showVal val="1"/>
            <c:showCatName val="0"/>
            <c:showSerName val="0"/>
            <c:showPercent val="0"/>
            <c:showBubbleSize val="0"/>
            <c:showLeaderLines val="0"/>
          </c:dLbls>
          <c:cat>
            <c:strRef>
              <c:f>'TPEU '!$G$41:$AL$41</c:f>
              <c:strCache>
                <c:ptCount val="32"/>
                <c:pt idx="0">
                  <c:v>Distrito Federal</c:v>
                </c:pt>
                <c:pt idx="1">
                  <c:v>Jalisco</c:v>
                </c:pt>
                <c:pt idx="2">
                  <c:v>Guanajuato</c:v>
                </c:pt>
                <c:pt idx="3">
                  <c:v>Chihuahua</c:v>
                </c:pt>
                <c:pt idx="4">
                  <c:v>México</c:v>
                </c:pt>
                <c:pt idx="5">
                  <c:v>Querétaro</c:v>
                </c:pt>
                <c:pt idx="6">
                  <c:v>Nuevo León</c:v>
                </c:pt>
                <c:pt idx="7">
                  <c:v>Baja California</c:v>
                </c:pt>
                <c:pt idx="8">
                  <c:v>Sonora</c:v>
                </c:pt>
                <c:pt idx="9">
                  <c:v>Coahuila</c:v>
                </c:pt>
                <c:pt idx="10">
                  <c:v>Veracruz</c:v>
                </c:pt>
                <c:pt idx="11">
                  <c:v>Puebla</c:v>
                </c:pt>
                <c:pt idx="12">
                  <c:v>Quintana Roo</c:v>
                </c:pt>
                <c:pt idx="13">
                  <c:v>San Luis Potosí</c:v>
                </c:pt>
                <c:pt idx="14">
                  <c:v>Aguascalientes</c:v>
                </c:pt>
                <c:pt idx="15">
                  <c:v>Tamaulipas</c:v>
                </c:pt>
                <c:pt idx="16">
                  <c:v>Campeche</c:v>
                </c:pt>
                <c:pt idx="17">
                  <c:v>Oaxaca</c:v>
                </c:pt>
                <c:pt idx="18">
                  <c:v>Sinaloa</c:v>
                </c:pt>
                <c:pt idx="19">
                  <c:v>Yucatán</c:v>
                </c:pt>
                <c:pt idx="20">
                  <c:v>Tabasco</c:v>
                </c:pt>
                <c:pt idx="21">
                  <c:v>Hidalgo</c:v>
                </c:pt>
                <c:pt idx="22">
                  <c:v>Durango</c:v>
                </c:pt>
                <c:pt idx="23">
                  <c:v>Guerrero</c:v>
                </c:pt>
                <c:pt idx="24">
                  <c:v>Baja California Sur</c:v>
                </c:pt>
                <c:pt idx="25">
                  <c:v>Morelos</c:v>
                </c:pt>
                <c:pt idx="26">
                  <c:v>Tlaxcala</c:v>
                </c:pt>
                <c:pt idx="27">
                  <c:v>Zacatecas</c:v>
                </c:pt>
                <c:pt idx="28">
                  <c:v>Colima</c:v>
                </c:pt>
                <c:pt idx="29">
                  <c:v>Chiapas</c:v>
                </c:pt>
                <c:pt idx="30">
                  <c:v>Nayarit</c:v>
                </c:pt>
                <c:pt idx="31">
                  <c:v>Michoacán</c:v>
                </c:pt>
              </c:strCache>
            </c:strRef>
          </c:cat>
          <c:val>
            <c:numRef>
              <c:f>'TPEU '!$G$42:$AL$42</c:f>
              <c:numCache>
                <c:formatCode>#,##0</c:formatCode>
                <c:ptCount val="32"/>
                <c:pt idx="0">
                  <c:v>151218</c:v>
                </c:pt>
                <c:pt idx="1">
                  <c:v>47524</c:v>
                </c:pt>
                <c:pt idx="2">
                  <c:v>36177</c:v>
                </c:pt>
                <c:pt idx="3">
                  <c:v>29649</c:v>
                </c:pt>
                <c:pt idx="4">
                  <c:v>28568</c:v>
                </c:pt>
                <c:pt idx="5">
                  <c:v>28486</c:v>
                </c:pt>
                <c:pt idx="6">
                  <c:v>27746</c:v>
                </c:pt>
                <c:pt idx="7">
                  <c:v>26149</c:v>
                </c:pt>
                <c:pt idx="8">
                  <c:v>22028</c:v>
                </c:pt>
                <c:pt idx="9">
                  <c:v>18956</c:v>
                </c:pt>
                <c:pt idx="10">
                  <c:v>17998</c:v>
                </c:pt>
                <c:pt idx="11">
                  <c:v>17849</c:v>
                </c:pt>
                <c:pt idx="12">
                  <c:v>16154</c:v>
                </c:pt>
                <c:pt idx="13">
                  <c:v>15606</c:v>
                </c:pt>
                <c:pt idx="14">
                  <c:v>14456</c:v>
                </c:pt>
                <c:pt idx="15">
                  <c:v>13075</c:v>
                </c:pt>
                <c:pt idx="16">
                  <c:v>10242</c:v>
                </c:pt>
                <c:pt idx="17">
                  <c:v>9784</c:v>
                </c:pt>
                <c:pt idx="18">
                  <c:v>9532</c:v>
                </c:pt>
                <c:pt idx="19">
                  <c:v>9528</c:v>
                </c:pt>
                <c:pt idx="20">
                  <c:v>8823</c:v>
                </c:pt>
                <c:pt idx="21">
                  <c:v>6104</c:v>
                </c:pt>
                <c:pt idx="22">
                  <c:v>5671</c:v>
                </c:pt>
                <c:pt idx="23">
                  <c:v>4636</c:v>
                </c:pt>
                <c:pt idx="24">
                  <c:v>4605</c:v>
                </c:pt>
                <c:pt idx="25">
                  <c:v>4207</c:v>
                </c:pt>
                <c:pt idx="26">
                  <c:v>4173</c:v>
                </c:pt>
                <c:pt idx="27">
                  <c:v>4161</c:v>
                </c:pt>
                <c:pt idx="28">
                  <c:v>3225</c:v>
                </c:pt>
                <c:pt idx="29">
                  <c:v>813</c:v>
                </c:pt>
                <c:pt idx="30">
                  <c:v>17</c:v>
                </c:pt>
                <c:pt idx="31">
                  <c:v>-2206</c:v>
                </c:pt>
              </c:numCache>
            </c:numRef>
          </c:val>
        </c:ser>
        <c:dLbls>
          <c:showLegendKey val="0"/>
          <c:showVal val="1"/>
          <c:showCatName val="0"/>
          <c:showSerName val="0"/>
          <c:showPercent val="0"/>
          <c:showBubbleSize val="0"/>
        </c:dLbls>
        <c:gapWidth val="120"/>
        <c:overlap val="-50"/>
        <c:axId val="89626496"/>
        <c:axId val="89628032"/>
      </c:barChart>
      <c:catAx>
        <c:axId val="89626496"/>
        <c:scaling>
          <c:orientation val="minMax"/>
        </c:scaling>
        <c:delete val="0"/>
        <c:axPos val="b"/>
        <c:numFmt formatCode="General" sourceLinked="1"/>
        <c:majorTickMark val="out"/>
        <c:minorTickMark val="none"/>
        <c:tickLblPos val="low"/>
        <c:spPr>
          <a:ln w="3175">
            <a:solidFill>
              <a:srgbClr val="000000"/>
            </a:solidFill>
            <a:prstDash val="solid"/>
          </a:ln>
        </c:spPr>
        <c:txPr>
          <a:bodyPr rot="-2700000" vert="horz"/>
          <a:lstStyle/>
          <a:p>
            <a:pPr>
              <a:defRPr sz="800"/>
            </a:pPr>
            <a:endParaRPr lang="es-MX"/>
          </a:p>
        </c:txPr>
        <c:crossAx val="89628032"/>
        <c:crossesAt val="-1000"/>
        <c:auto val="0"/>
        <c:lblAlgn val="ctr"/>
        <c:lblOffset val="1000"/>
        <c:tickLblSkip val="1"/>
        <c:tickMarkSkip val="1"/>
        <c:noMultiLvlLbl val="0"/>
      </c:catAx>
      <c:valAx>
        <c:axId val="89628032"/>
        <c:scaling>
          <c:orientation val="minMax"/>
          <c:max val="165000"/>
          <c:min val="-3000"/>
        </c:scaling>
        <c:delete val="1"/>
        <c:axPos val="l"/>
        <c:numFmt formatCode="0" sourceLinked="0"/>
        <c:majorTickMark val="out"/>
        <c:minorTickMark val="none"/>
        <c:tickLblPos val="nextTo"/>
        <c:crossAx val="89626496"/>
        <c:crosses val="autoZero"/>
        <c:crossBetween val="between"/>
        <c:majorUnit val="20000"/>
        <c:minorUnit val="500"/>
      </c:val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Helvetica 67 Medium"/>
          <a:ea typeface="Arial"/>
          <a:cs typeface="Arial"/>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MX" sz="1200" dirty="0" smtClean="0"/>
              <a:t>Chiapas</a:t>
            </a:r>
            <a:r>
              <a:rPr lang="es-MX" sz="1200" baseline="0" dirty="0" smtClean="0"/>
              <a:t> </a:t>
            </a:r>
            <a:r>
              <a:rPr lang="es-MX" sz="1200" dirty="0" smtClean="0"/>
              <a:t>Mayo </a:t>
            </a:r>
            <a:r>
              <a:rPr lang="es-MX" sz="1200" dirty="0"/>
              <a:t>2013</a:t>
            </a:r>
          </a:p>
        </c:rich>
      </c:tx>
      <c:layout>
        <c:manualLayout>
          <c:xMode val="edge"/>
          <c:yMode val="edge"/>
          <c:x val="0.42336284191669443"/>
          <c:y val="5.5767565317374368E-2"/>
        </c:manualLayout>
      </c:layout>
      <c:overlay val="0"/>
    </c:title>
    <c:autoTitleDeleted val="0"/>
    <c:plotArea>
      <c:layout>
        <c:manualLayout>
          <c:layoutTarget val="inner"/>
          <c:xMode val="edge"/>
          <c:yMode val="edge"/>
          <c:x val="0.20303427627345041"/>
          <c:y val="0.1676549548934545"/>
          <c:w val="0.73647423711753479"/>
          <c:h val="0.70983344554754957"/>
        </c:manualLayout>
      </c:layout>
      <c:barChart>
        <c:barDir val="bar"/>
        <c:grouping val="clustered"/>
        <c:varyColors val="0"/>
        <c:ser>
          <c:idx val="0"/>
          <c:order val="0"/>
          <c:tx>
            <c:strRef>
              <c:f>'Aseg x Sexo y Edad'!$F$5</c:f>
              <c:strCache>
                <c:ptCount val="1"/>
                <c:pt idx="0">
                  <c:v>Mujeres</c:v>
                </c:pt>
              </c:strCache>
            </c:strRef>
          </c:tx>
          <c:spPr>
            <a:solidFill>
              <a:srgbClr val="C00000"/>
            </a:solidFill>
          </c:spPr>
          <c:invertIfNegative val="0"/>
          <c:dLbls>
            <c:numFmt formatCode="#,##0" sourceLinked="0"/>
            <c:showLegendKey val="0"/>
            <c:showVal val="1"/>
            <c:showCatName val="0"/>
            <c:showSerName val="0"/>
            <c:showPercent val="0"/>
            <c:showBubbleSize val="0"/>
            <c:showLeaderLines val="0"/>
          </c:dLbls>
          <c:cat>
            <c:strRef>
              <c:f>'Aseg x Sexo y Edad'!$A$6:$A$19</c:f>
              <c:strCache>
                <c:ptCount val="14"/>
                <c:pt idx="0">
                  <c:v>Menores de 15 años</c:v>
                </c:pt>
                <c:pt idx="1">
                  <c:v>15 a 19 años</c:v>
                </c:pt>
                <c:pt idx="2">
                  <c:v>20 a 24 años</c:v>
                </c:pt>
                <c:pt idx="3">
                  <c:v>25 a 29 años</c:v>
                </c:pt>
                <c:pt idx="4">
                  <c:v>30 a 34 años</c:v>
                </c:pt>
                <c:pt idx="5">
                  <c:v>35 a 39 años</c:v>
                </c:pt>
                <c:pt idx="6">
                  <c:v>40 a 44 años</c:v>
                </c:pt>
                <c:pt idx="7">
                  <c:v>45 a 49 años</c:v>
                </c:pt>
                <c:pt idx="8">
                  <c:v>50 a 54 años</c:v>
                </c:pt>
                <c:pt idx="9">
                  <c:v>55 a 59 años</c:v>
                </c:pt>
                <c:pt idx="10">
                  <c:v>60 a 64 años</c:v>
                </c:pt>
                <c:pt idx="11">
                  <c:v>65 a 69 años</c:v>
                </c:pt>
                <c:pt idx="12">
                  <c:v>70 a 74 años</c:v>
                </c:pt>
                <c:pt idx="13">
                  <c:v>75 años y más</c:v>
                </c:pt>
              </c:strCache>
            </c:strRef>
          </c:cat>
          <c:val>
            <c:numRef>
              <c:f>'Aseg x Sexo y Edad'!$F$6:$F$19</c:f>
              <c:numCache>
                <c:formatCode>#,##0</c:formatCode>
                <c:ptCount val="14"/>
                <c:pt idx="0">
                  <c:v>6</c:v>
                </c:pt>
                <c:pt idx="1">
                  <c:v>1046</c:v>
                </c:pt>
                <c:pt idx="2">
                  <c:v>9003</c:v>
                </c:pt>
                <c:pt idx="3">
                  <c:v>14031</c:v>
                </c:pt>
                <c:pt idx="4">
                  <c:v>13640</c:v>
                </c:pt>
                <c:pt idx="5">
                  <c:v>12098</c:v>
                </c:pt>
                <c:pt idx="6">
                  <c:v>10089</c:v>
                </c:pt>
                <c:pt idx="7">
                  <c:v>7052</c:v>
                </c:pt>
                <c:pt idx="8">
                  <c:v>3916</c:v>
                </c:pt>
                <c:pt idx="9">
                  <c:v>2396</c:v>
                </c:pt>
                <c:pt idx="10">
                  <c:v>980</c:v>
                </c:pt>
                <c:pt idx="11">
                  <c:v>350</c:v>
                </c:pt>
                <c:pt idx="12">
                  <c:v>154</c:v>
                </c:pt>
                <c:pt idx="13">
                  <c:v>141</c:v>
                </c:pt>
              </c:numCache>
            </c:numRef>
          </c:val>
        </c:ser>
        <c:ser>
          <c:idx val="1"/>
          <c:order val="1"/>
          <c:tx>
            <c:strRef>
              <c:f>'Aseg x Sexo y Edad'!$D$5</c:f>
              <c:strCache>
                <c:ptCount val="1"/>
                <c:pt idx="0">
                  <c:v>Hombres </c:v>
                </c:pt>
              </c:strCache>
            </c:strRef>
          </c:tx>
          <c:spPr>
            <a:solidFill>
              <a:srgbClr val="005D99"/>
            </a:solidFill>
          </c:spPr>
          <c:invertIfNegative val="0"/>
          <c:dLbls>
            <c:numFmt formatCode="#,##0;[Black]#,##0" sourceLinked="0"/>
            <c:showLegendKey val="0"/>
            <c:showVal val="1"/>
            <c:showCatName val="0"/>
            <c:showSerName val="0"/>
            <c:showPercent val="0"/>
            <c:showBubbleSize val="0"/>
            <c:showLeaderLines val="0"/>
          </c:dLbls>
          <c:cat>
            <c:strRef>
              <c:f>'Aseg x Sexo y Edad'!$A$6:$A$19</c:f>
              <c:strCache>
                <c:ptCount val="14"/>
                <c:pt idx="0">
                  <c:v>Menores de 15 años</c:v>
                </c:pt>
                <c:pt idx="1">
                  <c:v>15 a 19 años</c:v>
                </c:pt>
                <c:pt idx="2">
                  <c:v>20 a 24 años</c:v>
                </c:pt>
                <c:pt idx="3">
                  <c:v>25 a 29 años</c:v>
                </c:pt>
                <c:pt idx="4">
                  <c:v>30 a 34 años</c:v>
                </c:pt>
                <c:pt idx="5">
                  <c:v>35 a 39 años</c:v>
                </c:pt>
                <c:pt idx="6">
                  <c:v>40 a 44 años</c:v>
                </c:pt>
                <c:pt idx="7">
                  <c:v>45 a 49 años</c:v>
                </c:pt>
                <c:pt idx="8">
                  <c:v>50 a 54 años</c:v>
                </c:pt>
                <c:pt idx="9">
                  <c:v>55 a 59 años</c:v>
                </c:pt>
                <c:pt idx="10">
                  <c:v>60 a 64 años</c:v>
                </c:pt>
                <c:pt idx="11">
                  <c:v>65 a 69 años</c:v>
                </c:pt>
                <c:pt idx="12">
                  <c:v>70 a 74 años</c:v>
                </c:pt>
                <c:pt idx="13">
                  <c:v>75 años y más</c:v>
                </c:pt>
              </c:strCache>
            </c:strRef>
          </c:cat>
          <c:val>
            <c:numRef>
              <c:f>'Aseg x Sexo y Edad'!$G$6:$G$19</c:f>
              <c:numCache>
                <c:formatCode>#,##0</c:formatCode>
                <c:ptCount val="14"/>
                <c:pt idx="0">
                  <c:v>-13</c:v>
                </c:pt>
                <c:pt idx="1">
                  <c:v>-2642</c:v>
                </c:pt>
                <c:pt idx="2">
                  <c:v>-17926</c:v>
                </c:pt>
                <c:pt idx="3">
                  <c:v>-23722</c:v>
                </c:pt>
                <c:pt idx="4">
                  <c:v>-22870</c:v>
                </c:pt>
                <c:pt idx="5">
                  <c:v>-19194</c:v>
                </c:pt>
                <c:pt idx="6">
                  <c:v>-15600</c:v>
                </c:pt>
                <c:pt idx="7">
                  <c:v>-12014</c:v>
                </c:pt>
                <c:pt idx="8">
                  <c:v>-8647</c:v>
                </c:pt>
                <c:pt idx="9">
                  <c:v>-6025</c:v>
                </c:pt>
                <c:pt idx="10">
                  <c:v>-3167</c:v>
                </c:pt>
                <c:pt idx="11">
                  <c:v>-1263</c:v>
                </c:pt>
                <c:pt idx="12">
                  <c:v>-514</c:v>
                </c:pt>
                <c:pt idx="13">
                  <c:v>-321</c:v>
                </c:pt>
              </c:numCache>
            </c:numRef>
          </c:val>
        </c:ser>
        <c:dLbls>
          <c:showLegendKey val="0"/>
          <c:showVal val="0"/>
          <c:showCatName val="0"/>
          <c:showSerName val="0"/>
          <c:showPercent val="0"/>
          <c:showBubbleSize val="0"/>
        </c:dLbls>
        <c:gapWidth val="83"/>
        <c:overlap val="100"/>
        <c:axId val="25173376"/>
        <c:axId val="25183360"/>
      </c:barChart>
      <c:catAx>
        <c:axId val="25173376"/>
        <c:scaling>
          <c:orientation val="minMax"/>
        </c:scaling>
        <c:delete val="0"/>
        <c:axPos val="l"/>
        <c:majorGridlines>
          <c:spPr>
            <a:ln>
              <a:solidFill>
                <a:schemeClr val="accent1">
                  <a:lumMod val="20000"/>
                  <a:lumOff val="80000"/>
                </a:schemeClr>
              </a:solidFill>
            </a:ln>
          </c:spPr>
        </c:majorGridlines>
        <c:majorTickMark val="out"/>
        <c:minorTickMark val="none"/>
        <c:tickLblPos val="low"/>
        <c:crossAx val="25183360"/>
        <c:crosses val="autoZero"/>
        <c:auto val="1"/>
        <c:lblAlgn val="ctr"/>
        <c:lblOffset val="400"/>
        <c:noMultiLvlLbl val="0"/>
      </c:catAx>
      <c:valAx>
        <c:axId val="25183360"/>
        <c:scaling>
          <c:orientation val="minMax"/>
        </c:scaling>
        <c:delete val="1"/>
        <c:axPos val="b"/>
        <c:numFmt formatCode="#,##0" sourceLinked="1"/>
        <c:majorTickMark val="out"/>
        <c:minorTickMark val="none"/>
        <c:tickLblPos val="nextTo"/>
        <c:crossAx val="25173376"/>
        <c:crosses val="autoZero"/>
        <c:crossBetween val="between"/>
      </c:valAx>
    </c:plotArea>
    <c:legend>
      <c:legendPos val="b"/>
      <c:layout>
        <c:manualLayout>
          <c:xMode val="edge"/>
          <c:yMode val="edge"/>
          <c:x val="0.34480347037733133"/>
          <c:y val="0.90899624561269188"/>
          <c:w val="0.58099765668637948"/>
          <c:h val="6.5606932618146638E-2"/>
        </c:manualLayout>
      </c:layout>
      <c:overlay val="0"/>
    </c:legend>
    <c:plotVisOnly val="1"/>
    <c:dispBlanksAs val="gap"/>
    <c:showDLblsOverMax val="0"/>
  </c:chart>
  <c:txPr>
    <a:bodyPr/>
    <a:lstStyle/>
    <a:p>
      <a:pPr>
        <a:defRPr>
          <a:latin typeface="Helvetica 67 Medium"/>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err="1"/>
              <a:t>Entidades</a:t>
            </a:r>
            <a:r>
              <a:rPr lang="en-US" sz="1200" dirty="0"/>
              <a:t> </a:t>
            </a:r>
            <a:r>
              <a:rPr lang="en-US" sz="1200" dirty="0" err="1"/>
              <a:t>Federativas</a:t>
            </a:r>
            <a:r>
              <a:rPr lang="en-US" sz="1200" dirty="0"/>
              <a:t> con los </a:t>
            </a:r>
            <a:r>
              <a:rPr lang="en-US" sz="1200" dirty="0" err="1"/>
              <a:t>porcentajes</a:t>
            </a:r>
            <a:r>
              <a:rPr lang="en-US" sz="1200" dirty="0"/>
              <a:t> </a:t>
            </a:r>
            <a:r>
              <a:rPr lang="en-US" sz="1200" dirty="0" err="1"/>
              <a:t>más</a:t>
            </a:r>
            <a:r>
              <a:rPr lang="en-US" sz="1200" dirty="0"/>
              <a:t> altos de </a:t>
            </a:r>
            <a:r>
              <a:rPr lang="en-US" sz="1200" dirty="0" err="1"/>
              <a:t>trabajadores</a:t>
            </a:r>
            <a:r>
              <a:rPr lang="en-US" sz="1200" dirty="0"/>
              <a:t> </a:t>
            </a:r>
            <a:r>
              <a:rPr lang="en-US" sz="1200" dirty="0" err="1"/>
              <a:t>permanentes</a:t>
            </a:r>
            <a:r>
              <a:rPr lang="en-US" sz="1200" dirty="0"/>
              <a:t> en </a:t>
            </a:r>
            <a:r>
              <a:rPr lang="en-US" sz="1200" dirty="0" err="1"/>
              <a:t>relación</a:t>
            </a:r>
            <a:r>
              <a:rPr lang="en-US" sz="1200" dirty="0"/>
              <a:t> a los </a:t>
            </a:r>
            <a:r>
              <a:rPr lang="en-US" sz="1200" dirty="0" err="1"/>
              <a:t>trabajadores</a:t>
            </a:r>
            <a:r>
              <a:rPr lang="en-US" sz="1200" dirty="0"/>
              <a:t> </a:t>
            </a:r>
            <a:r>
              <a:rPr lang="en-US" sz="1200" dirty="0" err="1" smtClean="0"/>
              <a:t>asegurados</a:t>
            </a:r>
            <a:r>
              <a:rPr lang="en-US" sz="1200" dirty="0"/>
              <a:t>.</a:t>
            </a:r>
            <a:r>
              <a:rPr lang="en-US" sz="1200" dirty="0" smtClean="0"/>
              <a:t> Mayo </a:t>
            </a:r>
            <a:r>
              <a:rPr lang="en-US" sz="1200" dirty="0"/>
              <a:t>de 2013</a:t>
            </a:r>
          </a:p>
        </c:rich>
      </c:tx>
      <c:layout>
        <c:manualLayout>
          <c:xMode val="edge"/>
          <c:yMode val="edge"/>
          <c:x val="0.14027146156057554"/>
          <c:y val="1.7346944629372283E-2"/>
        </c:manualLayout>
      </c:layout>
      <c:overlay val="0"/>
    </c:title>
    <c:autoTitleDeleted val="0"/>
    <c:plotArea>
      <c:layout>
        <c:manualLayout>
          <c:layoutTarget val="inner"/>
          <c:xMode val="edge"/>
          <c:yMode val="edge"/>
          <c:x val="0.13941225697314644"/>
          <c:y val="0.18338288367412112"/>
          <c:w val="0.82655194228657802"/>
          <c:h val="0.5967012940820694"/>
        </c:manualLayout>
      </c:layout>
      <c:barChart>
        <c:barDir val="col"/>
        <c:grouping val="clustered"/>
        <c:varyColors val="0"/>
        <c:ser>
          <c:idx val="0"/>
          <c:order val="0"/>
          <c:spPr>
            <a:solidFill>
              <a:srgbClr val="C00000"/>
            </a:solidFill>
          </c:spPr>
          <c:invertIfNegative val="0"/>
          <c:dPt>
            <c:idx val="4"/>
            <c:invertIfNegative val="0"/>
            <c:bubble3D val="0"/>
            <c:spPr>
              <a:solidFill>
                <a:srgbClr val="FF0000"/>
              </a:solidFill>
            </c:spPr>
          </c:dPt>
          <c:dPt>
            <c:idx val="5"/>
            <c:invertIfNegative val="0"/>
            <c:bubble3D val="0"/>
          </c:dPt>
          <c:dPt>
            <c:idx val="6"/>
            <c:invertIfNegative val="0"/>
            <c:bubble3D val="0"/>
          </c:dPt>
          <c:dPt>
            <c:idx val="13"/>
            <c:invertIfNegative val="0"/>
            <c:bubble3D val="0"/>
            <c:spPr>
              <a:solidFill>
                <a:schemeClr val="tx1">
                  <a:lumMod val="65000"/>
                  <a:lumOff val="35000"/>
                </a:schemeClr>
              </a:solidFill>
            </c:spPr>
          </c:dPt>
          <c:dPt>
            <c:idx val="14"/>
            <c:invertIfNegative val="0"/>
            <c:bubble3D val="0"/>
          </c:dPt>
          <c:dPt>
            <c:idx val="15"/>
            <c:invertIfNegative val="0"/>
            <c:bubble3D val="0"/>
          </c:dPt>
          <c:dPt>
            <c:idx val="16"/>
            <c:invertIfNegative val="0"/>
            <c:bubble3D val="0"/>
          </c:dPt>
          <c:dLbls>
            <c:dLbl>
              <c:idx val="4"/>
              <c:spPr/>
              <c:txPr>
                <a:bodyPr rot="0"/>
                <a:lstStyle/>
                <a:p>
                  <a:pPr>
                    <a:defRPr sz="1000" b="1"/>
                  </a:pPr>
                  <a:endParaRPr lang="es-MX"/>
                </a:p>
              </c:txPr>
              <c:showLegendKey val="0"/>
              <c:showVal val="1"/>
              <c:showCatName val="0"/>
              <c:showSerName val="0"/>
              <c:showPercent val="0"/>
              <c:showBubbleSize val="0"/>
            </c:dLbl>
            <c:txPr>
              <a:bodyPr rot="0"/>
              <a:lstStyle/>
              <a:p>
                <a:pPr>
                  <a:defRPr sz="900" b="1"/>
                </a:pPr>
                <a:endParaRPr lang="es-MX"/>
              </a:p>
            </c:txPr>
            <c:showLegendKey val="0"/>
            <c:showVal val="1"/>
            <c:showCatName val="0"/>
            <c:showSerName val="0"/>
            <c:showPercent val="0"/>
            <c:showBubbleSize val="0"/>
            <c:showLeaderLines val="0"/>
          </c:dLbls>
          <c:cat>
            <c:strRef>
              <c:f>'Perman % este mes'!$E$6:$E$20</c:f>
              <c:strCache>
                <c:ptCount val="15"/>
                <c:pt idx="0">
                  <c:v>Baja California</c:v>
                </c:pt>
                <c:pt idx="1">
                  <c:v>Yucatán</c:v>
                </c:pt>
                <c:pt idx="2">
                  <c:v>Chihuahua</c:v>
                </c:pt>
                <c:pt idx="3">
                  <c:v>Aguascalientes</c:v>
                </c:pt>
                <c:pt idx="4">
                  <c:v>Chiapas</c:v>
                </c:pt>
                <c:pt idx="5">
                  <c:v>Nuevo León</c:v>
                </c:pt>
                <c:pt idx="6">
                  <c:v>Durango</c:v>
                </c:pt>
                <c:pt idx="7">
                  <c:v>Jalisco</c:v>
                </c:pt>
                <c:pt idx="8">
                  <c:v>Tamaulipas</c:v>
                </c:pt>
                <c:pt idx="9">
                  <c:v>Coahuila</c:v>
                </c:pt>
                <c:pt idx="10">
                  <c:v>Morelos</c:v>
                </c:pt>
                <c:pt idx="11">
                  <c:v>Guanajuato</c:v>
                </c:pt>
                <c:pt idx="12">
                  <c:v>Distrito Federal</c:v>
                </c:pt>
                <c:pt idx="13">
                  <c:v>Nacional</c:v>
                </c:pt>
                <c:pt idx="14">
                  <c:v>Sonora</c:v>
                </c:pt>
              </c:strCache>
            </c:strRef>
          </c:cat>
          <c:val>
            <c:numRef>
              <c:f>'Perman % este mes'!$F$6:$F$20</c:f>
              <c:numCache>
                <c:formatCode>#,##0.00_ ;\-#,##0.00\ </c:formatCode>
                <c:ptCount val="15"/>
                <c:pt idx="0">
                  <c:v>92.293654578423798</c:v>
                </c:pt>
                <c:pt idx="1">
                  <c:v>91.240116177252915</c:v>
                </c:pt>
                <c:pt idx="2">
                  <c:v>90.455954641939456</c:v>
                </c:pt>
                <c:pt idx="3">
                  <c:v>90.129176247801979</c:v>
                </c:pt>
                <c:pt idx="4">
                  <c:v>89.932956613351209</c:v>
                </c:pt>
                <c:pt idx="5">
                  <c:v>89.326664274526735</c:v>
                </c:pt>
                <c:pt idx="6">
                  <c:v>88.527853985672905</c:v>
                </c:pt>
                <c:pt idx="7">
                  <c:v>87.911062613997643</c:v>
                </c:pt>
                <c:pt idx="8">
                  <c:v>87.747513962326082</c:v>
                </c:pt>
                <c:pt idx="9">
                  <c:v>87.661662564430159</c:v>
                </c:pt>
                <c:pt idx="10">
                  <c:v>87.209423158857334</c:v>
                </c:pt>
                <c:pt idx="11">
                  <c:v>87.070784923961753</c:v>
                </c:pt>
                <c:pt idx="12">
                  <c:v>86.894382098191926</c:v>
                </c:pt>
                <c:pt idx="13">
                  <c:v>86.073704385388552</c:v>
                </c:pt>
                <c:pt idx="14">
                  <c:v>85.032659396843485</c:v>
                </c:pt>
              </c:numCache>
            </c:numRef>
          </c:val>
        </c:ser>
        <c:dLbls>
          <c:showLegendKey val="0"/>
          <c:showVal val="0"/>
          <c:showCatName val="0"/>
          <c:showSerName val="0"/>
          <c:showPercent val="0"/>
          <c:showBubbleSize val="0"/>
        </c:dLbls>
        <c:gapWidth val="150"/>
        <c:axId val="25245184"/>
        <c:axId val="25246720"/>
      </c:barChart>
      <c:catAx>
        <c:axId val="25245184"/>
        <c:scaling>
          <c:orientation val="minMax"/>
        </c:scaling>
        <c:delete val="0"/>
        <c:axPos val="b"/>
        <c:numFmt formatCode="General" sourceLinked="1"/>
        <c:majorTickMark val="out"/>
        <c:minorTickMark val="none"/>
        <c:tickLblPos val="nextTo"/>
        <c:txPr>
          <a:bodyPr/>
          <a:lstStyle/>
          <a:p>
            <a:pPr>
              <a:defRPr sz="800"/>
            </a:pPr>
            <a:endParaRPr lang="es-MX"/>
          </a:p>
        </c:txPr>
        <c:crossAx val="25246720"/>
        <c:crosses val="autoZero"/>
        <c:auto val="1"/>
        <c:lblAlgn val="ctr"/>
        <c:lblOffset val="100"/>
        <c:noMultiLvlLbl val="0"/>
      </c:catAx>
      <c:valAx>
        <c:axId val="25246720"/>
        <c:scaling>
          <c:orientation val="minMax"/>
        </c:scaling>
        <c:delete val="0"/>
        <c:axPos val="l"/>
        <c:title>
          <c:tx>
            <c:rich>
              <a:bodyPr rot="-5400000" vert="horz"/>
              <a:lstStyle/>
              <a:p>
                <a:pPr>
                  <a:defRPr/>
                </a:pPr>
                <a:r>
                  <a:rPr lang="en-US"/>
                  <a:t>Porcentajes</a:t>
                </a:r>
              </a:p>
            </c:rich>
          </c:tx>
          <c:layout>
            <c:manualLayout>
              <c:xMode val="edge"/>
              <c:yMode val="edge"/>
              <c:x val="1.9683564982465305E-3"/>
              <c:y val="0.42120954257167131"/>
            </c:manualLayout>
          </c:layout>
          <c:overlay val="0"/>
        </c:title>
        <c:numFmt formatCode="#,##0.00_ ;\-#,##0.00\ " sourceLinked="1"/>
        <c:majorTickMark val="out"/>
        <c:minorTickMark val="none"/>
        <c:tickLblPos val="nextTo"/>
        <c:crossAx val="25245184"/>
        <c:crosses val="autoZero"/>
        <c:crossBetween val="between"/>
      </c:valAx>
    </c:plotArea>
    <c:plotVisOnly val="1"/>
    <c:dispBlanksAs val="gap"/>
    <c:showDLblsOverMax val="0"/>
  </c:chart>
  <c:txPr>
    <a:bodyPr/>
    <a:lstStyle/>
    <a:p>
      <a:pPr>
        <a:defRPr>
          <a:latin typeface="Helvetica 67 Medium"/>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a:t>Chiapas. Mayo 2013</a:t>
            </a:r>
          </a:p>
        </c:rich>
      </c:tx>
      <c:layout/>
      <c:overlay val="0"/>
    </c:title>
    <c:autoTitleDeleted val="0"/>
    <c:view3D>
      <c:rotX val="40"/>
      <c:rotY val="10"/>
      <c:rAngAx val="0"/>
      <c:perspective val="30"/>
    </c:view3D>
    <c:floor>
      <c:thickness val="0"/>
    </c:floor>
    <c:sideWall>
      <c:thickness val="0"/>
    </c:sideWall>
    <c:backWall>
      <c:thickness val="0"/>
    </c:backWall>
    <c:plotArea>
      <c:layout>
        <c:manualLayout>
          <c:layoutTarget val="inner"/>
          <c:xMode val="edge"/>
          <c:yMode val="edge"/>
          <c:x val="1.5085966250198968E-2"/>
          <c:y val="0.3101201543767837"/>
          <c:w val="0.50465632746688682"/>
          <c:h val="0.6673339821197054"/>
        </c:manualLayout>
      </c:layout>
      <c:pie3DChart>
        <c:varyColors val="1"/>
        <c:ser>
          <c:idx val="0"/>
          <c:order val="0"/>
          <c:explosion val="24"/>
          <c:dPt>
            <c:idx val="0"/>
            <c:bubble3D val="0"/>
            <c:explosion val="28"/>
            <c:spPr>
              <a:solidFill>
                <a:srgbClr val="4D4D4D"/>
              </a:solidFill>
            </c:spPr>
          </c:dPt>
          <c:dPt>
            <c:idx val="1"/>
            <c:bubble3D val="0"/>
            <c:spPr>
              <a:solidFill>
                <a:srgbClr val="C00000"/>
              </a:solidFill>
            </c:spPr>
          </c:dPt>
          <c:dPt>
            <c:idx val="2"/>
            <c:bubble3D val="0"/>
            <c:spPr>
              <a:solidFill>
                <a:srgbClr val="FF0000"/>
              </a:solidFill>
            </c:spPr>
          </c:dPt>
          <c:dPt>
            <c:idx val="3"/>
            <c:bubble3D val="0"/>
            <c:spPr>
              <a:solidFill>
                <a:srgbClr val="FF9933"/>
              </a:solidFill>
            </c:spPr>
          </c:dPt>
          <c:dPt>
            <c:idx val="4"/>
            <c:bubble3D val="0"/>
            <c:spPr>
              <a:solidFill>
                <a:srgbClr val="FFC000"/>
              </a:solidFill>
            </c:spPr>
          </c:dPt>
          <c:dPt>
            <c:idx val="5"/>
            <c:bubble3D val="0"/>
            <c:spPr>
              <a:solidFill>
                <a:srgbClr val="006600"/>
              </a:solidFill>
            </c:spPr>
          </c:dPt>
          <c:dPt>
            <c:idx val="6"/>
            <c:bubble3D val="0"/>
            <c:spPr>
              <a:solidFill>
                <a:srgbClr val="009900"/>
              </a:solidFill>
            </c:spPr>
          </c:dPt>
          <c:dPt>
            <c:idx val="7"/>
            <c:bubble3D val="0"/>
            <c:spPr>
              <a:solidFill>
                <a:srgbClr val="1F497D"/>
              </a:solidFill>
            </c:spPr>
          </c:dPt>
          <c:dPt>
            <c:idx val="8"/>
            <c:bubble3D val="0"/>
            <c:spPr>
              <a:solidFill>
                <a:srgbClr val="00B0F0"/>
              </a:solidFill>
            </c:spPr>
          </c:dPt>
          <c:dLbls>
            <c:dLbl>
              <c:idx val="0"/>
              <c:layout>
                <c:manualLayout>
                  <c:x val="-7.7216146226957133E-2"/>
                  <c:y val="5.3459022229853249E-2"/>
                </c:manualLayout>
              </c:layout>
              <c:tx>
                <c:rich>
                  <a:bodyPr/>
                  <a:lstStyle/>
                  <a:p>
                    <a:pPr>
                      <a:defRPr>
                        <a:solidFill>
                          <a:schemeClr val="bg1"/>
                        </a:solidFill>
                      </a:defRPr>
                    </a:pPr>
                    <a:r>
                      <a:rPr lang="en-US" smtClean="0"/>
                      <a:t>54,783</a:t>
                    </a:r>
                  </a:p>
                  <a:p>
                    <a:pPr>
                      <a:defRPr>
                        <a:solidFill>
                          <a:schemeClr val="bg1"/>
                        </a:solidFill>
                      </a:defRPr>
                    </a:pPr>
                    <a:r>
                      <a:rPr lang="en-US" sz="800" smtClean="0"/>
                      <a:t>29.17</a:t>
                    </a:r>
                    <a:r>
                      <a:rPr lang="en-US" sz="800" dirty="0"/>
                      <a:t>%</a:t>
                    </a:r>
                    <a:endParaRPr lang="en-US" dirty="0"/>
                  </a:p>
                </c:rich>
              </c:tx>
              <c:numFmt formatCode="0.00%" sourceLinked="0"/>
              <c:spPr/>
              <c:showLegendKey val="0"/>
              <c:showVal val="1"/>
              <c:showCatName val="0"/>
              <c:showSerName val="0"/>
              <c:showPercent val="1"/>
              <c:showBubbleSize val="0"/>
            </c:dLbl>
            <c:dLbl>
              <c:idx val="1"/>
              <c:layout>
                <c:manualLayout>
                  <c:x val="-5.0297105757920076E-2"/>
                  <c:y val="-0.19653750593368413"/>
                </c:manualLayout>
              </c:layout>
              <c:tx>
                <c:rich>
                  <a:bodyPr/>
                  <a:lstStyle/>
                  <a:p>
                    <a:pPr>
                      <a:defRPr>
                        <a:solidFill>
                          <a:schemeClr val="bg1"/>
                        </a:solidFill>
                      </a:defRPr>
                    </a:pPr>
                    <a:r>
                      <a:rPr lang="en-US" smtClean="0"/>
                      <a:t>51,309</a:t>
                    </a:r>
                  </a:p>
                  <a:p>
                    <a:pPr>
                      <a:defRPr>
                        <a:solidFill>
                          <a:schemeClr val="bg1"/>
                        </a:solidFill>
                      </a:defRPr>
                    </a:pPr>
                    <a:r>
                      <a:rPr lang="en-US" sz="800" smtClean="0"/>
                      <a:t>27.32</a:t>
                    </a:r>
                    <a:r>
                      <a:rPr lang="en-US" sz="800" dirty="0"/>
                      <a:t>%</a:t>
                    </a:r>
                    <a:endParaRPr lang="en-US" dirty="0"/>
                  </a:p>
                </c:rich>
              </c:tx>
              <c:numFmt formatCode="0.00%" sourceLinked="0"/>
              <c:spPr/>
              <c:showLegendKey val="0"/>
              <c:showVal val="1"/>
              <c:showCatName val="0"/>
              <c:showSerName val="0"/>
              <c:showPercent val="1"/>
              <c:showBubbleSize val="0"/>
            </c:dLbl>
            <c:dLbl>
              <c:idx val="2"/>
              <c:layout>
                <c:manualLayout>
                  <c:x val="7.9023408462483666E-2"/>
                  <c:y val="-9.7221520841118667E-2"/>
                </c:manualLayout>
              </c:layout>
              <c:tx>
                <c:rich>
                  <a:bodyPr/>
                  <a:lstStyle/>
                  <a:p>
                    <a:pPr>
                      <a:defRPr>
                        <a:solidFill>
                          <a:schemeClr val="bg1"/>
                        </a:solidFill>
                      </a:defRPr>
                    </a:pPr>
                    <a:r>
                      <a:rPr lang="en-US" smtClean="0"/>
                      <a:t>35,235</a:t>
                    </a:r>
                  </a:p>
                  <a:p>
                    <a:pPr>
                      <a:defRPr>
                        <a:solidFill>
                          <a:schemeClr val="bg1"/>
                        </a:solidFill>
                      </a:defRPr>
                    </a:pPr>
                    <a:r>
                      <a:rPr lang="en-US" sz="800" smtClean="0"/>
                      <a:t>18.76</a:t>
                    </a:r>
                    <a:r>
                      <a:rPr lang="en-US" sz="800" dirty="0"/>
                      <a:t>%</a:t>
                    </a:r>
                    <a:endParaRPr lang="en-US" dirty="0"/>
                  </a:p>
                </c:rich>
              </c:tx>
              <c:numFmt formatCode="0.00%" sourceLinked="0"/>
              <c:spPr/>
              <c:showLegendKey val="0"/>
              <c:showVal val="1"/>
              <c:showCatName val="0"/>
              <c:showSerName val="0"/>
              <c:showPercent val="1"/>
              <c:showBubbleSize val="0"/>
            </c:dLbl>
            <c:dLbl>
              <c:idx val="3"/>
              <c:layout>
                <c:manualLayout>
                  <c:x val="-1.7105276333149448E-2"/>
                  <c:y val="2.8330185534940561E-2"/>
                </c:manualLayout>
              </c:layout>
              <c:tx>
                <c:rich>
                  <a:bodyPr/>
                  <a:lstStyle/>
                  <a:p>
                    <a:r>
                      <a:rPr lang="en-US" smtClean="0"/>
                      <a:t>16,669</a:t>
                    </a:r>
                  </a:p>
                  <a:p>
                    <a:r>
                      <a:rPr lang="en-US" sz="800" smtClean="0"/>
                      <a:t>8.88</a:t>
                    </a:r>
                    <a:r>
                      <a:rPr lang="en-US" sz="800" dirty="0"/>
                      <a:t>%</a:t>
                    </a:r>
                    <a:endParaRPr lang="en-US" dirty="0"/>
                  </a:p>
                </c:rich>
              </c:tx>
              <c:showLegendKey val="0"/>
              <c:showVal val="1"/>
              <c:showCatName val="0"/>
              <c:showSerName val="0"/>
              <c:showPercent val="1"/>
              <c:showBubbleSize val="0"/>
            </c:dLbl>
            <c:dLbl>
              <c:idx val="4"/>
              <c:layout>
                <c:manualLayout>
                  <c:x val="-4.8065594047013376E-2"/>
                  <c:y val="-3.2079768914565049E-3"/>
                </c:manualLayout>
              </c:layout>
              <c:tx>
                <c:rich>
                  <a:bodyPr/>
                  <a:lstStyle/>
                  <a:p>
                    <a:r>
                      <a:rPr lang="en-US" smtClean="0"/>
                      <a:t>11,250</a:t>
                    </a:r>
                  </a:p>
                  <a:p>
                    <a:r>
                      <a:rPr lang="en-US" sz="800" smtClean="0"/>
                      <a:t>5.99</a:t>
                    </a:r>
                    <a:r>
                      <a:rPr lang="en-US" sz="800" dirty="0"/>
                      <a:t>%</a:t>
                    </a:r>
                    <a:endParaRPr lang="en-US" dirty="0"/>
                  </a:p>
                </c:rich>
              </c:tx>
              <c:showLegendKey val="0"/>
              <c:showVal val="1"/>
              <c:showCatName val="0"/>
              <c:showSerName val="0"/>
              <c:showPercent val="1"/>
              <c:showBubbleSize val="0"/>
            </c:dLbl>
            <c:dLbl>
              <c:idx val="5"/>
              <c:layout>
                <c:manualLayout>
                  <c:x val="-5.0503806682423935E-2"/>
                  <c:y val="-7.6662567795497474E-2"/>
                </c:manualLayout>
              </c:layout>
              <c:tx>
                <c:rich>
                  <a:bodyPr/>
                  <a:lstStyle/>
                  <a:p>
                    <a:r>
                      <a:rPr lang="en-US" smtClean="0"/>
                      <a:t>8,918</a:t>
                    </a:r>
                  </a:p>
                  <a:p>
                    <a:r>
                      <a:rPr lang="en-US" sz="800" smtClean="0"/>
                      <a:t>4.75</a:t>
                    </a:r>
                    <a:r>
                      <a:rPr lang="en-US" sz="800" dirty="0"/>
                      <a:t>%</a:t>
                    </a:r>
                    <a:endParaRPr lang="en-US" dirty="0"/>
                  </a:p>
                </c:rich>
              </c:tx>
              <c:showLegendKey val="0"/>
              <c:showVal val="1"/>
              <c:showCatName val="0"/>
              <c:showSerName val="0"/>
              <c:showPercent val="1"/>
              <c:showBubbleSize val="0"/>
            </c:dLbl>
            <c:dLbl>
              <c:idx val="6"/>
              <c:layout>
                <c:manualLayout>
                  <c:x val="-4.5232933107575556E-2"/>
                  <c:y val="-0.11600352486087405"/>
                </c:manualLayout>
              </c:layout>
              <c:tx>
                <c:rich>
                  <a:bodyPr/>
                  <a:lstStyle/>
                  <a:p>
                    <a:r>
                      <a:rPr lang="en-US" smtClean="0"/>
                      <a:t>6,443</a:t>
                    </a:r>
                  </a:p>
                  <a:p>
                    <a:r>
                      <a:rPr lang="en-US" sz="800" smtClean="0"/>
                      <a:t>3.43</a:t>
                    </a:r>
                    <a:r>
                      <a:rPr lang="en-US" sz="800" dirty="0"/>
                      <a:t>%</a:t>
                    </a:r>
                    <a:endParaRPr lang="en-US" dirty="0"/>
                  </a:p>
                </c:rich>
              </c:tx>
              <c:showLegendKey val="0"/>
              <c:showVal val="1"/>
              <c:showCatName val="0"/>
              <c:showSerName val="0"/>
              <c:showPercent val="1"/>
              <c:showBubbleSize val="0"/>
            </c:dLbl>
            <c:dLbl>
              <c:idx val="7"/>
              <c:layout>
                <c:manualLayout>
                  <c:x val="-6.69012455935988E-3"/>
                  <c:y val="-0.11199513185403642"/>
                </c:manualLayout>
              </c:layout>
              <c:tx>
                <c:rich>
                  <a:bodyPr/>
                  <a:lstStyle/>
                  <a:p>
                    <a:r>
                      <a:rPr lang="en-US" smtClean="0"/>
                      <a:t>1,917</a:t>
                    </a:r>
                  </a:p>
                  <a:p>
                    <a:r>
                      <a:rPr lang="en-US" sz="800" smtClean="0"/>
                      <a:t>1.02</a:t>
                    </a:r>
                    <a:r>
                      <a:rPr lang="en-US" sz="800" dirty="0"/>
                      <a:t>%</a:t>
                    </a:r>
                    <a:endParaRPr lang="en-US" dirty="0"/>
                  </a:p>
                </c:rich>
              </c:tx>
              <c:showLegendKey val="0"/>
              <c:showVal val="1"/>
              <c:showCatName val="0"/>
              <c:showSerName val="0"/>
              <c:showPercent val="1"/>
              <c:showBubbleSize val="0"/>
            </c:dLbl>
            <c:dLbl>
              <c:idx val="8"/>
              <c:layout>
                <c:manualLayout>
                  <c:x val="2.9564192438322305E-2"/>
                  <c:y val="-6.7733635656644212E-2"/>
                </c:manualLayout>
              </c:layout>
              <c:tx>
                <c:rich>
                  <a:bodyPr/>
                  <a:lstStyle/>
                  <a:p>
                    <a:r>
                      <a:rPr lang="en-US" smtClean="0"/>
                      <a:t>1,274</a:t>
                    </a:r>
                  </a:p>
                  <a:p>
                    <a:r>
                      <a:rPr lang="en-US" sz="800" smtClean="0"/>
                      <a:t>0.68</a:t>
                    </a:r>
                    <a:r>
                      <a:rPr lang="en-US" sz="800" dirty="0"/>
                      <a:t>%</a:t>
                    </a:r>
                    <a:endParaRPr lang="en-US" dirty="0"/>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Act'!$A$5:$A$13</c:f>
              <c:strCache>
                <c:ptCount val="9"/>
                <c:pt idx="0">
                  <c:v>Servicios sociales y comunales</c:v>
                </c:pt>
                <c:pt idx="1">
                  <c:v>Comercio</c:v>
                </c:pt>
                <c:pt idx="2">
                  <c:v>Servicios para empresas, personas y el hogar</c:v>
                </c:pt>
                <c:pt idx="3">
                  <c:v>Industrias de transformación</c:v>
                </c:pt>
                <c:pt idx="4">
                  <c:v>Agricultura, ganadería, silvicultura, pesca y caza</c:v>
                </c:pt>
                <c:pt idx="5">
                  <c:v>Industria de la construcción</c:v>
                </c:pt>
                <c:pt idx="6">
                  <c:v>Transportes y comunicaciones</c:v>
                </c:pt>
                <c:pt idx="7">
                  <c:v>Industria eléctrica, captación y suministro de agua potable</c:v>
                </c:pt>
                <c:pt idx="8">
                  <c:v>Industrias extractivas</c:v>
                </c:pt>
              </c:strCache>
            </c:strRef>
          </c:cat>
          <c:val>
            <c:numRef>
              <c:f>'TPEU x Sector de Act'!$B$5:$B$13</c:f>
              <c:numCache>
                <c:formatCode>#,##0</c:formatCode>
                <c:ptCount val="9"/>
                <c:pt idx="0">
                  <c:v>54783</c:v>
                </c:pt>
                <c:pt idx="1">
                  <c:v>51309</c:v>
                </c:pt>
                <c:pt idx="2">
                  <c:v>35235</c:v>
                </c:pt>
                <c:pt idx="3">
                  <c:v>16669</c:v>
                </c:pt>
                <c:pt idx="4">
                  <c:v>11250</c:v>
                </c:pt>
                <c:pt idx="5">
                  <c:v>8918</c:v>
                </c:pt>
                <c:pt idx="6">
                  <c:v>6443</c:v>
                </c:pt>
                <c:pt idx="7">
                  <c:v>1917</c:v>
                </c:pt>
                <c:pt idx="8">
                  <c:v>1274</c:v>
                </c:pt>
              </c:numCache>
            </c:numRef>
          </c:val>
        </c:ser>
        <c:dLbls>
          <c:showLegendKey val="0"/>
          <c:showVal val="1"/>
          <c:showCatName val="0"/>
          <c:showSerName val="0"/>
          <c:showPercent val="0"/>
          <c:showBubbleSize val="0"/>
          <c:showLeaderLines val="1"/>
        </c:dLbls>
      </c:pie3DChart>
    </c:plotArea>
    <c:legend>
      <c:legendPos val="r"/>
      <c:layout>
        <c:manualLayout>
          <c:xMode val="edge"/>
          <c:yMode val="edge"/>
          <c:x val="0.51819492636249764"/>
          <c:y val="0.19855575212493648"/>
          <c:w val="0.47291252331047623"/>
          <c:h val="0.72437025293001167"/>
        </c:manualLayout>
      </c:layout>
      <c:overlay val="0"/>
    </c:legend>
    <c:plotVisOnly val="1"/>
    <c:dispBlanksAs val="zero"/>
    <c:showDLblsOverMax val="0"/>
  </c:chart>
  <c:txPr>
    <a:bodyPr/>
    <a:lstStyle/>
    <a:p>
      <a:pPr>
        <a:defRPr sz="1000">
          <a:solidFill>
            <a:schemeClr val="accent5">
              <a:lumMod val="50000"/>
            </a:schemeClr>
          </a:solidFill>
          <a:latin typeface="Helvetica 67 Medium"/>
          <a:cs typeface="Arial"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Chiapas. Mayo 2013</a:t>
            </a:r>
          </a:p>
        </c:rich>
      </c:tx>
      <c:layout/>
      <c:overlay val="0"/>
    </c:title>
    <c:autoTitleDeleted val="0"/>
    <c:view3D>
      <c:rotX val="40"/>
      <c:rotY val="10"/>
      <c:rAngAx val="0"/>
      <c:perspective val="30"/>
    </c:view3D>
    <c:floor>
      <c:thickness val="0"/>
    </c:floor>
    <c:sideWall>
      <c:thickness val="0"/>
    </c:sideWall>
    <c:backWall>
      <c:thickness val="0"/>
    </c:backWall>
    <c:plotArea>
      <c:layout>
        <c:manualLayout>
          <c:layoutTarget val="inner"/>
          <c:xMode val="edge"/>
          <c:yMode val="edge"/>
          <c:x val="5.4110594385706279E-3"/>
          <c:y val="0.33172085208653879"/>
          <c:w val="0.49498557303907881"/>
          <c:h val="0.60554247360049418"/>
        </c:manualLayout>
      </c:layout>
      <c:pie3DChart>
        <c:varyColors val="1"/>
        <c:ser>
          <c:idx val="0"/>
          <c:order val="0"/>
          <c:explosion val="24"/>
          <c:dPt>
            <c:idx val="0"/>
            <c:bubble3D val="0"/>
            <c:explosion val="28"/>
            <c:spPr>
              <a:solidFill>
                <a:srgbClr val="4D4D4D"/>
              </a:solidFill>
            </c:spPr>
          </c:dPt>
          <c:dPt>
            <c:idx val="1"/>
            <c:bubble3D val="0"/>
            <c:spPr>
              <a:solidFill>
                <a:srgbClr val="C00000"/>
              </a:solidFill>
            </c:spPr>
          </c:dPt>
          <c:dPt>
            <c:idx val="2"/>
            <c:bubble3D val="0"/>
            <c:spPr>
              <a:solidFill>
                <a:srgbClr val="FF0000"/>
              </a:solidFill>
            </c:spPr>
          </c:dPt>
          <c:dPt>
            <c:idx val="3"/>
            <c:bubble3D val="0"/>
            <c:spPr>
              <a:solidFill>
                <a:srgbClr val="FF9933"/>
              </a:solidFill>
            </c:spPr>
          </c:dPt>
          <c:dPt>
            <c:idx val="4"/>
            <c:bubble3D val="0"/>
            <c:spPr>
              <a:solidFill>
                <a:srgbClr val="FFC000"/>
              </a:solidFill>
            </c:spPr>
          </c:dPt>
          <c:dPt>
            <c:idx val="5"/>
            <c:bubble3D val="0"/>
            <c:spPr>
              <a:solidFill>
                <a:srgbClr val="006600"/>
              </a:solidFill>
            </c:spPr>
          </c:dPt>
          <c:dPt>
            <c:idx val="6"/>
            <c:bubble3D val="0"/>
            <c:spPr>
              <a:solidFill>
                <a:srgbClr val="009900"/>
              </a:solidFill>
            </c:spPr>
          </c:dPt>
          <c:dPt>
            <c:idx val="7"/>
            <c:bubble3D val="0"/>
            <c:spPr>
              <a:solidFill>
                <a:schemeClr val="tx2"/>
              </a:solidFill>
            </c:spPr>
          </c:dPt>
          <c:dPt>
            <c:idx val="8"/>
            <c:bubble3D val="0"/>
            <c:spPr>
              <a:solidFill>
                <a:srgbClr val="00B0F0"/>
              </a:solidFill>
            </c:spPr>
          </c:dPt>
          <c:dLbls>
            <c:dLbl>
              <c:idx val="0"/>
              <c:layout>
                <c:manualLayout>
                  <c:x val="-7.4258407410117869E-2"/>
                  <c:y val="3.8442544324343367E-2"/>
                </c:manualLayout>
              </c:layout>
              <c:tx>
                <c:rich>
                  <a:bodyPr/>
                  <a:lstStyle/>
                  <a:p>
                    <a:pPr>
                      <a:defRPr>
                        <a:solidFill>
                          <a:schemeClr val="bg1"/>
                        </a:solidFill>
                      </a:defRPr>
                    </a:pPr>
                    <a:r>
                      <a:rPr lang="en-US" dirty="0" smtClean="0"/>
                      <a:t>5,641</a:t>
                    </a:r>
                  </a:p>
                  <a:p>
                    <a:pPr>
                      <a:defRPr>
                        <a:solidFill>
                          <a:schemeClr val="bg1"/>
                        </a:solidFill>
                      </a:defRPr>
                    </a:pPr>
                    <a:r>
                      <a:rPr lang="en-US" sz="800" dirty="0" smtClean="0"/>
                      <a:t>31.86</a:t>
                    </a:r>
                    <a:r>
                      <a:rPr lang="en-US" sz="800" dirty="0"/>
                      <a:t>%</a:t>
                    </a:r>
                    <a:endParaRPr lang="en-US" dirty="0"/>
                  </a:p>
                </c:rich>
              </c:tx>
              <c:numFmt formatCode="0.00%" sourceLinked="0"/>
              <c:spPr/>
              <c:showLegendKey val="0"/>
              <c:showVal val="1"/>
              <c:showCatName val="0"/>
              <c:showSerName val="0"/>
              <c:showPercent val="1"/>
              <c:showBubbleSize val="0"/>
            </c:dLbl>
            <c:dLbl>
              <c:idx val="1"/>
              <c:layout>
                <c:manualLayout>
                  <c:x val="-4.5644805583733496E-2"/>
                  <c:y val="-0.1954454247631022"/>
                </c:manualLayout>
              </c:layout>
              <c:tx>
                <c:rich>
                  <a:bodyPr/>
                  <a:lstStyle/>
                  <a:p>
                    <a:pPr>
                      <a:defRPr>
                        <a:solidFill>
                          <a:schemeClr val="bg1"/>
                        </a:solidFill>
                      </a:defRPr>
                    </a:pPr>
                    <a:r>
                      <a:rPr lang="en-US" sz="1000" dirty="0" smtClean="0"/>
                      <a:t>3,755</a:t>
                    </a:r>
                  </a:p>
                  <a:p>
                    <a:pPr>
                      <a:defRPr>
                        <a:solidFill>
                          <a:schemeClr val="bg1"/>
                        </a:solidFill>
                      </a:defRPr>
                    </a:pPr>
                    <a:r>
                      <a:rPr lang="en-US" sz="800" dirty="0" smtClean="0"/>
                      <a:t>21.21</a:t>
                    </a:r>
                    <a:r>
                      <a:rPr lang="en-US" sz="800" dirty="0"/>
                      <a:t>%</a:t>
                    </a:r>
                    <a:endParaRPr lang="en-US" dirty="0"/>
                  </a:p>
                </c:rich>
              </c:tx>
              <c:numFmt formatCode="0.00%" sourceLinked="0"/>
              <c:spPr/>
              <c:showLegendKey val="0"/>
              <c:showVal val="1"/>
              <c:showCatName val="0"/>
              <c:showSerName val="0"/>
              <c:showPercent val="1"/>
              <c:showBubbleSize val="0"/>
            </c:dLbl>
            <c:dLbl>
              <c:idx val="2"/>
              <c:layout>
                <c:manualLayout>
                  <c:x val="5.368239387865642E-2"/>
                  <c:y val="-0.13065994022344402"/>
                </c:manualLayout>
              </c:layout>
              <c:tx>
                <c:rich>
                  <a:bodyPr/>
                  <a:lstStyle/>
                  <a:p>
                    <a:pPr>
                      <a:defRPr>
                        <a:solidFill>
                          <a:schemeClr val="bg1"/>
                        </a:solidFill>
                      </a:defRPr>
                    </a:pPr>
                    <a:r>
                      <a:rPr lang="en-US" dirty="0" smtClean="0"/>
                      <a:t>2,850</a:t>
                    </a:r>
                  </a:p>
                  <a:p>
                    <a:pPr>
                      <a:defRPr>
                        <a:solidFill>
                          <a:schemeClr val="bg1"/>
                        </a:solidFill>
                      </a:defRPr>
                    </a:pPr>
                    <a:r>
                      <a:rPr lang="en-US" sz="800" dirty="0" smtClean="0"/>
                      <a:t>16.10</a:t>
                    </a:r>
                    <a:r>
                      <a:rPr lang="en-US" sz="800" dirty="0"/>
                      <a:t>%</a:t>
                    </a:r>
                    <a:endParaRPr lang="en-US" dirty="0"/>
                  </a:p>
                </c:rich>
              </c:tx>
              <c:numFmt formatCode="0.00%" sourceLinked="0"/>
              <c:spPr/>
              <c:showLegendKey val="0"/>
              <c:showVal val="1"/>
              <c:showCatName val="0"/>
              <c:showSerName val="0"/>
              <c:showPercent val="1"/>
              <c:showBubbleSize val="0"/>
            </c:dLbl>
            <c:dLbl>
              <c:idx val="3"/>
              <c:layout>
                <c:manualLayout>
                  <c:x val="-1.066111164900241E-2"/>
                  <c:y val="4.0412515140594137E-2"/>
                </c:manualLayout>
              </c:layout>
              <c:tx>
                <c:rich>
                  <a:bodyPr/>
                  <a:lstStyle/>
                  <a:p>
                    <a:r>
                      <a:rPr lang="en-US" smtClean="0"/>
                      <a:t>2,225</a:t>
                    </a:r>
                  </a:p>
                  <a:p>
                    <a:r>
                      <a:rPr lang="en-US" sz="800" smtClean="0"/>
                      <a:t>12.57</a:t>
                    </a:r>
                    <a:r>
                      <a:rPr lang="en-US" sz="800" dirty="0"/>
                      <a:t>%</a:t>
                    </a:r>
                    <a:endParaRPr lang="en-US" dirty="0"/>
                  </a:p>
                </c:rich>
              </c:tx>
              <c:showLegendKey val="0"/>
              <c:showVal val="1"/>
              <c:showCatName val="0"/>
              <c:showSerName val="0"/>
              <c:showPercent val="1"/>
              <c:showBubbleSize val="0"/>
            </c:dLbl>
            <c:dLbl>
              <c:idx val="4"/>
              <c:layout>
                <c:manualLayout>
                  <c:x val="-4.7657381256781761E-2"/>
                  <c:y val="2.2347449199411448E-2"/>
                </c:manualLayout>
              </c:layout>
              <c:tx>
                <c:rich>
                  <a:bodyPr/>
                  <a:lstStyle/>
                  <a:p>
                    <a:r>
                      <a:rPr lang="en-US" smtClean="0"/>
                      <a:t>1,351</a:t>
                    </a:r>
                  </a:p>
                  <a:p>
                    <a:r>
                      <a:rPr lang="en-US" sz="800" smtClean="0"/>
                      <a:t>7.63</a:t>
                    </a:r>
                    <a:r>
                      <a:rPr lang="en-US" sz="800" dirty="0"/>
                      <a:t>%</a:t>
                    </a:r>
                    <a:endParaRPr lang="en-US" dirty="0"/>
                  </a:p>
                </c:rich>
              </c:tx>
              <c:showLegendKey val="0"/>
              <c:showVal val="1"/>
              <c:showCatName val="0"/>
              <c:showSerName val="0"/>
              <c:showPercent val="1"/>
              <c:showBubbleSize val="0"/>
            </c:dLbl>
            <c:dLbl>
              <c:idx val="5"/>
              <c:layout>
                <c:manualLayout>
                  <c:x val="-5.1538794252519393E-2"/>
                  <c:y val="-3.8684726087345307E-2"/>
                </c:manualLayout>
              </c:layout>
              <c:tx>
                <c:rich>
                  <a:bodyPr/>
                  <a:lstStyle/>
                  <a:p>
                    <a:r>
                      <a:rPr lang="en-US" smtClean="0"/>
                      <a:t>1,289</a:t>
                    </a:r>
                  </a:p>
                  <a:p>
                    <a:r>
                      <a:rPr lang="en-US" sz="800" smtClean="0"/>
                      <a:t>7.28</a:t>
                    </a:r>
                    <a:r>
                      <a:rPr lang="en-US" sz="800" dirty="0"/>
                      <a:t>%</a:t>
                    </a:r>
                    <a:endParaRPr lang="en-US" dirty="0"/>
                  </a:p>
                </c:rich>
              </c:tx>
              <c:showLegendKey val="0"/>
              <c:showVal val="1"/>
              <c:showCatName val="0"/>
              <c:showSerName val="0"/>
              <c:showPercent val="1"/>
              <c:showBubbleSize val="0"/>
            </c:dLbl>
            <c:dLbl>
              <c:idx val="6"/>
              <c:layout>
                <c:manualLayout>
                  <c:x val="-4.862379483332261E-2"/>
                  <c:y val="-8.1341910519427379E-2"/>
                </c:manualLayout>
              </c:layout>
              <c:tx>
                <c:rich>
                  <a:bodyPr/>
                  <a:lstStyle/>
                  <a:p>
                    <a:r>
                      <a:rPr lang="en-US" smtClean="0"/>
                      <a:t>319</a:t>
                    </a:r>
                  </a:p>
                  <a:p>
                    <a:r>
                      <a:rPr lang="en-US" sz="800" smtClean="0"/>
                      <a:t>1.80</a:t>
                    </a:r>
                    <a:r>
                      <a:rPr lang="en-US" sz="800" dirty="0"/>
                      <a:t>%</a:t>
                    </a:r>
                    <a:endParaRPr lang="en-US" dirty="0"/>
                  </a:p>
                </c:rich>
              </c:tx>
              <c:showLegendKey val="0"/>
              <c:showVal val="1"/>
              <c:showCatName val="0"/>
              <c:showSerName val="0"/>
              <c:showPercent val="1"/>
              <c:showBubbleSize val="0"/>
            </c:dLbl>
            <c:dLbl>
              <c:idx val="7"/>
              <c:layout>
                <c:manualLayout>
                  <c:x val="-1.5915440781888845E-2"/>
                  <c:y val="-8.4568178061516203E-2"/>
                </c:manualLayout>
              </c:layout>
              <c:tx>
                <c:rich>
                  <a:bodyPr/>
                  <a:lstStyle/>
                  <a:p>
                    <a:r>
                      <a:rPr lang="en-US" smtClean="0"/>
                      <a:t>267</a:t>
                    </a:r>
                  </a:p>
                  <a:p>
                    <a:r>
                      <a:rPr lang="en-US" sz="800" smtClean="0"/>
                      <a:t>1.51</a:t>
                    </a:r>
                    <a:r>
                      <a:rPr lang="en-US" sz="800" dirty="0"/>
                      <a:t>%</a:t>
                    </a:r>
                    <a:endParaRPr lang="en-US" dirty="0"/>
                  </a:p>
                </c:rich>
              </c:tx>
              <c:showLegendKey val="0"/>
              <c:showVal val="1"/>
              <c:showCatName val="0"/>
              <c:showSerName val="0"/>
              <c:showPercent val="1"/>
              <c:showBubbleSize val="0"/>
            </c:dLbl>
            <c:dLbl>
              <c:idx val="8"/>
              <c:layout>
                <c:manualLayout>
                  <c:x val="1.7226456308854079E-2"/>
                  <c:y val="-4.8522725117263396E-2"/>
                </c:manualLayout>
              </c:layout>
              <c:tx>
                <c:rich>
                  <a:bodyPr/>
                  <a:lstStyle/>
                  <a:p>
                    <a:r>
                      <a:rPr lang="en-US" smtClean="0"/>
                      <a:t>7</a:t>
                    </a:r>
                  </a:p>
                  <a:p>
                    <a:r>
                      <a:rPr lang="en-US" sz="800" smtClean="0"/>
                      <a:t>0.04</a:t>
                    </a:r>
                    <a:r>
                      <a:rPr lang="en-US" sz="800" dirty="0"/>
                      <a:t>%</a:t>
                    </a:r>
                    <a:endParaRPr lang="en-US" dirty="0"/>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Act'!$N$5:$N$13</c:f>
              <c:strCache>
                <c:ptCount val="9"/>
                <c:pt idx="0">
                  <c:v>Industria de la construcción</c:v>
                </c:pt>
                <c:pt idx="1">
                  <c:v>Comercio</c:v>
                </c:pt>
                <c:pt idx="2">
                  <c:v>Industrias de transformación</c:v>
                </c:pt>
                <c:pt idx="3">
                  <c:v>Servicios sociales y comunales</c:v>
                </c:pt>
                <c:pt idx="4">
                  <c:v>Servicios para empresas, personas y el hogar</c:v>
                </c:pt>
                <c:pt idx="5">
                  <c:v>Industria eléctrica, captación y suministro de agua potable</c:v>
                </c:pt>
                <c:pt idx="6">
                  <c:v>Transportes y comunicaciones</c:v>
                </c:pt>
                <c:pt idx="7">
                  <c:v>Agricultura, ganadería, silvicultura, pesca y caza</c:v>
                </c:pt>
                <c:pt idx="8">
                  <c:v>Industrias extractivas</c:v>
                </c:pt>
              </c:strCache>
            </c:strRef>
          </c:cat>
          <c:val>
            <c:numRef>
              <c:f>'TPEU x Sector de Act'!$O$5:$O$13</c:f>
              <c:numCache>
                <c:formatCode>#,##0</c:formatCode>
                <c:ptCount val="9"/>
                <c:pt idx="0">
                  <c:v>5641</c:v>
                </c:pt>
                <c:pt idx="1">
                  <c:v>3755</c:v>
                </c:pt>
                <c:pt idx="2">
                  <c:v>2850</c:v>
                </c:pt>
                <c:pt idx="3">
                  <c:v>2225</c:v>
                </c:pt>
                <c:pt idx="4">
                  <c:v>1351</c:v>
                </c:pt>
                <c:pt idx="5">
                  <c:v>1289</c:v>
                </c:pt>
                <c:pt idx="6">
                  <c:v>319</c:v>
                </c:pt>
                <c:pt idx="7">
                  <c:v>267</c:v>
                </c:pt>
                <c:pt idx="8">
                  <c:v>7</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4744420916508672"/>
          <c:y val="0.2021085795871374"/>
          <c:w val="0.5170577667000027"/>
          <c:h val="0.74534642253381922"/>
        </c:manualLayout>
      </c:layout>
      <c:overlay val="0"/>
    </c:legend>
    <c:plotVisOnly val="1"/>
    <c:dispBlanksAs val="zero"/>
    <c:showDLblsOverMax val="0"/>
  </c:chart>
  <c:txPr>
    <a:bodyPr/>
    <a:lstStyle/>
    <a:p>
      <a:pPr>
        <a:defRPr sz="1000">
          <a:solidFill>
            <a:schemeClr val="accent5">
              <a:lumMod val="50000"/>
            </a:schemeClr>
          </a:solidFill>
          <a:latin typeface="Helvetica 67 Medium"/>
          <a:cs typeface="Arial"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Empleos Generados </a:t>
            </a:r>
          </a:p>
          <a:p>
            <a:pPr>
              <a:defRPr/>
            </a:pPr>
            <a:r>
              <a:rPr lang="es-ES"/>
              <a:t>Mayo 2012  vs. Mayo 2013</a:t>
            </a:r>
          </a:p>
        </c:rich>
      </c:tx>
      <c:layout>
        <c:manualLayout>
          <c:xMode val="edge"/>
          <c:yMode val="edge"/>
          <c:x val="0.39740332844072473"/>
          <c:y val="0"/>
        </c:manualLayout>
      </c:layout>
      <c:overlay val="1"/>
    </c:title>
    <c:autoTitleDeleted val="0"/>
    <c:plotArea>
      <c:layout>
        <c:manualLayout>
          <c:layoutTarget val="inner"/>
          <c:xMode val="edge"/>
          <c:yMode val="edge"/>
          <c:x val="5.0421795295596997E-2"/>
          <c:y val="0.14038640890508672"/>
          <c:w val="0.9462474316344851"/>
          <c:h val="0.57029963325188626"/>
        </c:manualLayout>
      </c:layout>
      <c:barChart>
        <c:barDir val="col"/>
        <c:grouping val="clustered"/>
        <c:varyColors val="0"/>
        <c:ser>
          <c:idx val="0"/>
          <c:order val="0"/>
          <c:tx>
            <c:strRef>
              <c:f>'TPEU '!$E$42</c:f>
              <c:strCache>
                <c:ptCount val="1"/>
                <c:pt idx="0">
                  <c:v>Absolutos</c:v>
                </c:pt>
              </c:strCache>
            </c:strRef>
          </c:tx>
          <c:spPr>
            <a:solidFill>
              <a:srgbClr val="CC3300"/>
            </a:solidFill>
            <a:ln w="12700">
              <a:solidFill>
                <a:srgbClr val="000000"/>
              </a:solidFill>
              <a:prstDash val="solid"/>
            </a:ln>
          </c:spPr>
          <c:invertIfNegative val="0"/>
          <c:dPt>
            <c:idx val="17"/>
            <c:invertIfNegative val="0"/>
            <c:bubble3D val="0"/>
          </c:dPt>
          <c:dPt>
            <c:idx val="19"/>
            <c:invertIfNegative val="0"/>
            <c:bubble3D val="0"/>
          </c:dPt>
          <c:dPt>
            <c:idx val="26"/>
            <c:invertIfNegative val="0"/>
            <c:bubble3D val="0"/>
          </c:dPt>
          <c:dPt>
            <c:idx val="29"/>
            <c:invertIfNegative val="0"/>
            <c:bubble3D val="0"/>
            <c:spPr>
              <a:solidFill>
                <a:srgbClr val="FF0000"/>
              </a:solidFill>
              <a:ln w="12700">
                <a:solidFill>
                  <a:srgbClr val="000000"/>
                </a:solidFill>
                <a:prstDash val="solid"/>
              </a:ln>
            </c:spPr>
          </c:dPt>
          <c:dPt>
            <c:idx val="31"/>
            <c:invertIfNegative val="0"/>
            <c:bubble3D val="0"/>
            <c:spPr>
              <a:solidFill>
                <a:srgbClr val="FF0000"/>
              </a:solidFill>
              <a:ln w="12700">
                <a:solidFill>
                  <a:srgbClr val="000000"/>
                </a:solidFill>
                <a:prstDash val="solid"/>
              </a:ln>
            </c:spPr>
          </c:dPt>
          <c:dLbls>
            <c:dLbl>
              <c:idx val="29"/>
              <c:spPr/>
              <c:txPr>
                <a:bodyPr rot="-3540000"/>
                <a:lstStyle/>
                <a:p>
                  <a:pPr>
                    <a:defRPr sz="800" b="1"/>
                  </a:pPr>
                  <a:endParaRPr lang="es-MX"/>
                </a:p>
              </c:txPr>
              <c:showLegendKey val="0"/>
              <c:showVal val="1"/>
              <c:showCatName val="0"/>
              <c:showSerName val="0"/>
              <c:showPercent val="0"/>
              <c:showBubbleSize val="0"/>
            </c:dLbl>
            <c:txPr>
              <a:bodyPr rot="-3540000"/>
              <a:lstStyle/>
              <a:p>
                <a:pPr>
                  <a:defRPr sz="800"/>
                </a:pPr>
                <a:endParaRPr lang="es-MX"/>
              </a:p>
            </c:txPr>
            <c:showLegendKey val="0"/>
            <c:showVal val="1"/>
            <c:showCatName val="0"/>
            <c:showSerName val="0"/>
            <c:showPercent val="0"/>
            <c:showBubbleSize val="0"/>
            <c:showLeaderLines val="0"/>
          </c:dLbls>
          <c:cat>
            <c:strRef>
              <c:f>'TPEU '!$G$41:$AL$41</c:f>
              <c:strCache>
                <c:ptCount val="32"/>
                <c:pt idx="0">
                  <c:v>Distrito Federal</c:v>
                </c:pt>
                <c:pt idx="1">
                  <c:v>Jalisco</c:v>
                </c:pt>
                <c:pt idx="2">
                  <c:v>Guanajuato</c:v>
                </c:pt>
                <c:pt idx="3">
                  <c:v>Chihuahua</c:v>
                </c:pt>
                <c:pt idx="4">
                  <c:v>México</c:v>
                </c:pt>
                <c:pt idx="5">
                  <c:v>Querétaro</c:v>
                </c:pt>
                <c:pt idx="6">
                  <c:v>Nuevo León</c:v>
                </c:pt>
                <c:pt idx="7">
                  <c:v>Baja California</c:v>
                </c:pt>
                <c:pt idx="8">
                  <c:v>Sonora</c:v>
                </c:pt>
                <c:pt idx="9">
                  <c:v>Coahuila</c:v>
                </c:pt>
                <c:pt idx="10">
                  <c:v>Veracruz</c:v>
                </c:pt>
                <c:pt idx="11">
                  <c:v>Puebla</c:v>
                </c:pt>
                <c:pt idx="12">
                  <c:v>Quintana Roo</c:v>
                </c:pt>
                <c:pt idx="13">
                  <c:v>San Luis Potosí</c:v>
                </c:pt>
                <c:pt idx="14">
                  <c:v>Aguascalientes</c:v>
                </c:pt>
                <c:pt idx="15">
                  <c:v>Tamaulipas</c:v>
                </c:pt>
                <c:pt idx="16">
                  <c:v>Campeche</c:v>
                </c:pt>
                <c:pt idx="17">
                  <c:v>Oaxaca</c:v>
                </c:pt>
                <c:pt idx="18">
                  <c:v>Sinaloa</c:v>
                </c:pt>
                <c:pt idx="19">
                  <c:v>Yucatán</c:v>
                </c:pt>
                <c:pt idx="20">
                  <c:v>Tabasco</c:v>
                </c:pt>
                <c:pt idx="21">
                  <c:v>Hidalgo</c:v>
                </c:pt>
                <c:pt idx="22">
                  <c:v>Durango</c:v>
                </c:pt>
                <c:pt idx="23">
                  <c:v>Guerrero</c:v>
                </c:pt>
                <c:pt idx="24">
                  <c:v>Baja California Sur</c:v>
                </c:pt>
                <c:pt idx="25">
                  <c:v>Morelos</c:v>
                </c:pt>
                <c:pt idx="26">
                  <c:v>Tlaxcala</c:v>
                </c:pt>
                <c:pt idx="27">
                  <c:v>Zacatecas</c:v>
                </c:pt>
                <c:pt idx="28">
                  <c:v>Colima</c:v>
                </c:pt>
                <c:pt idx="29">
                  <c:v>Chiapas</c:v>
                </c:pt>
                <c:pt idx="30">
                  <c:v>Nayarit</c:v>
                </c:pt>
                <c:pt idx="31">
                  <c:v>Michoacán</c:v>
                </c:pt>
              </c:strCache>
            </c:strRef>
          </c:cat>
          <c:val>
            <c:numRef>
              <c:f>'TPEU '!$G$42:$AL$42</c:f>
              <c:numCache>
                <c:formatCode>#,##0</c:formatCode>
                <c:ptCount val="32"/>
                <c:pt idx="0">
                  <c:v>151218</c:v>
                </c:pt>
                <c:pt idx="1">
                  <c:v>47524</c:v>
                </c:pt>
                <c:pt idx="2">
                  <c:v>36177</c:v>
                </c:pt>
                <c:pt idx="3">
                  <c:v>29649</c:v>
                </c:pt>
                <c:pt idx="4">
                  <c:v>28568</c:v>
                </c:pt>
                <c:pt idx="5">
                  <c:v>28486</c:v>
                </c:pt>
                <c:pt idx="6">
                  <c:v>27746</c:v>
                </c:pt>
                <c:pt idx="7">
                  <c:v>26149</c:v>
                </c:pt>
                <c:pt idx="8">
                  <c:v>22028</c:v>
                </c:pt>
                <c:pt idx="9">
                  <c:v>18956</c:v>
                </c:pt>
                <c:pt idx="10">
                  <c:v>17998</c:v>
                </c:pt>
                <c:pt idx="11">
                  <c:v>17849</c:v>
                </c:pt>
                <c:pt idx="12">
                  <c:v>16154</c:v>
                </c:pt>
                <c:pt idx="13">
                  <c:v>15606</c:v>
                </c:pt>
                <c:pt idx="14">
                  <c:v>14456</c:v>
                </c:pt>
                <c:pt idx="15">
                  <c:v>13075</c:v>
                </c:pt>
                <c:pt idx="16">
                  <c:v>10242</c:v>
                </c:pt>
                <c:pt idx="17">
                  <c:v>9784</c:v>
                </c:pt>
                <c:pt idx="18">
                  <c:v>9532</c:v>
                </c:pt>
                <c:pt idx="19">
                  <c:v>9528</c:v>
                </c:pt>
                <c:pt idx="20">
                  <c:v>8823</c:v>
                </c:pt>
                <c:pt idx="21">
                  <c:v>6104</c:v>
                </c:pt>
                <c:pt idx="22">
                  <c:v>5671</c:v>
                </c:pt>
                <c:pt idx="23">
                  <c:v>4636</c:v>
                </c:pt>
                <c:pt idx="24">
                  <c:v>4605</c:v>
                </c:pt>
                <c:pt idx="25">
                  <c:v>4207</c:v>
                </c:pt>
                <c:pt idx="26">
                  <c:v>4173</c:v>
                </c:pt>
                <c:pt idx="27">
                  <c:v>4161</c:v>
                </c:pt>
                <c:pt idx="28">
                  <c:v>3225</c:v>
                </c:pt>
                <c:pt idx="29">
                  <c:v>813</c:v>
                </c:pt>
                <c:pt idx="30">
                  <c:v>17</c:v>
                </c:pt>
                <c:pt idx="31">
                  <c:v>-2206</c:v>
                </c:pt>
              </c:numCache>
            </c:numRef>
          </c:val>
        </c:ser>
        <c:dLbls>
          <c:showLegendKey val="0"/>
          <c:showVal val="1"/>
          <c:showCatName val="0"/>
          <c:showSerName val="0"/>
          <c:showPercent val="0"/>
          <c:showBubbleSize val="0"/>
        </c:dLbls>
        <c:gapWidth val="120"/>
        <c:overlap val="-50"/>
        <c:axId val="25442560"/>
        <c:axId val="25456640"/>
      </c:barChart>
      <c:catAx>
        <c:axId val="25442560"/>
        <c:scaling>
          <c:orientation val="minMax"/>
        </c:scaling>
        <c:delete val="0"/>
        <c:axPos val="b"/>
        <c:numFmt formatCode="General" sourceLinked="1"/>
        <c:majorTickMark val="out"/>
        <c:minorTickMark val="none"/>
        <c:tickLblPos val="low"/>
        <c:spPr>
          <a:ln w="3175">
            <a:solidFill>
              <a:srgbClr val="000000"/>
            </a:solidFill>
            <a:prstDash val="solid"/>
          </a:ln>
        </c:spPr>
        <c:txPr>
          <a:bodyPr rot="-2700000" vert="horz"/>
          <a:lstStyle/>
          <a:p>
            <a:pPr>
              <a:defRPr sz="800"/>
            </a:pPr>
            <a:endParaRPr lang="es-MX"/>
          </a:p>
        </c:txPr>
        <c:crossAx val="25456640"/>
        <c:crossesAt val="-1000"/>
        <c:auto val="0"/>
        <c:lblAlgn val="ctr"/>
        <c:lblOffset val="1000"/>
        <c:tickLblSkip val="1"/>
        <c:tickMarkSkip val="1"/>
        <c:noMultiLvlLbl val="0"/>
      </c:catAx>
      <c:valAx>
        <c:axId val="25456640"/>
        <c:scaling>
          <c:orientation val="minMax"/>
          <c:max val="165000"/>
          <c:min val="-3000"/>
        </c:scaling>
        <c:delete val="1"/>
        <c:axPos val="l"/>
        <c:numFmt formatCode="0" sourceLinked="0"/>
        <c:majorTickMark val="out"/>
        <c:minorTickMark val="none"/>
        <c:tickLblPos val="nextTo"/>
        <c:crossAx val="25442560"/>
        <c:crosses val="autoZero"/>
        <c:crossBetween val="between"/>
        <c:majorUnit val="20000"/>
        <c:minorUnit val="500"/>
      </c:val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Helvetica 67 Medium"/>
          <a:ea typeface="Arial"/>
          <a:cs typeface="Arial"/>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MX" sz="1200"/>
              <a:t>Chiapas</a:t>
            </a:r>
          </a:p>
          <a:p>
            <a:pPr>
              <a:defRPr sz="1200"/>
            </a:pPr>
            <a:r>
              <a:rPr lang="es-MX" sz="1200"/>
              <a:t>Mayo 2013</a:t>
            </a:r>
          </a:p>
        </c:rich>
      </c:tx>
      <c:layout>
        <c:manualLayout>
          <c:xMode val="edge"/>
          <c:yMode val="edge"/>
          <c:x val="0.46824470178287564"/>
          <c:y val="1.2296185546238742E-3"/>
        </c:manualLayout>
      </c:layout>
      <c:overlay val="0"/>
    </c:title>
    <c:autoTitleDeleted val="0"/>
    <c:plotArea>
      <c:layout>
        <c:manualLayout>
          <c:layoutTarget val="inner"/>
          <c:xMode val="edge"/>
          <c:yMode val="edge"/>
          <c:x val="0.20512323656665354"/>
          <c:y val="0.1532762838027413"/>
          <c:w val="0.73438530194464369"/>
          <c:h val="0.72421214027066672"/>
        </c:manualLayout>
      </c:layout>
      <c:barChart>
        <c:barDir val="bar"/>
        <c:grouping val="clustered"/>
        <c:varyColors val="0"/>
        <c:ser>
          <c:idx val="0"/>
          <c:order val="0"/>
          <c:tx>
            <c:strRef>
              <c:f>'TPEU x Sexo y Edad'!$F$4</c:f>
              <c:strCache>
                <c:ptCount val="1"/>
                <c:pt idx="0">
                  <c:v>Mujeres</c:v>
                </c:pt>
              </c:strCache>
            </c:strRef>
          </c:tx>
          <c:spPr>
            <a:solidFill>
              <a:srgbClr val="C00000"/>
            </a:solidFill>
          </c:spPr>
          <c:invertIfNegative val="0"/>
          <c:dLbls>
            <c:numFmt formatCode="#,##0" sourceLinked="0"/>
            <c:showLegendKey val="0"/>
            <c:showVal val="1"/>
            <c:showCatName val="0"/>
            <c:showSerName val="0"/>
            <c:showPercent val="0"/>
            <c:showBubbleSize val="0"/>
            <c:showLeaderLines val="0"/>
          </c:dLbls>
          <c:cat>
            <c:strRef>
              <c:f>'TPEU x Sexo y Edad'!$A$5:$A$18</c:f>
              <c:strCache>
                <c:ptCount val="14"/>
                <c:pt idx="0">
                  <c:v>Menores de 15 años</c:v>
                </c:pt>
                <c:pt idx="1">
                  <c:v>15 a 19 años</c:v>
                </c:pt>
                <c:pt idx="2">
                  <c:v>20 a 24 años</c:v>
                </c:pt>
                <c:pt idx="3">
                  <c:v>25 a 29 años</c:v>
                </c:pt>
                <c:pt idx="4">
                  <c:v>30 a 34 años</c:v>
                </c:pt>
                <c:pt idx="5">
                  <c:v>35 a 39 años</c:v>
                </c:pt>
                <c:pt idx="6">
                  <c:v>40 a 44 años</c:v>
                </c:pt>
                <c:pt idx="7">
                  <c:v>45 a 49 años</c:v>
                </c:pt>
                <c:pt idx="8">
                  <c:v>50 a 54 años</c:v>
                </c:pt>
                <c:pt idx="9">
                  <c:v>55 a 59 años</c:v>
                </c:pt>
                <c:pt idx="10">
                  <c:v>60 a 64 años</c:v>
                </c:pt>
                <c:pt idx="11">
                  <c:v>65 a 69 años</c:v>
                </c:pt>
                <c:pt idx="12">
                  <c:v>70 a 74 años</c:v>
                </c:pt>
                <c:pt idx="13">
                  <c:v>75 años y más</c:v>
                </c:pt>
              </c:strCache>
            </c:strRef>
          </c:cat>
          <c:val>
            <c:numRef>
              <c:f>'TPEU x Sexo y Edad'!$F$5:$F$18</c:f>
              <c:numCache>
                <c:formatCode>#,##0</c:formatCode>
                <c:ptCount val="14"/>
                <c:pt idx="0">
                  <c:v>6</c:v>
                </c:pt>
                <c:pt idx="1">
                  <c:v>1035</c:v>
                </c:pt>
                <c:pt idx="2">
                  <c:v>8934</c:v>
                </c:pt>
                <c:pt idx="3">
                  <c:v>13978</c:v>
                </c:pt>
                <c:pt idx="4">
                  <c:v>13589</c:v>
                </c:pt>
                <c:pt idx="5">
                  <c:v>12062</c:v>
                </c:pt>
                <c:pt idx="6">
                  <c:v>10051</c:v>
                </c:pt>
                <c:pt idx="7">
                  <c:v>7031</c:v>
                </c:pt>
                <c:pt idx="8">
                  <c:v>3904</c:v>
                </c:pt>
                <c:pt idx="9">
                  <c:v>2386</c:v>
                </c:pt>
                <c:pt idx="10">
                  <c:v>976</c:v>
                </c:pt>
                <c:pt idx="11">
                  <c:v>347</c:v>
                </c:pt>
                <c:pt idx="12">
                  <c:v>152</c:v>
                </c:pt>
                <c:pt idx="13">
                  <c:v>141</c:v>
                </c:pt>
              </c:numCache>
            </c:numRef>
          </c:val>
        </c:ser>
        <c:ser>
          <c:idx val="1"/>
          <c:order val="1"/>
          <c:tx>
            <c:strRef>
              <c:f>'TPEU x Sexo y Edad'!$D$4</c:f>
              <c:strCache>
                <c:ptCount val="1"/>
                <c:pt idx="0">
                  <c:v>Hombres </c:v>
                </c:pt>
              </c:strCache>
            </c:strRef>
          </c:tx>
          <c:spPr>
            <a:solidFill>
              <a:srgbClr val="005D99"/>
            </a:solidFill>
          </c:spPr>
          <c:invertIfNegative val="0"/>
          <c:dLbls>
            <c:numFmt formatCode="#,##0;[Black]#,##0" sourceLinked="0"/>
            <c:showLegendKey val="0"/>
            <c:showVal val="1"/>
            <c:showCatName val="0"/>
            <c:showSerName val="0"/>
            <c:showPercent val="0"/>
            <c:showBubbleSize val="0"/>
            <c:showLeaderLines val="0"/>
          </c:dLbls>
          <c:cat>
            <c:strRef>
              <c:f>'TPEU x Sexo y Edad'!$A$5:$A$18</c:f>
              <c:strCache>
                <c:ptCount val="14"/>
                <c:pt idx="0">
                  <c:v>Menores de 15 años</c:v>
                </c:pt>
                <c:pt idx="1">
                  <c:v>15 a 19 años</c:v>
                </c:pt>
                <c:pt idx="2">
                  <c:v>20 a 24 años</c:v>
                </c:pt>
                <c:pt idx="3">
                  <c:v>25 a 29 años</c:v>
                </c:pt>
                <c:pt idx="4">
                  <c:v>30 a 34 años</c:v>
                </c:pt>
                <c:pt idx="5">
                  <c:v>35 a 39 años</c:v>
                </c:pt>
                <c:pt idx="6">
                  <c:v>40 a 44 años</c:v>
                </c:pt>
                <c:pt idx="7">
                  <c:v>45 a 49 años</c:v>
                </c:pt>
                <c:pt idx="8">
                  <c:v>50 a 54 años</c:v>
                </c:pt>
                <c:pt idx="9">
                  <c:v>55 a 59 años</c:v>
                </c:pt>
                <c:pt idx="10">
                  <c:v>60 a 64 años</c:v>
                </c:pt>
                <c:pt idx="11">
                  <c:v>65 a 69 años</c:v>
                </c:pt>
                <c:pt idx="12">
                  <c:v>70 a 74 años</c:v>
                </c:pt>
                <c:pt idx="13">
                  <c:v>75 años y más</c:v>
                </c:pt>
              </c:strCache>
            </c:strRef>
          </c:cat>
          <c:val>
            <c:numRef>
              <c:f>'TPEU x Sexo y Edad'!$G$5:$G$18</c:f>
              <c:numCache>
                <c:formatCode>#,##0</c:formatCode>
                <c:ptCount val="14"/>
                <c:pt idx="0">
                  <c:v>-8</c:v>
                </c:pt>
                <c:pt idx="1">
                  <c:v>-2391</c:v>
                </c:pt>
                <c:pt idx="2">
                  <c:v>-17414</c:v>
                </c:pt>
                <c:pt idx="3">
                  <c:v>-23279</c:v>
                </c:pt>
                <c:pt idx="4">
                  <c:v>-22490</c:v>
                </c:pt>
                <c:pt idx="5">
                  <c:v>-18851</c:v>
                </c:pt>
                <c:pt idx="6">
                  <c:v>-15311</c:v>
                </c:pt>
                <c:pt idx="7">
                  <c:v>-11754</c:v>
                </c:pt>
                <c:pt idx="8">
                  <c:v>-8470</c:v>
                </c:pt>
                <c:pt idx="9">
                  <c:v>-5891</c:v>
                </c:pt>
                <c:pt idx="10">
                  <c:v>-3058</c:v>
                </c:pt>
                <c:pt idx="11">
                  <c:v>-1204</c:v>
                </c:pt>
                <c:pt idx="12">
                  <c:v>-478</c:v>
                </c:pt>
                <c:pt idx="13">
                  <c:v>-311</c:v>
                </c:pt>
              </c:numCache>
            </c:numRef>
          </c:val>
        </c:ser>
        <c:dLbls>
          <c:showLegendKey val="0"/>
          <c:showVal val="0"/>
          <c:showCatName val="0"/>
          <c:showSerName val="0"/>
          <c:showPercent val="0"/>
          <c:showBubbleSize val="0"/>
        </c:dLbls>
        <c:gapWidth val="83"/>
        <c:overlap val="100"/>
        <c:axId val="25516672"/>
        <c:axId val="25518464"/>
      </c:barChart>
      <c:catAx>
        <c:axId val="25516672"/>
        <c:scaling>
          <c:orientation val="minMax"/>
        </c:scaling>
        <c:delete val="0"/>
        <c:axPos val="l"/>
        <c:majorGridlines>
          <c:spPr>
            <a:ln>
              <a:solidFill>
                <a:schemeClr val="accent1">
                  <a:lumMod val="20000"/>
                  <a:lumOff val="80000"/>
                </a:schemeClr>
              </a:solidFill>
            </a:ln>
          </c:spPr>
        </c:majorGridlines>
        <c:majorTickMark val="out"/>
        <c:minorTickMark val="none"/>
        <c:tickLblPos val="low"/>
        <c:crossAx val="25518464"/>
        <c:crosses val="autoZero"/>
        <c:auto val="1"/>
        <c:lblAlgn val="ctr"/>
        <c:lblOffset val="400"/>
        <c:noMultiLvlLbl val="0"/>
      </c:catAx>
      <c:valAx>
        <c:axId val="25518464"/>
        <c:scaling>
          <c:orientation val="minMax"/>
        </c:scaling>
        <c:delete val="1"/>
        <c:axPos val="b"/>
        <c:numFmt formatCode="#,##0" sourceLinked="1"/>
        <c:majorTickMark val="out"/>
        <c:minorTickMark val="none"/>
        <c:tickLblPos val="nextTo"/>
        <c:crossAx val="25516672"/>
        <c:crosses val="autoZero"/>
        <c:crossBetween val="between"/>
      </c:valAx>
    </c:plotArea>
    <c:legend>
      <c:legendPos val="b"/>
      <c:layout>
        <c:manualLayout>
          <c:xMode val="edge"/>
          <c:yMode val="edge"/>
          <c:x val="0.28308679617114196"/>
          <c:y val="0.90899622264192881"/>
          <c:w val="0.67403219476132969"/>
          <c:h val="6.5606932618146638E-2"/>
        </c:manualLayout>
      </c:layout>
      <c:overlay val="0"/>
    </c:legend>
    <c:plotVisOnly val="1"/>
    <c:dispBlanksAs val="gap"/>
    <c:showDLblsOverMax val="0"/>
  </c:chart>
  <c:txPr>
    <a:bodyPr/>
    <a:lstStyle/>
    <a:p>
      <a:pPr>
        <a:defRPr>
          <a:latin typeface="+mj-lt"/>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s-MX" sz="1100"/>
              <a:t>Los</a:t>
            </a:r>
            <a:r>
              <a:rPr lang="en-US" sz="1100"/>
              <a:t> 5 </a:t>
            </a:r>
            <a:r>
              <a:rPr lang="es-MX" sz="1100"/>
              <a:t>municipios</a:t>
            </a:r>
            <a:r>
              <a:rPr lang="en-US" sz="1100"/>
              <a:t> </a:t>
            </a:r>
            <a:r>
              <a:rPr lang="es-MX" sz="1100"/>
              <a:t>con</a:t>
            </a:r>
            <a:r>
              <a:rPr lang="en-US" sz="1100"/>
              <a:t> </a:t>
            </a:r>
            <a:r>
              <a:rPr lang="es-MX" sz="1100"/>
              <a:t>mayor</a:t>
            </a:r>
            <a:r>
              <a:rPr lang="en-US" sz="1100"/>
              <a:t> </a:t>
            </a:r>
            <a:r>
              <a:rPr lang="es-MX" sz="1100"/>
              <a:t>incremento</a:t>
            </a:r>
            <a:r>
              <a:rPr lang="en-US" sz="1100"/>
              <a:t> </a:t>
            </a:r>
          </a:p>
          <a:p>
            <a:pPr>
              <a:defRPr sz="1100"/>
            </a:pPr>
            <a:r>
              <a:rPr lang="es-MX" sz="1100"/>
              <a:t>y los</a:t>
            </a:r>
            <a:r>
              <a:rPr lang="en-US" sz="1100"/>
              <a:t> </a:t>
            </a:r>
            <a:r>
              <a:rPr lang="es-MX" sz="1100"/>
              <a:t>5 municipios con mayor</a:t>
            </a:r>
            <a:r>
              <a:rPr lang="en-US" sz="1100"/>
              <a:t> </a:t>
            </a:r>
            <a:r>
              <a:rPr lang="es-MX" sz="1100"/>
              <a:t>disminución</a:t>
            </a:r>
            <a:r>
              <a:rPr lang="en-US" sz="1100"/>
              <a:t> </a:t>
            </a:r>
            <a:r>
              <a:rPr lang="es-MX" sz="1100"/>
              <a:t>anual</a:t>
            </a:r>
            <a:r>
              <a:rPr lang="en-US" sz="1100"/>
              <a:t> </a:t>
            </a:r>
            <a:r>
              <a:rPr lang="es-MX" sz="1100"/>
              <a:t>de TPEU's</a:t>
            </a:r>
          </a:p>
          <a:p>
            <a:pPr>
              <a:defRPr sz="1100"/>
            </a:pPr>
            <a:r>
              <a:rPr lang="es-MX" sz="1100"/>
              <a:t>abril 2012 vs. abril 2013</a:t>
            </a:r>
          </a:p>
        </c:rich>
      </c:tx>
      <c:layout/>
      <c:overlay val="0"/>
    </c:title>
    <c:autoTitleDeleted val="0"/>
    <c:plotArea>
      <c:layout>
        <c:manualLayout>
          <c:layoutTarget val="inner"/>
          <c:xMode val="edge"/>
          <c:yMode val="edge"/>
          <c:x val="2.431153970922174E-2"/>
          <c:y val="0.19422362213832364"/>
          <c:w val="0.95346623806855602"/>
          <c:h val="0.66706122723630201"/>
        </c:manualLayout>
      </c:layout>
      <c:barChart>
        <c:barDir val="col"/>
        <c:grouping val="clustered"/>
        <c:varyColors val="0"/>
        <c:ser>
          <c:idx val="0"/>
          <c:order val="0"/>
          <c:spPr>
            <a:solidFill>
              <a:srgbClr val="FF000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showLegendKey val="0"/>
            <c:showVal val="1"/>
            <c:showCatName val="0"/>
            <c:showSerName val="0"/>
            <c:showPercent val="0"/>
            <c:showBubbleSize val="0"/>
            <c:showLeaderLines val="0"/>
          </c:dLbls>
          <c:cat>
            <c:strRef>
              <c:f>'TPEU x Mun'!$D$127:$D$136</c:f>
              <c:strCache>
                <c:ptCount val="10"/>
                <c:pt idx="0">
                  <c:v>Ostuacán</c:v>
                </c:pt>
                <c:pt idx="1">
                  <c:v>Villa Comaltitlán</c:v>
                </c:pt>
                <c:pt idx="2">
                  <c:v>Huixtla</c:v>
                </c:pt>
                <c:pt idx="3">
                  <c:v>Berriozábal</c:v>
                </c:pt>
                <c:pt idx="4">
                  <c:v>Villaflores</c:v>
                </c:pt>
                <c:pt idx="5">
                  <c:v>Arriaga</c:v>
                </c:pt>
                <c:pt idx="6">
                  <c:v>Mapastepec</c:v>
                </c:pt>
                <c:pt idx="7">
                  <c:v>Palenque</c:v>
                </c:pt>
                <c:pt idx="8">
                  <c:v>San Cristóbal de las Casas</c:v>
                </c:pt>
                <c:pt idx="9">
                  <c:v>Chiapa de Corzo</c:v>
                </c:pt>
              </c:strCache>
            </c:strRef>
          </c:cat>
          <c:val>
            <c:numRef>
              <c:f>'TPEU x Mun'!$G$127:$G$136</c:f>
              <c:numCache>
                <c:formatCode>#,##0</c:formatCode>
                <c:ptCount val="10"/>
                <c:pt idx="0">
                  <c:v>652</c:v>
                </c:pt>
                <c:pt idx="1">
                  <c:v>471</c:v>
                </c:pt>
                <c:pt idx="2">
                  <c:v>244</c:v>
                </c:pt>
                <c:pt idx="3">
                  <c:v>162</c:v>
                </c:pt>
                <c:pt idx="4">
                  <c:v>141</c:v>
                </c:pt>
                <c:pt idx="5">
                  <c:v>-108</c:v>
                </c:pt>
                <c:pt idx="6">
                  <c:v>-115</c:v>
                </c:pt>
                <c:pt idx="7">
                  <c:v>-137</c:v>
                </c:pt>
                <c:pt idx="8">
                  <c:v>-224</c:v>
                </c:pt>
                <c:pt idx="9">
                  <c:v>-353</c:v>
                </c:pt>
              </c:numCache>
            </c:numRef>
          </c:val>
        </c:ser>
        <c:dLbls>
          <c:showLegendKey val="0"/>
          <c:showVal val="0"/>
          <c:showCatName val="0"/>
          <c:showSerName val="0"/>
          <c:showPercent val="0"/>
          <c:showBubbleSize val="0"/>
        </c:dLbls>
        <c:gapWidth val="150"/>
        <c:axId val="25554304"/>
        <c:axId val="25560192"/>
      </c:barChart>
      <c:catAx>
        <c:axId val="25554304"/>
        <c:scaling>
          <c:orientation val="minMax"/>
        </c:scaling>
        <c:delete val="0"/>
        <c:axPos val="b"/>
        <c:numFmt formatCode="General" sourceLinked="1"/>
        <c:majorTickMark val="out"/>
        <c:minorTickMark val="none"/>
        <c:tickLblPos val="low"/>
        <c:txPr>
          <a:bodyPr/>
          <a:lstStyle/>
          <a:p>
            <a:pPr>
              <a:defRPr sz="900"/>
            </a:pPr>
            <a:endParaRPr lang="es-MX"/>
          </a:p>
        </c:txPr>
        <c:crossAx val="25560192"/>
        <c:crosses val="autoZero"/>
        <c:auto val="1"/>
        <c:lblAlgn val="ctr"/>
        <c:lblOffset val="100"/>
        <c:noMultiLvlLbl val="0"/>
      </c:catAx>
      <c:valAx>
        <c:axId val="25560192"/>
        <c:scaling>
          <c:orientation val="minMax"/>
          <c:max val="1000"/>
          <c:min val="-500"/>
        </c:scaling>
        <c:delete val="1"/>
        <c:axPos val="l"/>
        <c:numFmt formatCode="#,##0" sourceLinked="1"/>
        <c:majorTickMark val="out"/>
        <c:minorTickMark val="none"/>
        <c:tickLblPos val="nextTo"/>
        <c:crossAx val="25554304"/>
        <c:crosses val="autoZero"/>
        <c:crossBetween val="between"/>
      </c:valAx>
    </c:plotArea>
    <c:plotVisOnly val="1"/>
    <c:dispBlanksAs val="gap"/>
    <c:showDLblsOverMax val="0"/>
  </c:chart>
  <c:txPr>
    <a:bodyPr/>
    <a:lstStyle/>
    <a:p>
      <a:pPr>
        <a:defRPr>
          <a:latin typeface="Helvetica 67 Medium"/>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a:t>Chiapas</a:t>
            </a:r>
          </a:p>
          <a:p>
            <a:pPr>
              <a:defRPr sz="1000"/>
            </a:pPr>
            <a:r>
              <a:rPr lang="en-US" sz="1000" dirty="0"/>
              <a:t>Trabajadores Permanentes y Eventuales Urbanos</a:t>
            </a:r>
          </a:p>
          <a:p>
            <a:pPr>
              <a:defRPr sz="1000"/>
            </a:pPr>
            <a:r>
              <a:rPr lang="en-US" sz="1000" dirty="0"/>
              <a:t>Mayo 2007 a Mayo 2013</a:t>
            </a:r>
          </a:p>
          <a:p>
            <a:pPr>
              <a:defRPr sz="1000"/>
            </a:pPr>
            <a:r>
              <a:rPr lang="en-US" sz="1000" dirty="0"/>
              <a:t> (</a:t>
            </a:r>
            <a:r>
              <a:rPr lang="en-US" sz="1000" dirty="0" err="1" smtClean="0"/>
              <a:t>TPEU</a:t>
            </a:r>
            <a:r>
              <a:rPr lang="en-US" sz="1000" dirty="0" smtClean="0"/>
              <a:t>)</a:t>
            </a:r>
            <a:r>
              <a:rPr lang="en-US" sz="1000" baseline="30000" dirty="0" smtClean="0"/>
              <a:t>3</a:t>
            </a:r>
            <a:endParaRPr lang="es-MX" sz="1000" baseline="30000" dirty="0"/>
          </a:p>
        </c:rich>
      </c:tx>
      <c:layout>
        <c:manualLayout>
          <c:xMode val="edge"/>
          <c:yMode val="edge"/>
          <c:x val="0.12895975120680428"/>
          <c:y val="5.6769092853987966E-3"/>
        </c:manualLayout>
      </c:layout>
      <c:overlay val="0"/>
    </c:title>
    <c:autoTitleDeleted val="0"/>
    <c:plotArea>
      <c:layout/>
      <c:barChart>
        <c:barDir val="col"/>
        <c:grouping val="clustered"/>
        <c:varyColors val="0"/>
        <c:ser>
          <c:idx val="0"/>
          <c:order val="0"/>
          <c:tx>
            <c:strRef>
              <c:f>'TPEU '!$L$26</c:f>
              <c:strCache>
                <c:ptCount val="1"/>
                <c:pt idx="0">
                  <c:v>Chiapas</c:v>
                </c:pt>
              </c:strCache>
            </c:strRef>
          </c:tx>
          <c:spPr>
            <a:solidFill>
              <a:srgbClr val="C00000"/>
            </a:solidFill>
          </c:spPr>
          <c:invertIfNegative val="0"/>
          <c:dLbls>
            <c:showLegendKey val="0"/>
            <c:showVal val="1"/>
            <c:showCatName val="0"/>
            <c:showSerName val="0"/>
            <c:showPercent val="0"/>
            <c:showBubbleSize val="0"/>
            <c:showLeaderLines val="0"/>
          </c:dLbls>
          <c:cat>
            <c:strRef>
              <c:f>'TPEU '!$M$25:$N$25</c:f>
              <c:strCache>
                <c:ptCount val="2"/>
                <c:pt idx="0">
                  <c:v>2007</c:v>
                </c:pt>
                <c:pt idx="1">
                  <c:v>2013</c:v>
                </c:pt>
              </c:strCache>
            </c:strRef>
          </c:cat>
          <c:val>
            <c:numRef>
              <c:f>'TPEU '!$M$26:$N$26</c:f>
              <c:numCache>
                <c:formatCode>#,##0</c:formatCode>
                <c:ptCount val="2"/>
                <c:pt idx="0">
                  <c:v>164933</c:v>
                </c:pt>
                <c:pt idx="1">
                  <c:v>205502</c:v>
                </c:pt>
              </c:numCache>
            </c:numRef>
          </c:val>
        </c:ser>
        <c:dLbls>
          <c:showLegendKey val="0"/>
          <c:showVal val="0"/>
          <c:showCatName val="0"/>
          <c:showSerName val="0"/>
          <c:showPercent val="0"/>
          <c:showBubbleSize val="0"/>
        </c:dLbls>
        <c:gapWidth val="150"/>
        <c:axId val="89594496"/>
        <c:axId val="89596288"/>
      </c:barChart>
      <c:catAx>
        <c:axId val="89594496"/>
        <c:scaling>
          <c:orientation val="minMax"/>
        </c:scaling>
        <c:delete val="0"/>
        <c:axPos val="b"/>
        <c:majorTickMark val="out"/>
        <c:minorTickMark val="none"/>
        <c:tickLblPos val="nextTo"/>
        <c:crossAx val="89596288"/>
        <c:crosses val="autoZero"/>
        <c:auto val="1"/>
        <c:lblAlgn val="ctr"/>
        <c:lblOffset val="100"/>
        <c:noMultiLvlLbl val="0"/>
      </c:catAx>
      <c:valAx>
        <c:axId val="89596288"/>
        <c:scaling>
          <c:orientation val="minMax"/>
        </c:scaling>
        <c:delete val="1"/>
        <c:axPos val="l"/>
        <c:numFmt formatCode="#,##0" sourceLinked="1"/>
        <c:majorTickMark val="out"/>
        <c:minorTickMark val="none"/>
        <c:tickLblPos val="nextTo"/>
        <c:crossAx val="89594496"/>
        <c:crosses val="autoZero"/>
        <c:crossBetween val="between"/>
      </c:valAx>
    </c:plotArea>
    <c:plotVisOnly val="1"/>
    <c:dispBlanksAs val="gap"/>
    <c:showDLblsOverMax val="0"/>
  </c:chart>
  <c:txPr>
    <a:bodyPr/>
    <a:lstStyle/>
    <a:p>
      <a:pPr>
        <a:defRPr>
          <a:latin typeface="Helvetica 67 Medium"/>
        </a:defRPr>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9A202254-08F9-40AD-9EC4-56A92915537C}" type="slidenum">
              <a:rPr lang="en-US"/>
              <a:pPr/>
              <a:t>‹Nº›</a:t>
            </a:fld>
            <a:endParaRPr lang="en-US"/>
          </a:p>
        </p:txBody>
      </p:sp>
    </p:spTree>
    <p:extLst>
      <p:ext uri="{BB962C8B-B14F-4D97-AF65-F5344CB8AC3E}">
        <p14:creationId xmlns:p14="http://schemas.microsoft.com/office/powerpoint/2010/main" val="408903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01041" y="4415791"/>
            <a:ext cx="560832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69390037-5A25-4917-9BC2-812038D3251F}" type="slidenum">
              <a:rPr lang="en-US"/>
              <a:pPr/>
              <a:t>‹Nº›</a:t>
            </a:fld>
            <a:endParaRPr lang="en-US"/>
          </a:p>
        </p:txBody>
      </p:sp>
    </p:spTree>
    <p:extLst>
      <p:ext uri="{BB962C8B-B14F-4D97-AF65-F5344CB8AC3E}">
        <p14:creationId xmlns:p14="http://schemas.microsoft.com/office/powerpoint/2010/main" val="20005274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9390037-5A25-4917-9BC2-812038D3251F}" type="slidenum">
              <a:rPr lang="en-US" smtClean="0"/>
              <a:pPr/>
              <a:t>1</a:t>
            </a:fld>
            <a:endParaRPr lang="en-US"/>
          </a:p>
        </p:txBody>
      </p:sp>
    </p:spTree>
    <p:extLst>
      <p:ext uri="{BB962C8B-B14F-4D97-AF65-F5344CB8AC3E}">
        <p14:creationId xmlns:p14="http://schemas.microsoft.com/office/powerpoint/2010/main" val="357983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2</a:t>
            </a:fld>
            <a:endParaRPr lang="en-US" dirty="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9070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3</a:t>
            </a:fld>
            <a:endParaRPr lang="en-US" dirty="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90706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8</a:t>
            </a:fld>
            <a:endParaRPr lang="en-US" dirty="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90706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79448" y="1524000"/>
            <a:ext cx="7543800" cy="1524000"/>
          </a:xfrm>
        </p:spPr>
        <p:txBody>
          <a:bodyPr>
            <a:noAutofit/>
          </a:bodyPr>
          <a:lstStyle>
            <a:lvl1pPr>
              <a:defRPr sz="8000"/>
            </a:lvl1pPr>
          </a:lstStyle>
          <a:p>
            <a:r>
              <a:rPr lang="es-ES" dirty="0" smtClean="0"/>
              <a:t>del patrón</a:t>
            </a:r>
            <a:endParaRPr lang="en-US" dirty="0"/>
          </a:p>
        </p:txBody>
      </p:sp>
      <p:sp>
        <p:nvSpPr>
          <p:cNvPr id="3" name="Subtitle 2"/>
          <p:cNvSpPr>
            <a:spLocks noGrp="1"/>
          </p:cNvSpPr>
          <p:nvPr>
            <p:ph type="subTitle" idx="1"/>
          </p:nvPr>
        </p:nvSpPr>
        <p:spPr>
          <a:xfrm>
            <a:off x="777240" y="3212976"/>
            <a:ext cx="6858000" cy="990600"/>
          </a:xfrm>
        </p:spPr>
        <p:txBody>
          <a:bodyPr anchor="t" anchorCtr="0">
            <a:normAutofit/>
          </a:bodyPr>
          <a:lstStyle>
            <a:lvl1pPr marL="0" indent="0" algn="l">
              <a:buNone/>
              <a:defRPr sz="2800">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DC4C29-DDBD-419D-872B-CE2CF9192AEE}" type="slidenum">
              <a:rPr lang="en-US" smtClean="0"/>
              <a:pPr/>
              <a:t>‹Nº›</a:t>
            </a:fld>
            <a:endParaRPr lang="en-US"/>
          </a:p>
        </p:txBody>
      </p:sp>
      <p:pic>
        <p:nvPicPr>
          <p:cNvPr id="1026" name="Picture 2" descr="Y:\Informacion\Proyectos\Proyectos 2012\Diseño\Iconos y Logos\CEIEG-2010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92847" y="5361945"/>
            <a:ext cx="1728192" cy="47271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n 10"/>
          <p:cNvPicPr>
            <a:picLocks noChangeAspect="1"/>
          </p:cNvPicPr>
          <p:nvPr userDrawn="1"/>
        </p:nvPicPr>
        <p:blipFill rotWithShape="1">
          <a:blip r:embed="rId4" cstate="print">
            <a:extLst>
              <a:ext uri="{28A0092B-C50C-407E-A947-70E740481C1C}">
                <a14:useLocalDpi xmlns:a14="http://schemas.microsoft.com/office/drawing/2010/main" val="0"/>
              </a:ext>
            </a:extLst>
          </a:blip>
          <a:srcRect b="47052"/>
          <a:stretch/>
        </p:blipFill>
        <p:spPr>
          <a:xfrm>
            <a:off x="6812687" y="6525344"/>
            <a:ext cx="2367825" cy="324036"/>
          </a:xfrm>
          <a:prstGeom prst="rect">
            <a:avLst/>
          </a:prstGeom>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6C69F-54F6-4BE7-9C45-98F5F4673FCB}"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B4E2-CEE8-460A-B01D-3B64F170EC4E}" type="slidenum">
              <a:rPr lang="en-US" smtClean="0"/>
              <a:pPr/>
              <a:t>‹Nº›</a:t>
            </a:fld>
            <a:endParaRPr lang="en-US"/>
          </a:p>
        </p:txBody>
      </p:sp>
      <p:sp>
        <p:nvSpPr>
          <p:cNvPr id="9"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961FD-CD19-4205-BA6D-494828A05515}"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96136" y="6201308"/>
            <a:ext cx="1037692" cy="365125"/>
          </a:xfr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596336" y="6201308"/>
            <a:ext cx="762000" cy="365125"/>
          </a:xfrm>
        </p:spPr>
        <p:txBody>
          <a:bodyPr/>
          <a:lstStyle/>
          <a:p>
            <a:fld id="{4876B7EE-97D8-4EE6-AF56-7BDFC78EEC4B}" type="slidenum">
              <a:rPr lang="en-US" smtClean="0"/>
              <a:pPr/>
              <a:t>‹Nº›</a:t>
            </a:fld>
            <a:endParaRPr lang="en-US"/>
          </a:p>
        </p:txBody>
      </p:sp>
      <p:pic>
        <p:nvPicPr>
          <p:cNvPr id="5" name="Picture 2" descr="Y:\Informacion\Proyectos\Proyectos 2012\Diseño\Iconos y Logos\CEIEG-2010_SMAL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1781" y="147164"/>
            <a:ext cx="1118711" cy="30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036C69F-54F6-4BE7-9C45-98F5F4673FCB}" type="slidenum">
              <a:rPr lang="en-US" smtClean="0"/>
              <a:pPr/>
              <a:t>‹Nº›</a:t>
            </a:fld>
            <a:endParaRPr lang="en-US"/>
          </a:p>
        </p:txBody>
      </p:sp>
      <p:sp>
        <p:nvSpPr>
          <p:cNvPr id="8" name="Rectangle 7"/>
          <p:cNvSpPr/>
          <p:nvPr/>
        </p:nvSpPr>
        <p:spPr>
          <a:xfrm>
            <a:off x="1296356" y="0"/>
            <a:ext cx="6480000" cy="584684"/>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163056"/>
            <a:ext cx="9098280" cy="4572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n 10"/>
          <p:cNvPicPr>
            <a:picLocks noChangeAspect="1"/>
          </p:cNvPicPr>
          <p:nvPr userDrawn="1"/>
        </p:nvPicPr>
        <p:blipFill rotWithShape="1">
          <a:blip r:embed="rId8" cstate="print">
            <a:extLst>
              <a:ext uri="{28A0092B-C50C-407E-A947-70E740481C1C}">
                <a14:useLocalDpi xmlns:a14="http://schemas.microsoft.com/office/drawing/2010/main" val="0"/>
              </a:ext>
            </a:extLst>
          </a:blip>
          <a:srcRect b="47052"/>
          <a:stretch/>
        </p:blipFill>
        <p:spPr>
          <a:xfrm>
            <a:off x="6812687" y="6525344"/>
            <a:ext cx="2367825" cy="324036"/>
          </a:xfrm>
          <a:prstGeom prst="rect">
            <a:avLst/>
          </a:prstGeom>
        </p:spPr>
      </p:pic>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9" r:id="rId4"/>
    <p:sldLayoutId id="2147484130" r:id="rId5"/>
  </p:sldLayoutIdLst>
  <p:transition spd="slow">
    <p:zoom/>
    <p:sndAc>
      <p:stSnd>
        <p:snd r:embed="rId7" name="wind.wav"/>
      </p:stSnd>
    </p:sndAc>
  </p:transition>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827584" y="1484784"/>
            <a:ext cx="7543800" cy="1524000"/>
          </a:xfrm>
        </p:spPr>
        <p:txBody>
          <a:bodyPr/>
          <a:lstStyle/>
          <a:p>
            <a:r>
              <a:rPr lang="es-MX" dirty="0" smtClean="0">
                <a:solidFill>
                  <a:schemeClr val="accent4">
                    <a:lumMod val="20000"/>
                    <a:lumOff val="80000"/>
                  </a:schemeClr>
                </a:solidFill>
              </a:rPr>
              <a:t>CHIAPAS</a:t>
            </a:r>
            <a:endParaRPr lang="es-MX" dirty="0">
              <a:solidFill>
                <a:schemeClr val="accent4">
                  <a:lumMod val="20000"/>
                  <a:lumOff val="80000"/>
                </a:schemeClr>
              </a:solidFill>
            </a:endParaRPr>
          </a:p>
        </p:txBody>
      </p:sp>
      <p:sp>
        <p:nvSpPr>
          <p:cNvPr id="4" name="3 Subtítulo"/>
          <p:cNvSpPr>
            <a:spLocks noGrp="1"/>
          </p:cNvSpPr>
          <p:nvPr>
            <p:ph type="subTitle" idx="1"/>
          </p:nvPr>
        </p:nvSpPr>
        <p:spPr>
          <a:xfrm>
            <a:off x="791580" y="3140968"/>
            <a:ext cx="7200800" cy="990600"/>
          </a:xfrm>
        </p:spPr>
        <p:txBody>
          <a:bodyPr>
            <a:normAutofit/>
          </a:bodyPr>
          <a:lstStyle/>
          <a:p>
            <a:r>
              <a:rPr lang="es-MX" sz="2400" dirty="0" smtClean="0">
                <a:solidFill>
                  <a:srgbClr val="434343"/>
                </a:solidFill>
                <a:latin typeface="+mj-lt"/>
              </a:rPr>
              <a:t>Estadísticas de trabajadores asegurados al IMSS. Mayo 2013.</a:t>
            </a:r>
            <a:endParaRPr lang="es-MX" sz="2400" dirty="0">
              <a:solidFill>
                <a:srgbClr val="434343"/>
              </a:solidFill>
              <a:latin typeface="+mj-lt"/>
            </a:endParaRPr>
          </a:p>
        </p:txBody>
      </p:sp>
      <p:sp>
        <p:nvSpPr>
          <p:cNvPr id="5" name="3 Subtítulo"/>
          <p:cNvSpPr txBox="1">
            <a:spLocks/>
          </p:cNvSpPr>
          <p:nvPr/>
        </p:nvSpPr>
        <p:spPr>
          <a:xfrm>
            <a:off x="791580" y="5481228"/>
            <a:ext cx="4248472" cy="252028"/>
          </a:xfrm>
          <a:prstGeom prst="rect">
            <a:avLst/>
          </a:prstGeom>
        </p:spPr>
        <p:txBody>
          <a:bodyPr vert="horz" lIns="91440" tIns="45720" rIns="91440" bIns="45720" rtlCol="0" anchor="t" anchorCtr="0">
            <a:normAutofit/>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Arial" pitchFamily="34" charset="0"/>
                <a:ea typeface="+mn-ea"/>
                <a:cs typeface="Arial" pitchFamily="34" charset="0"/>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fontAlgn="auto">
              <a:spcAft>
                <a:spcPts val="0"/>
              </a:spcAft>
            </a:pPr>
            <a:r>
              <a:rPr lang="es-MX" sz="1050" dirty="0" smtClean="0">
                <a:solidFill>
                  <a:srgbClr val="434343"/>
                </a:solidFill>
                <a:latin typeface="+mj-lt"/>
              </a:rPr>
              <a:t>Comité Estatal de Información Estadística y Geográfica de Chiapas</a:t>
            </a:r>
            <a:endParaRPr lang="es-MX" sz="1050" dirty="0">
              <a:solidFill>
                <a:srgbClr val="434343"/>
              </a:solidFill>
              <a:latin typeface="+mj-lt"/>
            </a:endParaRPr>
          </a:p>
        </p:txBody>
      </p:sp>
    </p:spTree>
    <p:extLst>
      <p:ext uri="{BB962C8B-B14F-4D97-AF65-F5344CB8AC3E}">
        <p14:creationId xmlns:p14="http://schemas.microsoft.com/office/powerpoint/2010/main" val="517409212"/>
      </p:ext>
    </p:extLst>
  </p:cSld>
  <p:clrMapOvr>
    <a:masterClrMapping/>
  </p:clrMapOvr>
  <p:transition spd="slow">
    <p:zoom/>
    <p:sndAc>
      <p:stSnd>
        <p:snd r:embed="rId3"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64088" y="762089"/>
            <a:ext cx="3528392" cy="1723549"/>
          </a:xfrm>
          <a:prstGeom prst="rect">
            <a:avLst/>
          </a:prstGeom>
          <a:noFill/>
        </p:spPr>
        <p:txBody>
          <a:bodyPr wrap="square" rtlCol="0">
            <a:spAutoFit/>
          </a:bodyPr>
          <a:lstStyle/>
          <a:p>
            <a:pPr algn="just"/>
            <a:r>
              <a:rPr lang="es-MX" sz="1000" dirty="0">
                <a:latin typeface="+mj-lt"/>
              </a:rPr>
              <a:t>A nivel nacional comparando los Trabajadores Permanentes y Eventuales Urbanos (TPEU), estos pasaron de </a:t>
            </a:r>
            <a:r>
              <a:rPr lang="es-MX" sz="1000" dirty="0" smtClean="0">
                <a:latin typeface="+mj-lt"/>
              </a:rPr>
              <a:t>13 </a:t>
            </a:r>
            <a:r>
              <a:rPr lang="es-MX" sz="1000" dirty="0">
                <a:latin typeface="+mj-lt"/>
              </a:rPr>
              <a:t>millones </a:t>
            </a:r>
            <a:r>
              <a:rPr lang="es-MX" sz="1000" dirty="0" smtClean="0">
                <a:latin typeface="+mj-lt"/>
              </a:rPr>
              <a:t>970 </a:t>
            </a:r>
            <a:r>
              <a:rPr lang="es-MX" sz="1000" dirty="0">
                <a:latin typeface="+mj-lt"/>
              </a:rPr>
              <a:t>mil </a:t>
            </a:r>
            <a:r>
              <a:rPr lang="es-MX" sz="1000" dirty="0" smtClean="0">
                <a:latin typeface="+mj-lt"/>
              </a:rPr>
              <a:t>424 </a:t>
            </a:r>
            <a:r>
              <a:rPr lang="es-MX" sz="1000" dirty="0">
                <a:latin typeface="+mj-lt"/>
              </a:rPr>
              <a:t>en </a:t>
            </a:r>
            <a:r>
              <a:rPr lang="es-MX" sz="1000" dirty="0" smtClean="0">
                <a:latin typeface="+mj-lt"/>
              </a:rPr>
              <a:t>mayo del </a:t>
            </a:r>
            <a:r>
              <a:rPr lang="es-MX" sz="1000" dirty="0">
                <a:latin typeface="+mj-lt"/>
              </a:rPr>
              <a:t>año </a:t>
            </a:r>
            <a:r>
              <a:rPr lang="es-MX" sz="1000" dirty="0" smtClean="0">
                <a:latin typeface="+mj-lt"/>
              </a:rPr>
              <a:t>2007 </a:t>
            </a:r>
            <a:r>
              <a:rPr lang="es-MX" sz="1000" dirty="0">
                <a:latin typeface="+mj-lt"/>
              </a:rPr>
              <a:t>a </a:t>
            </a:r>
            <a:r>
              <a:rPr lang="es-MX" sz="1000" dirty="0" smtClean="0">
                <a:latin typeface="+mj-lt"/>
              </a:rPr>
              <a:t>16 </a:t>
            </a:r>
            <a:r>
              <a:rPr lang="es-MX" sz="1000" dirty="0">
                <a:latin typeface="+mj-lt"/>
              </a:rPr>
              <a:t>millones </a:t>
            </a:r>
            <a:r>
              <a:rPr lang="es-MX" sz="1000" dirty="0" smtClean="0">
                <a:latin typeface="+mj-lt"/>
              </a:rPr>
              <a:t>209 </a:t>
            </a:r>
            <a:r>
              <a:rPr lang="es-MX" sz="1000" dirty="0">
                <a:latin typeface="+mj-lt"/>
              </a:rPr>
              <a:t>mil </a:t>
            </a:r>
            <a:r>
              <a:rPr lang="es-MX" sz="1000" dirty="0" smtClean="0">
                <a:latin typeface="+mj-lt"/>
              </a:rPr>
              <a:t>239 </a:t>
            </a:r>
            <a:r>
              <a:rPr lang="es-MX" sz="1000" dirty="0">
                <a:latin typeface="+mj-lt"/>
              </a:rPr>
              <a:t>en </a:t>
            </a:r>
            <a:r>
              <a:rPr lang="es-MX" sz="1000" dirty="0" smtClean="0">
                <a:latin typeface="+mj-lt"/>
              </a:rPr>
              <a:t>mayo del 2013 </a:t>
            </a:r>
            <a:r>
              <a:rPr lang="es-MX" sz="1000" dirty="0">
                <a:latin typeface="+mj-lt"/>
              </a:rPr>
              <a:t>es decir dos millones </a:t>
            </a:r>
            <a:r>
              <a:rPr lang="es-MX" sz="1000" dirty="0" smtClean="0">
                <a:latin typeface="+mj-lt"/>
              </a:rPr>
              <a:t>238 </a:t>
            </a:r>
            <a:r>
              <a:rPr lang="es-MX" sz="1000" dirty="0">
                <a:latin typeface="+mj-lt"/>
              </a:rPr>
              <a:t>mil </a:t>
            </a:r>
            <a:r>
              <a:rPr lang="es-MX" sz="1000" dirty="0" smtClean="0">
                <a:latin typeface="+mj-lt"/>
              </a:rPr>
              <a:t>815 </a:t>
            </a:r>
            <a:r>
              <a:rPr lang="es-MX" sz="1000" dirty="0">
                <a:latin typeface="+mj-lt"/>
              </a:rPr>
              <a:t>empleos generados en el </a:t>
            </a:r>
            <a:r>
              <a:rPr lang="es-MX" sz="1000" dirty="0" smtClean="0">
                <a:latin typeface="+mj-lt"/>
              </a:rPr>
              <a:t>periodo en esta categoría, equivalente </a:t>
            </a:r>
            <a:r>
              <a:rPr lang="es-MX" sz="1000" dirty="0">
                <a:latin typeface="+mj-lt"/>
              </a:rPr>
              <a:t>al </a:t>
            </a:r>
            <a:r>
              <a:rPr lang="es-MX" sz="1000" dirty="0" smtClean="0">
                <a:latin typeface="+mj-lt"/>
              </a:rPr>
              <a:t>16.0% </a:t>
            </a:r>
            <a:r>
              <a:rPr lang="es-MX" sz="1000" dirty="0">
                <a:latin typeface="+mj-lt"/>
              </a:rPr>
              <a:t>de incremento.</a:t>
            </a:r>
          </a:p>
          <a:p>
            <a:pPr algn="just"/>
            <a:endParaRPr lang="es-MX" sz="1000" dirty="0">
              <a:latin typeface="+mj-lt"/>
            </a:endParaRPr>
          </a:p>
          <a:p>
            <a:pPr algn="just"/>
            <a:r>
              <a:rPr lang="es-MX" sz="1000" dirty="0">
                <a:latin typeface="+mj-lt"/>
              </a:rPr>
              <a:t>En el caso de Chiapas pasó  de </a:t>
            </a:r>
            <a:r>
              <a:rPr lang="es-MX" sz="1000" dirty="0" smtClean="0">
                <a:latin typeface="+mj-lt"/>
              </a:rPr>
              <a:t>164 </a:t>
            </a:r>
            <a:r>
              <a:rPr lang="es-MX" sz="1000" dirty="0">
                <a:latin typeface="+mj-lt"/>
              </a:rPr>
              <a:t>mil </a:t>
            </a:r>
            <a:r>
              <a:rPr lang="es-MX" sz="1000" dirty="0" smtClean="0">
                <a:latin typeface="+mj-lt"/>
              </a:rPr>
              <a:t>933 </a:t>
            </a:r>
            <a:r>
              <a:rPr lang="es-MX" sz="1000" dirty="0">
                <a:latin typeface="+mj-lt"/>
              </a:rPr>
              <a:t>TPEU </a:t>
            </a:r>
            <a:r>
              <a:rPr lang="es-MX" sz="1000" dirty="0" smtClean="0">
                <a:latin typeface="+mj-lt"/>
              </a:rPr>
              <a:t>a 205 </a:t>
            </a:r>
            <a:r>
              <a:rPr lang="es-MX" sz="1000" dirty="0">
                <a:latin typeface="+mj-lt"/>
              </a:rPr>
              <a:t>mil </a:t>
            </a:r>
            <a:r>
              <a:rPr lang="es-MX" sz="1000" dirty="0" smtClean="0">
                <a:latin typeface="+mj-lt"/>
              </a:rPr>
              <a:t>502 en el mismo periodo, es decir un crecimiento de 40 mil 569 que equivalen a un 24.6 </a:t>
            </a:r>
            <a:r>
              <a:rPr lang="es-MX" sz="1000" dirty="0">
                <a:latin typeface="+mj-lt"/>
              </a:rPr>
              <a:t>por </a:t>
            </a:r>
            <a:r>
              <a:rPr lang="es-MX" sz="1000" dirty="0" smtClean="0">
                <a:latin typeface="+mj-lt"/>
              </a:rPr>
              <a:t>ciento</a:t>
            </a:r>
            <a:r>
              <a:rPr lang="es-MX" sz="1300" dirty="0" smtClean="0">
                <a:latin typeface="+mj-lt"/>
              </a:rPr>
              <a:t>.</a:t>
            </a:r>
            <a:endParaRPr lang="es-MX" sz="1300" dirty="0">
              <a:latin typeface="+mj-lt"/>
            </a:endParaRPr>
          </a:p>
        </p:txBody>
      </p:sp>
      <p:sp>
        <p:nvSpPr>
          <p:cNvPr id="7" name="6 CuadroTexto"/>
          <p:cNvSpPr txBox="1"/>
          <p:nvPr/>
        </p:nvSpPr>
        <p:spPr>
          <a:xfrm>
            <a:off x="5364088" y="2420888"/>
            <a:ext cx="3528392" cy="600164"/>
          </a:xfrm>
          <a:prstGeom prst="rect">
            <a:avLst/>
          </a:prstGeom>
          <a:noFill/>
        </p:spPr>
        <p:txBody>
          <a:bodyPr wrap="square" rtlCol="0">
            <a:spAutoFit/>
          </a:bodyPr>
          <a:lstStyle/>
          <a:p>
            <a:pPr algn="just"/>
            <a:r>
              <a:rPr lang="es-MX" sz="900" baseline="30000" dirty="0" smtClean="0">
                <a:latin typeface="+mn-lt"/>
              </a:rPr>
              <a:t>3</a:t>
            </a:r>
            <a:r>
              <a:rPr lang="es-MX" sz="900" dirty="0" smtClean="0">
                <a:latin typeface="+mn-lt"/>
              </a:rPr>
              <a:t> </a:t>
            </a:r>
            <a:r>
              <a:rPr lang="es-MX" sz="800" dirty="0" smtClean="0">
                <a:latin typeface="+mn-lt"/>
              </a:rPr>
              <a:t>Datos al mes de mayo de cada año.  Los TPEU están integrados por trabajadores permanentes urbanos, trabajadores permanentes del campo y trabajadores eventuales urbanos, excluyendo los trabajadores eventuales  del campo.</a:t>
            </a:r>
            <a:endParaRPr lang="es-MX" sz="900" dirty="0">
              <a:latin typeface="+mn-lt"/>
            </a:endParaRPr>
          </a:p>
        </p:txBody>
      </p:sp>
      <p:sp>
        <p:nvSpPr>
          <p:cNvPr id="8" name="7 CuadroTexto"/>
          <p:cNvSpPr txBox="1"/>
          <p:nvPr/>
        </p:nvSpPr>
        <p:spPr>
          <a:xfrm>
            <a:off x="1331640" y="107340"/>
            <a:ext cx="6444716" cy="338554"/>
          </a:xfrm>
          <a:prstGeom prst="rect">
            <a:avLst/>
          </a:prstGeom>
          <a:noFill/>
        </p:spPr>
        <p:txBody>
          <a:bodyPr wrap="square" rtlCol="0">
            <a:spAutoFit/>
          </a:bodyPr>
          <a:lstStyle/>
          <a:p>
            <a:pPr algn="ctr"/>
            <a:r>
              <a:rPr lang="es-MX" sz="1600" dirty="0" smtClean="0">
                <a:solidFill>
                  <a:schemeClr val="bg1"/>
                </a:solidFill>
                <a:latin typeface="+mj-lt"/>
              </a:rPr>
              <a:t>Comparativo TPEU en Chiapas</a:t>
            </a:r>
            <a:endParaRPr lang="es-MX" sz="1600" baseline="20000" dirty="0" smtClean="0">
              <a:solidFill>
                <a:schemeClr val="bg1"/>
              </a:solidFill>
              <a:latin typeface="+mj-lt"/>
            </a:endParaRPr>
          </a:p>
        </p:txBody>
      </p:sp>
      <p:graphicFrame>
        <p:nvGraphicFramePr>
          <p:cNvPr id="9" name="3 Gráfico"/>
          <p:cNvGraphicFramePr>
            <a:graphicFrameLocks/>
          </p:cNvGraphicFramePr>
          <p:nvPr>
            <p:extLst>
              <p:ext uri="{D42A27DB-BD31-4B8C-83A1-F6EECF244321}">
                <p14:modId xmlns:p14="http://schemas.microsoft.com/office/powerpoint/2010/main" val="976282954"/>
              </p:ext>
            </p:extLst>
          </p:nvPr>
        </p:nvGraphicFramePr>
        <p:xfrm>
          <a:off x="971600" y="755429"/>
          <a:ext cx="3942230" cy="22165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2"/>
          <p:cNvGraphicFramePr>
            <a:graphicFrameLocks/>
          </p:cNvGraphicFramePr>
          <p:nvPr>
            <p:extLst>
              <p:ext uri="{D42A27DB-BD31-4B8C-83A1-F6EECF244321}">
                <p14:modId xmlns:p14="http://schemas.microsoft.com/office/powerpoint/2010/main" val="1419040304"/>
              </p:ext>
            </p:extLst>
          </p:nvPr>
        </p:nvGraphicFramePr>
        <p:xfrm>
          <a:off x="323528" y="3140968"/>
          <a:ext cx="8639736" cy="29163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50034711"/>
      </p:ext>
    </p:extLst>
  </p:cSld>
  <p:clrMapOvr>
    <a:masterClrMapping/>
  </p:clrMapOvr>
  <p:transition spd="slow">
    <p:zoom/>
    <p:sndAc>
      <p:stSnd>
        <p:snd r:embed="rId2" name="wind.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MX" dirty="0" smtClean="0">
                <a:solidFill>
                  <a:schemeClr val="bg1"/>
                </a:solidFill>
              </a:rPr>
              <a:t>Anexos</a:t>
            </a:r>
            <a:endParaRPr lang="es-MX" dirty="0">
              <a:solidFill>
                <a:schemeClr val="bg1"/>
              </a:solidFill>
            </a:endParaRPr>
          </a:p>
        </p:txBody>
      </p:sp>
    </p:spTree>
    <p:extLst>
      <p:ext uri="{BB962C8B-B14F-4D97-AF65-F5344CB8AC3E}">
        <p14:creationId xmlns:p14="http://schemas.microsoft.com/office/powerpoint/2010/main" val="1405797793"/>
      </p:ext>
    </p:extLst>
  </p:cSld>
  <p:clrMapOvr>
    <a:masterClrMapping/>
  </p:clrMapOvr>
  <p:transition spd="slow">
    <p:zoom/>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31640" y="775737"/>
            <a:ext cx="6444715" cy="276999"/>
          </a:xfrm>
          <a:prstGeom prst="rect">
            <a:avLst/>
          </a:prstGeom>
          <a:noFill/>
        </p:spPr>
        <p:txBody>
          <a:bodyPr wrap="square" rtlCol="0">
            <a:spAutoFit/>
          </a:bodyPr>
          <a:lstStyle/>
          <a:p>
            <a:pPr algn="ctr"/>
            <a:r>
              <a:rPr lang="es-MX" sz="1200" b="1" dirty="0" smtClean="0">
                <a:solidFill>
                  <a:srgbClr val="434343"/>
                </a:solidFill>
                <a:latin typeface="+mj-lt"/>
              </a:rPr>
              <a:t>Mayo </a:t>
            </a:r>
            <a:r>
              <a:rPr lang="es-MX" sz="1200" b="1" dirty="0" smtClean="0">
                <a:solidFill>
                  <a:srgbClr val="434343"/>
                </a:solidFill>
                <a:latin typeface="+mj-lt"/>
              </a:rPr>
              <a:t>2012 a </a:t>
            </a:r>
            <a:r>
              <a:rPr lang="es-MX" sz="1200" b="1" dirty="0" smtClean="0">
                <a:solidFill>
                  <a:srgbClr val="434343"/>
                </a:solidFill>
                <a:latin typeface="+mj-lt"/>
              </a:rPr>
              <a:t>Mayo </a:t>
            </a:r>
            <a:r>
              <a:rPr lang="es-MX" sz="1200" b="1" dirty="0" smtClean="0">
                <a:solidFill>
                  <a:srgbClr val="434343"/>
                </a:solidFill>
                <a:latin typeface="+mj-lt"/>
              </a:rPr>
              <a:t>2013</a:t>
            </a:r>
            <a:endParaRPr lang="es-MX" sz="1200" b="1" dirty="0">
              <a:solidFill>
                <a:srgbClr val="434343"/>
              </a:solidFill>
              <a:latin typeface="+mj-lt"/>
            </a:endParaRPr>
          </a:p>
        </p:txBody>
      </p:sp>
      <p:sp>
        <p:nvSpPr>
          <p:cNvPr id="8" name="7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Trabajadores asegurados al IMSS en Chiapas</a:t>
            </a:r>
            <a:endParaRPr lang="es-MX" sz="1600" dirty="0">
              <a:solidFill>
                <a:schemeClr val="bg1"/>
              </a:solidFill>
              <a:latin typeface="+mj-lt"/>
            </a:endParaRPr>
          </a:p>
        </p:txBody>
      </p:sp>
      <p:sp>
        <p:nvSpPr>
          <p:cNvPr id="6" name="5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2" name="1 Tabla"/>
          <p:cNvGraphicFramePr>
            <a:graphicFrameLocks noGrp="1"/>
          </p:cNvGraphicFramePr>
          <p:nvPr>
            <p:extLst>
              <p:ext uri="{D42A27DB-BD31-4B8C-83A1-F6EECF244321}">
                <p14:modId xmlns:p14="http://schemas.microsoft.com/office/powerpoint/2010/main" val="3715136196"/>
              </p:ext>
            </p:extLst>
          </p:nvPr>
        </p:nvGraphicFramePr>
        <p:xfrm>
          <a:off x="1727682" y="1052736"/>
          <a:ext cx="5652630" cy="3794760"/>
        </p:xfrm>
        <a:graphic>
          <a:graphicData uri="http://schemas.openxmlformats.org/drawingml/2006/table">
            <a:tbl>
              <a:tblPr>
                <a:tableStyleId>{5C22544A-7EE6-4342-B048-85BDC9FD1C3A}</a:tableStyleId>
              </a:tblPr>
              <a:tblGrid>
                <a:gridCol w="1341087"/>
                <a:gridCol w="1437181"/>
                <a:gridCol w="1437181"/>
                <a:gridCol w="1437181"/>
              </a:tblGrid>
              <a:tr h="353616">
                <a:tc>
                  <a:txBody>
                    <a:bodyPr/>
                    <a:lstStyle/>
                    <a:p>
                      <a:pPr algn="l" fontAlgn="ctr"/>
                      <a:r>
                        <a:rPr lang="es-MX" sz="1100" u="none" strike="noStrike" dirty="0">
                          <a:solidFill>
                            <a:schemeClr val="bg1"/>
                          </a:solidFill>
                          <a:effectLst/>
                          <a:latin typeface="+mj-lt"/>
                        </a:rPr>
                        <a:t>Mes - Año</a:t>
                      </a:r>
                      <a:endParaRPr lang="es-MX" sz="1100" b="1" i="0" u="none" strike="noStrike" dirty="0">
                        <a:solidFill>
                          <a:schemeClr val="bg1"/>
                        </a:solidFill>
                        <a:effectLst/>
                        <a:latin typeface="+mj-lt"/>
                      </a:endParaRPr>
                    </a:p>
                  </a:txBody>
                  <a:tcPr marL="45720" marR="45720" anchor="ctr">
                    <a:solidFill>
                      <a:srgbClr val="B22227"/>
                    </a:solidFill>
                  </a:tcPr>
                </a:tc>
                <a:tc>
                  <a:txBody>
                    <a:bodyPr/>
                    <a:lstStyle/>
                    <a:p>
                      <a:pPr algn="r" fontAlgn="ctr"/>
                      <a:r>
                        <a:rPr lang="es-MX" sz="1100" u="none" strike="noStrike" dirty="0">
                          <a:solidFill>
                            <a:schemeClr val="bg1"/>
                          </a:solidFill>
                          <a:effectLst/>
                          <a:latin typeface="+mj-lt"/>
                        </a:rPr>
                        <a:t>Trabajadores Permanentes Totales</a:t>
                      </a:r>
                      <a:endParaRPr lang="es-MX" sz="1100" b="1" i="0" u="none" strike="noStrike" dirty="0">
                        <a:solidFill>
                          <a:schemeClr val="bg1"/>
                        </a:solidFill>
                        <a:effectLst/>
                        <a:latin typeface="+mj-lt"/>
                      </a:endParaRPr>
                    </a:p>
                  </a:txBody>
                  <a:tcPr marL="45720" marR="45720" anchor="ctr">
                    <a:solidFill>
                      <a:srgbClr val="B22227"/>
                    </a:solidFill>
                  </a:tcPr>
                </a:tc>
                <a:tc>
                  <a:txBody>
                    <a:bodyPr/>
                    <a:lstStyle/>
                    <a:p>
                      <a:pPr algn="r" fontAlgn="ctr"/>
                      <a:r>
                        <a:rPr lang="es-MX" sz="1100" u="none" strike="noStrike" dirty="0">
                          <a:solidFill>
                            <a:schemeClr val="bg1"/>
                          </a:solidFill>
                          <a:effectLst/>
                          <a:latin typeface="+mj-lt"/>
                        </a:rPr>
                        <a:t>Trabajadores Eventuales Urbanos</a:t>
                      </a:r>
                      <a:endParaRPr lang="es-MX" sz="1100" b="1" i="0" u="none" strike="noStrike" dirty="0">
                        <a:solidFill>
                          <a:schemeClr val="bg1"/>
                        </a:solidFill>
                        <a:effectLst/>
                        <a:latin typeface="+mj-lt"/>
                      </a:endParaRPr>
                    </a:p>
                  </a:txBody>
                  <a:tcPr marL="45720" marR="45720" anchor="ctr">
                    <a:solidFill>
                      <a:srgbClr val="B22227"/>
                    </a:solidFill>
                  </a:tcPr>
                </a:tc>
                <a:tc>
                  <a:txBody>
                    <a:bodyPr/>
                    <a:lstStyle/>
                    <a:p>
                      <a:pPr algn="r" fontAlgn="ctr"/>
                      <a:r>
                        <a:rPr lang="es-MX" sz="1100" u="none" strike="noStrike" dirty="0">
                          <a:solidFill>
                            <a:schemeClr val="bg1"/>
                          </a:solidFill>
                          <a:effectLst/>
                          <a:latin typeface="+mj-lt"/>
                        </a:rPr>
                        <a:t>Trabajadores Asegurados Totales</a:t>
                      </a:r>
                      <a:endParaRPr lang="es-MX" sz="1100" b="1" i="0" u="none" strike="noStrike" dirty="0">
                        <a:solidFill>
                          <a:schemeClr val="bg1"/>
                        </a:solidFill>
                        <a:effectLst/>
                        <a:latin typeface="+mj-lt"/>
                      </a:endParaRPr>
                    </a:p>
                  </a:txBody>
                  <a:tcPr marL="45720" marR="45720" anchor="ctr">
                    <a:solidFill>
                      <a:srgbClr val="B22227"/>
                    </a:solidFill>
                  </a:tcPr>
                </a:tc>
              </a:tr>
              <a:tr h="147340">
                <a:tc>
                  <a:txBody>
                    <a:bodyPr/>
                    <a:lstStyle/>
                    <a:p>
                      <a:pPr algn="l" fontAlgn="ctr"/>
                      <a:r>
                        <a:rPr lang="es-MX" sz="1100" u="none" strike="noStrike">
                          <a:effectLst/>
                          <a:latin typeface="+mj-lt"/>
                        </a:rPr>
                        <a:t>may-12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dirty="0">
                          <a:effectLst/>
                          <a:latin typeface="+mj-lt"/>
                        </a:rPr>
                        <a:t>183,830</a:t>
                      </a:r>
                      <a:endParaRPr lang="es-MX" sz="1100" b="0" i="0" u="none" strike="noStrike" dirty="0">
                        <a:solidFill>
                          <a:srgbClr val="000000"/>
                        </a:solidFill>
                        <a:effectLst/>
                        <a:latin typeface="+mj-lt"/>
                      </a:endParaRPr>
                    </a:p>
                  </a:txBody>
                  <a:tcPr marL="45720" marR="45720" anchor="b"/>
                </a:tc>
                <a:tc>
                  <a:txBody>
                    <a:bodyPr/>
                    <a:lstStyle/>
                    <a:p>
                      <a:pPr algn="r" fontAlgn="b"/>
                      <a:r>
                        <a:rPr lang="es-MX" sz="1100" u="none" strike="noStrike">
                          <a:effectLst/>
                          <a:latin typeface="+mj-lt"/>
                        </a:rPr>
                        <a:t>20,859</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208,638</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jun-12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185,404</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20,860</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208,305</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jul-12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187,958</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21,235</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211,047</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ago-12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190,275</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22,338</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214,584</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sep-12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191,543</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21,742</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215,173</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oct-12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192,424</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21,042</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215,450</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nov-12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192,987</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20,688</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216,308</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dic-12</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191,026</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19,378</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213,848</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ene-13</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188,060</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17,447</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208,994</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feb-13</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188,657</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17,271</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209,510</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mar-13</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188,034</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18,313</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210,073</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abr-13</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187,856</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17,959</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a:effectLst/>
                          <a:latin typeface="+mj-lt"/>
                        </a:rPr>
                        <a:t>209,517</a:t>
                      </a:r>
                      <a:endParaRPr lang="es-MX" sz="1100" b="0" i="0" u="none" strike="noStrike">
                        <a:solidFill>
                          <a:srgbClr val="000000"/>
                        </a:solidFill>
                        <a:effectLst/>
                        <a:latin typeface="+mj-lt"/>
                      </a:endParaRPr>
                    </a:p>
                  </a:txBody>
                  <a:tcPr marL="45720" marR="45720" anchor="ctr"/>
                </a:tc>
              </a:tr>
              <a:tr h="147340">
                <a:tc>
                  <a:txBody>
                    <a:bodyPr/>
                    <a:lstStyle/>
                    <a:p>
                      <a:pPr algn="l" fontAlgn="ctr"/>
                      <a:r>
                        <a:rPr lang="es-MX" sz="1100" u="none" strike="noStrike">
                          <a:effectLst/>
                          <a:latin typeface="+mj-lt"/>
                        </a:rPr>
                        <a:t>may-13</a:t>
                      </a:r>
                      <a:endParaRPr lang="es-MX" sz="1100" b="0" i="0" u="none" strike="noStrike">
                        <a:solidFill>
                          <a:srgbClr val="000000"/>
                        </a:solidFill>
                        <a:effectLst/>
                        <a:latin typeface="+mj-lt"/>
                      </a:endParaRPr>
                    </a:p>
                  </a:txBody>
                  <a:tcPr marL="45720" marR="45720" anchor="ctr"/>
                </a:tc>
                <a:tc>
                  <a:txBody>
                    <a:bodyPr/>
                    <a:lstStyle/>
                    <a:p>
                      <a:pPr algn="r" fontAlgn="b"/>
                      <a:r>
                        <a:rPr lang="es-MX" sz="1100" u="none" strike="noStrike">
                          <a:effectLst/>
                          <a:latin typeface="+mj-lt"/>
                        </a:rPr>
                        <a:t>187,798</a:t>
                      </a:r>
                      <a:endParaRPr lang="es-MX" sz="1100" b="0" i="0" u="none" strike="noStrike">
                        <a:solidFill>
                          <a:srgbClr val="000000"/>
                        </a:solidFill>
                        <a:effectLst/>
                        <a:latin typeface="+mj-lt"/>
                      </a:endParaRPr>
                    </a:p>
                  </a:txBody>
                  <a:tcPr marL="45720" marR="45720" anchor="b"/>
                </a:tc>
                <a:tc>
                  <a:txBody>
                    <a:bodyPr/>
                    <a:lstStyle/>
                    <a:p>
                      <a:pPr algn="r" fontAlgn="b"/>
                      <a:r>
                        <a:rPr lang="es-MX" sz="1100" u="none" strike="noStrike">
                          <a:effectLst/>
                          <a:latin typeface="+mj-lt"/>
                        </a:rPr>
                        <a:t>17,704</a:t>
                      </a:r>
                      <a:endParaRPr lang="es-MX" sz="1100" b="0" i="0" u="none" strike="noStrike">
                        <a:solidFill>
                          <a:srgbClr val="000000"/>
                        </a:solidFill>
                        <a:effectLst/>
                        <a:latin typeface="+mj-lt"/>
                      </a:endParaRPr>
                    </a:p>
                  </a:txBody>
                  <a:tcPr marL="45720" marR="45720" anchor="b"/>
                </a:tc>
                <a:tc>
                  <a:txBody>
                    <a:bodyPr/>
                    <a:lstStyle/>
                    <a:p>
                      <a:pPr algn="r" fontAlgn="ctr"/>
                      <a:r>
                        <a:rPr lang="es-MX" sz="1100" u="none" strike="noStrike" dirty="0">
                          <a:effectLst/>
                          <a:latin typeface="+mj-lt"/>
                        </a:rPr>
                        <a:t>208,820</a:t>
                      </a:r>
                      <a:endParaRPr lang="es-MX" sz="1100" b="0" i="0" u="none" strike="noStrike" dirty="0">
                        <a:solidFill>
                          <a:srgbClr val="000000"/>
                        </a:solidFill>
                        <a:effectLst/>
                        <a:latin typeface="+mj-lt"/>
                      </a:endParaRPr>
                    </a:p>
                  </a:txBody>
                  <a:tcPr marL="45720" marR="45720" anchor="ctr"/>
                </a:tc>
              </a:tr>
            </a:tbl>
          </a:graphicData>
        </a:graphic>
      </p:graphicFrame>
    </p:spTree>
    <p:extLst>
      <p:ext uri="{BB962C8B-B14F-4D97-AF65-F5344CB8AC3E}">
        <p14:creationId xmlns:p14="http://schemas.microsoft.com/office/powerpoint/2010/main" val="1582099143"/>
      </p:ext>
    </p:extLst>
  </p:cSld>
  <p:clrMapOvr>
    <a:masterClrMapping/>
  </p:clrMapOvr>
  <p:transition spd="slow">
    <p:zoom/>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94468" y="620688"/>
            <a:ext cx="6444715" cy="276999"/>
          </a:xfrm>
          <a:prstGeom prst="rect">
            <a:avLst/>
          </a:prstGeom>
          <a:noFill/>
        </p:spPr>
        <p:txBody>
          <a:bodyPr wrap="square" rtlCol="0">
            <a:spAutoFit/>
          </a:bodyPr>
          <a:lstStyle/>
          <a:p>
            <a:pPr algn="ctr"/>
            <a:r>
              <a:rPr lang="es-MX" sz="1200" b="1" dirty="0" smtClean="0">
                <a:solidFill>
                  <a:srgbClr val="434343"/>
                </a:solidFill>
                <a:latin typeface="+mj-lt"/>
              </a:rPr>
              <a:t>Mayo 2013</a:t>
            </a:r>
            <a:endParaRPr lang="es-MX" sz="1200" b="1" dirty="0">
              <a:solidFill>
                <a:srgbClr val="434343"/>
              </a:solidFill>
              <a:latin typeface="+mj-lt"/>
            </a:endParaRPr>
          </a:p>
        </p:txBody>
      </p:sp>
      <p:sp>
        <p:nvSpPr>
          <p:cNvPr id="7" name="6 CuadroTexto"/>
          <p:cNvSpPr txBox="1"/>
          <p:nvPr/>
        </p:nvSpPr>
        <p:spPr>
          <a:xfrm>
            <a:off x="1294468" y="-27384"/>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permanentes y asegurados totales</a:t>
            </a:r>
          </a:p>
          <a:p>
            <a:pPr algn="ctr"/>
            <a:r>
              <a:rPr lang="es-MX" sz="1600" dirty="0" smtClean="0">
                <a:solidFill>
                  <a:schemeClr val="bg1"/>
                </a:solidFill>
                <a:latin typeface="+mj-lt"/>
              </a:rPr>
              <a:t> por entidad federativa</a:t>
            </a:r>
            <a:endParaRPr lang="es-MX" sz="1600" dirty="0">
              <a:solidFill>
                <a:schemeClr val="bg1"/>
              </a:solidFill>
              <a:latin typeface="+mj-lt"/>
            </a:endParaRPr>
          </a:p>
        </p:txBody>
      </p:sp>
      <p:sp>
        <p:nvSpPr>
          <p:cNvPr id="6" name="5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4" name="3 Tabla"/>
          <p:cNvGraphicFramePr>
            <a:graphicFrameLocks noGrp="1"/>
          </p:cNvGraphicFramePr>
          <p:nvPr>
            <p:extLst>
              <p:ext uri="{D42A27DB-BD31-4B8C-83A1-F6EECF244321}">
                <p14:modId xmlns:p14="http://schemas.microsoft.com/office/powerpoint/2010/main" val="1945433598"/>
              </p:ext>
            </p:extLst>
          </p:nvPr>
        </p:nvGraphicFramePr>
        <p:xfrm>
          <a:off x="2410592" y="898667"/>
          <a:ext cx="4212467" cy="4998840"/>
        </p:xfrm>
        <a:graphic>
          <a:graphicData uri="http://schemas.openxmlformats.org/drawingml/2006/table">
            <a:tbl>
              <a:tblPr>
                <a:tableStyleId>{5C22544A-7EE6-4342-B048-85BDC9FD1C3A}</a:tableStyleId>
              </a:tblPr>
              <a:tblGrid>
                <a:gridCol w="1813019"/>
                <a:gridCol w="1181818"/>
                <a:gridCol w="1217630"/>
              </a:tblGrid>
              <a:tr h="292908">
                <a:tc>
                  <a:txBody>
                    <a:bodyPr/>
                    <a:lstStyle/>
                    <a:p>
                      <a:pPr algn="l" fontAlgn="b"/>
                      <a:r>
                        <a:rPr lang="es-MX" sz="900" u="none" strike="noStrike" dirty="0">
                          <a:solidFill>
                            <a:schemeClr val="bg1"/>
                          </a:solidFill>
                          <a:effectLst/>
                          <a:latin typeface="+mj-lt"/>
                        </a:rPr>
                        <a:t>Entidades Federativas</a:t>
                      </a:r>
                      <a:endParaRPr lang="es-MX" sz="900" b="1" i="0" u="none" strike="noStrike" dirty="0">
                        <a:solidFill>
                          <a:schemeClr val="bg1"/>
                        </a:solidFill>
                        <a:effectLst/>
                        <a:latin typeface="+mj-lt"/>
                      </a:endParaRPr>
                    </a:p>
                  </a:txBody>
                  <a:tcPr marL="5444" marR="5444" marT="5444" marB="0" anchor="b">
                    <a:solidFill>
                      <a:srgbClr val="B22227"/>
                    </a:solidFill>
                  </a:tcPr>
                </a:tc>
                <a:tc>
                  <a:txBody>
                    <a:bodyPr/>
                    <a:lstStyle/>
                    <a:p>
                      <a:pPr algn="r" fontAlgn="b"/>
                      <a:r>
                        <a:rPr lang="es-MX" sz="900" u="none" strike="noStrike" dirty="0">
                          <a:solidFill>
                            <a:schemeClr val="bg1"/>
                          </a:solidFill>
                          <a:effectLst/>
                          <a:latin typeface="+mj-lt"/>
                        </a:rPr>
                        <a:t>Trabajadores  Permanentes Totales</a:t>
                      </a:r>
                      <a:endParaRPr lang="es-MX" sz="900" b="1" i="0" u="none" strike="noStrike" dirty="0">
                        <a:solidFill>
                          <a:schemeClr val="bg1"/>
                        </a:solidFill>
                        <a:effectLst/>
                        <a:latin typeface="+mj-lt"/>
                      </a:endParaRPr>
                    </a:p>
                  </a:txBody>
                  <a:tcPr marL="5444" marR="5444" marT="5444" marB="0" anchor="b">
                    <a:solidFill>
                      <a:srgbClr val="B22227"/>
                    </a:solidFill>
                  </a:tcPr>
                </a:tc>
                <a:tc>
                  <a:txBody>
                    <a:bodyPr/>
                    <a:lstStyle/>
                    <a:p>
                      <a:pPr algn="r" fontAlgn="b"/>
                      <a:r>
                        <a:rPr lang="es-MX" sz="900" u="none" strike="noStrike" dirty="0">
                          <a:solidFill>
                            <a:schemeClr val="bg1"/>
                          </a:solidFill>
                          <a:effectLst/>
                          <a:latin typeface="+mj-lt"/>
                        </a:rPr>
                        <a:t>Trabajadores Asegurados Totales </a:t>
                      </a:r>
                      <a:endParaRPr lang="es-MX" sz="900" b="1" i="0" u="none" strike="noStrike" dirty="0">
                        <a:solidFill>
                          <a:schemeClr val="bg1"/>
                        </a:solidFill>
                        <a:effectLst/>
                        <a:latin typeface="+mj-lt"/>
                      </a:endParaRPr>
                    </a:p>
                  </a:txBody>
                  <a:tcPr marL="5444" marR="5444" marT="5444" marB="0" anchor="b">
                    <a:solidFill>
                      <a:srgbClr val="B22227"/>
                    </a:solidFill>
                  </a:tcPr>
                </a:tc>
              </a:tr>
              <a:tr h="108888">
                <a:tc>
                  <a:txBody>
                    <a:bodyPr/>
                    <a:lstStyle/>
                    <a:p>
                      <a:pPr algn="l" fontAlgn="b"/>
                      <a:r>
                        <a:rPr lang="es-MX" sz="900" u="none" strike="noStrike" dirty="0">
                          <a:solidFill>
                            <a:schemeClr val="bg1"/>
                          </a:solidFill>
                          <a:effectLst/>
                          <a:latin typeface="+mj-lt"/>
                        </a:rPr>
                        <a:t>Nacional</a:t>
                      </a:r>
                      <a:endParaRPr lang="es-MX" sz="900" b="1" i="0" u="none" strike="noStrike" dirty="0">
                        <a:solidFill>
                          <a:schemeClr val="bg1"/>
                        </a:solidFill>
                        <a:effectLst/>
                        <a:latin typeface="+mj-lt"/>
                      </a:endParaRPr>
                    </a:p>
                  </a:txBody>
                  <a:tcPr marL="5444" marR="5444" marT="5444" marB="0" anchor="b">
                    <a:solidFill>
                      <a:srgbClr val="5C5B5E"/>
                    </a:solidFill>
                  </a:tcPr>
                </a:tc>
                <a:tc>
                  <a:txBody>
                    <a:bodyPr/>
                    <a:lstStyle/>
                    <a:p>
                      <a:pPr algn="r" fontAlgn="b"/>
                      <a:r>
                        <a:rPr lang="es-MX" sz="900" u="none" strike="noStrike">
                          <a:solidFill>
                            <a:schemeClr val="bg1"/>
                          </a:solidFill>
                          <a:effectLst/>
                          <a:latin typeface="+mj-lt"/>
                        </a:rPr>
                        <a:t>14,077,270</a:t>
                      </a:r>
                      <a:endParaRPr lang="es-MX" sz="900" b="1" i="0" u="none" strike="noStrike">
                        <a:solidFill>
                          <a:schemeClr val="bg1"/>
                        </a:solidFill>
                        <a:effectLst/>
                        <a:latin typeface="+mj-lt"/>
                      </a:endParaRPr>
                    </a:p>
                  </a:txBody>
                  <a:tcPr marL="5444" marR="5444" marT="5444" marB="0" anchor="b">
                    <a:solidFill>
                      <a:srgbClr val="5C5B5E"/>
                    </a:solidFill>
                  </a:tcPr>
                </a:tc>
                <a:tc>
                  <a:txBody>
                    <a:bodyPr/>
                    <a:lstStyle/>
                    <a:p>
                      <a:pPr algn="r" fontAlgn="b"/>
                      <a:r>
                        <a:rPr lang="es-MX" sz="900" u="none" strike="noStrike" dirty="0">
                          <a:solidFill>
                            <a:schemeClr val="bg1"/>
                          </a:solidFill>
                          <a:effectLst/>
                          <a:latin typeface="+mj-lt"/>
                        </a:rPr>
                        <a:t>16,354,902</a:t>
                      </a:r>
                      <a:endParaRPr lang="es-MX" sz="900" b="1" i="0" u="none" strike="noStrike" dirty="0">
                        <a:solidFill>
                          <a:schemeClr val="bg1"/>
                        </a:solidFill>
                        <a:effectLst/>
                        <a:latin typeface="+mj-lt"/>
                      </a:endParaRPr>
                    </a:p>
                  </a:txBody>
                  <a:tcPr marL="5444" marR="5444" marT="5444" marB="0" anchor="b">
                    <a:solidFill>
                      <a:srgbClr val="5C5B5E"/>
                    </a:solidFill>
                  </a:tcPr>
                </a:tc>
              </a:tr>
              <a:tr h="108888">
                <a:tc>
                  <a:txBody>
                    <a:bodyPr/>
                    <a:lstStyle/>
                    <a:p>
                      <a:pPr algn="l" fontAlgn="b"/>
                      <a:r>
                        <a:rPr lang="es-MX" sz="900" u="none" strike="noStrike">
                          <a:effectLst/>
                          <a:latin typeface="+mj-lt"/>
                        </a:rPr>
                        <a:t>Aguascalientes</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213,224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dirty="0">
                          <a:effectLst/>
                          <a:latin typeface="+mj-lt"/>
                        </a:rPr>
                        <a:t>236,576</a:t>
                      </a:r>
                      <a:endParaRPr lang="es-MX" sz="900" b="0" i="0" u="none" strike="noStrike" dirty="0">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Baja California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636,733</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689,899</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Baja California Sur</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100,319</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129,841</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Campeche</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120,178</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152,696</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dirty="0">
                          <a:solidFill>
                            <a:schemeClr val="bg1"/>
                          </a:solidFill>
                          <a:effectLst/>
                          <a:latin typeface="+mj-lt"/>
                        </a:rPr>
                        <a:t>Chiapas</a:t>
                      </a:r>
                      <a:endParaRPr lang="es-MX" sz="900" b="0" i="0" u="none" strike="noStrike" dirty="0">
                        <a:solidFill>
                          <a:schemeClr val="bg1"/>
                        </a:solidFill>
                        <a:effectLst/>
                        <a:latin typeface="+mj-lt"/>
                      </a:endParaRPr>
                    </a:p>
                  </a:txBody>
                  <a:tcPr marL="5444" marR="5444" marT="5444" marB="0" anchor="b">
                    <a:solidFill>
                      <a:srgbClr val="5C5B5E"/>
                    </a:solidFill>
                  </a:tcPr>
                </a:tc>
                <a:tc>
                  <a:txBody>
                    <a:bodyPr/>
                    <a:lstStyle/>
                    <a:p>
                      <a:pPr algn="r" fontAlgn="b"/>
                      <a:r>
                        <a:rPr lang="es-MX" sz="900" u="none" strike="noStrike" dirty="0">
                          <a:solidFill>
                            <a:schemeClr val="bg1"/>
                          </a:solidFill>
                          <a:effectLst/>
                          <a:latin typeface="+mj-lt"/>
                        </a:rPr>
                        <a:t>187,798</a:t>
                      </a:r>
                      <a:endParaRPr lang="es-MX" sz="900" b="0" i="0" u="none" strike="noStrike" dirty="0">
                        <a:solidFill>
                          <a:schemeClr val="bg1"/>
                        </a:solidFill>
                        <a:effectLst/>
                        <a:latin typeface="+mj-lt"/>
                      </a:endParaRPr>
                    </a:p>
                  </a:txBody>
                  <a:tcPr marL="5444" marR="5444" marT="5444" marB="0" anchor="b">
                    <a:solidFill>
                      <a:srgbClr val="5C5B5E"/>
                    </a:solidFill>
                  </a:tcPr>
                </a:tc>
                <a:tc>
                  <a:txBody>
                    <a:bodyPr/>
                    <a:lstStyle/>
                    <a:p>
                      <a:pPr algn="r" fontAlgn="b"/>
                      <a:r>
                        <a:rPr lang="es-MX" sz="900" u="none" strike="noStrike" dirty="0">
                          <a:solidFill>
                            <a:schemeClr val="bg1"/>
                          </a:solidFill>
                          <a:effectLst/>
                          <a:latin typeface="+mj-lt"/>
                        </a:rPr>
                        <a:t>208,820</a:t>
                      </a:r>
                      <a:endParaRPr lang="es-MX" sz="900" b="0" i="0" u="none" strike="noStrike" dirty="0">
                        <a:solidFill>
                          <a:schemeClr val="bg1"/>
                        </a:solidFill>
                        <a:effectLst/>
                        <a:latin typeface="+mj-lt"/>
                      </a:endParaRPr>
                    </a:p>
                  </a:txBody>
                  <a:tcPr marL="5444" marR="5444" marT="5444" marB="0" anchor="b">
                    <a:solidFill>
                      <a:srgbClr val="5C5B5E"/>
                    </a:solidFill>
                  </a:tcPr>
                </a:tc>
              </a:tr>
              <a:tr h="108888">
                <a:tc>
                  <a:txBody>
                    <a:bodyPr/>
                    <a:lstStyle/>
                    <a:p>
                      <a:pPr algn="l" fontAlgn="b"/>
                      <a:r>
                        <a:rPr lang="es-MX" sz="900" u="none" strike="noStrike">
                          <a:effectLst/>
                          <a:latin typeface="+mj-lt"/>
                        </a:rPr>
                        <a:t>Chihuahua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647,737</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716,080</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Coahuila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559,874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638,676</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Colima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93,251</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115,808</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Distrito Federal</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2,475,667</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2,849,053</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Durango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185,866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209,952</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Guanajuato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625,850</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718,783</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Guerrero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118,144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144,633</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Hidalgo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146,426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189,610</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Jalisco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1,211,694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1,378,318</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Michoacán</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295,140</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348,939</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Morelos</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167,845</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192,462</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México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1,098,546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1,331,897</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Nayarit</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93,476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118,789</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Nuevo León</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1,152,615</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1,290,337</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Oaxaca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154,169</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181,461</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Puebla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419,853</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493,874</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Querétaro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335,329</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419,252</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Quintana Roo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225,806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290,020</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San Luis Potosí</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284,929</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344,746</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Sinaloa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358,492</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422,076</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Sonora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434,414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510,879</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Tabasco</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152,492</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187,618</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Tamaulipas</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513,294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584,967</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Tlaxcala</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62,734</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78,448</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Veracruz</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607,159</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731,363</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Yucatán</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276,130</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302,641</a:t>
                      </a:r>
                      <a:endParaRPr lang="es-MX" sz="900" b="0" i="0" u="none" strike="noStrike">
                        <a:solidFill>
                          <a:srgbClr val="000000"/>
                        </a:solidFill>
                        <a:effectLst/>
                        <a:latin typeface="+mj-lt"/>
                      </a:endParaRPr>
                    </a:p>
                  </a:txBody>
                  <a:tcPr marL="5444" marR="5444" marT="5444" marB="0" anchor="b"/>
                </a:tc>
              </a:tr>
              <a:tr h="108888">
                <a:tc>
                  <a:txBody>
                    <a:bodyPr/>
                    <a:lstStyle/>
                    <a:p>
                      <a:pPr algn="l" fontAlgn="b"/>
                      <a:r>
                        <a:rPr lang="es-MX" sz="900" u="none" strike="noStrike">
                          <a:effectLst/>
                          <a:latin typeface="+mj-lt"/>
                        </a:rPr>
                        <a:t>Zacatecas</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a:effectLst/>
                          <a:latin typeface="+mj-lt"/>
                        </a:rPr>
                        <a:t>122,086</a:t>
                      </a:r>
                      <a:endParaRPr lang="es-MX" sz="900" b="0" i="0" u="none" strike="noStrike">
                        <a:solidFill>
                          <a:srgbClr val="000000"/>
                        </a:solidFill>
                        <a:effectLst/>
                        <a:latin typeface="+mj-lt"/>
                      </a:endParaRPr>
                    </a:p>
                  </a:txBody>
                  <a:tcPr marL="5444" marR="5444" marT="5444" marB="0" anchor="b"/>
                </a:tc>
                <a:tc>
                  <a:txBody>
                    <a:bodyPr/>
                    <a:lstStyle/>
                    <a:p>
                      <a:pPr algn="r" fontAlgn="b"/>
                      <a:r>
                        <a:rPr lang="es-MX" sz="900" u="none" strike="noStrike" dirty="0">
                          <a:effectLst/>
                          <a:latin typeface="+mj-lt"/>
                        </a:rPr>
                        <a:t>146,388</a:t>
                      </a:r>
                      <a:endParaRPr lang="es-MX" sz="900" b="0" i="0" u="none" strike="noStrike" dirty="0">
                        <a:solidFill>
                          <a:srgbClr val="000000"/>
                        </a:solidFill>
                        <a:effectLst/>
                        <a:latin typeface="+mj-lt"/>
                      </a:endParaRPr>
                    </a:p>
                  </a:txBody>
                  <a:tcPr marL="5444" marR="5444" marT="5444" marB="0" anchor="b"/>
                </a:tc>
              </a:tr>
            </a:tbl>
          </a:graphicData>
        </a:graphic>
      </p:graphicFrame>
    </p:spTree>
    <p:extLst>
      <p:ext uri="{BB962C8B-B14F-4D97-AF65-F5344CB8AC3E}">
        <p14:creationId xmlns:p14="http://schemas.microsoft.com/office/powerpoint/2010/main" val="687802193"/>
      </p:ext>
    </p:extLst>
  </p:cSld>
  <p:clrMapOvr>
    <a:masterClrMapping/>
  </p:clrMapOvr>
  <p:transition spd="slow">
    <p:zoom/>
    <p:sndAc>
      <p:stSnd>
        <p:snd r:embed="rId2"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1294468" y="548680"/>
            <a:ext cx="6444715" cy="276999"/>
          </a:xfrm>
          <a:prstGeom prst="rect">
            <a:avLst/>
          </a:prstGeom>
          <a:noFill/>
        </p:spPr>
        <p:txBody>
          <a:bodyPr wrap="square" rtlCol="0">
            <a:spAutoFit/>
          </a:bodyPr>
          <a:lstStyle/>
          <a:p>
            <a:pPr algn="ctr"/>
            <a:r>
              <a:rPr lang="es-MX" sz="1200" b="1" dirty="0" smtClean="0">
                <a:solidFill>
                  <a:schemeClr val="accent5">
                    <a:lumMod val="50000"/>
                  </a:schemeClr>
                </a:solidFill>
              </a:rPr>
              <a:t>Mayo 2013</a:t>
            </a:r>
            <a:endParaRPr lang="es-MX" sz="1200" b="1" dirty="0">
              <a:solidFill>
                <a:schemeClr val="accent5">
                  <a:lumMod val="50000"/>
                </a:schemeClr>
              </a:solidFill>
            </a:endParaRPr>
          </a:p>
        </p:txBody>
      </p:sp>
      <p:sp>
        <p:nvSpPr>
          <p:cNvPr id="6" name="5 CuadroTexto"/>
          <p:cNvSpPr txBox="1"/>
          <p:nvPr/>
        </p:nvSpPr>
        <p:spPr>
          <a:xfrm>
            <a:off x="1294468" y="-27384"/>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permanentes según actividad económica</a:t>
            </a:r>
          </a:p>
          <a:p>
            <a:pPr algn="ctr"/>
            <a:r>
              <a:rPr lang="es-MX" sz="1600" dirty="0" smtClean="0">
                <a:solidFill>
                  <a:schemeClr val="bg1"/>
                </a:solidFill>
                <a:latin typeface="+mj-lt"/>
              </a:rPr>
              <a:t> por entidad federativa</a:t>
            </a:r>
            <a:endParaRPr lang="es-MX" sz="1600" dirty="0">
              <a:solidFill>
                <a:schemeClr val="bg1"/>
              </a:solidFill>
              <a:latin typeface="+mj-lt"/>
            </a:endParaRP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2" name="1 Tabla"/>
          <p:cNvGraphicFramePr>
            <a:graphicFrameLocks noGrp="1"/>
          </p:cNvGraphicFramePr>
          <p:nvPr>
            <p:extLst>
              <p:ext uri="{D42A27DB-BD31-4B8C-83A1-F6EECF244321}">
                <p14:modId xmlns:p14="http://schemas.microsoft.com/office/powerpoint/2010/main" val="1060599932"/>
              </p:ext>
            </p:extLst>
          </p:nvPr>
        </p:nvGraphicFramePr>
        <p:xfrm>
          <a:off x="196346" y="835999"/>
          <a:ext cx="8640960" cy="5306245"/>
        </p:xfrm>
        <a:graphic>
          <a:graphicData uri="http://schemas.openxmlformats.org/drawingml/2006/table">
            <a:tbl>
              <a:tblPr>
                <a:tableStyleId>{5C22544A-7EE6-4342-B048-85BDC9FD1C3A}</a:tableStyleId>
              </a:tblPr>
              <a:tblGrid>
                <a:gridCol w="1044115"/>
                <a:gridCol w="883267"/>
                <a:gridCol w="756084"/>
                <a:gridCol w="684076"/>
                <a:gridCol w="792088"/>
                <a:gridCol w="756084"/>
                <a:gridCol w="792088"/>
                <a:gridCol w="743468"/>
                <a:gridCol w="729897"/>
                <a:gridCol w="637504"/>
                <a:gridCol w="822289"/>
              </a:tblGrid>
              <a:tr h="588590">
                <a:tc>
                  <a:txBody>
                    <a:bodyPr/>
                    <a:lstStyle/>
                    <a:p>
                      <a:pPr algn="l" fontAlgn="ctr"/>
                      <a:r>
                        <a:rPr lang="es-MX" sz="800" u="none" strike="noStrike" dirty="0">
                          <a:solidFill>
                            <a:schemeClr val="bg1"/>
                          </a:solidFill>
                          <a:effectLst/>
                          <a:latin typeface="+mj-lt"/>
                        </a:rPr>
                        <a:t>Entidad Federativa</a:t>
                      </a:r>
                      <a:endParaRPr lang="es-MX" sz="800" b="0" i="0" u="none" strike="noStrike" dirty="0">
                        <a:solidFill>
                          <a:schemeClr val="bg1"/>
                        </a:solidFill>
                        <a:effectLst/>
                        <a:latin typeface="+mj-lt"/>
                      </a:endParaRPr>
                    </a:p>
                  </a:txBody>
                  <a:tcPr marL="72000" marR="3600" marT="3600" marB="0" anchor="ctr">
                    <a:solidFill>
                      <a:srgbClr val="B22227"/>
                    </a:solidFill>
                  </a:tcPr>
                </a:tc>
                <a:tc>
                  <a:txBody>
                    <a:bodyPr/>
                    <a:lstStyle/>
                    <a:p>
                      <a:pPr algn="r" fontAlgn="ctr"/>
                      <a:r>
                        <a:rPr lang="es-MX" sz="800" u="none" strike="noStrike" dirty="0">
                          <a:solidFill>
                            <a:schemeClr val="bg1"/>
                          </a:solidFill>
                          <a:effectLst/>
                          <a:latin typeface="+mj-lt"/>
                        </a:rPr>
                        <a:t>Totales</a:t>
                      </a:r>
                      <a:endParaRPr lang="es-MX" sz="800" b="1"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Agricultura, ganadería, silvicultura, pesca y caza</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Comercio</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Industria eléctrica, captación y suministro de agua potable</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Industria de la construcción</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Industrias de la transformación</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Industrias extractivas</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Servicios para empresas, personas y el hogar</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Servicios sociales y comunales</a:t>
                      </a:r>
                      <a:endParaRPr lang="es-MX" sz="800" b="0" i="0" u="none" strike="noStrike" dirty="0">
                        <a:solidFill>
                          <a:schemeClr val="bg1"/>
                        </a:solidFill>
                        <a:effectLst/>
                        <a:latin typeface="+mj-lt"/>
                      </a:endParaRPr>
                    </a:p>
                  </a:txBody>
                  <a:tcPr marL="4869" marR="4869" marT="4869" marB="0" anchor="ctr">
                    <a:solidFill>
                      <a:srgbClr val="B22227"/>
                    </a:solidFill>
                  </a:tcPr>
                </a:tc>
                <a:tc>
                  <a:txBody>
                    <a:bodyPr/>
                    <a:lstStyle/>
                    <a:p>
                      <a:pPr algn="r" fontAlgn="ctr"/>
                      <a:r>
                        <a:rPr lang="es-MX" sz="800" u="none" strike="noStrike" dirty="0">
                          <a:solidFill>
                            <a:schemeClr val="bg1"/>
                          </a:solidFill>
                          <a:effectLst/>
                          <a:latin typeface="+mj-lt"/>
                        </a:rPr>
                        <a:t>Transportes y comunicaciones</a:t>
                      </a:r>
                      <a:endParaRPr lang="es-MX" sz="800" b="0" i="0" u="none" strike="noStrike" dirty="0">
                        <a:solidFill>
                          <a:schemeClr val="bg1"/>
                        </a:solidFill>
                        <a:effectLst/>
                        <a:latin typeface="+mj-lt"/>
                      </a:endParaRPr>
                    </a:p>
                  </a:txBody>
                  <a:tcPr marL="4869" marR="4869" marT="4869" marB="0" anchor="ctr">
                    <a:solidFill>
                      <a:srgbClr val="B22227"/>
                    </a:solidFill>
                  </a:tcPr>
                </a:tc>
              </a:tr>
              <a:tr h="214336">
                <a:tc>
                  <a:txBody>
                    <a:bodyPr/>
                    <a:lstStyle/>
                    <a:p>
                      <a:pPr algn="l" fontAlgn="ctr"/>
                      <a:r>
                        <a:rPr lang="es-MX" sz="800" u="none" strike="noStrike" dirty="0">
                          <a:solidFill>
                            <a:schemeClr val="bg1"/>
                          </a:solidFill>
                          <a:effectLst/>
                          <a:latin typeface="+mj-lt"/>
                        </a:rPr>
                        <a:t>Nacional</a:t>
                      </a:r>
                      <a:endParaRPr lang="es-MX" sz="800" b="0" i="0" u="none" strike="noStrike" dirty="0">
                        <a:solidFill>
                          <a:schemeClr val="bg1"/>
                        </a:solidFill>
                        <a:effectLst/>
                        <a:latin typeface="+mj-lt"/>
                      </a:endParaRPr>
                    </a:p>
                  </a:txBody>
                  <a:tcPr marL="72000" marR="3600" marT="3600" marB="0" anchor="ctr">
                    <a:solidFill>
                      <a:srgbClr val="5C5B5E"/>
                    </a:solidFill>
                  </a:tcPr>
                </a:tc>
                <a:tc>
                  <a:txBody>
                    <a:bodyPr/>
                    <a:lstStyle/>
                    <a:p>
                      <a:pPr algn="r" fontAlgn="ctr"/>
                      <a:r>
                        <a:rPr lang="es-MX" sz="800" u="none" strike="noStrike" dirty="0">
                          <a:solidFill>
                            <a:schemeClr val="bg1"/>
                          </a:solidFill>
                          <a:effectLst/>
                          <a:latin typeface="+mj-lt"/>
                        </a:rPr>
                        <a:t>      14,077,270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a:solidFill>
                            <a:schemeClr val="bg1"/>
                          </a:solidFill>
                          <a:effectLst/>
                          <a:latin typeface="+mj-lt"/>
                        </a:rPr>
                        <a:t>        368,078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a:solidFill>
                            <a:schemeClr val="bg1"/>
                          </a:solidFill>
                          <a:effectLst/>
                          <a:latin typeface="+mj-lt"/>
                        </a:rPr>
                        <a:t>      3,031,544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a:solidFill>
                            <a:schemeClr val="bg1"/>
                          </a:solidFill>
                          <a:effectLst/>
                          <a:latin typeface="+mj-lt"/>
                        </a:rPr>
                        <a:t>             106,283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a:solidFill>
                            <a:schemeClr val="bg1"/>
                          </a:solidFill>
                          <a:effectLst/>
                          <a:latin typeface="+mj-lt"/>
                        </a:rPr>
                        <a:t>         709,913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3,709,018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a:solidFill>
                            <a:schemeClr val="bg1"/>
                          </a:solidFill>
                          <a:effectLst/>
                          <a:latin typeface="+mj-lt"/>
                        </a:rPr>
                        <a:t>      115,239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3,474,255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1,792,964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769,976 </a:t>
                      </a:r>
                      <a:endParaRPr lang="es-MX" sz="800" b="1" i="0" u="none" strike="noStrike" dirty="0">
                        <a:solidFill>
                          <a:schemeClr val="bg1"/>
                        </a:solidFill>
                        <a:effectLst/>
                        <a:latin typeface="+mj-lt"/>
                      </a:endParaRPr>
                    </a:p>
                  </a:txBody>
                  <a:tcPr marL="3600" marR="43200" marT="0" marB="18000" anchor="ctr">
                    <a:solidFill>
                      <a:srgbClr val="5C5B5E"/>
                    </a:solidFill>
                  </a:tcPr>
                </a:tc>
              </a:tr>
              <a:tr h="137475">
                <a:tc>
                  <a:txBody>
                    <a:bodyPr/>
                    <a:lstStyle/>
                    <a:p>
                      <a:pPr algn="l" fontAlgn="b"/>
                      <a:r>
                        <a:rPr lang="es-MX" sz="800" u="none" strike="noStrike">
                          <a:effectLst/>
                          <a:latin typeface="+mj-lt"/>
                        </a:rPr>
                        <a:t>Aguascalientes</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dirty="0">
                          <a:effectLst/>
                          <a:latin typeface="+mj-lt"/>
                        </a:rPr>
                        <a:t>            213,224 </a:t>
                      </a:r>
                      <a:endParaRPr lang="es-MX" sz="800" b="1"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4,701</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34,166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431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10,863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74,986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799</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32,189</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42,318</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12,771</a:t>
                      </a:r>
                      <a:endParaRPr lang="es-MX" sz="800" b="0" i="0" u="none" strike="noStrike" dirty="0">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Baja California</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dirty="0">
                          <a:effectLst/>
                          <a:latin typeface="+mj-lt"/>
                        </a:rPr>
                        <a:t>            636,733 </a:t>
                      </a:r>
                      <a:endParaRPr lang="es-MX" sz="800" b="1"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9,378</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113,537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3,798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20,822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294,762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122,250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47,314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24,497</a:t>
                      </a:r>
                      <a:endParaRPr lang="es-MX" sz="800" b="0" i="0" u="none" strike="noStrike" dirty="0">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Baja California Sur</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100,319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5,959</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24,969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825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8,014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5,771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2,379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39,906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7,860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4,636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Campeche</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dirty="0">
                          <a:effectLst/>
                          <a:latin typeface="+mj-lt"/>
                        </a:rPr>
                        <a:t>            120,178 </a:t>
                      </a:r>
                      <a:endParaRPr lang="es-MX" sz="800" b="1"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17,632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968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12,006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11,780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2,749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35,271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21,169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16,146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solidFill>
                            <a:schemeClr val="bg1"/>
                          </a:solidFill>
                          <a:effectLst/>
                          <a:latin typeface="+mj-lt"/>
                        </a:rPr>
                        <a:t>Chiapas</a:t>
                      </a:r>
                      <a:endParaRPr lang="es-MX" sz="800" b="0" i="0" u="none" strike="noStrike" dirty="0">
                        <a:solidFill>
                          <a:schemeClr val="bg1"/>
                        </a:solidFill>
                        <a:effectLst/>
                        <a:latin typeface="+mj-lt"/>
                      </a:endParaRPr>
                    </a:p>
                  </a:txBody>
                  <a:tcPr marL="72000" marR="3600" marT="3600" marB="0" anchor="ctr">
                    <a:solidFill>
                      <a:srgbClr val="5C5B5E"/>
                    </a:solidFill>
                  </a:tcPr>
                </a:tc>
                <a:tc>
                  <a:txBody>
                    <a:bodyPr/>
                    <a:lstStyle/>
                    <a:p>
                      <a:pPr algn="r" fontAlgn="b"/>
                      <a:r>
                        <a:rPr lang="es-MX" sz="800" u="none" strike="noStrike" dirty="0">
                          <a:solidFill>
                            <a:schemeClr val="bg1"/>
                          </a:solidFill>
                          <a:effectLst/>
                          <a:latin typeface="+mj-lt"/>
                        </a:rPr>
                        <a:t>            187,798 </a:t>
                      </a:r>
                      <a:endParaRPr lang="es-MX" sz="800" b="1" i="0" u="none" strike="noStrike" dirty="0">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11,250</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51,309</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1,917</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8,918</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16,669</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1,274</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35,235</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a:solidFill>
                            <a:schemeClr val="bg1"/>
                          </a:solidFill>
                          <a:effectLst/>
                          <a:latin typeface="+mj-lt"/>
                        </a:rPr>
                        <a:t>54,783</a:t>
                      </a:r>
                      <a:endParaRPr lang="es-MX" sz="800" b="0" i="0" u="none" strike="noStrike">
                        <a:solidFill>
                          <a:schemeClr val="bg1"/>
                        </a:solidFill>
                        <a:effectLst/>
                        <a:latin typeface="+mj-lt"/>
                      </a:endParaRPr>
                    </a:p>
                  </a:txBody>
                  <a:tcPr marL="3600" marR="43200" marT="0" marB="18000" anchor="ctr">
                    <a:solidFill>
                      <a:srgbClr val="5C5B5E"/>
                    </a:solidFill>
                  </a:tcPr>
                </a:tc>
                <a:tc>
                  <a:txBody>
                    <a:bodyPr/>
                    <a:lstStyle/>
                    <a:p>
                      <a:pPr algn="r" fontAlgn="b"/>
                      <a:r>
                        <a:rPr lang="es-MX" sz="800" u="none" strike="noStrike" dirty="0">
                          <a:solidFill>
                            <a:schemeClr val="bg1"/>
                          </a:solidFill>
                          <a:effectLst/>
                          <a:latin typeface="+mj-lt"/>
                        </a:rPr>
                        <a:t>6,443</a:t>
                      </a:r>
                      <a:endParaRPr lang="es-MX" sz="800" b="0" i="0" u="none" strike="noStrike" dirty="0">
                        <a:solidFill>
                          <a:schemeClr val="bg1"/>
                        </a:solidFill>
                        <a:effectLst/>
                        <a:latin typeface="+mj-lt"/>
                      </a:endParaRPr>
                    </a:p>
                  </a:txBody>
                  <a:tcPr marL="3600" marR="43200" marT="0" marB="18000" anchor="ctr">
                    <a:solidFill>
                      <a:srgbClr val="5C5B5E"/>
                    </a:solidFill>
                  </a:tcPr>
                </a:tc>
              </a:tr>
              <a:tr h="137475">
                <a:tc>
                  <a:txBody>
                    <a:bodyPr/>
                    <a:lstStyle/>
                    <a:p>
                      <a:pPr algn="l" fontAlgn="b"/>
                      <a:r>
                        <a:rPr lang="es-MX" sz="800" u="none" strike="noStrike" dirty="0">
                          <a:effectLst/>
                          <a:latin typeface="+mj-lt"/>
                        </a:rPr>
                        <a:t>Chihuahua</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647,737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12,983</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107,885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3,695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23,792</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316,916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10,995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98,834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47,368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25,269</a:t>
                      </a:r>
                      <a:endParaRPr lang="es-MX" sz="800" b="0" i="0" u="none" strike="noStrike" dirty="0">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Coahuila</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559,874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14,209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92,573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4,732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30,517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251,464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13,444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82,067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45,431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25,437</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Colima</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93,251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5,499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18,453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1,661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5,028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9,248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2,025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18,625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24,020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8,692</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Distrito Federal</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2,475,667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4,445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552,148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8,481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90,695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322,270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1,721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1,124,309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232,038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139,560</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Durango</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185,866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14,369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34,996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2,323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10,211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60,935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9,245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26,502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17,733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9,552</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Guanajuato</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625,850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15,678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115,437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6,502</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31,011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243,405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3,311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107,738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69,644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33,124</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Guerrero</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118,144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443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37,534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1,889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5,174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9,168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2,210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43,805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13,215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4,706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Hidalgo</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146,426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1,664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34,601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1,521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9,334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44,521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3,231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21,486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20,467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9,601</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Jalisco</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1,211,694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51,926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250,219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7,453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63,266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298,991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2,927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246,227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234,693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55,992</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Michoacán</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295,140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18,528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81,635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4,211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13,327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45,528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1,452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50,853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67,895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11,711</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Morelos</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167,845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9,899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35,091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2,189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7,919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32,957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262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34,186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40,730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4,612</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México</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1,098,546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4,604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296,403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1,612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48,882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373,570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2,277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206,592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93,166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71,440</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Nayarit</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93,476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9,745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22,793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1,272</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4,548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8,767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363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24,430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16,472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5,086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Nuevo León</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1,152,615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8,365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232,338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8,235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81,727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362,491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3,262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296,840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78,797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80,560</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Oaxaca</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154,169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3,148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37,147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1,343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7,874</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10,963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1,409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33,634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52,568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6,083</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Puebla</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419,853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16,173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97,831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3,489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22,145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128,221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1,392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85,893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45,363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19,346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Querétaro</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335,329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7,201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52,738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2,076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18,517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117,218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1,259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74,215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43,809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18,296</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Quintana Roo</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225,806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4,105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48,590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2,176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9,900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6,419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341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119,501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20,503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14,271</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San Luis Potosí</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284,929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11,471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48,728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1,709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13,265</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98,473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3,919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44,581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48,498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14,285</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Sinaloa</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358,492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23,550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106,719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4,929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24,857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47,048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1,796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79,853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53,661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16,079</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a:effectLst/>
                          <a:latin typeface="+mj-lt"/>
                        </a:rPr>
                        <a:t>Sonora</a:t>
                      </a:r>
                      <a:endParaRPr lang="es-MX" sz="800" b="0" i="0" u="none" strike="noStrike">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434,414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26,807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90,765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3,834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24,527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141,879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12,131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84,075</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29,395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21,001</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Tabasco</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152,492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4,912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49,433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672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19,247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11,550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5,901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37,237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13,821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9,719</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Tamaulipas</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513,294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11,096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99,785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7,183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24,799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203,336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3,557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80,524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43,270</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39,744</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Tlaxcala</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62,734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256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12,141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2,281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30,095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100</a:t>
                      </a:r>
                      <a:endParaRPr lang="es-MX" sz="800" b="0" i="0" u="none" strike="noStrike" dirty="0">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6,728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8,157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2,619</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Veracruz</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607,159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44,916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142,864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10,560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36,737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61,205</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9,804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112,219</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148,253</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40,601</a:t>
                      </a:r>
                      <a:endParaRPr lang="es-MX" sz="800" b="0" i="0" u="none" strike="noStrike">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Yucatán</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276,130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6,111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67,462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2,930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12,496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48,644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1,358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54,678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68,206</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14,245</a:t>
                      </a:r>
                      <a:endParaRPr lang="es-MX" sz="800" b="0" i="0" u="none" strike="noStrike" dirty="0">
                        <a:solidFill>
                          <a:srgbClr val="000000"/>
                        </a:solidFill>
                        <a:effectLst/>
                        <a:latin typeface="+mj-lt"/>
                      </a:endParaRPr>
                    </a:p>
                  </a:txBody>
                  <a:tcPr marL="3600" marR="43200" marT="0" marB="18000" anchor="ctr"/>
                </a:tc>
              </a:tr>
              <a:tr h="137475">
                <a:tc>
                  <a:txBody>
                    <a:bodyPr/>
                    <a:lstStyle/>
                    <a:p>
                      <a:pPr algn="l" fontAlgn="b"/>
                      <a:r>
                        <a:rPr lang="es-MX" sz="800" u="none" strike="noStrike" dirty="0">
                          <a:effectLst/>
                          <a:latin typeface="+mj-lt"/>
                        </a:rPr>
                        <a:t>Zacatecas</a:t>
                      </a:r>
                      <a:endParaRPr lang="es-MX" sz="800" b="0" i="0" u="none" strike="noStrike" dirty="0">
                        <a:solidFill>
                          <a:srgbClr val="000000"/>
                        </a:solidFill>
                        <a:effectLst/>
                        <a:latin typeface="+mj-lt"/>
                      </a:endParaRPr>
                    </a:p>
                  </a:txBody>
                  <a:tcPr marL="72000" marR="3600" marT="3600" marB="0" anchor="ctr"/>
                </a:tc>
                <a:tc>
                  <a:txBody>
                    <a:bodyPr/>
                    <a:lstStyle/>
                    <a:p>
                      <a:pPr algn="r" fontAlgn="b"/>
                      <a:r>
                        <a:rPr lang="es-MX" sz="800" u="none" strike="noStrike">
                          <a:effectLst/>
                          <a:latin typeface="+mj-lt"/>
                        </a:rPr>
                        <a:t>            122,086 </a:t>
                      </a:r>
                      <a:endParaRPr lang="es-MX" sz="800" b="1"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2,230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23,622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1,310</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7,214</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19,768</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7,971</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13,772</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a:effectLst/>
                          <a:latin typeface="+mj-lt"/>
                        </a:rPr>
                        <a:t>42,347</a:t>
                      </a:r>
                      <a:endParaRPr lang="es-MX" sz="800" b="0" i="0" u="none" strike="noStrike">
                        <a:solidFill>
                          <a:srgbClr val="000000"/>
                        </a:solidFill>
                        <a:effectLst/>
                        <a:latin typeface="+mj-lt"/>
                      </a:endParaRPr>
                    </a:p>
                  </a:txBody>
                  <a:tcPr marL="3600" marR="43200" marT="0" marB="18000" anchor="ctr"/>
                </a:tc>
                <a:tc>
                  <a:txBody>
                    <a:bodyPr/>
                    <a:lstStyle/>
                    <a:p>
                      <a:pPr algn="r" fontAlgn="b"/>
                      <a:r>
                        <a:rPr lang="es-MX" sz="800" u="none" strike="noStrike" dirty="0">
                          <a:effectLst/>
                          <a:latin typeface="+mj-lt"/>
                        </a:rPr>
                        <a:t>3,852</a:t>
                      </a:r>
                      <a:endParaRPr lang="es-MX" sz="800" b="0" i="0" u="none" strike="noStrike" dirty="0">
                        <a:solidFill>
                          <a:srgbClr val="000000"/>
                        </a:solidFill>
                        <a:effectLst/>
                        <a:latin typeface="+mj-lt"/>
                      </a:endParaRPr>
                    </a:p>
                  </a:txBody>
                  <a:tcPr marL="3600" marR="43200" marT="0" marB="18000" anchor="ctr"/>
                </a:tc>
              </a:tr>
            </a:tbl>
          </a:graphicData>
        </a:graphic>
      </p:graphicFrame>
    </p:spTree>
    <p:extLst>
      <p:ext uri="{BB962C8B-B14F-4D97-AF65-F5344CB8AC3E}">
        <p14:creationId xmlns:p14="http://schemas.microsoft.com/office/powerpoint/2010/main" val="3286178954"/>
      </p:ext>
    </p:extLst>
  </p:cSld>
  <p:clrMapOvr>
    <a:masterClrMapping/>
  </p:clrMapOvr>
  <p:transition spd="slow">
    <p:zoom/>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294468" y="599542"/>
            <a:ext cx="6444715" cy="276999"/>
          </a:xfrm>
          <a:prstGeom prst="rect">
            <a:avLst/>
          </a:prstGeom>
          <a:noFill/>
        </p:spPr>
        <p:txBody>
          <a:bodyPr wrap="square" rtlCol="0">
            <a:spAutoFit/>
          </a:bodyPr>
          <a:lstStyle/>
          <a:p>
            <a:pPr algn="ctr"/>
            <a:r>
              <a:rPr lang="es-MX" sz="1200" b="1" dirty="0" smtClean="0">
                <a:solidFill>
                  <a:schemeClr val="accent5">
                    <a:lumMod val="50000"/>
                  </a:schemeClr>
                </a:solidFill>
              </a:rPr>
              <a:t>Mayo 2013</a:t>
            </a:r>
            <a:endParaRPr lang="es-MX" sz="1200" b="1" dirty="0">
              <a:solidFill>
                <a:schemeClr val="accent5">
                  <a:lumMod val="50000"/>
                </a:schemeClr>
              </a:solidFill>
            </a:endParaRPr>
          </a:p>
        </p:txBody>
      </p:sp>
      <p:sp>
        <p:nvSpPr>
          <p:cNvPr id="6" name="5 CuadroTexto"/>
          <p:cNvSpPr txBox="1"/>
          <p:nvPr/>
        </p:nvSpPr>
        <p:spPr>
          <a:xfrm>
            <a:off x="1294468" y="-27384"/>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eventuales urbanos según actividad económica </a:t>
            </a:r>
          </a:p>
          <a:p>
            <a:pPr algn="ctr"/>
            <a:r>
              <a:rPr lang="es-MX" sz="1600" dirty="0" smtClean="0">
                <a:solidFill>
                  <a:schemeClr val="bg1"/>
                </a:solidFill>
                <a:latin typeface="+mj-lt"/>
              </a:rPr>
              <a:t>por entidad federativa</a:t>
            </a:r>
            <a:endParaRPr lang="es-MX" sz="1600" dirty="0">
              <a:solidFill>
                <a:schemeClr val="bg1"/>
              </a:solidFill>
              <a:latin typeface="+mj-lt"/>
            </a:endParaRP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2" name="1 Tabla"/>
          <p:cNvGraphicFramePr>
            <a:graphicFrameLocks noGrp="1"/>
          </p:cNvGraphicFramePr>
          <p:nvPr>
            <p:extLst>
              <p:ext uri="{D42A27DB-BD31-4B8C-83A1-F6EECF244321}">
                <p14:modId xmlns:p14="http://schemas.microsoft.com/office/powerpoint/2010/main" val="1489933121"/>
              </p:ext>
            </p:extLst>
          </p:nvPr>
        </p:nvGraphicFramePr>
        <p:xfrm>
          <a:off x="359532" y="867549"/>
          <a:ext cx="8568953" cy="5297554"/>
        </p:xfrm>
        <a:graphic>
          <a:graphicData uri="http://schemas.openxmlformats.org/drawingml/2006/table">
            <a:tbl>
              <a:tblPr>
                <a:tableStyleId>{5C22544A-7EE6-4342-B048-85BDC9FD1C3A}</a:tableStyleId>
              </a:tblPr>
              <a:tblGrid>
                <a:gridCol w="972108"/>
                <a:gridCol w="828092"/>
                <a:gridCol w="720080"/>
                <a:gridCol w="612068"/>
                <a:gridCol w="828092"/>
                <a:gridCol w="792088"/>
                <a:gridCol w="792088"/>
                <a:gridCol w="684076"/>
                <a:gridCol w="855860"/>
                <a:gridCol w="696985"/>
                <a:gridCol w="787416"/>
              </a:tblGrid>
              <a:tr h="614346">
                <a:tc>
                  <a:txBody>
                    <a:bodyPr/>
                    <a:lstStyle/>
                    <a:p>
                      <a:pPr algn="l" fontAlgn="ctr"/>
                      <a:r>
                        <a:rPr lang="es-MX" sz="800" u="none" strike="noStrike" dirty="0">
                          <a:solidFill>
                            <a:schemeClr val="bg1"/>
                          </a:solidFill>
                          <a:effectLst/>
                          <a:latin typeface="+mj-lt"/>
                        </a:rPr>
                        <a:t>Entidad Federativa</a:t>
                      </a:r>
                      <a:endParaRPr lang="es-MX" sz="800" b="0" i="0" u="none" strike="noStrike" dirty="0">
                        <a:solidFill>
                          <a:schemeClr val="bg1"/>
                        </a:solidFill>
                        <a:effectLst/>
                        <a:latin typeface="+mj-lt"/>
                      </a:endParaRPr>
                    </a:p>
                  </a:txBody>
                  <a:tcPr marL="54000" marR="0" marT="0" marB="18000" anchor="ctr">
                    <a:solidFill>
                      <a:srgbClr val="B22227"/>
                    </a:solidFill>
                  </a:tcPr>
                </a:tc>
                <a:tc>
                  <a:txBody>
                    <a:bodyPr/>
                    <a:lstStyle/>
                    <a:p>
                      <a:pPr algn="r" fontAlgn="ctr"/>
                      <a:r>
                        <a:rPr lang="es-MX" sz="800" u="none" strike="noStrike" dirty="0">
                          <a:solidFill>
                            <a:schemeClr val="bg1"/>
                          </a:solidFill>
                          <a:effectLst/>
                          <a:latin typeface="+mj-lt"/>
                        </a:rPr>
                        <a:t>Totales</a:t>
                      </a:r>
                      <a:endParaRPr lang="es-MX" sz="800" b="1" i="0" u="none" strike="noStrike" dirty="0">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dirty="0">
                          <a:solidFill>
                            <a:schemeClr val="bg1"/>
                          </a:solidFill>
                          <a:effectLst/>
                          <a:latin typeface="+mj-lt"/>
                        </a:rPr>
                        <a:t>Agricultura, ganadería, silvicultura, pesca y caza</a:t>
                      </a:r>
                      <a:endParaRPr lang="es-MX" sz="800" b="0" i="0" u="none" strike="noStrike" dirty="0">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a:solidFill>
                            <a:schemeClr val="bg1"/>
                          </a:solidFill>
                          <a:effectLst/>
                          <a:latin typeface="+mj-lt"/>
                        </a:rPr>
                        <a:t>Comercio</a:t>
                      </a:r>
                      <a:endParaRPr lang="es-MX" sz="800" b="0" i="0" u="none" strike="noStrike">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dirty="0">
                          <a:solidFill>
                            <a:schemeClr val="bg1"/>
                          </a:solidFill>
                          <a:effectLst/>
                          <a:latin typeface="+mj-lt"/>
                        </a:rPr>
                        <a:t>Industria eléctrica, captación y suministro de agua potable</a:t>
                      </a:r>
                      <a:endParaRPr lang="es-MX" sz="800" b="0" i="0" u="none" strike="noStrike" dirty="0">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a:solidFill>
                            <a:schemeClr val="bg1"/>
                          </a:solidFill>
                          <a:effectLst/>
                          <a:latin typeface="+mj-lt"/>
                        </a:rPr>
                        <a:t>Industria de la construcción</a:t>
                      </a:r>
                      <a:endParaRPr lang="es-MX" sz="800" b="0" i="0" u="none" strike="noStrike">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a:solidFill>
                            <a:schemeClr val="bg1"/>
                          </a:solidFill>
                          <a:effectLst/>
                          <a:latin typeface="+mj-lt"/>
                        </a:rPr>
                        <a:t>Industrias de la transformación</a:t>
                      </a:r>
                      <a:endParaRPr lang="es-MX" sz="800" b="0" i="0" u="none" strike="noStrike">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a:solidFill>
                            <a:schemeClr val="bg1"/>
                          </a:solidFill>
                          <a:effectLst/>
                          <a:latin typeface="+mj-lt"/>
                        </a:rPr>
                        <a:t>Industrias extractivas</a:t>
                      </a:r>
                      <a:endParaRPr lang="es-MX" sz="800" b="0" i="0" u="none" strike="noStrike">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a:solidFill>
                            <a:schemeClr val="bg1"/>
                          </a:solidFill>
                          <a:effectLst/>
                          <a:latin typeface="+mj-lt"/>
                        </a:rPr>
                        <a:t>Servicios para empresas, personas y el hogar</a:t>
                      </a:r>
                      <a:endParaRPr lang="es-MX" sz="800" b="0" i="0" u="none" strike="noStrike">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dirty="0">
                          <a:solidFill>
                            <a:schemeClr val="bg1"/>
                          </a:solidFill>
                          <a:effectLst/>
                          <a:latin typeface="+mj-lt"/>
                        </a:rPr>
                        <a:t>Servicios sociales y comunales</a:t>
                      </a:r>
                      <a:endParaRPr lang="es-MX" sz="800" b="0" i="0" u="none" strike="noStrike" dirty="0">
                        <a:solidFill>
                          <a:schemeClr val="bg1"/>
                        </a:solidFill>
                        <a:effectLst/>
                        <a:latin typeface="+mj-lt"/>
                      </a:endParaRPr>
                    </a:p>
                  </a:txBody>
                  <a:tcPr marL="3600" marR="36000" marT="0" marB="18000" anchor="ctr">
                    <a:solidFill>
                      <a:srgbClr val="B22227"/>
                    </a:solidFill>
                  </a:tcPr>
                </a:tc>
                <a:tc>
                  <a:txBody>
                    <a:bodyPr/>
                    <a:lstStyle/>
                    <a:p>
                      <a:pPr algn="r" fontAlgn="ctr"/>
                      <a:r>
                        <a:rPr lang="es-MX" sz="800" u="none" strike="noStrike" dirty="0">
                          <a:solidFill>
                            <a:schemeClr val="bg1"/>
                          </a:solidFill>
                          <a:effectLst/>
                          <a:latin typeface="+mj-lt"/>
                        </a:rPr>
                        <a:t>Transportes y comunicaciones</a:t>
                      </a:r>
                      <a:endParaRPr lang="es-MX" sz="800" b="0" i="0" u="none" strike="noStrike" dirty="0">
                        <a:solidFill>
                          <a:schemeClr val="bg1"/>
                        </a:solidFill>
                        <a:effectLst/>
                        <a:latin typeface="+mj-lt"/>
                      </a:endParaRPr>
                    </a:p>
                  </a:txBody>
                  <a:tcPr marL="3600" marR="36000" marT="0" marB="18000" anchor="ctr">
                    <a:solidFill>
                      <a:srgbClr val="B22227"/>
                    </a:solidFill>
                  </a:tcPr>
                </a:tc>
              </a:tr>
              <a:tr h="192514">
                <a:tc>
                  <a:txBody>
                    <a:bodyPr/>
                    <a:lstStyle/>
                    <a:p>
                      <a:pPr algn="l" fontAlgn="ctr"/>
                      <a:r>
                        <a:rPr lang="es-MX" sz="800" u="none" strike="noStrike" dirty="0">
                          <a:solidFill>
                            <a:schemeClr val="bg1"/>
                          </a:solidFill>
                          <a:effectLst/>
                          <a:latin typeface="+mj-lt"/>
                        </a:rPr>
                        <a:t>Nacional</a:t>
                      </a:r>
                      <a:endParaRPr lang="es-MX" sz="800" b="0" i="0" u="none" strike="noStrike" dirty="0">
                        <a:solidFill>
                          <a:schemeClr val="bg1"/>
                        </a:solidFill>
                        <a:effectLst/>
                        <a:latin typeface="+mj-lt"/>
                      </a:endParaRPr>
                    </a:p>
                  </a:txBody>
                  <a:tcPr marL="54000" marR="0" marT="0" marB="18000" anchor="ctr">
                    <a:solidFill>
                      <a:srgbClr val="5C5B5E"/>
                    </a:solidFill>
                  </a:tcPr>
                </a:tc>
                <a:tc>
                  <a:txBody>
                    <a:bodyPr/>
                    <a:lstStyle/>
                    <a:p>
                      <a:pPr algn="r" fontAlgn="ctr"/>
                      <a:r>
                        <a:rPr lang="es-MX" sz="800" u="none" strike="noStrike" dirty="0">
                          <a:solidFill>
                            <a:schemeClr val="bg1"/>
                          </a:solidFill>
                          <a:effectLst/>
                          <a:latin typeface="+mj-lt"/>
                        </a:rPr>
                        <a:t>         2,131,969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a:solidFill>
                            <a:schemeClr val="bg1"/>
                          </a:solidFill>
                          <a:effectLst/>
                          <a:latin typeface="+mj-lt"/>
                        </a:rPr>
                        <a:t>            16,064 </a:t>
                      </a:r>
                      <a:endParaRPr lang="es-MX" sz="800" b="1" i="0" u="none" strike="noStrike">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a:solidFill>
                            <a:schemeClr val="bg1"/>
                          </a:solidFill>
                          <a:effectLst/>
                          <a:latin typeface="+mj-lt"/>
                        </a:rPr>
                        <a:t>       304,390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42,337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a:solidFill>
                            <a:schemeClr val="bg1"/>
                          </a:solidFill>
                          <a:effectLst/>
                          <a:latin typeface="+mj-lt"/>
                        </a:rPr>
                        <a:t>            561,984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584,299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a:solidFill>
                            <a:schemeClr val="bg1"/>
                          </a:solidFill>
                          <a:effectLst/>
                          <a:latin typeface="+mj-lt"/>
                        </a:rPr>
                        <a:t>         22,420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a:solidFill>
                            <a:schemeClr val="bg1"/>
                          </a:solidFill>
                          <a:effectLst/>
                          <a:latin typeface="+mj-lt"/>
                        </a:rPr>
                        <a:t>               373,094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136,275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ctr"/>
                      <a:r>
                        <a:rPr lang="es-MX" sz="800" u="none" strike="noStrike" dirty="0" smtClean="0">
                          <a:solidFill>
                            <a:schemeClr val="bg1"/>
                          </a:solidFill>
                          <a:effectLst/>
                          <a:latin typeface="+mj-lt"/>
                        </a:rPr>
                        <a:t>             </a:t>
                      </a:r>
                      <a:r>
                        <a:rPr lang="es-MX" sz="800" u="none" strike="noStrike" dirty="0">
                          <a:solidFill>
                            <a:schemeClr val="bg1"/>
                          </a:solidFill>
                          <a:effectLst/>
                          <a:latin typeface="+mj-lt"/>
                        </a:rPr>
                        <a:t>91,106 </a:t>
                      </a:r>
                      <a:endParaRPr lang="es-MX" sz="800" b="1" i="0" u="none" strike="noStrike" dirty="0">
                        <a:solidFill>
                          <a:schemeClr val="bg1"/>
                        </a:solidFill>
                        <a:effectLst/>
                        <a:latin typeface="+mj-lt"/>
                      </a:endParaRPr>
                    </a:p>
                  </a:txBody>
                  <a:tcPr marL="3600" marR="36000" marT="0" marB="18000" anchor="ctr">
                    <a:solidFill>
                      <a:srgbClr val="5C5B5E"/>
                    </a:solidFill>
                  </a:tcPr>
                </a:tc>
              </a:tr>
              <a:tr h="136965">
                <a:tc>
                  <a:txBody>
                    <a:bodyPr/>
                    <a:lstStyle/>
                    <a:p>
                      <a:pPr algn="l" fontAlgn="b"/>
                      <a:r>
                        <a:rPr lang="es-MX" sz="800" u="none" strike="noStrike">
                          <a:effectLst/>
                          <a:latin typeface="+mj-lt"/>
                        </a:rPr>
                        <a:t>Aguascalientes</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22,110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2,633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7,900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5,508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365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2,585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2,050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843</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Baja California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47,429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2,236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5,239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13,265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10,798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722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5,100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7,086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1,637</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Baja California Sur</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24,746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566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2,565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670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8,896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1,274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1,110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7,776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1,040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849</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Campeche</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31,642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2,517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279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18,534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1,864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2,569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1,692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4,095</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dirty="0">
                          <a:solidFill>
                            <a:schemeClr val="bg1"/>
                          </a:solidFill>
                          <a:effectLst/>
                          <a:latin typeface="+mj-lt"/>
                        </a:rPr>
                        <a:t>Chiapas</a:t>
                      </a:r>
                      <a:endParaRPr lang="es-MX" sz="800" b="0" i="0" u="none" strike="noStrike" dirty="0">
                        <a:solidFill>
                          <a:schemeClr val="bg1"/>
                        </a:solidFill>
                        <a:effectLst/>
                        <a:latin typeface="+mj-lt"/>
                      </a:endParaRPr>
                    </a:p>
                  </a:txBody>
                  <a:tcPr marL="54000" marR="0" marT="0" marB="18000" anchor="ctr">
                    <a:solidFill>
                      <a:srgbClr val="5C5B5E"/>
                    </a:solidFill>
                  </a:tcPr>
                </a:tc>
                <a:tc>
                  <a:txBody>
                    <a:bodyPr/>
                    <a:lstStyle/>
                    <a:p>
                      <a:pPr algn="r" fontAlgn="b"/>
                      <a:r>
                        <a:rPr lang="es-MX" sz="800" u="none" strike="noStrike" dirty="0">
                          <a:solidFill>
                            <a:schemeClr val="bg1"/>
                          </a:solidFill>
                          <a:effectLst/>
                          <a:latin typeface="+mj-lt"/>
                        </a:rPr>
                        <a:t>               17,704 </a:t>
                      </a:r>
                      <a:endParaRPr lang="es-MX" sz="800" b="1"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dirty="0">
                          <a:solidFill>
                            <a:schemeClr val="bg1"/>
                          </a:solidFill>
                          <a:effectLst/>
                          <a:latin typeface="+mj-lt"/>
                        </a:rPr>
                        <a:t>267</a:t>
                      </a:r>
                      <a:endParaRPr lang="es-MX" sz="800" b="0"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3,755</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1,289</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5,641</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2,850</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7</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dirty="0">
                          <a:solidFill>
                            <a:schemeClr val="bg1"/>
                          </a:solidFill>
                          <a:effectLst/>
                          <a:latin typeface="+mj-lt"/>
                        </a:rPr>
                        <a:t>1,351</a:t>
                      </a:r>
                      <a:endParaRPr lang="es-MX" sz="800" b="0" i="0" u="none" strike="noStrike" dirty="0">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a:solidFill>
                            <a:schemeClr val="bg1"/>
                          </a:solidFill>
                          <a:effectLst/>
                          <a:latin typeface="+mj-lt"/>
                        </a:rPr>
                        <a:t>2,225</a:t>
                      </a:r>
                      <a:endParaRPr lang="es-MX" sz="800" b="0" i="0" u="none" strike="noStrike">
                        <a:solidFill>
                          <a:schemeClr val="bg1"/>
                        </a:solidFill>
                        <a:effectLst/>
                        <a:latin typeface="+mj-lt"/>
                      </a:endParaRPr>
                    </a:p>
                  </a:txBody>
                  <a:tcPr marL="3600" marR="36000" marT="0" marB="18000" anchor="ctr">
                    <a:solidFill>
                      <a:srgbClr val="5C5B5E"/>
                    </a:solidFill>
                  </a:tcPr>
                </a:tc>
                <a:tc>
                  <a:txBody>
                    <a:bodyPr/>
                    <a:lstStyle/>
                    <a:p>
                      <a:pPr algn="r" fontAlgn="b"/>
                      <a:r>
                        <a:rPr lang="es-MX" sz="800" u="none" strike="noStrike" dirty="0">
                          <a:solidFill>
                            <a:schemeClr val="bg1"/>
                          </a:solidFill>
                          <a:effectLst/>
                          <a:latin typeface="+mj-lt"/>
                        </a:rPr>
                        <a:t>319</a:t>
                      </a:r>
                      <a:endParaRPr lang="es-MX" sz="800" b="0" i="0" u="none" strike="noStrike" dirty="0">
                        <a:solidFill>
                          <a:schemeClr val="bg1"/>
                        </a:solidFill>
                        <a:effectLst/>
                        <a:latin typeface="+mj-lt"/>
                      </a:endParaRPr>
                    </a:p>
                  </a:txBody>
                  <a:tcPr marL="3600" marR="36000" marT="0" marB="18000" anchor="ctr">
                    <a:solidFill>
                      <a:srgbClr val="5C5B5E"/>
                    </a:solidFill>
                  </a:tcPr>
                </a:tc>
              </a:tr>
              <a:tr h="136965">
                <a:tc>
                  <a:txBody>
                    <a:bodyPr/>
                    <a:lstStyle/>
                    <a:p>
                      <a:pPr algn="l" fontAlgn="b"/>
                      <a:r>
                        <a:rPr lang="es-MX" sz="800" u="none" strike="noStrike">
                          <a:effectLst/>
                          <a:latin typeface="+mj-lt"/>
                        </a:rPr>
                        <a:t>Chihuahua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61,889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197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5,234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806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12,802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29,595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1,077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7,946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2,581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1,651</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Coahuila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74,386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270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6,742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1,254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15,967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31,389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4,375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7,897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4,830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1,662</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Colima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20,029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1,994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354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7,009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2,315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491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2,445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1,915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3,319</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Distrito Federal</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373,386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573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88,368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6,942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67,956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53,967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769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114,199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22,896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17,716</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Durango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23,272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485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1,744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886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6,961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8,051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1,798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1,721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280</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Guanajuato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87,675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562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8,454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1,184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28,921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34,420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875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5,918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4,341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3,000</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Guerrero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26,091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4,901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1,586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6,129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2,131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9,352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1,302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426</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Hidalgo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42,898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3,108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12,967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18,484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223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4,663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1,682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707</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Jalisco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149,425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1,322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23,797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1,801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36,999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47,036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391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22,935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9,669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5,475</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Michoacán</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43,745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5,270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1,126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15,144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9,120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424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5,560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4,772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2,013</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Morelos</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23,547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2,791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901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6,917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8,039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2,020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1,668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1,078</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México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231,565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43,006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1,102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38,929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90,299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588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31,418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14,104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11,916</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Nayarit</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20,882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452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1,833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358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7,450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1,808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6,658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1,837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391</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Nuevo León</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137,337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141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16,722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1,552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32,891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50,023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20,118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9,564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6,009</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Oaxaca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25,511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3,037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905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11,997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1,782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3,085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3,805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618</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Puebla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72,971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396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9,287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1,382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15,433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28,237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12,085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2,952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3,141</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Querétaro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80,891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7,171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1,171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19,645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32,469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396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12,661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3,704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3,494</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Quintana Roo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63,389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3,965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713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13,853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1,125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40,616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916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2,001</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San Luis Potosí</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51,547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5,620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623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14,526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21,014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639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3,611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3,305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2,027</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Sinaloa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44,738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2,766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5,589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856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14,860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12,928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529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3,522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1,889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1,799</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Sonora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58,632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2,345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5,683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1,875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21,819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10,385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7,181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4,445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2,339</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Tabasco</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32,079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340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6,057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840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14,746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2,525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5,407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1,092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626</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Tamaulipas</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66,119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509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8,673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2,906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18,475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21,846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151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6,730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3,311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3,518</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Tlaxcala</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15,680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1,354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162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2,019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9,438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1,804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641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255</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Veracruz</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110,941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782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11,463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4,972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43,536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25,449</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924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10,132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6,576</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7,107</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a:effectLst/>
                          <a:latin typeface="+mj-lt"/>
                        </a:rPr>
                        <a:t>Yucatán</a:t>
                      </a:r>
                      <a:endParaRPr lang="es-MX" sz="800" b="0" i="0" u="none" strike="noStrike">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26,179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220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3,793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925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12,564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3,588</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47</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2,560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1,964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518</a:t>
                      </a:r>
                      <a:endParaRPr lang="es-MX" sz="800" b="0" i="0" u="none" strike="noStrike">
                        <a:solidFill>
                          <a:srgbClr val="000000"/>
                        </a:solidFill>
                        <a:effectLst/>
                        <a:latin typeface="+mj-lt"/>
                      </a:endParaRPr>
                    </a:p>
                  </a:txBody>
                  <a:tcPr marL="3600" marR="36000" marT="0" marB="18000" anchor="ctr"/>
                </a:tc>
              </a:tr>
              <a:tr h="136965">
                <a:tc>
                  <a:txBody>
                    <a:bodyPr/>
                    <a:lstStyle/>
                    <a:p>
                      <a:pPr algn="l" fontAlgn="b"/>
                      <a:r>
                        <a:rPr lang="es-MX" sz="800" u="none" strike="noStrike" dirty="0">
                          <a:effectLst/>
                          <a:latin typeface="+mj-lt"/>
                        </a:rPr>
                        <a:t>Zacatecas</a:t>
                      </a:r>
                      <a:endParaRPr lang="es-MX" sz="800" b="0" i="0" u="none" strike="noStrike" dirty="0">
                        <a:solidFill>
                          <a:srgbClr val="000000"/>
                        </a:solidFill>
                        <a:effectLst/>
                        <a:latin typeface="+mj-lt"/>
                      </a:endParaRPr>
                    </a:p>
                  </a:txBody>
                  <a:tcPr marL="54000" marR="0" marT="0" marB="18000" anchor="ctr"/>
                </a:tc>
                <a:tc>
                  <a:txBody>
                    <a:bodyPr/>
                    <a:lstStyle/>
                    <a:p>
                      <a:pPr algn="r" fontAlgn="b"/>
                      <a:r>
                        <a:rPr lang="es-MX" sz="800" u="none" strike="noStrike">
                          <a:effectLst/>
                          <a:latin typeface="+mj-lt"/>
                        </a:rPr>
                        <a:t>               23,534 </a:t>
                      </a:r>
                      <a:endParaRPr lang="es-MX" sz="800" b="1"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21</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2,025</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330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7,233</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4,542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3,014</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1,392</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a:effectLst/>
                          <a:latin typeface="+mj-lt"/>
                        </a:rPr>
                        <a:t>4,700</a:t>
                      </a:r>
                      <a:endParaRPr lang="es-MX" sz="800" b="0" i="0" u="none" strike="noStrike">
                        <a:solidFill>
                          <a:srgbClr val="000000"/>
                        </a:solidFill>
                        <a:effectLst/>
                        <a:latin typeface="+mj-lt"/>
                      </a:endParaRPr>
                    </a:p>
                  </a:txBody>
                  <a:tcPr marL="3600" marR="36000" marT="0" marB="18000" anchor="ctr"/>
                </a:tc>
                <a:tc>
                  <a:txBody>
                    <a:bodyPr/>
                    <a:lstStyle/>
                    <a:p>
                      <a:pPr algn="r" fontAlgn="b"/>
                      <a:r>
                        <a:rPr lang="es-MX" sz="800" u="none" strike="noStrike" dirty="0">
                          <a:effectLst/>
                          <a:latin typeface="+mj-lt"/>
                        </a:rPr>
                        <a:t>277</a:t>
                      </a:r>
                      <a:endParaRPr lang="es-MX" sz="800" b="0" i="0" u="none" strike="noStrike" dirty="0">
                        <a:solidFill>
                          <a:srgbClr val="000000"/>
                        </a:solidFill>
                        <a:effectLst/>
                        <a:latin typeface="+mj-lt"/>
                      </a:endParaRPr>
                    </a:p>
                  </a:txBody>
                  <a:tcPr marL="3600" marR="36000" marT="0" marB="18000" anchor="ctr"/>
                </a:tc>
              </a:tr>
            </a:tbl>
          </a:graphicData>
        </a:graphic>
      </p:graphicFrame>
    </p:spTree>
    <p:extLst>
      <p:ext uri="{BB962C8B-B14F-4D97-AF65-F5344CB8AC3E}">
        <p14:creationId xmlns:p14="http://schemas.microsoft.com/office/powerpoint/2010/main" val="1689443925"/>
      </p:ext>
    </p:extLst>
  </p:cSld>
  <p:clrMapOvr>
    <a:masterClrMapping/>
  </p:clrMapOvr>
  <p:transition spd="slow">
    <p:zoom/>
    <p:sndAc>
      <p:stSnd>
        <p:snd r:embed="rId2" name="wind.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94468" y="584684"/>
            <a:ext cx="6444715" cy="276999"/>
          </a:xfrm>
          <a:prstGeom prst="rect">
            <a:avLst/>
          </a:prstGeom>
          <a:noFill/>
        </p:spPr>
        <p:txBody>
          <a:bodyPr wrap="square" rtlCol="0">
            <a:spAutoFit/>
          </a:bodyPr>
          <a:lstStyle/>
          <a:p>
            <a:pPr algn="ctr"/>
            <a:r>
              <a:rPr lang="es-MX" sz="1200" b="1" dirty="0" smtClean="0">
                <a:solidFill>
                  <a:srgbClr val="434343"/>
                </a:solidFill>
                <a:latin typeface="+mj-lt"/>
              </a:rPr>
              <a:t>Mayo 2012 - Mayo 2013</a:t>
            </a:r>
            <a:endParaRPr lang="es-MX" sz="1200" b="1" dirty="0">
              <a:solidFill>
                <a:srgbClr val="434343"/>
              </a:solidFill>
              <a:latin typeface="+mj-lt"/>
            </a:endParaRPr>
          </a:p>
        </p:txBody>
      </p:sp>
      <p:sp>
        <p:nvSpPr>
          <p:cNvPr id="7" name="6 CuadroTexto"/>
          <p:cNvSpPr txBox="1"/>
          <p:nvPr/>
        </p:nvSpPr>
        <p:spPr>
          <a:xfrm>
            <a:off x="1294468" y="-27384"/>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permanentes y eventuales urbanos (TPEU) </a:t>
            </a:r>
          </a:p>
          <a:p>
            <a:pPr algn="ctr"/>
            <a:r>
              <a:rPr lang="es-MX" sz="1600" dirty="0" smtClean="0">
                <a:solidFill>
                  <a:schemeClr val="bg1"/>
                </a:solidFill>
                <a:latin typeface="+mj-lt"/>
              </a:rPr>
              <a:t>por entidad federativa</a:t>
            </a:r>
            <a:endParaRPr lang="es-MX" sz="1600" dirty="0">
              <a:solidFill>
                <a:schemeClr val="bg1"/>
              </a:solidFill>
              <a:latin typeface="+mj-lt"/>
            </a:endParaRPr>
          </a:p>
        </p:txBody>
      </p:sp>
      <p:sp>
        <p:nvSpPr>
          <p:cNvPr id="6" name="5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4" name="3 Tabla"/>
          <p:cNvGraphicFramePr>
            <a:graphicFrameLocks noGrp="1"/>
          </p:cNvGraphicFramePr>
          <p:nvPr>
            <p:extLst>
              <p:ext uri="{D42A27DB-BD31-4B8C-83A1-F6EECF244321}">
                <p14:modId xmlns:p14="http://schemas.microsoft.com/office/powerpoint/2010/main" val="3444966767"/>
              </p:ext>
            </p:extLst>
          </p:nvPr>
        </p:nvGraphicFramePr>
        <p:xfrm>
          <a:off x="1438484" y="874284"/>
          <a:ext cx="6156684" cy="5093519"/>
        </p:xfrm>
        <a:graphic>
          <a:graphicData uri="http://schemas.openxmlformats.org/drawingml/2006/table">
            <a:tbl>
              <a:tblPr>
                <a:tableStyleId>{5C22544A-7EE6-4342-B048-85BDC9FD1C3A}</a:tableStyleId>
              </a:tblPr>
              <a:tblGrid>
                <a:gridCol w="1406770"/>
                <a:gridCol w="1158515"/>
                <a:gridCol w="1158515"/>
                <a:gridCol w="1290918"/>
                <a:gridCol w="1141966"/>
              </a:tblGrid>
              <a:tr h="342962">
                <a:tc>
                  <a:txBody>
                    <a:bodyPr/>
                    <a:lstStyle/>
                    <a:p>
                      <a:pPr algn="ctr" fontAlgn="ctr"/>
                      <a:r>
                        <a:rPr lang="es-MX" sz="900" u="none" strike="noStrike" dirty="0">
                          <a:solidFill>
                            <a:schemeClr val="bg1"/>
                          </a:solidFill>
                          <a:effectLst/>
                          <a:latin typeface="+mj-lt"/>
                        </a:rPr>
                        <a:t>Entidades Federativas</a:t>
                      </a:r>
                      <a:endParaRPr lang="es-MX" sz="900" b="0" i="0" u="none" strike="noStrike" dirty="0">
                        <a:solidFill>
                          <a:schemeClr val="bg1"/>
                        </a:solidFill>
                        <a:effectLst/>
                        <a:latin typeface="+mj-lt"/>
                      </a:endParaRPr>
                    </a:p>
                  </a:txBody>
                  <a:tcPr marL="54000" marR="54000" marT="3600" marB="0" anchor="ctr">
                    <a:solidFill>
                      <a:srgbClr val="B22227"/>
                    </a:solidFill>
                  </a:tcPr>
                </a:tc>
                <a:tc>
                  <a:txBody>
                    <a:bodyPr/>
                    <a:lstStyle/>
                    <a:p>
                      <a:pPr algn="ctr" fontAlgn="ctr"/>
                      <a:r>
                        <a:rPr lang="es-MX" sz="900" u="none" strike="noStrike">
                          <a:solidFill>
                            <a:schemeClr val="bg1"/>
                          </a:solidFill>
                          <a:effectLst/>
                          <a:latin typeface="+mj-lt"/>
                        </a:rPr>
                        <a:t>Mayo</a:t>
                      </a:r>
                      <a:br>
                        <a:rPr lang="es-MX" sz="900" u="none" strike="noStrike">
                          <a:solidFill>
                            <a:schemeClr val="bg1"/>
                          </a:solidFill>
                          <a:effectLst/>
                          <a:latin typeface="+mj-lt"/>
                        </a:rPr>
                      </a:br>
                      <a:r>
                        <a:rPr lang="es-MX" sz="900" u="none" strike="noStrike">
                          <a:solidFill>
                            <a:schemeClr val="bg1"/>
                          </a:solidFill>
                          <a:effectLst/>
                          <a:latin typeface="+mj-lt"/>
                        </a:rPr>
                        <a:t> 2012</a:t>
                      </a:r>
                      <a:endParaRPr lang="es-MX" sz="900" b="0" i="0" u="none" strike="noStrike">
                        <a:solidFill>
                          <a:schemeClr val="bg1"/>
                        </a:solidFill>
                        <a:effectLst/>
                        <a:latin typeface="+mj-lt"/>
                      </a:endParaRPr>
                    </a:p>
                  </a:txBody>
                  <a:tcPr marL="54000" marR="54000" marT="3600" marB="0" anchor="ctr">
                    <a:solidFill>
                      <a:srgbClr val="B22227"/>
                    </a:solidFill>
                  </a:tcPr>
                </a:tc>
                <a:tc>
                  <a:txBody>
                    <a:bodyPr/>
                    <a:lstStyle/>
                    <a:p>
                      <a:pPr algn="ctr" fontAlgn="ctr"/>
                      <a:r>
                        <a:rPr lang="es-MX" sz="900" u="none" strike="noStrike">
                          <a:solidFill>
                            <a:schemeClr val="bg1"/>
                          </a:solidFill>
                          <a:effectLst/>
                          <a:latin typeface="+mj-lt"/>
                        </a:rPr>
                        <a:t>Mayo</a:t>
                      </a:r>
                      <a:br>
                        <a:rPr lang="es-MX" sz="900" u="none" strike="noStrike">
                          <a:solidFill>
                            <a:schemeClr val="bg1"/>
                          </a:solidFill>
                          <a:effectLst/>
                          <a:latin typeface="+mj-lt"/>
                        </a:rPr>
                      </a:br>
                      <a:r>
                        <a:rPr lang="es-MX" sz="900" u="none" strike="noStrike">
                          <a:solidFill>
                            <a:schemeClr val="bg1"/>
                          </a:solidFill>
                          <a:effectLst/>
                          <a:latin typeface="+mj-lt"/>
                        </a:rPr>
                        <a:t> 2013</a:t>
                      </a:r>
                      <a:endParaRPr lang="es-MX" sz="900" b="0" i="0" u="none" strike="noStrike">
                        <a:solidFill>
                          <a:schemeClr val="bg1"/>
                        </a:solidFill>
                        <a:effectLst/>
                        <a:latin typeface="+mj-lt"/>
                      </a:endParaRPr>
                    </a:p>
                  </a:txBody>
                  <a:tcPr marL="54000" marR="54000" marT="3600" marB="0" anchor="ctr">
                    <a:solidFill>
                      <a:srgbClr val="B22227"/>
                    </a:solidFill>
                  </a:tcPr>
                </a:tc>
                <a:tc>
                  <a:txBody>
                    <a:bodyPr/>
                    <a:lstStyle/>
                    <a:p>
                      <a:pPr algn="ctr" fontAlgn="ctr"/>
                      <a:r>
                        <a:rPr lang="es-MX" sz="900" u="none" strike="noStrike" dirty="0">
                          <a:solidFill>
                            <a:schemeClr val="bg1"/>
                          </a:solidFill>
                          <a:effectLst/>
                          <a:latin typeface="+mj-lt"/>
                        </a:rPr>
                        <a:t>Empleos Generados </a:t>
                      </a:r>
                      <a:br>
                        <a:rPr lang="es-MX" sz="900" u="none" strike="noStrike" dirty="0">
                          <a:solidFill>
                            <a:schemeClr val="bg1"/>
                          </a:solidFill>
                          <a:effectLst/>
                          <a:latin typeface="+mj-lt"/>
                        </a:rPr>
                      </a:br>
                      <a:r>
                        <a:rPr lang="es-MX" sz="900" u="none" strike="noStrike" dirty="0">
                          <a:solidFill>
                            <a:schemeClr val="bg1"/>
                          </a:solidFill>
                          <a:effectLst/>
                          <a:latin typeface="+mj-lt"/>
                        </a:rPr>
                        <a:t>Mayo 2012 </a:t>
                      </a:r>
                      <a:br>
                        <a:rPr lang="es-MX" sz="900" u="none" strike="noStrike" dirty="0">
                          <a:solidFill>
                            <a:schemeClr val="bg1"/>
                          </a:solidFill>
                          <a:effectLst/>
                          <a:latin typeface="+mj-lt"/>
                        </a:rPr>
                      </a:br>
                      <a:r>
                        <a:rPr lang="es-MX" sz="900" u="none" strike="noStrike" dirty="0">
                          <a:solidFill>
                            <a:schemeClr val="bg1"/>
                          </a:solidFill>
                          <a:effectLst/>
                          <a:latin typeface="+mj-lt"/>
                        </a:rPr>
                        <a:t>a Mayo 2013</a:t>
                      </a:r>
                      <a:endParaRPr lang="es-MX" sz="900" b="0" i="0" u="none" strike="noStrike" dirty="0">
                        <a:solidFill>
                          <a:schemeClr val="bg1"/>
                        </a:solidFill>
                        <a:effectLst/>
                        <a:latin typeface="+mj-lt"/>
                      </a:endParaRPr>
                    </a:p>
                  </a:txBody>
                  <a:tcPr marL="54000" marR="54000" marT="3600" marB="0" anchor="ctr">
                    <a:solidFill>
                      <a:srgbClr val="B22227"/>
                    </a:solidFill>
                  </a:tcPr>
                </a:tc>
                <a:tc>
                  <a:txBody>
                    <a:bodyPr/>
                    <a:lstStyle/>
                    <a:p>
                      <a:pPr algn="ctr" fontAlgn="ctr"/>
                      <a:r>
                        <a:rPr lang="es-MX" sz="900" u="none" strike="noStrike" dirty="0">
                          <a:solidFill>
                            <a:schemeClr val="bg1"/>
                          </a:solidFill>
                          <a:effectLst/>
                          <a:latin typeface="+mj-lt"/>
                        </a:rPr>
                        <a:t>Variación</a:t>
                      </a:r>
                      <a:endParaRPr lang="es-MX" sz="900" b="0" i="0" u="none" strike="noStrike" dirty="0">
                        <a:solidFill>
                          <a:schemeClr val="bg1"/>
                        </a:solidFill>
                        <a:effectLst/>
                        <a:latin typeface="+mj-lt"/>
                      </a:endParaRPr>
                    </a:p>
                  </a:txBody>
                  <a:tcPr marL="54000" marR="54000" marT="3600" marB="0" anchor="ctr">
                    <a:solidFill>
                      <a:srgbClr val="B22227"/>
                    </a:solidFill>
                  </a:tcPr>
                </a:tc>
              </a:tr>
              <a:tr h="174119">
                <a:tc>
                  <a:txBody>
                    <a:bodyPr/>
                    <a:lstStyle/>
                    <a:p>
                      <a:pPr algn="l" fontAlgn="ctr"/>
                      <a:r>
                        <a:rPr lang="es-MX" sz="900" u="none" strike="noStrike" dirty="0">
                          <a:solidFill>
                            <a:schemeClr val="bg1"/>
                          </a:solidFill>
                          <a:effectLst/>
                          <a:latin typeface="+mj-lt"/>
                        </a:rPr>
                        <a:t>Nacional </a:t>
                      </a:r>
                      <a:endParaRPr lang="es-MX" sz="900" b="1"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ctr"/>
                      <a:r>
                        <a:rPr lang="es-MX" sz="900" u="none" strike="noStrike" dirty="0">
                          <a:solidFill>
                            <a:schemeClr val="bg1"/>
                          </a:solidFill>
                          <a:effectLst/>
                          <a:latin typeface="+mj-lt"/>
                        </a:rPr>
                        <a:t>15,614,285</a:t>
                      </a:r>
                      <a:endParaRPr lang="es-MX" sz="900" b="1"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ctr"/>
                      <a:r>
                        <a:rPr lang="es-MX" sz="900" u="none" strike="noStrike" dirty="0">
                          <a:solidFill>
                            <a:schemeClr val="bg1"/>
                          </a:solidFill>
                          <a:effectLst/>
                          <a:latin typeface="+mj-lt"/>
                        </a:rPr>
                        <a:t>16,209,239</a:t>
                      </a:r>
                      <a:endParaRPr lang="es-MX" sz="900" b="1"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ctr"/>
                      <a:r>
                        <a:rPr lang="es-MX" sz="900" u="none" strike="noStrike">
                          <a:solidFill>
                            <a:schemeClr val="bg1"/>
                          </a:solidFill>
                          <a:effectLst/>
                          <a:latin typeface="+mj-lt"/>
                        </a:rPr>
                        <a:t>594,954</a:t>
                      </a:r>
                      <a:endParaRPr lang="es-MX" sz="900" b="1" i="0" u="none" strike="noStrike">
                        <a:solidFill>
                          <a:schemeClr val="bg1"/>
                        </a:solidFill>
                        <a:effectLst/>
                        <a:latin typeface="+mj-lt"/>
                      </a:endParaRPr>
                    </a:p>
                  </a:txBody>
                  <a:tcPr marL="54000" marR="54000" marT="3600" marB="0" anchor="ctr">
                    <a:solidFill>
                      <a:srgbClr val="5C5B5E"/>
                    </a:solidFill>
                  </a:tcPr>
                </a:tc>
                <a:tc>
                  <a:txBody>
                    <a:bodyPr/>
                    <a:lstStyle/>
                    <a:p>
                      <a:pPr algn="r" fontAlgn="ctr"/>
                      <a:r>
                        <a:rPr lang="es-MX" sz="900" u="none" strike="noStrike" dirty="0">
                          <a:solidFill>
                            <a:schemeClr val="bg1"/>
                          </a:solidFill>
                          <a:effectLst/>
                          <a:latin typeface="+mj-lt"/>
                        </a:rPr>
                        <a:t>3.81</a:t>
                      </a:r>
                      <a:endParaRPr lang="es-MX" sz="900" b="1" i="0" u="none" strike="noStrike" dirty="0">
                        <a:solidFill>
                          <a:schemeClr val="bg1"/>
                        </a:solidFill>
                        <a:effectLst/>
                        <a:latin typeface="+mj-lt"/>
                      </a:endParaRPr>
                    </a:p>
                  </a:txBody>
                  <a:tcPr marL="54000" marR="54000" marT="3600" marB="0" anchor="ctr">
                    <a:solidFill>
                      <a:srgbClr val="5C5B5E"/>
                    </a:solidFill>
                  </a:tcPr>
                </a:tc>
              </a:tr>
              <a:tr h="105527">
                <a:tc>
                  <a:txBody>
                    <a:bodyPr/>
                    <a:lstStyle/>
                    <a:p>
                      <a:pPr algn="l" fontAlgn="b"/>
                      <a:r>
                        <a:rPr lang="es-MX" sz="900" u="none" strike="noStrike">
                          <a:effectLst/>
                          <a:latin typeface="+mj-lt"/>
                        </a:rPr>
                        <a:t>Aguascalientes</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220,878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235,334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14,456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6.54</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Baja California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658,013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684,162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26,149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3.97</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Baja California Sur</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120,460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125,065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4,605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3.82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Campeche</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141,578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151,820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10,242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7.23</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dirty="0">
                          <a:solidFill>
                            <a:schemeClr val="bg1"/>
                          </a:solidFill>
                          <a:effectLst/>
                          <a:latin typeface="+mj-lt"/>
                        </a:rPr>
                        <a:t>Chiapas</a:t>
                      </a:r>
                      <a:endParaRPr lang="es-MX" sz="900" b="0"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b"/>
                      <a:r>
                        <a:rPr lang="es-MX" sz="900" u="none" strike="noStrike" dirty="0">
                          <a:solidFill>
                            <a:schemeClr val="bg1"/>
                          </a:solidFill>
                          <a:effectLst/>
                          <a:latin typeface="+mj-lt"/>
                        </a:rPr>
                        <a:t>204,689</a:t>
                      </a:r>
                      <a:endParaRPr lang="es-MX" sz="900" b="0"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b"/>
                      <a:r>
                        <a:rPr lang="es-MX" sz="900" u="none" strike="noStrike">
                          <a:solidFill>
                            <a:schemeClr val="bg1"/>
                          </a:solidFill>
                          <a:effectLst/>
                          <a:latin typeface="+mj-lt"/>
                        </a:rPr>
                        <a:t>205,502</a:t>
                      </a:r>
                      <a:endParaRPr lang="es-MX" sz="900" b="0" i="0" u="none" strike="noStrike">
                        <a:solidFill>
                          <a:schemeClr val="bg1"/>
                        </a:solidFill>
                        <a:effectLst/>
                        <a:latin typeface="+mj-lt"/>
                      </a:endParaRPr>
                    </a:p>
                  </a:txBody>
                  <a:tcPr marL="54000" marR="54000" marT="3600" marB="0" anchor="ctr">
                    <a:solidFill>
                      <a:srgbClr val="5C5B5E"/>
                    </a:solidFill>
                  </a:tcPr>
                </a:tc>
                <a:tc>
                  <a:txBody>
                    <a:bodyPr/>
                    <a:lstStyle/>
                    <a:p>
                      <a:pPr algn="r" fontAlgn="b"/>
                      <a:r>
                        <a:rPr lang="es-MX" sz="900" u="none" strike="noStrike" dirty="0">
                          <a:solidFill>
                            <a:schemeClr val="bg1"/>
                          </a:solidFill>
                          <a:effectLst/>
                          <a:latin typeface="+mj-lt"/>
                        </a:rPr>
                        <a:t>813</a:t>
                      </a:r>
                      <a:endParaRPr lang="es-MX" sz="900" b="0" i="0" u="none" strike="noStrike" dirty="0">
                        <a:solidFill>
                          <a:schemeClr val="bg1"/>
                        </a:solidFill>
                        <a:effectLst/>
                        <a:latin typeface="+mj-lt"/>
                      </a:endParaRPr>
                    </a:p>
                  </a:txBody>
                  <a:tcPr marL="54000" marR="54000" marT="3600" marB="0" anchor="ctr">
                    <a:solidFill>
                      <a:srgbClr val="5C5B5E"/>
                    </a:solidFill>
                  </a:tcPr>
                </a:tc>
                <a:tc>
                  <a:txBody>
                    <a:bodyPr/>
                    <a:lstStyle/>
                    <a:p>
                      <a:pPr algn="r" fontAlgn="b"/>
                      <a:r>
                        <a:rPr lang="es-MX" sz="900" u="none" strike="noStrike" dirty="0">
                          <a:solidFill>
                            <a:schemeClr val="bg1"/>
                          </a:solidFill>
                          <a:effectLst/>
                          <a:latin typeface="+mj-lt"/>
                        </a:rPr>
                        <a:t>0.40</a:t>
                      </a:r>
                      <a:endParaRPr lang="es-MX" sz="900" b="0" i="0" u="none" strike="noStrike" dirty="0">
                        <a:solidFill>
                          <a:schemeClr val="bg1"/>
                        </a:solidFill>
                        <a:effectLst/>
                        <a:latin typeface="+mj-lt"/>
                      </a:endParaRPr>
                    </a:p>
                  </a:txBody>
                  <a:tcPr marL="54000" marR="54000" marT="3600" marB="0" anchor="ctr">
                    <a:solidFill>
                      <a:srgbClr val="5C5B5E"/>
                    </a:solidFill>
                  </a:tcPr>
                </a:tc>
              </a:tr>
              <a:tr h="105527">
                <a:tc>
                  <a:txBody>
                    <a:bodyPr/>
                    <a:lstStyle/>
                    <a:p>
                      <a:pPr algn="l" fontAlgn="b"/>
                      <a:r>
                        <a:rPr lang="es-MX" sz="900" u="none" strike="noStrike">
                          <a:effectLst/>
                          <a:latin typeface="+mj-lt"/>
                        </a:rPr>
                        <a:t>Chihuahua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679,977</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709,626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29,649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4.36</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Coahuila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615,304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634,260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18,956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3.08</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Colima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110,055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113,280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3,225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2.93</a:t>
                      </a:r>
                      <a:endParaRPr lang="es-MX" sz="900" b="0" i="0" u="none" strike="noStrike">
                        <a:solidFill>
                          <a:srgbClr val="000000"/>
                        </a:solidFill>
                        <a:effectLst/>
                        <a:latin typeface="+mj-lt"/>
                      </a:endParaRPr>
                    </a:p>
                  </a:txBody>
                  <a:tcPr marL="54000" marR="54000" marT="3600" marB="0" anchor="ctr"/>
                </a:tc>
              </a:tr>
              <a:tr h="101657">
                <a:tc>
                  <a:txBody>
                    <a:bodyPr/>
                    <a:lstStyle/>
                    <a:p>
                      <a:pPr algn="l" fontAlgn="b"/>
                      <a:r>
                        <a:rPr lang="es-MX" sz="900" u="none" strike="noStrike">
                          <a:effectLst/>
                          <a:latin typeface="+mj-lt"/>
                        </a:rPr>
                        <a:t>Distrito Federal</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2,697,835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2,849,053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151,218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5.61</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Durango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203,467</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209,138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5,671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2.79</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Guanajuato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677,348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713,525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36,177</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5.34</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Guerrero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139,599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144,235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4,636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3.32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Hidalgo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183,220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189,324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6,104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3.33</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Jalisco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1,313,595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1,361,119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47,524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3.62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Michoacán</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341,091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338,885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-2,206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-0.65</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Morelos</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187,185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191,392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4,207</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2.25</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México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1,301,543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1,330,111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28,568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2.19</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Nayarit</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114,341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114,358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17</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0.01</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Nuevo León</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1,262,206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1,289,952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27,746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2.20</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Oaxaca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169,896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179,680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9,784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5.76</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Puebla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474,975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492,824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17,849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3.76</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Querétaro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387,734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416,220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28,486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7.35</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Quintana Roo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273,041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289,195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16,154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5.92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San Luis Potosí</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320,870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336,476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15,606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4.86</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Sinaloa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393,698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403,230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9,532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2.42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Sonora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471,018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493,046</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22,028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4.68</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Tabasco</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175,748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184,571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8,823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5.02</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Tamaulipas</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566,338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579,413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13,075</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2.31</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Tlaxcala</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74,241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78,414</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4,173</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5.62</a:t>
                      </a:r>
                      <a:endParaRPr lang="es-MX" sz="900" b="0" i="0" u="none" strike="noStrike">
                        <a:solidFill>
                          <a:srgbClr val="000000"/>
                        </a:solidFill>
                        <a:effectLst/>
                        <a:latin typeface="+mj-lt"/>
                      </a:endParaRPr>
                    </a:p>
                  </a:txBody>
                  <a:tcPr marL="54000" marR="54000" marT="3600" marB="0" anchor="ctr"/>
                </a:tc>
              </a:tr>
              <a:tr h="101657">
                <a:tc>
                  <a:txBody>
                    <a:bodyPr/>
                    <a:lstStyle/>
                    <a:p>
                      <a:pPr algn="l" fontAlgn="b"/>
                      <a:r>
                        <a:rPr lang="es-MX" sz="900" u="none" strike="noStrike">
                          <a:effectLst/>
                          <a:latin typeface="+mj-lt"/>
                        </a:rPr>
                        <a:t>Veracruz</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700,102</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718,100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17,998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2.57</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Yucatán</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292,781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302,309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9,528</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3.25</a:t>
                      </a:r>
                      <a:endParaRPr lang="es-MX" sz="900" b="0" i="0" u="none" strike="noStrike">
                        <a:solidFill>
                          <a:srgbClr val="000000"/>
                        </a:solidFill>
                        <a:effectLst/>
                        <a:latin typeface="+mj-lt"/>
                      </a:endParaRPr>
                    </a:p>
                  </a:txBody>
                  <a:tcPr marL="54000" marR="54000" marT="3600" marB="0" anchor="ctr"/>
                </a:tc>
              </a:tr>
              <a:tr h="105527">
                <a:tc>
                  <a:txBody>
                    <a:bodyPr/>
                    <a:lstStyle/>
                    <a:p>
                      <a:pPr algn="l" fontAlgn="b"/>
                      <a:r>
                        <a:rPr lang="es-MX" sz="900" u="none" strike="noStrike">
                          <a:effectLst/>
                          <a:latin typeface="+mj-lt"/>
                        </a:rPr>
                        <a:t>Zacatecas</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141,459</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145,620</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a:effectLst/>
                          <a:latin typeface="+mj-lt"/>
                        </a:rPr>
                        <a:t>4,161</a:t>
                      </a:r>
                      <a:endParaRPr lang="es-MX" sz="900" b="0" i="0" u="none" strike="noStrike">
                        <a:solidFill>
                          <a:srgbClr val="000000"/>
                        </a:solidFill>
                        <a:effectLst/>
                        <a:latin typeface="+mj-lt"/>
                      </a:endParaRPr>
                    </a:p>
                  </a:txBody>
                  <a:tcPr marL="54000" marR="54000" marT="3600" marB="0" anchor="ctr"/>
                </a:tc>
                <a:tc>
                  <a:txBody>
                    <a:bodyPr/>
                    <a:lstStyle/>
                    <a:p>
                      <a:pPr algn="r" fontAlgn="b"/>
                      <a:r>
                        <a:rPr lang="es-MX" sz="900" u="none" strike="noStrike" dirty="0">
                          <a:effectLst/>
                          <a:latin typeface="+mj-lt"/>
                        </a:rPr>
                        <a:t>2.94</a:t>
                      </a:r>
                      <a:endParaRPr lang="es-MX" sz="900" b="0" i="0" u="none" strike="noStrike" dirty="0">
                        <a:solidFill>
                          <a:srgbClr val="000000"/>
                        </a:solidFill>
                        <a:effectLst/>
                        <a:latin typeface="+mj-lt"/>
                      </a:endParaRPr>
                    </a:p>
                  </a:txBody>
                  <a:tcPr marL="54000" marR="54000" marT="3600" marB="0" anchor="ctr"/>
                </a:tc>
              </a:tr>
            </a:tbl>
          </a:graphicData>
        </a:graphic>
      </p:graphicFrame>
    </p:spTree>
    <p:extLst>
      <p:ext uri="{BB962C8B-B14F-4D97-AF65-F5344CB8AC3E}">
        <p14:creationId xmlns:p14="http://schemas.microsoft.com/office/powerpoint/2010/main" val="4137316378"/>
      </p:ext>
    </p:extLst>
  </p:cSld>
  <p:clrMapOvr>
    <a:masterClrMapping/>
  </p:clrMapOvr>
  <p:transition spd="slow">
    <p:zoom/>
    <p:sndAc>
      <p:stSnd>
        <p:snd r:embed="rId2"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94468" y="116632"/>
            <a:ext cx="6444716" cy="338554"/>
          </a:xfrm>
          <a:prstGeom prst="rect">
            <a:avLst/>
          </a:prstGeom>
          <a:noFill/>
        </p:spPr>
        <p:txBody>
          <a:bodyPr wrap="square" rtlCol="0">
            <a:spAutoFit/>
          </a:bodyPr>
          <a:lstStyle/>
          <a:p>
            <a:pPr algn="ctr"/>
            <a:r>
              <a:rPr lang="es-MX" sz="1600" dirty="0" smtClean="0">
                <a:solidFill>
                  <a:schemeClr val="bg1"/>
                </a:solidFill>
                <a:latin typeface="+mj-lt"/>
              </a:rPr>
              <a:t>Diferencia anual de TPEU’s en Chiapas por Municipio</a:t>
            </a:r>
            <a:endParaRPr lang="es-MX" sz="1600" dirty="0">
              <a:solidFill>
                <a:schemeClr val="bg1"/>
              </a:solidFill>
              <a:latin typeface="+mj-lt"/>
            </a:endParaRPr>
          </a:p>
        </p:txBody>
      </p:sp>
      <p:sp>
        <p:nvSpPr>
          <p:cNvPr id="4" name="3 CuadroTexto"/>
          <p:cNvSpPr txBox="1"/>
          <p:nvPr/>
        </p:nvSpPr>
        <p:spPr>
          <a:xfrm>
            <a:off x="1294468" y="620688"/>
            <a:ext cx="6444715" cy="276999"/>
          </a:xfrm>
          <a:prstGeom prst="rect">
            <a:avLst/>
          </a:prstGeom>
          <a:noFill/>
        </p:spPr>
        <p:txBody>
          <a:bodyPr wrap="square" rtlCol="0">
            <a:spAutoFit/>
          </a:bodyPr>
          <a:lstStyle/>
          <a:p>
            <a:pPr algn="ctr"/>
            <a:r>
              <a:rPr lang="es-MX" sz="1200" b="1" dirty="0" smtClean="0">
                <a:solidFill>
                  <a:srgbClr val="434343"/>
                </a:solidFill>
                <a:latin typeface="+mj-lt"/>
              </a:rPr>
              <a:t>Abril 2012 vs. Abril 2013</a:t>
            </a:r>
            <a:endParaRPr lang="es-MX" sz="1200" b="1" dirty="0">
              <a:solidFill>
                <a:srgbClr val="434343"/>
              </a:solidFill>
              <a:latin typeface="+mj-lt"/>
            </a:endParaRPr>
          </a:p>
        </p:txBody>
      </p:sp>
      <p:sp>
        <p:nvSpPr>
          <p:cNvPr id="6" name="5 CuadroTexto"/>
          <p:cNvSpPr txBox="1"/>
          <p:nvPr/>
        </p:nvSpPr>
        <p:spPr>
          <a:xfrm>
            <a:off x="474364" y="6273316"/>
            <a:ext cx="6710491" cy="41549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rgbClr val="434343"/>
                </a:solidFill>
                <a:latin typeface="+mj-lt"/>
                <a:cs typeface="Arial" pitchFamily="34" charset="0"/>
              </a:rPr>
              <a:t>Nota: La información es al mes de marzo de cada año en virtud que a la fecha de este reporte no se cuenta con datos más recientes del año 2013 a nivel municipal.</a:t>
            </a:r>
          </a:p>
          <a:p>
            <a:pPr>
              <a:tabLst>
                <a:tab pos="361950" algn="l"/>
                <a:tab pos="625475" algn="l"/>
              </a:tabLst>
            </a:pPr>
            <a:endParaRPr lang="es-ES" sz="700" dirty="0" smtClean="0">
              <a:solidFill>
                <a:srgbClr val="434343"/>
              </a:solidFill>
              <a:latin typeface="+mj-lt"/>
              <a:cs typeface="Arial" pitchFamily="34" charset="0"/>
            </a:endParaRPr>
          </a:p>
          <a:p>
            <a:pPr>
              <a:tabLst>
                <a:tab pos="361950" algn="l"/>
                <a:tab pos="625475" algn="l"/>
              </a:tabLst>
            </a:pPr>
            <a:r>
              <a:rPr lang="es-ES" sz="700" dirty="0" smtClean="0">
                <a:solidFill>
                  <a:srgbClr val="434343"/>
                </a:solidFill>
                <a:latin typeface="+mj-lt"/>
                <a:cs typeface="Arial" pitchFamily="34" charset="0"/>
              </a:rPr>
              <a:t>Fuente:	Página web del SEIJAL: www.seijal.gob.mx</a:t>
            </a:r>
            <a:endParaRPr lang="es-ES" sz="700" baseline="0" dirty="0">
              <a:solidFill>
                <a:srgbClr val="434343"/>
              </a:solidFill>
              <a:latin typeface="+mj-lt"/>
              <a:cs typeface="Arial"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939742968"/>
              </p:ext>
            </p:extLst>
          </p:nvPr>
        </p:nvGraphicFramePr>
        <p:xfrm>
          <a:off x="359538" y="897687"/>
          <a:ext cx="8576069" cy="4888072"/>
        </p:xfrm>
        <a:graphic>
          <a:graphicData uri="http://schemas.openxmlformats.org/drawingml/2006/table">
            <a:tbl>
              <a:tblPr>
                <a:tableStyleId>{5C22544A-7EE6-4342-B048-85BDC9FD1C3A}</a:tableStyleId>
              </a:tblPr>
              <a:tblGrid>
                <a:gridCol w="1078018"/>
                <a:gridCol w="536854"/>
                <a:gridCol w="97400"/>
                <a:gridCol w="1078018"/>
                <a:gridCol w="551945"/>
                <a:gridCol w="97400"/>
                <a:gridCol w="1078018"/>
                <a:gridCol w="551945"/>
                <a:gridCol w="97400"/>
                <a:gridCol w="1078018"/>
                <a:gridCol w="551945"/>
                <a:gridCol w="97400"/>
                <a:gridCol w="1078018"/>
                <a:gridCol w="603690"/>
              </a:tblGrid>
              <a:tr h="330472">
                <a:tc>
                  <a:txBody>
                    <a:bodyPr/>
                    <a:lstStyle/>
                    <a:p>
                      <a:pPr algn="l" fontAlgn="ctr"/>
                      <a:r>
                        <a:rPr lang="es-MX" sz="800" u="none" strike="noStrike" dirty="0">
                          <a:solidFill>
                            <a:schemeClr val="bg1"/>
                          </a:solidFill>
                          <a:effectLst/>
                          <a:latin typeface="+mj-lt"/>
                        </a:rPr>
                        <a:t>Municipios</a:t>
                      </a:r>
                      <a:endParaRPr lang="es-MX" sz="800" b="1" i="0" u="none" strike="noStrike" dirty="0">
                        <a:solidFill>
                          <a:schemeClr val="bg1"/>
                        </a:solidFill>
                        <a:effectLst/>
                        <a:latin typeface="+mj-lt"/>
                      </a:endParaRPr>
                    </a:p>
                  </a:txBody>
                  <a:tcPr marL="5744" marR="5744" marT="5744" marB="0" anchor="ctr">
                    <a:solidFill>
                      <a:srgbClr val="B22227"/>
                    </a:solidFill>
                  </a:tcPr>
                </a:tc>
                <a:tc>
                  <a:txBody>
                    <a:bodyPr/>
                    <a:lstStyle/>
                    <a:p>
                      <a:pPr algn="ctr" fontAlgn="ctr"/>
                      <a:r>
                        <a:rPr lang="es-MX" sz="800" u="none" strike="noStrike">
                          <a:solidFill>
                            <a:schemeClr val="bg1"/>
                          </a:solidFill>
                          <a:effectLst/>
                          <a:latin typeface="+mj-lt"/>
                        </a:rPr>
                        <a:t>Diferencia</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l" fontAlgn="ctr"/>
                      <a:endParaRPr lang="es-MX" sz="800" b="0" i="0" u="none" strike="noStrike">
                        <a:solidFill>
                          <a:schemeClr val="bg1"/>
                        </a:solidFill>
                        <a:effectLst/>
                        <a:latin typeface="+mj-lt"/>
                      </a:endParaRPr>
                    </a:p>
                  </a:txBody>
                  <a:tcPr marL="5744" marR="5744" marT="5744" marB="0" anchor="ctr">
                    <a:solidFill>
                      <a:srgbClr val="B22227"/>
                    </a:solidFill>
                  </a:tcPr>
                </a:tc>
                <a:tc>
                  <a:txBody>
                    <a:bodyPr/>
                    <a:lstStyle/>
                    <a:p>
                      <a:pPr algn="l" fontAlgn="ctr"/>
                      <a:r>
                        <a:rPr lang="es-MX" sz="800" u="none" strike="noStrike">
                          <a:solidFill>
                            <a:schemeClr val="bg1"/>
                          </a:solidFill>
                          <a:effectLst/>
                          <a:latin typeface="+mj-lt"/>
                        </a:rPr>
                        <a:t>Municipios</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ctr" fontAlgn="ctr"/>
                      <a:r>
                        <a:rPr lang="es-MX" sz="800" u="none" strike="noStrike">
                          <a:solidFill>
                            <a:schemeClr val="bg1"/>
                          </a:solidFill>
                          <a:effectLst/>
                          <a:latin typeface="+mj-lt"/>
                        </a:rPr>
                        <a:t>Diferencia</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l" fontAlgn="ctr"/>
                      <a:endParaRPr lang="es-MX" sz="800" b="0" i="0" u="none" strike="noStrike">
                        <a:solidFill>
                          <a:schemeClr val="bg1"/>
                        </a:solidFill>
                        <a:effectLst/>
                        <a:latin typeface="+mj-lt"/>
                      </a:endParaRPr>
                    </a:p>
                  </a:txBody>
                  <a:tcPr marL="5744" marR="5744" marT="5744" marB="0" anchor="ctr">
                    <a:solidFill>
                      <a:srgbClr val="B22227"/>
                    </a:solidFill>
                  </a:tcPr>
                </a:tc>
                <a:tc>
                  <a:txBody>
                    <a:bodyPr/>
                    <a:lstStyle/>
                    <a:p>
                      <a:pPr algn="l" fontAlgn="ctr"/>
                      <a:r>
                        <a:rPr lang="es-MX" sz="800" u="none" strike="noStrike">
                          <a:solidFill>
                            <a:schemeClr val="bg1"/>
                          </a:solidFill>
                          <a:effectLst/>
                          <a:latin typeface="+mj-lt"/>
                        </a:rPr>
                        <a:t>Municipios</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ctr" fontAlgn="ctr"/>
                      <a:r>
                        <a:rPr lang="es-MX" sz="800" u="none" strike="noStrike">
                          <a:solidFill>
                            <a:schemeClr val="bg1"/>
                          </a:solidFill>
                          <a:effectLst/>
                          <a:latin typeface="+mj-lt"/>
                        </a:rPr>
                        <a:t>Diferencia</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l" fontAlgn="ctr"/>
                      <a:endParaRPr lang="es-MX" sz="800" b="0" i="0" u="none" strike="noStrike">
                        <a:solidFill>
                          <a:schemeClr val="bg1"/>
                        </a:solidFill>
                        <a:effectLst/>
                        <a:latin typeface="+mj-lt"/>
                      </a:endParaRPr>
                    </a:p>
                  </a:txBody>
                  <a:tcPr marL="5744" marR="5744" marT="5744" marB="0" anchor="ctr">
                    <a:solidFill>
                      <a:srgbClr val="B22227"/>
                    </a:solidFill>
                  </a:tcPr>
                </a:tc>
                <a:tc>
                  <a:txBody>
                    <a:bodyPr/>
                    <a:lstStyle/>
                    <a:p>
                      <a:pPr algn="l" fontAlgn="ctr"/>
                      <a:r>
                        <a:rPr lang="es-MX" sz="800" u="none" strike="noStrike">
                          <a:solidFill>
                            <a:schemeClr val="bg1"/>
                          </a:solidFill>
                          <a:effectLst/>
                          <a:latin typeface="+mj-lt"/>
                        </a:rPr>
                        <a:t>Municipios</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ctr" fontAlgn="ctr"/>
                      <a:r>
                        <a:rPr lang="es-MX" sz="800" u="none" strike="noStrike">
                          <a:solidFill>
                            <a:schemeClr val="bg1"/>
                          </a:solidFill>
                          <a:effectLst/>
                          <a:latin typeface="+mj-lt"/>
                        </a:rPr>
                        <a:t>Diferencia</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l" fontAlgn="ctr"/>
                      <a:endParaRPr lang="es-MX" sz="800" b="0" i="0" u="none" strike="noStrike">
                        <a:solidFill>
                          <a:schemeClr val="bg1"/>
                        </a:solidFill>
                        <a:effectLst/>
                        <a:latin typeface="+mj-lt"/>
                      </a:endParaRPr>
                    </a:p>
                  </a:txBody>
                  <a:tcPr marL="5744" marR="5744" marT="5744" marB="0" anchor="ctr">
                    <a:solidFill>
                      <a:srgbClr val="B22227"/>
                    </a:solidFill>
                  </a:tcPr>
                </a:tc>
                <a:tc>
                  <a:txBody>
                    <a:bodyPr/>
                    <a:lstStyle/>
                    <a:p>
                      <a:pPr algn="l" fontAlgn="ctr"/>
                      <a:r>
                        <a:rPr lang="es-MX" sz="800" u="none" strike="noStrike">
                          <a:solidFill>
                            <a:schemeClr val="bg1"/>
                          </a:solidFill>
                          <a:effectLst/>
                          <a:latin typeface="+mj-lt"/>
                        </a:rPr>
                        <a:t>Municipios</a:t>
                      </a:r>
                      <a:endParaRPr lang="es-MX" sz="800" b="1" i="0" u="none" strike="noStrike">
                        <a:solidFill>
                          <a:schemeClr val="bg1"/>
                        </a:solidFill>
                        <a:effectLst/>
                        <a:latin typeface="+mj-lt"/>
                      </a:endParaRPr>
                    </a:p>
                  </a:txBody>
                  <a:tcPr marL="5744" marR="5744" marT="5744" marB="0" anchor="ctr">
                    <a:solidFill>
                      <a:srgbClr val="B22227"/>
                    </a:solidFill>
                  </a:tcPr>
                </a:tc>
                <a:tc>
                  <a:txBody>
                    <a:bodyPr/>
                    <a:lstStyle/>
                    <a:p>
                      <a:pPr algn="ctr" fontAlgn="ctr"/>
                      <a:r>
                        <a:rPr lang="es-MX" sz="800" u="none" strike="noStrike" dirty="0">
                          <a:solidFill>
                            <a:schemeClr val="bg1"/>
                          </a:solidFill>
                          <a:effectLst/>
                          <a:latin typeface="+mj-lt"/>
                        </a:rPr>
                        <a:t>Diferencia</a:t>
                      </a:r>
                      <a:endParaRPr lang="es-MX" sz="800" b="1" i="0" u="none" strike="noStrike" dirty="0">
                        <a:solidFill>
                          <a:schemeClr val="bg1"/>
                        </a:solidFill>
                        <a:effectLst/>
                        <a:latin typeface="+mj-lt"/>
                      </a:endParaRPr>
                    </a:p>
                  </a:txBody>
                  <a:tcPr marL="5744" marR="5744" marT="5744" marB="0" anchor="ctr">
                    <a:solidFill>
                      <a:srgbClr val="B22227"/>
                    </a:solidFill>
                  </a:tcPr>
                </a:tc>
              </a:tr>
              <a:tr h="114880">
                <a:tc>
                  <a:txBody>
                    <a:bodyPr/>
                    <a:lstStyle/>
                    <a:p>
                      <a:pPr algn="l" fontAlgn="ctr"/>
                      <a:r>
                        <a:rPr lang="es-MX" sz="800" u="none" strike="noStrike" dirty="0">
                          <a:effectLst/>
                          <a:latin typeface="+mj-lt"/>
                        </a:rPr>
                        <a:t>Ostuacán</a:t>
                      </a:r>
                      <a:endParaRPr lang="es-MX" sz="800" b="1" i="0" u="none" strike="noStrike" dirty="0">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652</a:t>
                      </a:r>
                      <a:endParaRPr lang="es-MX" sz="800" b="1" i="0" u="none" strike="noStrike" dirty="0">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El Bosque</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18</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Chalchihuitán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 Libertad</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Sunuapa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-21</a:t>
                      </a:r>
                      <a:endParaRPr lang="es-MX" sz="800" b="1" i="0" u="none" strike="noStrike">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Villa Comaltitlán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471</a:t>
                      </a:r>
                      <a:endParaRPr lang="es-MX" sz="800" b="1" i="0" u="none" strike="noStrike" dirty="0">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c>
                  <a:txBody>
                    <a:bodyPr/>
                    <a:lstStyle/>
                    <a:p>
                      <a:pPr algn="l" fontAlgn="ctr"/>
                      <a:r>
                        <a:rPr lang="es-MX" sz="800" u="none" strike="noStrike" dirty="0">
                          <a:effectLst/>
                          <a:latin typeface="+mj-lt"/>
                        </a:rPr>
                        <a:t>Siltepec</a:t>
                      </a:r>
                      <a:endParaRPr lang="es-MX" sz="800" b="1" i="0" u="none" strike="noStrike" dirty="0">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15</a:t>
                      </a:r>
                      <a:endParaRPr lang="es-MX" sz="800" b="1" i="0" u="none" strike="noStrike" dirty="0">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c>
                  <a:txBody>
                    <a:bodyPr/>
                    <a:lstStyle/>
                    <a:p>
                      <a:pPr algn="l" fontAlgn="ctr"/>
                      <a:r>
                        <a:rPr lang="es-MX" sz="800" u="none" strike="noStrike" dirty="0">
                          <a:effectLst/>
                          <a:latin typeface="+mj-lt"/>
                        </a:rPr>
                        <a:t>Chanal</a:t>
                      </a:r>
                      <a:endParaRPr lang="es-MX" sz="800" b="1" i="0" u="none" strike="noStrike" dirty="0">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0</a:t>
                      </a:r>
                      <a:endParaRPr lang="es-MX" sz="800" b="1" i="0" u="none" strike="noStrike" dirty="0">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c>
                  <a:txBody>
                    <a:bodyPr/>
                    <a:lstStyle/>
                    <a:p>
                      <a:pPr algn="l" fontAlgn="ctr"/>
                      <a:r>
                        <a:rPr lang="es-MX" sz="800" u="none" strike="noStrike" dirty="0">
                          <a:effectLst/>
                          <a:latin typeface="+mj-lt"/>
                        </a:rPr>
                        <a:t>Ocotepec</a:t>
                      </a:r>
                      <a:endParaRPr lang="es-MX" sz="800" b="1" i="0" u="none" strike="noStrike" dirty="0">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-4</a:t>
                      </a:r>
                      <a:endParaRPr lang="es-MX" sz="800" b="1" i="0" u="none" strike="noStrike" dirty="0">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c>
                  <a:txBody>
                    <a:bodyPr/>
                    <a:lstStyle/>
                    <a:p>
                      <a:pPr algn="l" fontAlgn="ctr"/>
                      <a:r>
                        <a:rPr lang="es-MX" sz="800" u="none" strike="noStrike" dirty="0">
                          <a:effectLst/>
                          <a:latin typeface="+mj-lt"/>
                        </a:rPr>
                        <a:t>Unión Juárez</a:t>
                      </a:r>
                      <a:endParaRPr lang="es-MX" sz="800" b="1" i="0" u="none" strike="noStrike" dirty="0">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-23</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Huixtla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244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Tapilula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Larráinzar</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Tzimol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Amatán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-25</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Berriozábal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162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Villa Corzo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Mazapa de Madero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Zinacantán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Marqués de Comillas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-29</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Villaflores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141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 Trinitaria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Nicolás Ruíz</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Ixhuatán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Chilón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-33</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Bochil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105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Venustiano Carranza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Osumacinta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Frontera Hidalgo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Chamula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-34</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Suchiate</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97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Maravilla Tenejapa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 Andrés Duraznal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 Grandeza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 Fernando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-34</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Frontera Comalapa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82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Acala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 Lucas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Ocozocoautla de Espinosa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Oxchuc</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-35</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Acapetahua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77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Copainalá</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Santiago el Pinar</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Tila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Tapachula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-35</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Chicoasén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Soyaló</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Sitalá</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Tuzantán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Tonalá</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-37</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Pichucalco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Tuxtla Chico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Tumbalá</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Huixtán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Jiquipilas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-42</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Simojovel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58</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Ángel Albino Corzo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Altamirano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Rayón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-8</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Pijijiapan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-53</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Escuintla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Chicomuselo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El Porvenir</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Tecpatán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-8</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Motozintla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-90</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Suchiapa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55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Ixtapangajoya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Socoltenango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Teopisca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-8</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Arriaga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-108</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Las Rosas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Montecristo de Guerrero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Comitán de Domínguez</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Benemérito de las Américas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Mapastepec</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-115</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Tuxtla Gutiérrez</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Chiapilla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Mitontic</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Huitiupán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Palenque</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-137</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Cintalapa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Jitotol</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Pantelhó</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Yajalón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 Cristóbal de las Casas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-224</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La Concordia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Pantepec</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Acacoyagua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Chapultenango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Chiapa de Corzo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dirty="0">
                          <a:effectLst/>
                          <a:latin typeface="+mj-lt"/>
                        </a:rPr>
                        <a:t>-353</a:t>
                      </a:r>
                      <a:endParaRPr lang="es-MX" sz="800" b="1"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Reforma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Bella Vista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Amatenango de la Frontera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Tapalapa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Cacahoatán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 Independencia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Bejucal de Ocampo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Coapilla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Ocosingo</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35</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Metapa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Ixtapa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Francisco León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Juárez</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27</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Pueblo Nuevo Solistahuacán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Solosuchiapa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San Juan Cancuc</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-16</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Mazatán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22</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Totolapa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Tenejapa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-3</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Catazajá</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Huehuetán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Aldama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Chenalhó</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Las Margaritas</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r h="114880">
                <a:tc>
                  <a:txBody>
                    <a:bodyPr/>
                    <a:lstStyle/>
                    <a:p>
                      <a:pPr algn="l" fontAlgn="ctr"/>
                      <a:r>
                        <a:rPr lang="es-MX" sz="800" u="none" strike="noStrike">
                          <a:effectLst/>
                          <a:latin typeface="+mj-lt"/>
                        </a:rPr>
                        <a:t>Salto de Agua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21</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Amatenango del Valle</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0</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Ixtacomitán</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-4</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ctr"/>
                      <a:r>
                        <a:rPr lang="es-MX" sz="800" u="none" strike="noStrike">
                          <a:effectLst/>
                          <a:latin typeface="+mj-lt"/>
                        </a:rPr>
                        <a:t>Sabanilla</a:t>
                      </a:r>
                      <a:endParaRPr lang="es-MX" sz="800" b="1" i="0" u="none" strike="noStrike">
                        <a:solidFill>
                          <a:srgbClr val="000000"/>
                        </a:solidFill>
                        <a:effectLst/>
                        <a:latin typeface="+mj-lt"/>
                      </a:endParaRPr>
                    </a:p>
                  </a:txBody>
                  <a:tcPr marL="36000" marR="36000" marT="18000" marB="18000" anchor="ctr"/>
                </a:tc>
                <a:tc>
                  <a:txBody>
                    <a:bodyPr/>
                    <a:lstStyle/>
                    <a:p>
                      <a:pPr algn="r" fontAlgn="ctr"/>
                      <a:r>
                        <a:rPr lang="es-MX" sz="800" u="none" strike="noStrike">
                          <a:effectLst/>
                          <a:latin typeface="+mj-lt"/>
                        </a:rPr>
                        <a:t>-19</a:t>
                      </a:r>
                      <a:endParaRPr lang="es-MX" sz="800" b="1"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a:solidFill>
                          <a:srgbClr val="000000"/>
                        </a:solidFill>
                        <a:effectLst/>
                        <a:latin typeface="+mj-lt"/>
                      </a:endParaRPr>
                    </a:p>
                  </a:txBody>
                  <a:tcPr marL="36000" marR="36000" marT="18000" marB="18000" anchor="ctr"/>
                </a:tc>
                <a:tc>
                  <a:txBody>
                    <a:bodyPr/>
                    <a:lstStyle/>
                    <a:p>
                      <a:pPr algn="l" fontAlgn="b"/>
                      <a:endParaRPr lang="es-MX" sz="800" b="0" i="0" u="none" strike="noStrike" dirty="0">
                        <a:solidFill>
                          <a:srgbClr val="000000"/>
                        </a:solidFill>
                        <a:effectLst/>
                        <a:latin typeface="+mj-lt"/>
                      </a:endParaRPr>
                    </a:p>
                  </a:txBody>
                  <a:tcPr marL="36000" marR="36000" marT="18000" marB="18000" anchor="ctr"/>
                </a:tc>
              </a:tr>
            </a:tbl>
          </a:graphicData>
        </a:graphic>
      </p:graphicFrame>
    </p:spTree>
    <p:extLst>
      <p:ext uri="{BB962C8B-B14F-4D97-AF65-F5344CB8AC3E}">
        <p14:creationId xmlns:p14="http://schemas.microsoft.com/office/powerpoint/2010/main" val="2994518699"/>
      </p:ext>
    </p:extLst>
  </p:cSld>
  <p:clrMapOvr>
    <a:masterClrMapping/>
  </p:clrMapOvr>
  <p:transition spd="slow">
    <p:zoom/>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836712"/>
            <a:ext cx="8388932" cy="3276364"/>
          </a:xfrm>
          <a:prstGeom prst="roundRect">
            <a:avLst>
              <a:gd name="adj" fmla="val 0"/>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600" indent="-228600" algn="just">
              <a:buFont typeface="+mj-lt"/>
              <a:buAutoNum type="arabicPeriod"/>
            </a:pPr>
            <a:r>
              <a:rPr lang="es-MX" sz="1200" dirty="0">
                <a:solidFill>
                  <a:schemeClr val="accent5">
                    <a:lumMod val="50000"/>
                  </a:schemeClr>
                </a:solidFill>
                <a:latin typeface="+mj-lt"/>
                <a:cs typeface="Arial" pitchFamily="34" charset="0"/>
              </a:rPr>
              <a:t>En Chiapas el número </a:t>
            </a:r>
            <a:r>
              <a:rPr lang="es-MX" sz="1200" b="1" dirty="0">
                <a:solidFill>
                  <a:schemeClr val="accent5">
                    <a:lumMod val="50000"/>
                  </a:schemeClr>
                </a:solidFill>
                <a:latin typeface="+mj-lt"/>
                <a:cs typeface="Arial" pitchFamily="34" charset="0"/>
              </a:rPr>
              <a:t>total de trabajadores asegurados al IMSS</a:t>
            </a:r>
            <a:r>
              <a:rPr lang="es-MX" sz="1200" dirty="0">
                <a:solidFill>
                  <a:schemeClr val="accent5">
                    <a:lumMod val="50000"/>
                  </a:schemeClr>
                </a:solidFill>
                <a:latin typeface="+mj-lt"/>
                <a:cs typeface="Arial" pitchFamily="34" charset="0"/>
              </a:rPr>
              <a:t>, </a:t>
            </a:r>
            <a:r>
              <a:rPr lang="es-MX" sz="1200" dirty="0" smtClean="0">
                <a:solidFill>
                  <a:schemeClr val="accent5">
                    <a:lumMod val="50000"/>
                  </a:schemeClr>
                </a:solidFill>
                <a:latin typeface="+mj-lt"/>
                <a:cs typeface="Arial" pitchFamily="34" charset="0"/>
              </a:rPr>
              <a:t>disminuyó </a:t>
            </a:r>
            <a:r>
              <a:rPr lang="es-MX" sz="1200" dirty="0">
                <a:solidFill>
                  <a:schemeClr val="accent5">
                    <a:lumMod val="50000"/>
                  </a:schemeClr>
                </a:solidFill>
                <a:latin typeface="+mj-lt"/>
                <a:cs typeface="Arial" pitchFamily="34" charset="0"/>
              </a:rPr>
              <a:t>en </a:t>
            </a:r>
            <a:r>
              <a:rPr lang="es-MX" sz="1200" dirty="0" smtClean="0">
                <a:solidFill>
                  <a:schemeClr val="accent5">
                    <a:lumMod val="50000"/>
                  </a:schemeClr>
                </a:solidFill>
                <a:latin typeface="+mj-lt"/>
                <a:cs typeface="Arial" pitchFamily="34" charset="0"/>
              </a:rPr>
              <a:t>697 </a:t>
            </a:r>
            <a:r>
              <a:rPr lang="es-MX" sz="1200" dirty="0">
                <a:solidFill>
                  <a:schemeClr val="accent5">
                    <a:lumMod val="50000"/>
                  </a:schemeClr>
                </a:solidFill>
                <a:latin typeface="+mj-lt"/>
                <a:cs typeface="Arial" pitchFamily="34" charset="0"/>
              </a:rPr>
              <a:t>personas respecto al mes anterior, registrando un total de </a:t>
            </a:r>
            <a:r>
              <a:rPr lang="es-MX" sz="1200" dirty="0" smtClean="0">
                <a:solidFill>
                  <a:schemeClr val="accent5">
                    <a:lumMod val="50000"/>
                  </a:schemeClr>
                </a:solidFill>
                <a:latin typeface="+mj-lt"/>
                <a:cs typeface="Arial" pitchFamily="34" charset="0"/>
              </a:rPr>
              <a:t>208 </a:t>
            </a:r>
            <a:r>
              <a:rPr lang="es-MX" sz="1200" dirty="0">
                <a:solidFill>
                  <a:schemeClr val="accent5">
                    <a:lumMod val="50000"/>
                  </a:schemeClr>
                </a:solidFill>
                <a:latin typeface="+mj-lt"/>
                <a:cs typeface="Arial" pitchFamily="34" charset="0"/>
              </a:rPr>
              <a:t>mil </a:t>
            </a:r>
            <a:r>
              <a:rPr lang="es-MX" sz="1200" dirty="0" smtClean="0">
                <a:solidFill>
                  <a:schemeClr val="accent5">
                    <a:lumMod val="50000"/>
                  </a:schemeClr>
                </a:solidFill>
                <a:latin typeface="+mj-lt"/>
                <a:cs typeface="Arial" pitchFamily="34" charset="0"/>
              </a:rPr>
              <a:t>820 </a:t>
            </a:r>
            <a:r>
              <a:rPr lang="es-MX" sz="1200" dirty="0">
                <a:solidFill>
                  <a:schemeClr val="accent5">
                    <a:lumMod val="50000"/>
                  </a:schemeClr>
                </a:solidFill>
                <a:latin typeface="+mj-lt"/>
                <a:cs typeface="Arial" pitchFamily="34" charset="0"/>
              </a:rPr>
              <a:t>trabajadores asegurados a esta </a:t>
            </a:r>
            <a:r>
              <a:rPr lang="es-MX" sz="1200" dirty="0" smtClean="0">
                <a:solidFill>
                  <a:schemeClr val="accent5">
                    <a:lumMod val="50000"/>
                  </a:schemeClr>
                </a:solidFill>
                <a:latin typeface="+mj-lt"/>
                <a:cs typeface="Arial" pitchFamily="34" charset="0"/>
              </a:rPr>
              <a:t>institución, equivalente a una disminución del 0.33 por ciento.</a:t>
            </a:r>
            <a:endParaRPr lang="es-MX" sz="1200" dirty="0">
              <a:solidFill>
                <a:schemeClr val="accent5">
                  <a:lumMod val="50000"/>
                </a:schemeClr>
              </a:solidFill>
              <a:latin typeface="+mj-lt"/>
              <a:cs typeface="Arial" pitchFamily="34" charset="0"/>
            </a:endParaRPr>
          </a:p>
          <a:p>
            <a:pPr marL="228600" indent="-228600" algn="just">
              <a:buFont typeface="+mj-lt"/>
              <a:buAutoNum type="arabicPeriod"/>
            </a:pPr>
            <a:endParaRPr lang="es-MX" sz="1200" dirty="0">
              <a:solidFill>
                <a:schemeClr val="accent5">
                  <a:lumMod val="50000"/>
                </a:schemeClr>
              </a:solidFill>
              <a:latin typeface="+mj-lt"/>
              <a:cs typeface="Arial" pitchFamily="34" charset="0"/>
            </a:endParaRPr>
          </a:p>
          <a:p>
            <a:pPr marL="228600" indent="-228600" algn="just">
              <a:buFont typeface="+mj-lt"/>
              <a:buAutoNum type="arabicPeriod"/>
            </a:pPr>
            <a:r>
              <a:rPr lang="es-MX" sz="1200" dirty="0">
                <a:solidFill>
                  <a:schemeClr val="accent5">
                    <a:lumMod val="50000"/>
                  </a:schemeClr>
                </a:solidFill>
                <a:latin typeface="+mj-lt"/>
                <a:cs typeface="Arial" pitchFamily="34" charset="0"/>
              </a:rPr>
              <a:t>En cuanto a </a:t>
            </a:r>
            <a:r>
              <a:rPr lang="es-MX" sz="1200" b="1" dirty="0">
                <a:solidFill>
                  <a:schemeClr val="accent5">
                    <a:lumMod val="50000"/>
                  </a:schemeClr>
                </a:solidFill>
                <a:latin typeface="+mj-lt"/>
                <a:cs typeface="Arial" pitchFamily="34" charset="0"/>
              </a:rPr>
              <a:t>trabajadores permanentes</a:t>
            </a:r>
            <a:r>
              <a:rPr lang="es-MX" sz="1200" dirty="0">
                <a:solidFill>
                  <a:schemeClr val="accent5">
                    <a:lumMod val="50000"/>
                  </a:schemeClr>
                </a:solidFill>
                <a:latin typeface="+mj-lt"/>
                <a:cs typeface="Arial" pitchFamily="34" charset="0"/>
              </a:rPr>
              <a:t>, Chiapas, en el mes de </a:t>
            </a:r>
            <a:r>
              <a:rPr lang="es-MX" sz="1200" dirty="0" smtClean="0">
                <a:solidFill>
                  <a:schemeClr val="tx1"/>
                </a:solidFill>
                <a:latin typeface="+mj-lt"/>
                <a:cs typeface="Arial" pitchFamily="34" charset="0"/>
              </a:rPr>
              <a:t>mayo</a:t>
            </a:r>
            <a:r>
              <a:rPr lang="es-MX" sz="1200" dirty="0" smtClean="0">
                <a:solidFill>
                  <a:schemeClr val="accent5">
                    <a:lumMod val="50000"/>
                  </a:schemeClr>
                </a:solidFill>
                <a:latin typeface="+mj-lt"/>
                <a:cs typeface="Arial" pitchFamily="34" charset="0"/>
              </a:rPr>
              <a:t> </a:t>
            </a:r>
            <a:r>
              <a:rPr lang="es-MX" sz="1200" dirty="0">
                <a:solidFill>
                  <a:schemeClr val="accent5">
                    <a:lumMod val="50000"/>
                  </a:schemeClr>
                </a:solidFill>
                <a:latin typeface="+mj-lt"/>
                <a:cs typeface="Arial" pitchFamily="34" charset="0"/>
              </a:rPr>
              <a:t>reportó </a:t>
            </a:r>
            <a:r>
              <a:rPr lang="es-MX" sz="1200" dirty="0" smtClean="0">
                <a:solidFill>
                  <a:schemeClr val="accent5">
                    <a:lumMod val="50000"/>
                  </a:schemeClr>
                </a:solidFill>
                <a:latin typeface="+mj-lt"/>
                <a:cs typeface="Arial" pitchFamily="34" charset="0"/>
              </a:rPr>
              <a:t>58 afiliados menos que el </a:t>
            </a:r>
            <a:r>
              <a:rPr lang="es-MX" sz="1200" dirty="0">
                <a:solidFill>
                  <a:schemeClr val="accent5">
                    <a:lumMod val="50000"/>
                  </a:schemeClr>
                </a:solidFill>
                <a:latin typeface="+mj-lt"/>
                <a:cs typeface="Arial" pitchFamily="34" charset="0"/>
              </a:rPr>
              <a:t>mes </a:t>
            </a:r>
            <a:r>
              <a:rPr lang="es-MX" sz="1200" dirty="0" smtClean="0">
                <a:solidFill>
                  <a:schemeClr val="accent5">
                    <a:lumMod val="50000"/>
                  </a:schemeClr>
                </a:solidFill>
                <a:latin typeface="+mj-lt"/>
                <a:cs typeface="Arial" pitchFamily="34" charset="0"/>
              </a:rPr>
              <a:t>anterior.</a:t>
            </a:r>
          </a:p>
          <a:p>
            <a:pPr marL="228600" indent="-228600" algn="just">
              <a:buFont typeface="+mj-lt"/>
              <a:buAutoNum type="arabicPeriod"/>
            </a:pPr>
            <a:endParaRPr lang="es-MX" sz="1200" dirty="0">
              <a:solidFill>
                <a:schemeClr val="accent5">
                  <a:lumMod val="50000"/>
                </a:schemeClr>
              </a:solidFill>
              <a:latin typeface="+mj-lt"/>
              <a:cs typeface="Arial" pitchFamily="34" charset="0"/>
            </a:endParaRPr>
          </a:p>
          <a:p>
            <a:pPr marL="228600" indent="-228600" algn="just">
              <a:buFont typeface="+mj-lt"/>
              <a:buAutoNum type="arabicPeriod"/>
            </a:pPr>
            <a:r>
              <a:rPr lang="es-MX" sz="1200" dirty="0" smtClean="0">
                <a:solidFill>
                  <a:schemeClr val="accent5">
                    <a:lumMod val="50000"/>
                  </a:schemeClr>
                </a:solidFill>
                <a:latin typeface="+mj-lt"/>
                <a:cs typeface="Arial" pitchFamily="34" charset="0"/>
              </a:rPr>
              <a:t>El sector de actividad económica que presentó el mayor aumento de trabajadores asegurados permanentes al instituto, fue el de las Industrias de la Transformación con mil 135 trabajadores más que el mes anterior, seguido por la de Servicios sociales y comunales con 314 trabajadores más; en tanto que el sector con mayor disminución fue el de Servicios para empresas, personas y el hogar con 932 trabajadores menos.</a:t>
            </a:r>
          </a:p>
          <a:p>
            <a:pPr marL="228600" indent="-228600" algn="just">
              <a:buFont typeface="+mj-lt"/>
              <a:buAutoNum type="arabicPeriod"/>
            </a:pPr>
            <a:endParaRPr lang="es-MX" sz="1200" dirty="0">
              <a:solidFill>
                <a:schemeClr val="accent5">
                  <a:lumMod val="50000"/>
                </a:schemeClr>
              </a:solidFill>
              <a:latin typeface="+mj-lt"/>
              <a:cs typeface="Arial" pitchFamily="34" charset="0"/>
            </a:endParaRPr>
          </a:p>
          <a:p>
            <a:pPr marL="228600" indent="-228600" algn="just">
              <a:buFont typeface="+mj-lt"/>
              <a:buAutoNum type="arabicPeriod"/>
            </a:pPr>
            <a:r>
              <a:rPr lang="es-MX" sz="1200" dirty="0" smtClean="0">
                <a:solidFill>
                  <a:schemeClr val="accent5">
                    <a:lumMod val="50000"/>
                  </a:schemeClr>
                </a:solidFill>
                <a:latin typeface="+mj-lt"/>
                <a:cs typeface="Arial" pitchFamily="34" charset="0"/>
              </a:rPr>
              <a:t>Un </a:t>
            </a:r>
            <a:r>
              <a:rPr lang="es-MX" sz="1200" dirty="0">
                <a:solidFill>
                  <a:schemeClr val="accent5">
                    <a:lumMod val="50000"/>
                  </a:schemeClr>
                </a:solidFill>
                <a:latin typeface="+mj-lt"/>
                <a:cs typeface="Arial" pitchFamily="34" charset="0"/>
              </a:rPr>
              <a:t>indicador comúnmente utilizado a nivel nacional es el que suma los trabajadores permanentes y eventuales urbanos </a:t>
            </a:r>
            <a:r>
              <a:rPr lang="es-MX" sz="1200" b="1" dirty="0">
                <a:solidFill>
                  <a:schemeClr val="accent5">
                    <a:lumMod val="50000"/>
                  </a:schemeClr>
                </a:solidFill>
                <a:latin typeface="+mj-lt"/>
                <a:cs typeface="Arial" pitchFamily="34" charset="0"/>
              </a:rPr>
              <a:t>(TPEU)</a:t>
            </a:r>
            <a:r>
              <a:rPr lang="es-MX" sz="1200" dirty="0">
                <a:solidFill>
                  <a:schemeClr val="accent5">
                    <a:lumMod val="50000"/>
                  </a:schemeClr>
                </a:solidFill>
                <a:latin typeface="+mj-lt"/>
                <a:cs typeface="Arial" pitchFamily="34" charset="0"/>
              </a:rPr>
              <a:t>, que en </a:t>
            </a:r>
            <a:r>
              <a:rPr lang="es-MX" sz="1200" dirty="0" smtClean="0">
                <a:solidFill>
                  <a:schemeClr val="tx1"/>
                </a:solidFill>
                <a:latin typeface="+mj-lt"/>
                <a:cs typeface="Arial" pitchFamily="34" charset="0"/>
              </a:rPr>
              <a:t>mayo</a:t>
            </a:r>
            <a:r>
              <a:rPr lang="es-MX" sz="1200" dirty="0" smtClean="0">
                <a:solidFill>
                  <a:schemeClr val="accent5">
                    <a:lumMod val="50000"/>
                  </a:schemeClr>
                </a:solidFill>
                <a:latin typeface="+mj-lt"/>
                <a:cs typeface="Arial" pitchFamily="34" charset="0"/>
              </a:rPr>
              <a:t> de este año en Chiapas totalizaron 205 </a:t>
            </a:r>
            <a:r>
              <a:rPr lang="es-MX" sz="1200" dirty="0">
                <a:solidFill>
                  <a:schemeClr val="accent5">
                    <a:lumMod val="50000"/>
                  </a:schemeClr>
                </a:solidFill>
                <a:latin typeface="+mj-lt"/>
                <a:cs typeface="Arial" pitchFamily="34" charset="0"/>
              </a:rPr>
              <a:t>mil </a:t>
            </a:r>
            <a:r>
              <a:rPr lang="es-MX" sz="1200" dirty="0" smtClean="0">
                <a:solidFill>
                  <a:schemeClr val="accent5">
                    <a:lumMod val="50000"/>
                  </a:schemeClr>
                </a:solidFill>
                <a:latin typeface="+mj-lt"/>
                <a:cs typeface="Arial" pitchFamily="34" charset="0"/>
              </a:rPr>
              <a:t>502 </a:t>
            </a:r>
            <a:r>
              <a:rPr lang="es-MX" sz="1200" dirty="0">
                <a:solidFill>
                  <a:schemeClr val="accent5">
                    <a:lumMod val="50000"/>
                  </a:schemeClr>
                </a:solidFill>
                <a:latin typeface="+mj-lt"/>
                <a:cs typeface="Arial" pitchFamily="34" charset="0"/>
              </a:rPr>
              <a:t>trabajadores, </a:t>
            </a:r>
            <a:r>
              <a:rPr lang="es-MX" sz="1200" dirty="0" smtClean="0">
                <a:solidFill>
                  <a:schemeClr val="accent5">
                    <a:lumMod val="50000"/>
                  </a:schemeClr>
                </a:solidFill>
                <a:latin typeface="+mj-lt"/>
                <a:cs typeface="Arial" pitchFamily="34" charset="0"/>
              </a:rPr>
              <a:t>313 </a:t>
            </a:r>
            <a:r>
              <a:rPr lang="es-MX" sz="1200" dirty="0">
                <a:solidFill>
                  <a:schemeClr val="accent5">
                    <a:lumMod val="50000"/>
                  </a:schemeClr>
                </a:solidFill>
                <a:latin typeface="+mj-lt"/>
                <a:cs typeface="Arial" pitchFamily="34" charset="0"/>
              </a:rPr>
              <a:t>trabajadores </a:t>
            </a:r>
            <a:r>
              <a:rPr lang="es-MX" sz="1200" dirty="0" smtClean="0">
                <a:solidFill>
                  <a:schemeClr val="accent5">
                    <a:lumMod val="50000"/>
                  </a:schemeClr>
                </a:solidFill>
                <a:latin typeface="+mj-lt"/>
                <a:cs typeface="Arial" pitchFamily="34" charset="0"/>
              </a:rPr>
              <a:t>menos </a:t>
            </a:r>
            <a:r>
              <a:rPr lang="es-MX" sz="1200" dirty="0">
                <a:solidFill>
                  <a:schemeClr val="accent5">
                    <a:lumMod val="50000"/>
                  </a:schemeClr>
                </a:solidFill>
                <a:latin typeface="+mj-lt"/>
                <a:cs typeface="Arial" pitchFamily="34" charset="0"/>
              </a:rPr>
              <a:t>que el mes anterior. De </a:t>
            </a:r>
            <a:r>
              <a:rPr lang="es-MX" sz="1200" dirty="0" smtClean="0">
                <a:solidFill>
                  <a:schemeClr val="accent5">
                    <a:lumMod val="50000"/>
                  </a:schemeClr>
                </a:solidFill>
                <a:latin typeface="+mj-lt"/>
                <a:cs typeface="Arial" pitchFamily="34" charset="0"/>
              </a:rPr>
              <a:t>mayo </a:t>
            </a:r>
            <a:r>
              <a:rPr lang="es-MX" sz="1200" dirty="0">
                <a:solidFill>
                  <a:schemeClr val="accent5">
                    <a:lumMod val="50000"/>
                  </a:schemeClr>
                </a:solidFill>
                <a:latin typeface="+mj-lt"/>
                <a:cs typeface="Arial" pitchFamily="34" charset="0"/>
              </a:rPr>
              <a:t>de </a:t>
            </a:r>
            <a:r>
              <a:rPr lang="es-MX" sz="1200" dirty="0" smtClean="0">
                <a:solidFill>
                  <a:schemeClr val="accent5">
                    <a:lumMod val="50000"/>
                  </a:schemeClr>
                </a:solidFill>
                <a:latin typeface="+mj-lt"/>
                <a:cs typeface="Arial" pitchFamily="34" charset="0"/>
              </a:rPr>
              <a:t>2012 </a:t>
            </a:r>
            <a:r>
              <a:rPr lang="es-MX" sz="1200" dirty="0">
                <a:solidFill>
                  <a:schemeClr val="accent5">
                    <a:lumMod val="50000"/>
                  </a:schemeClr>
                </a:solidFill>
                <a:latin typeface="+mj-lt"/>
                <a:cs typeface="Arial" pitchFamily="34" charset="0"/>
              </a:rPr>
              <a:t>a </a:t>
            </a:r>
            <a:r>
              <a:rPr lang="es-MX" sz="1200" dirty="0" smtClean="0">
                <a:solidFill>
                  <a:schemeClr val="accent5">
                    <a:lumMod val="50000"/>
                  </a:schemeClr>
                </a:solidFill>
                <a:latin typeface="+mj-lt"/>
                <a:cs typeface="Arial" pitchFamily="34" charset="0"/>
              </a:rPr>
              <a:t>mayo </a:t>
            </a:r>
            <a:r>
              <a:rPr lang="es-MX" sz="1200" dirty="0">
                <a:solidFill>
                  <a:schemeClr val="accent5">
                    <a:lumMod val="50000"/>
                  </a:schemeClr>
                </a:solidFill>
                <a:latin typeface="+mj-lt"/>
                <a:cs typeface="Arial" pitchFamily="34" charset="0"/>
              </a:rPr>
              <a:t>de </a:t>
            </a:r>
            <a:r>
              <a:rPr lang="es-MX" sz="1200" dirty="0" smtClean="0">
                <a:solidFill>
                  <a:schemeClr val="accent5">
                    <a:lumMod val="50000"/>
                  </a:schemeClr>
                </a:solidFill>
                <a:latin typeface="+mj-lt"/>
                <a:cs typeface="Arial" pitchFamily="34" charset="0"/>
              </a:rPr>
              <a:t>2013 </a:t>
            </a:r>
            <a:r>
              <a:rPr lang="es-MX" sz="1200" dirty="0">
                <a:solidFill>
                  <a:schemeClr val="accent5">
                    <a:lumMod val="50000"/>
                  </a:schemeClr>
                </a:solidFill>
                <a:latin typeface="+mj-lt"/>
                <a:cs typeface="Arial" pitchFamily="34" charset="0"/>
              </a:rPr>
              <a:t>se tuvo un crecimiento de </a:t>
            </a:r>
            <a:r>
              <a:rPr lang="es-MX" sz="1200" dirty="0" smtClean="0">
                <a:solidFill>
                  <a:schemeClr val="accent5">
                    <a:lumMod val="50000"/>
                  </a:schemeClr>
                </a:solidFill>
                <a:latin typeface="+mj-lt"/>
                <a:cs typeface="Arial" pitchFamily="34" charset="0"/>
              </a:rPr>
              <a:t>813 </a:t>
            </a:r>
            <a:r>
              <a:rPr lang="es-MX" sz="1200" dirty="0">
                <a:solidFill>
                  <a:schemeClr val="accent5">
                    <a:lumMod val="50000"/>
                  </a:schemeClr>
                </a:solidFill>
                <a:latin typeface="+mj-lt"/>
                <a:cs typeface="Arial" pitchFamily="34" charset="0"/>
              </a:rPr>
              <a:t>trabajadores en esta clasificación, es decir </a:t>
            </a:r>
            <a:r>
              <a:rPr lang="es-MX" sz="1200" dirty="0" smtClean="0">
                <a:solidFill>
                  <a:schemeClr val="accent5">
                    <a:lumMod val="50000"/>
                  </a:schemeClr>
                </a:solidFill>
                <a:latin typeface="+mj-lt"/>
                <a:cs typeface="Arial" pitchFamily="34" charset="0"/>
              </a:rPr>
              <a:t>0.4%, </a:t>
            </a:r>
            <a:r>
              <a:rPr lang="es-MX" sz="1200" dirty="0">
                <a:solidFill>
                  <a:schemeClr val="accent5">
                    <a:lumMod val="50000"/>
                  </a:schemeClr>
                </a:solidFill>
                <a:latin typeface="+mj-lt"/>
                <a:cs typeface="Arial" pitchFamily="34" charset="0"/>
              </a:rPr>
              <a:t>lo que coloca a Chiapas en </a:t>
            </a:r>
            <a:r>
              <a:rPr lang="es-MX" sz="1200" dirty="0" smtClean="0">
                <a:solidFill>
                  <a:schemeClr val="accent5">
                    <a:lumMod val="50000"/>
                  </a:schemeClr>
                </a:solidFill>
                <a:latin typeface="+mj-lt"/>
                <a:cs typeface="Arial" pitchFamily="34" charset="0"/>
              </a:rPr>
              <a:t>lugar </a:t>
            </a:r>
            <a:r>
              <a:rPr lang="es-MX" sz="1200" dirty="0">
                <a:solidFill>
                  <a:schemeClr val="accent5">
                    <a:lumMod val="50000"/>
                  </a:schemeClr>
                </a:solidFill>
                <a:latin typeface="+mj-lt"/>
                <a:cs typeface="Arial" pitchFamily="34" charset="0"/>
              </a:rPr>
              <a:t>número </a:t>
            </a:r>
            <a:r>
              <a:rPr lang="es-MX" sz="1200" dirty="0" smtClean="0">
                <a:solidFill>
                  <a:schemeClr val="accent5">
                    <a:lumMod val="50000"/>
                  </a:schemeClr>
                </a:solidFill>
                <a:latin typeface="+mj-lt"/>
                <a:cs typeface="Arial" pitchFamily="34" charset="0"/>
              </a:rPr>
              <a:t>30 </a:t>
            </a:r>
            <a:r>
              <a:rPr lang="es-MX" sz="1200" dirty="0">
                <a:solidFill>
                  <a:schemeClr val="accent5">
                    <a:lumMod val="50000"/>
                  </a:schemeClr>
                </a:solidFill>
                <a:latin typeface="+mj-lt"/>
                <a:cs typeface="Arial" pitchFamily="34" charset="0"/>
              </a:rPr>
              <a:t>a nivel nacional, en generación de empleos, en este periodo</a:t>
            </a:r>
            <a:r>
              <a:rPr lang="es-MX" sz="1200" dirty="0" smtClean="0">
                <a:solidFill>
                  <a:schemeClr val="accent5">
                    <a:lumMod val="50000"/>
                  </a:schemeClr>
                </a:solidFill>
                <a:latin typeface="+mj-lt"/>
                <a:cs typeface="Arial" pitchFamily="34" charset="0"/>
              </a:rPr>
              <a:t>.</a:t>
            </a:r>
          </a:p>
        </p:txBody>
      </p:sp>
      <p:sp>
        <p:nvSpPr>
          <p:cNvPr id="4" name="3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Conclusiones</a:t>
            </a:r>
            <a:endParaRPr lang="es-MX" sz="1600" dirty="0">
              <a:solidFill>
                <a:schemeClr val="bg1"/>
              </a:solidFill>
              <a:latin typeface="+mj-lt"/>
            </a:endParaRPr>
          </a:p>
        </p:txBody>
      </p:sp>
    </p:spTree>
    <p:extLst>
      <p:ext uri="{BB962C8B-B14F-4D97-AF65-F5344CB8AC3E}">
        <p14:creationId xmlns:p14="http://schemas.microsoft.com/office/powerpoint/2010/main" val="2835334348"/>
      </p:ext>
    </p:extLst>
  </p:cSld>
  <p:clrMapOvr>
    <a:masterClrMapping/>
  </p:clrMapOvr>
  <p:transition spd="slow">
    <p:zoom/>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27584" y="4365104"/>
            <a:ext cx="7416824" cy="1692188"/>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chemeClr val="tx1"/>
                </a:solidFill>
                <a:latin typeface="+mj-lt"/>
                <a:cs typeface="Arial" pitchFamily="34" charset="0"/>
              </a:rPr>
              <a:t>De </a:t>
            </a:r>
            <a:r>
              <a:rPr lang="es-MX" sz="1200" dirty="0">
                <a:solidFill>
                  <a:schemeClr val="tx1"/>
                </a:solidFill>
                <a:latin typeface="+mj-lt"/>
                <a:cs typeface="Arial" pitchFamily="34" charset="0"/>
              </a:rPr>
              <a:t>acuerdo a los datos presentados por el </a:t>
            </a:r>
            <a:r>
              <a:rPr lang="es-MX" sz="1200" dirty="0" smtClean="0">
                <a:solidFill>
                  <a:schemeClr val="tx1"/>
                </a:solidFill>
                <a:latin typeface="+mj-lt"/>
                <a:cs typeface="Arial" pitchFamily="34" charset="0"/>
              </a:rPr>
              <a:t>IMSS, </a:t>
            </a:r>
            <a:r>
              <a:rPr lang="es-MX" sz="1200" dirty="0">
                <a:solidFill>
                  <a:schemeClr val="tx1"/>
                </a:solidFill>
                <a:latin typeface="+mj-lt"/>
                <a:cs typeface="Arial" pitchFamily="34" charset="0"/>
              </a:rPr>
              <a:t>en el mes de </a:t>
            </a:r>
            <a:r>
              <a:rPr lang="es-MX" sz="1200" dirty="0" smtClean="0">
                <a:solidFill>
                  <a:schemeClr val="tx1"/>
                </a:solidFill>
                <a:latin typeface="+mj-lt"/>
                <a:cs typeface="Arial" pitchFamily="34" charset="0"/>
              </a:rPr>
              <a:t>mayo </a:t>
            </a:r>
            <a:r>
              <a:rPr lang="es-MX" sz="1200" dirty="0">
                <a:solidFill>
                  <a:schemeClr val="tx1"/>
                </a:solidFill>
                <a:latin typeface="+mj-lt"/>
                <a:cs typeface="Arial" pitchFamily="34" charset="0"/>
              </a:rPr>
              <a:t>de este año, a nivel nacional </a:t>
            </a:r>
            <a:r>
              <a:rPr lang="es-MX" sz="1200" dirty="0" smtClean="0">
                <a:solidFill>
                  <a:schemeClr val="tx1"/>
                </a:solidFill>
                <a:latin typeface="+mj-lt"/>
                <a:cs typeface="Arial" pitchFamily="34" charset="0"/>
              </a:rPr>
              <a:t>se contaba con un registro de 16 </a:t>
            </a:r>
            <a:r>
              <a:rPr lang="es-MX" sz="1200" dirty="0">
                <a:solidFill>
                  <a:schemeClr val="tx1"/>
                </a:solidFill>
                <a:latin typeface="+mj-lt"/>
                <a:cs typeface="Arial" pitchFamily="34" charset="0"/>
              </a:rPr>
              <a:t>millones </a:t>
            </a:r>
            <a:r>
              <a:rPr lang="es-MX" sz="1200" dirty="0" smtClean="0">
                <a:solidFill>
                  <a:schemeClr val="tx1"/>
                </a:solidFill>
                <a:latin typeface="+mj-lt"/>
                <a:cs typeface="Arial" pitchFamily="34" charset="0"/>
              </a:rPr>
              <a:t>354 </a:t>
            </a:r>
            <a:r>
              <a:rPr lang="es-MX" sz="1200" dirty="0">
                <a:solidFill>
                  <a:schemeClr val="tx1"/>
                </a:solidFill>
                <a:latin typeface="+mj-lt"/>
                <a:cs typeface="Arial" pitchFamily="34" charset="0"/>
              </a:rPr>
              <a:t>mil </a:t>
            </a:r>
            <a:r>
              <a:rPr lang="es-MX" sz="1200" dirty="0" smtClean="0">
                <a:solidFill>
                  <a:schemeClr val="tx1"/>
                </a:solidFill>
                <a:latin typeface="+mj-lt"/>
                <a:cs typeface="Arial" pitchFamily="34" charset="0"/>
              </a:rPr>
              <a:t>902 </a:t>
            </a:r>
            <a:r>
              <a:rPr lang="es-MX" sz="1200" dirty="0">
                <a:solidFill>
                  <a:schemeClr val="tx1"/>
                </a:solidFill>
                <a:latin typeface="+mj-lt"/>
                <a:cs typeface="Arial" pitchFamily="34" charset="0"/>
              </a:rPr>
              <a:t>trabajadores asegurados a este </a:t>
            </a:r>
            <a:r>
              <a:rPr lang="es-MX" sz="1200" dirty="0" smtClean="0">
                <a:solidFill>
                  <a:schemeClr val="tx1"/>
                </a:solidFill>
                <a:latin typeface="+mj-lt"/>
                <a:cs typeface="Arial" pitchFamily="34" charset="0"/>
              </a:rPr>
              <a:t>instituto, con un aumento de 0.04% en relación al mes anterior.</a:t>
            </a:r>
            <a:endParaRPr lang="es-MX" sz="1200" dirty="0">
              <a:solidFill>
                <a:schemeClr val="tx1"/>
              </a:solidFill>
              <a:latin typeface="+mj-lt"/>
              <a:cs typeface="Arial" pitchFamily="34" charset="0"/>
            </a:endParaRPr>
          </a:p>
          <a:p>
            <a:pPr algn="just"/>
            <a:endParaRPr lang="es-MX" sz="1200" dirty="0">
              <a:solidFill>
                <a:schemeClr val="tx1"/>
              </a:solidFill>
              <a:latin typeface="+mj-lt"/>
              <a:cs typeface="Arial" pitchFamily="34" charset="0"/>
            </a:endParaRPr>
          </a:p>
          <a:p>
            <a:pPr algn="just"/>
            <a:r>
              <a:rPr lang="es-MX" sz="1200" dirty="0">
                <a:solidFill>
                  <a:schemeClr val="tx1"/>
                </a:solidFill>
                <a:latin typeface="+mj-lt"/>
                <a:cs typeface="Arial" pitchFamily="34" charset="0"/>
              </a:rPr>
              <a:t>El estado de Chiapas </a:t>
            </a:r>
            <a:r>
              <a:rPr lang="es-MX" sz="1200" dirty="0" smtClean="0">
                <a:solidFill>
                  <a:schemeClr val="tx1"/>
                </a:solidFill>
                <a:latin typeface="+mj-lt"/>
                <a:cs typeface="Arial" pitchFamily="34" charset="0"/>
              </a:rPr>
              <a:t>tenía un </a:t>
            </a:r>
            <a:r>
              <a:rPr lang="es-MX" sz="1200" dirty="0">
                <a:solidFill>
                  <a:schemeClr val="tx1"/>
                </a:solidFill>
                <a:latin typeface="+mj-lt"/>
                <a:cs typeface="Arial" pitchFamily="34" charset="0"/>
              </a:rPr>
              <a:t>total de </a:t>
            </a:r>
            <a:r>
              <a:rPr lang="es-MX" sz="1200" dirty="0" smtClean="0">
                <a:solidFill>
                  <a:schemeClr val="tx1"/>
                </a:solidFill>
                <a:latin typeface="+mj-lt"/>
                <a:cs typeface="Arial" pitchFamily="34" charset="0"/>
              </a:rPr>
              <a:t>208 </a:t>
            </a:r>
            <a:r>
              <a:rPr lang="es-MX" sz="1200" dirty="0">
                <a:solidFill>
                  <a:schemeClr val="tx1"/>
                </a:solidFill>
                <a:latin typeface="+mj-lt"/>
                <a:cs typeface="Arial" pitchFamily="34" charset="0"/>
              </a:rPr>
              <a:t>mil </a:t>
            </a:r>
            <a:r>
              <a:rPr lang="es-MX" sz="1200" dirty="0" smtClean="0">
                <a:solidFill>
                  <a:schemeClr val="tx1"/>
                </a:solidFill>
                <a:latin typeface="+mj-lt"/>
                <a:cs typeface="Arial" pitchFamily="34" charset="0"/>
              </a:rPr>
              <a:t>820 </a:t>
            </a:r>
            <a:r>
              <a:rPr lang="es-MX" sz="1200" dirty="0">
                <a:solidFill>
                  <a:schemeClr val="tx1"/>
                </a:solidFill>
                <a:latin typeface="+mj-lt"/>
                <a:cs typeface="Arial" pitchFamily="34" charset="0"/>
              </a:rPr>
              <a:t>trabajadores asegurados al IMSS, que representan el </a:t>
            </a:r>
            <a:r>
              <a:rPr lang="es-MX" sz="1200" dirty="0" smtClean="0">
                <a:solidFill>
                  <a:schemeClr val="tx1"/>
                </a:solidFill>
                <a:latin typeface="+mj-lt"/>
                <a:cs typeface="Arial" pitchFamily="34" charset="0"/>
              </a:rPr>
              <a:t>1.28% </a:t>
            </a:r>
            <a:r>
              <a:rPr lang="es-MX" sz="1200" dirty="0">
                <a:solidFill>
                  <a:schemeClr val="tx1"/>
                </a:solidFill>
                <a:latin typeface="+mj-lt"/>
                <a:cs typeface="Arial" pitchFamily="34" charset="0"/>
              </a:rPr>
              <a:t>del total nacional. En comparación al mes </a:t>
            </a:r>
            <a:r>
              <a:rPr lang="es-MX" sz="1200" dirty="0" smtClean="0">
                <a:solidFill>
                  <a:schemeClr val="tx1"/>
                </a:solidFill>
                <a:latin typeface="+mj-lt"/>
                <a:cs typeface="Arial" pitchFamily="34" charset="0"/>
              </a:rPr>
              <a:t>anterior </a:t>
            </a:r>
            <a:r>
              <a:rPr lang="es-MX" sz="1200" dirty="0">
                <a:solidFill>
                  <a:schemeClr val="tx1"/>
                </a:solidFill>
                <a:latin typeface="+mj-lt"/>
                <a:cs typeface="Arial" pitchFamily="34" charset="0"/>
              </a:rPr>
              <a:t>hay </a:t>
            </a:r>
            <a:r>
              <a:rPr lang="es-MX" sz="1200" dirty="0" smtClean="0">
                <a:solidFill>
                  <a:schemeClr val="tx1"/>
                </a:solidFill>
                <a:latin typeface="+mj-lt"/>
                <a:cs typeface="Arial" pitchFamily="34" charset="0"/>
              </a:rPr>
              <a:t>una disminución de 697 trabajadores afiliados, es decir, un decremento de 0.33 por ciento</a:t>
            </a:r>
            <a:r>
              <a:rPr lang="es-ES" sz="1200" dirty="0" smtClean="0">
                <a:solidFill>
                  <a:schemeClr val="tx1"/>
                </a:solidFill>
                <a:latin typeface="+mj-lt"/>
                <a:cs typeface="Arial" pitchFamily="34" charset="0"/>
              </a:rPr>
              <a:t>.</a:t>
            </a: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10" name="9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Trabajadores asegurados al IMSS</a:t>
            </a:r>
            <a:endParaRPr lang="es-MX" sz="1600" dirty="0">
              <a:solidFill>
                <a:schemeClr val="bg1"/>
              </a:solidFill>
              <a:latin typeface="+mj-lt"/>
            </a:endParaRPr>
          </a:p>
        </p:txBody>
      </p:sp>
      <p:graphicFrame>
        <p:nvGraphicFramePr>
          <p:cNvPr id="6" name="1 Gráfico"/>
          <p:cNvGraphicFramePr>
            <a:graphicFrameLocks/>
          </p:cNvGraphicFramePr>
          <p:nvPr>
            <p:extLst>
              <p:ext uri="{D42A27DB-BD31-4B8C-83A1-F6EECF244321}">
                <p14:modId xmlns:p14="http://schemas.microsoft.com/office/powerpoint/2010/main" val="3072132173"/>
              </p:ext>
            </p:extLst>
          </p:nvPr>
        </p:nvGraphicFramePr>
        <p:xfrm>
          <a:off x="575556" y="872716"/>
          <a:ext cx="7740860" cy="36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152786"/>
      </p:ext>
    </p:extLst>
  </p:cSld>
  <p:clrMapOvr>
    <a:masterClrMapping/>
  </p:clrMapOvr>
  <p:transition spd="slow">
    <p:zoom/>
    <p:sndAc>
      <p:stSnd>
        <p:snd r:embed="rId3"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27584" y="5211198"/>
            <a:ext cx="7416824" cy="84609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chemeClr val="tx1"/>
                </a:solidFill>
                <a:latin typeface="+mj-lt"/>
                <a:cs typeface="Arial" pitchFamily="34" charset="0"/>
              </a:rPr>
              <a:t>De los 208 mil 820 trabajadores afiliados al IMSS registrados en el mes de mayo, 133 mil 918 son hombres (</a:t>
            </a:r>
            <a:r>
              <a:rPr lang="es-MX" sz="1200" dirty="0" smtClean="0">
                <a:solidFill>
                  <a:schemeClr val="tx1"/>
                </a:solidFill>
                <a:cs typeface="Arial" pitchFamily="34" charset="0"/>
              </a:rPr>
              <a:t>64.1%); en tanto que el total de mujeres es de 74 mil 902 (35.9%). El grupo de edad con mayor número de trabajadores es el de 25 a 29 años.</a:t>
            </a:r>
            <a:endParaRPr lang="es-ES" sz="1200" dirty="0" smtClean="0">
              <a:solidFill>
                <a:schemeClr val="tx1"/>
              </a:solidFill>
              <a:latin typeface="+mj-lt"/>
              <a:cs typeface="Arial" pitchFamily="34" charset="0"/>
            </a:endParaRP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10" name="9 CuadroTexto"/>
          <p:cNvSpPr txBox="1"/>
          <p:nvPr/>
        </p:nvSpPr>
        <p:spPr>
          <a:xfrm>
            <a:off x="1331640" y="22475"/>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asegurados al IMSS </a:t>
            </a:r>
          </a:p>
          <a:p>
            <a:pPr algn="ctr"/>
            <a:r>
              <a:rPr lang="es-MX" sz="1600" dirty="0" smtClean="0">
                <a:solidFill>
                  <a:schemeClr val="bg1"/>
                </a:solidFill>
                <a:latin typeface="+mj-lt"/>
              </a:rPr>
              <a:t>por sexo y grupos quinquenales de edad</a:t>
            </a:r>
            <a:endParaRPr lang="es-MX" sz="1600" dirty="0">
              <a:solidFill>
                <a:schemeClr val="bg1"/>
              </a:solidFill>
              <a:latin typeface="+mj-lt"/>
            </a:endParaRPr>
          </a:p>
        </p:txBody>
      </p:sp>
      <p:graphicFrame>
        <p:nvGraphicFramePr>
          <p:cNvPr id="6" name="3 Gráfico"/>
          <p:cNvGraphicFramePr>
            <a:graphicFrameLocks/>
          </p:cNvGraphicFramePr>
          <p:nvPr>
            <p:extLst>
              <p:ext uri="{D42A27DB-BD31-4B8C-83A1-F6EECF244321}">
                <p14:modId xmlns:p14="http://schemas.microsoft.com/office/powerpoint/2010/main" val="146076035"/>
              </p:ext>
            </p:extLst>
          </p:nvPr>
        </p:nvGraphicFramePr>
        <p:xfrm>
          <a:off x="647564" y="728700"/>
          <a:ext cx="7812868" cy="42124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42840221"/>
      </p:ext>
    </p:extLst>
  </p:cSld>
  <p:clrMapOvr>
    <a:masterClrMapping/>
  </p:clrMapOvr>
  <p:transition spd="slow">
    <p:zoom/>
    <p:sndAc>
      <p:stSnd>
        <p:snd r:embed="rId3"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899592" y="4689140"/>
            <a:ext cx="7560840" cy="1152550"/>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rgbClr val="434343"/>
                </a:solidFill>
                <a:latin typeface="+mj-lt"/>
                <a:cs typeface="Arial" pitchFamily="34" charset="0"/>
              </a:rPr>
              <a:t>En Chiapas al mes de </a:t>
            </a:r>
            <a:r>
              <a:rPr lang="es-MX" sz="1200" dirty="0" smtClean="0">
                <a:solidFill>
                  <a:srgbClr val="434343"/>
                </a:solidFill>
                <a:latin typeface="+mj-lt"/>
                <a:cs typeface="Arial" pitchFamily="34" charset="0"/>
              </a:rPr>
              <a:t>mayo </a:t>
            </a:r>
            <a:r>
              <a:rPr lang="es-MX" sz="1200" dirty="0">
                <a:solidFill>
                  <a:srgbClr val="434343"/>
                </a:solidFill>
                <a:latin typeface="+mj-lt"/>
                <a:cs typeface="Arial" pitchFamily="34" charset="0"/>
              </a:rPr>
              <a:t>de </a:t>
            </a:r>
            <a:r>
              <a:rPr lang="es-MX" sz="1200" dirty="0" smtClean="0">
                <a:solidFill>
                  <a:srgbClr val="434343"/>
                </a:solidFill>
                <a:latin typeface="+mj-lt"/>
                <a:cs typeface="Arial" pitchFamily="34" charset="0"/>
              </a:rPr>
              <a:t>2013 </a:t>
            </a:r>
            <a:r>
              <a:rPr lang="es-MX" sz="1200" dirty="0">
                <a:solidFill>
                  <a:srgbClr val="434343"/>
                </a:solidFill>
                <a:latin typeface="+mj-lt"/>
                <a:cs typeface="Arial" pitchFamily="34" charset="0"/>
              </a:rPr>
              <a:t>se tienen registrados </a:t>
            </a:r>
            <a:r>
              <a:rPr lang="es-MX" sz="1200" dirty="0" smtClean="0">
                <a:solidFill>
                  <a:srgbClr val="434343"/>
                </a:solidFill>
                <a:latin typeface="+mj-lt"/>
                <a:cs typeface="Arial" pitchFamily="34" charset="0"/>
              </a:rPr>
              <a:t>208 </a:t>
            </a:r>
            <a:r>
              <a:rPr lang="es-MX" sz="1200" dirty="0">
                <a:solidFill>
                  <a:srgbClr val="434343"/>
                </a:solidFill>
                <a:latin typeface="+mj-lt"/>
                <a:cs typeface="Arial" pitchFamily="34" charset="0"/>
              </a:rPr>
              <a:t>mil </a:t>
            </a:r>
            <a:r>
              <a:rPr lang="es-MX" sz="1200" dirty="0" smtClean="0">
                <a:solidFill>
                  <a:srgbClr val="434343"/>
                </a:solidFill>
                <a:latin typeface="+mj-lt"/>
                <a:cs typeface="Arial" pitchFamily="34" charset="0"/>
              </a:rPr>
              <a:t>820 </a:t>
            </a:r>
            <a:r>
              <a:rPr lang="es-MX" sz="1200" dirty="0">
                <a:solidFill>
                  <a:srgbClr val="434343"/>
                </a:solidFill>
                <a:latin typeface="+mj-lt"/>
                <a:cs typeface="Arial" pitchFamily="34" charset="0"/>
              </a:rPr>
              <a:t>trabajadores asegurados al IMSS, de los cuales </a:t>
            </a:r>
            <a:r>
              <a:rPr lang="es-MX" sz="1200" dirty="0" smtClean="0">
                <a:solidFill>
                  <a:srgbClr val="434343"/>
                </a:solidFill>
                <a:latin typeface="+mj-lt"/>
                <a:cs typeface="Arial" pitchFamily="34" charset="0"/>
              </a:rPr>
              <a:t>187 </a:t>
            </a:r>
            <a:r>
              <a:rPr lang="es-MX" sz="1200" dirty="0">
                <a:solidFill>
                  <a:srgbClr val="434343"/>
                </a:solidFill>
                <a:latin typeface="+mj-lt"/>
                <a:cs typeface="Arial" pitchFamily="34" charset="0"/>
              </a:rPr>
              <a:t>mil </a:t>
            </a:r>
            <a:r>
              <a:rPr lang="es-MX" sz="1200" dirty="0" smtClean="0">
                <a:solidFill>
                  <a:srgbClr val="434343"/>
                </a:solidFill>
                <a:latin typeface="+mj-lt"/>
                <a:cs typeface="Arial" pitchFamily="34" charset="0"/>
              </a:rPr>
              <a:t>798 </a:t>
            </a:r>
            <a:r>
              <a:rPr lang="es-MX" sz="1200" dirty="0">
                <a:solidFill>
                  <a:srgbClr val="434343"/>
                </a:solidFill>
                <a:latin typeface="+mj-lt"/>
                <a:cs typeface="Arial" pitchFamily="34" charset="0"/>
              </a:rPr>
              <a:t>son trabajadores permanentes (urbanos y del campo), cifra que representa el </a:t>
            </a:r>
            <a:r>
              <a:rPr lang="es-MX" sz="1200" dirty="0" smtClean="0">
                <a:solidFill>
                  <a:srgbClr val="434343"/>
                </a:solidFill>
                <a:latin typeface="+mj-lt"/>
                <a:cs typeface="Arial" pitchFamily="34" charset="0"/>
              </a:rPr>
              <a:t>89.93% </a:t>
            </a:r>
            <a:r>
              <a:rPr lang="es-MX" sz="1200" dirty="0">
                <a:solidFill>
                  <a:srgbClr val="434343"/>
                </a:solidFill>
                <a:latin typeface="+mj-lt"/>
                <a:cs typeface="Arial" pitchFamily="34" charset="0"/>
              </a:rPr>
              <a:t>de los trabajadores afiliados a esta institución; este porcentaje ubica al estado en el quinto lugar en este rubro en el contexto nacional, ubicándose por arriba de entidades como Nuevo León, </a:t>
            </a:r>
            <a:r>
              <a:rPr lang="es-MX" sz="1200" dirty="0" smtClean="0">
                <a:solidFill>
                  <a:srgbClr val="434343"/>
                </a:solidFill>
                <a:latin typeface="+mj-lt"/>
                <a:cs typeface="Arial" pitchFamily="34" charset="0"/>
              </a:rPr>
              <a:t>Durango y Jalisco entre </a:t>
            </a:r>
            <a:r>
              <a:rPr lang="es-MX" sz="1200" dirty="0">
                <a:solidFill>
                  <a:srgbClr val="434343"/>
                </a:solidFill>
                <a:latin typeface="+mj-lt"/>
                <a:cs typeface="Arial" pitchFamily="34" charset="0"/>
              </a:rPr>
              <a:t>otras.</a:t>
            </a:r>
            <a:endParaRPr lang="es-ES" sz="1200" dirty="0">
              <a:solidFill>
                <a:srgbClr val="434343"/>
              </a:solidFill>
              <a:latin typeface="+mj-lt"/>
              <a:cs typeface="Arial" pitchFamily="34" charset="0"/>
            </a:endParaRPr>
          </a:p>
        </p:txBody>
      </p:sp>
      <p:sp>
        <p:nvSpPr>
          <p:cNvPr id="9" name="8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Trabajadores permanentes por entidad federativa</a:t>
            </a:r>
            <a:endParaRPr lang="es-MX" sz="1600" dirty="0">
              <a:solidFill>
                <a:schemeClr val="bg1"/>
              </a:solidFill>
              <a:latin typeface="+mj-lt"/>
            </a:endParaRPr>
          </a:p>
        </p:txBody>
      </p:sp>
      <p:sp>
        <p:nvSpPr>
          <p:cNvPr id="8" name="7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6" name="2 Gráfico"/>
          <p:cNvGraphicFramePr>
            <a:graphicFrameLocks/>
          </p:cNvGraphicFramePr>
          <p:nvPr>
            <p:extLst>
              <p:ext uri="{D42A27DB-BD31-4B8C-83A1-F6EECF244321}">
                <p14:modId xmlns:p14="http://schemas.microsoft.com/office/powerpoint/2010/main" val="2322027190"/>
              </p:ext>
            </p:extLst>
          </p:nvPr>
        </p:nvGraphicFramePr>
        <p:xfrm>
          <a:off x="574478" y="872716"/>
          <a:ext cx="7885954" cy="3660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0730030"/>
      </p:ext>
    </p:extLst>
  </p:cSld>
  <p:clrMapOvr>
    <a:masterClrMapping/>
  </p:clrMapOvr>
  <p:transition spd="slow">
    <p:zoom/>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69522" y="3753036"/>
            <a:ext cx="8568952" cy="237626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50" dirty="0">
                <a:solidFill>
                  <a:schemeClr val="tx1"/>
                </a:solidFill>
                <a:latin typeface="+mj-lt"/>
                <a:cs typeface="Arial" pitchFamily="34" charset="0"/>
              </a:rPr>
              <a:t>A nivel nacional la actividad económica que </a:t>
            </a:r>
            <a:r>
              <a:rPr lang="es-MX" sz="1050" dirty="0" smtClean="0">
                <a:solidFill>
                  <a:schemeClr val="tx1"/>
                </a:solidFill>
                <a:latin typeface="+mj-lt"/>
                <a:cs typeface="Arial" pitchFamily="34" charset="0"/>
              </a:rPr>
              <a:t>registra </a:t>
            </a:r>
            <a:r>
              <a:rPr lang="es-MX" sz="1050" dirty="0">
                <a:solidFill>
                  <a:schemeClr val="tx1"/>
                </a:solidFill>
                <a:latin typeface="+mj-lt"/>
                <a:cs typeface="Arial" pitchFamily="34" charset="0"/>
              </a:rPr>
              <a:t>más trabajadores permanentes </a:t>
            </a:r>
            <a:r>
              <a:rPr lang="es-MX" sz="1050" dirty="0" smtClean="0">
                <a:solidFill>
                  <a:schemeClr val="tx1"/>
                </a:solidFill>
                <a:latin typeface="+mj-lt"/>
                <a:cs typeface="Arial" pitchFamily="34" charset="0"/>
              </a:rPr>
              <a:t>es </a:t>
            </a:r>
            <a:r>
              <a:rPr lang="es-MX" sz="1050" dirty="0">
                <a:solidFill>
                  <a:schemeClr val="tx1"/>
                </a:solidFill>
                <a:latin typeface="+mj-lt"/>
                <a:cs typeface="Arial" pitchFamily="34" charset="0"/>
              </a:rPr>
              <a:t>la Industria de la transformación con un </a:t>
            </a:r>
            <a:r>
              <a:rPr lang="es-MX" sz="1050" dirty="0" smtClean="0">
                <a:solidFill>
                  <a:schemeClr val="tx1"/>
                </a:solidFill>
                <a:latin typeface="+mj-lt"/>
                <a:cs typeface="Arial" pitchFamily="34" charset="0"/>
              </a:rPr>
              <a:t>26.3%, </a:t>
            </a:r>
            <a:r>
              <a:rPr lang="es-MX" sz="1050" dirty="0">
                <a:solidFill>
                  <a:schemeClr val="tx1"/>
                </a:solidFill>
                <a:latin typeface="+mj-lt"/>
                <a:cs typeface="Arial" pitchFamily="34" charset="0"/>
              </a:rPr>
              <a:t>seguida por la de Servicios para empresas, personas y el hogar con el </a:t>
            </a:r>
            <a:r>
              <a:rPr lang="es-MX" sz="1050" dirty="0" smtClean="0">
                <a:solidFill>
                  <a:schemeClr val="tx1"/>
                </a:solidFill>
                <a:latin typeface="+mj-lt"/>
                <a:cs typeface="Arial" pitchFamily="34" charset="0"/>
              </a:rPr>
              <a:t>24.7% </a:t>
            </a:r>
            <a:r>
              <a:rPr lang="es-MX" sz="1050" dirty="0">
                <a:solidFill>
                  <a:schemeClr val="tx1"/>
                </a:solidFill>
                <a:latin typeface="+mj-lt"/>
                <a:cs typeface="Arial" pitchFamily="34" charset="0"/>
              </a:rPr>
              <a:t>y Comercio con el </a:t>
            </a:r>
            <a:r>
              <a:rPr lang="es-MX" sz="1050" dirty="0" smtClean="0">
                <a:solidFill>
                  <a:schemeClr val="tx1"/>
                </a:solidFill>
                <a:latin typeface="+mj-lt"/>
                <a:cs typeface="Arial" pitchFamily="34" charset="0"/>
              </a:rPr>
              <a:t>21.5 </a:t>
            </a:r>
            <a:r>
              <a:rPr lang="es-MX" sz="1050" dirty="0">
                <a:solidFill>
                  <a:schemeClr val="tx1"/>
                </a:solidFill>
                <a:latin typeface="+mj-lt"/>
                <a:cs typeface="Arial" pitchFamily="34" charset="0"/>
              </a:rPr>
              <a:t>por ciento. </a:t>
            </a:r>
          </a:p>
          <a:p>
            <a:pPr algn="just"/>
            <a:endParaRPr lang="es-MX" sz="1050" dirty="0">
              <a:solidFill>
                <a:schemeClr val="tx1"/>
              </a:solidFill>
              <a:latin typeface="+mj-lt"/>
              <a:cs typeface="Arial" pitchFamily="34" charset="0"/>
            </a:endParaRPr>
          </a:p>
          <a:p>
            <a:pPr algn="just"/>
            <a:r>
              <a:rPr lang="es-MX" sz="1050" dirty="0">
                <a:solidFill>
                  <a:schemeClr val="tx1"/>
                </a:solidFill>
                <a:latin typeface="+mj-lt"/>
                <a:cs typeface="Arial" pitchFamily="34" charset="0"/>
              </a:rPr>
              <a:t>En el caso de Chiapas los trabajadores permanentes por actividad económica en </a:t>
            </a:r>
            <a:r>
              <a:rPr lang="es-MX" sz="1050" dirty="0" smtClean="0">
                <a:solidFill>
                  <a:schemeClr val="tx1"/>
                </a:solidFill>
                <a:latin typeface="+mj-lt"/>
                <a:cs typeface="Arial" pitchFamily="34" charset="0"/>
              </a:rPr>
              <a:t>mayo de 2013, </a:t>
            </a:r>
            <a:r>
              <a:rPr lang="es-MX" sz="1050" dirty="0">
                <a:solidFill>
                  <a:schemeClr val="tx1"/>
                </a:solidFill>
                <a:latin typeface="+mj-lt"/>
                <a:cs typeface="Arial" pitchFamily="34" charset="0"/>
              </a:rPr>
              <a:t>registran un mayor número en la actividad de Servicios sociales y comunales con </a:t>
            </a:r>
            <a:r>
              <a:rPr lang="es-MX" sz="1050" dirty="0" smtClean="0">
                <a:solidFill>
                  <a:schemeClr val="tx1"/>
                </a:solidFill>
                <a:latin typeface="+mj-lt"/>
                <a:cs typeface="Arial" pitchFamily="34" charset="0"/>
              </a:rPr>
              <a:t>54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783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29.2%),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un aumento de 314 </a:t>
            </a:r>
            <a:r>
              <a:rPr lang="es-MX" sz="1050" dirty="0">
                <a:solidFill>
                  <a:schemeClr val="tx1"/>
                </a:solidFill>
                <a:latin typeface="+mj-lt"/>
                <a:cs typeface="Arial" pitchFamily="34" charset="0"/>
              </a:rPr>
              <a:t>trabajadores en relación al mes anterior; seguida por la de Comercio con </a:t>
            </a:r>
            <a:r>
              <a:rPr lang="es-MX" sz="1050" dirty="0" smtClean="0">
                <a:solidFill>
                  <a:schemeClr val="tx1"/>
                </a:solidFill>
                <a:latin typeface="+mj-lt"/>
                <a:cs typeface="Arial" pitchFamily="34" charset="0"/>
              </a:rPr>
              <a:t>51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309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(27.3%)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576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menos; </a:t>
            </a:r>
            <a:r>
              <a:rPr lang="es-MX" sz="1050" dirty="0">
                <a:solidFill>
                  <a:schemeClr val="tx1"/>
                </a:solidFill>
                <a:latin typeface="+mj-lt"/>
                <a:cs typeface="Arial" pitchFamily="34" charset="0"/>
              </a:rPr>
              <a:t>y la de Servicios para empresas, personas y el hogar con </a:t>
            </a:r>
            <a:r>
              <a:rPr lang="es-MX" sz="1050" dirty="0" smtClean="0">
                <a:solidFill>
                  <a:schemeClr val="tx1"/>
                </a:solidFill>
                <a:latin typeface="+mj-lt"/>
                <a:cs typeface="Arial" pitchFamily="34" charset="0"/>
              </a:rPr>
              <a:t>35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235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18.8%)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932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menos </a:t>
            </a:r>
            <a:r>
              <a:rPr lang="es-MX" sz="1050" dirty="0">
                <a:solidFill>
                  <a:schemeClr val="tx1"/>
                </a:solidFill>
                <a:latin typeface="+mj-lt"/>
                <a:cs typeface="Arial" pitchFamily="34" charset="0"/>
              </a:rPr>
              <a:t>respecto al mes anterior.</a:t>
            </a:r>
          </a:p>
          <a:p>
            <a:pPr algn="just"/>
            <a:endParaRPr lang="es-MX" sz="1050" dirty="0">
              <a:solidFill>
                <a:schemeClr val="tx1"/>
              </a:solidFill>
              <a:latin typeface="+mj-lt"/>
              <a:cs typeface="Arial" pitchFamily="34" charset="0"/>
            </a:endParaRPr>
          </a:p>
          <a:p>
            <a:pPr algn="just"/>
            <a:r>
              <a:rPr lang="es-MX" sz="1050" dirty="0">
                <a:solidFill>
                  <a:schemeClr val="tx1"/>
                </a:solidFill>
                <a:latin typeface="+mj-lt"/>
                <a:cs typeface="Arial" pitchFamily="34" charset="0"/>
              </a:rPr>
              <a:t>Otras actividades con menor número de trabajadores afiliados son: las Industrias de transformación con </a:t>
            </a:r>
            <a:r>
              <a:rPr lang="es-MX" sz="1050" dirty="0" smtClean="0">
                <a:solidFill>
                  <a:schemeClr val="tx1"/>
                </a:solidFill>
                <a:latin typeface="+mj-lt"/>
                <a:cs typeface="Arial" pitchFamily="34" charset="0"/>
              </a:rPr>
              <a:t>16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669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(8.9%)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mil 135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más </a:t>
            </a:r>
            <a:r>
              <a:rPr lang="es-MX" sz="1050" dirty="0">
                <a:solidFill>
                  <a:schemeClr val="tx1"/>
                </a:solidFill>
                <a:latin typeface="+mj-lt"/>
                <a:cs typeface="Arial" pitchFamily="34" charset="0"/>
              </a:rPr>
              <a:t>respecto al mes pasado; las actividades del Sector primario con </a:t>
            </a:r>
            <a:r>
              <a:rPr lang="es-MX" sz="1050" dirty="0" smtClean="0">
                <a:solidFill>
                  <a:schemeClr val="tx1"/>
                </a:solidFill>
                <a:latin typeface="+mj-lt"/>
                <a:cs typeface="Arial" pitchFamily="34" charset="0"/>
              </a:rPr>
              <a:t>11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250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(6.0%)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64 trabajadores más </a:t>
            </a:r>
            <a:r>
              <a:rPr lang="es-MX" sz="1050" dirty="0">
                <a:solidFill>
                  <a:schemeClr val="tx1"/>
                </a:solidFill>
                <a:latin typeface="+mj-lt"/>
                <a:cs typeface="Arial" pitchFamily="34" charset="0"/>
              </a:rPr>
              <a:t>que en </a:t>
            </a:r>
            <a:r>
              <a:rPr lang="es-MX" sz="1050" dirty="0" smtClean="0">
                <a:solidFill>
                  <a:schemeClr val="tx1"/>
                </a:solidFill>
                <a:latin typeface="+mj-lt"/>
                <a:cs typeface="Arial" pitchFamily="34" charset="0"/>
              </a:rPr>
              <a:t>abril; </a:t>
            </a:r>
            <a:r>
              <a:rPr lang="es-MX" sz="1050" dirty="0">
                <a:solidFill>
                  <a:schemeClr val="tx1"/>
                </a:solidFill>
                <a:latin typeface="+mj-lt"/>
                <a:cs typeface="Arial" pitchFamily="34" charset="0"/>
              </a:rPr>
              <a:t>la Industria de la construcción con </a:t>
            </a:r>
            <a:r>
              <a:rPr lang="es-MX" sz="1050" dirty="0" smtClean="0">
                <a:solidFill>
                  <a:schemeClr val="tx1"/>
                </a:solidFill>
                <a:latin typeface="+mj-lt"/>
                <a:cs typeface="Arial" pitchFamily="34" charset="0"/>
              </a:rPr>
              <a:t>ocho mil 918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(4.7%)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149 trabajadores menos; </a:t>
            </a:r>
            <a:r>
              <a:rPr lang="es-MX" sz="1050" dirty="0">
                <a:solidFill>
                  <a:schemeClr val="tx1"/>
                </a:solidFill>
                <a:latin typeface="+mj-lt"/>
                <a:cs typeface="Arial" pitchFamily="34" charset="0"/>
              </a:rPr>
              <a:t>Transportes y comunicaciones con seis mil </a:t>
            </a:r>
            <a:r>
              <a:rPr lang="es-MX" sz="1050" dirty="0" smtClean="0">
                <a:solidFill>
                  <a:schemeClr val="tx1"/>
                </a:solidFill>
                <a:latin typeface="+mj-lt"/>
                <a:cs typeface="Arial" pitchFamily="34" charset="0"/>
              </a:rPr>
              <a:t>443 </a:t>
            </a:r>
            <a:r>
              <a:rPr lang="es-MX" sz="1050" dirty="0">
                <a:solidFill>
                  <a:schemeClr val="tx1"/>
                </a:solidFill>
                <a:latin typeface="+mj-lt"/>
                <a:cs typeface="Arial" pitchFamily="34" charset="0"/>
              </a:rPr>
              <a:t>(</a:t>
            </a:r>
            <a:r>
              <a:rPr lang="es-MX" sz="1050" dirty="0" smtClean="0">
                <a:solidFill>
                  <a:schemeClr val="tx1"/>
                </a:solidFill>
                <a:latin typeface="+mj-lt"/>
                <a:cs typeface="Arial" pitchFamily="34" charset="0"/>
              </a:rPr>
              <a:t>3.4%)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29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más; </a:t>
            </a:r>
            <a:r>
              <a:rPr lang="es-MX" sz="1050" dirty="0">
                <a:solidFill>
                  <a:schemeClr val="tx1"/>
                </a:solidFill>
                <a:latin typeface="+mj-lt"/>
                <a:cs typeface="Arial" pitchFamily="34" charset="0"/>
              </a:rPr>
              <a:t>Industria eléctrica, captación y suministro de agua potable con mil </a:t>
            </a:r>
            <a:r>
              <a:rPr lang="es-MX" sz="1050" dirty="0" smtClean="0">
                <a:solidFill>
                  <a:schemeClr val="tx1"/>
                </a:solidFill>
                <a:latin typeface="+mj-lt"/>
                <a:cs typeface="Arial" pitchFamily="34" charset="0"/>
              </a:rPr>
              <a:t>917 (1.0%)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cuatro trabajadores menos; </a:t>
            </a:r>
            <a:r>
              <a:rPr lang="es-MX" sz="1050" dirty="0">
                <a:solidFill>
                  <a:schemeClr val="tx1"/>
                </a:solidFill>
                <a:latin typeface="+mj-lt"/>
                <a:cs typeface="Arial" pitchFamily="34" charset="0"/>
              </a:rPr>
              <a:t>y las Industrias extractivas con mil </a:t>
            </a:r>
            <a:r>
              <a:rPr lang="es-MX" sz="1050" dirty="0" smtClean="0">
                <a:solidFill>
                  <a:schemeClr val="tx1"/>
                </a:solidFill>
                <a:latin typeface="+mj-lt"/>
                <a:cs typeface="Arial" pitchFamily="34" charset="0"/>
              </a:rPr>
              <a:t>274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(0.7%)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61 trabajadores más.</a:t>
            </a:r>
            <a:endParaRPr lang="es-ES" sz="1050" dirty="0">
              <a:solidFill>
                <a:schemeClr val="tx1"/>
              </a:solidFill>
              <a:latin typeface="+mj-lt"/>
              <a:cs typeface="Arial" pitchFamily="34" charset="0"/>
            </a:endParaRPr>
          </a:p>
        </p:txBody>
      </p:sp>
      <p:sp>
        <p:nvSpPr>
          <p:cNvPr id="8" name="7 CuadroTexto"/>
          <p:cNvSpPr txBox="1"/>
          <p:nvPr/>
        </p:nvSpPr>
        <p:spPr>
          <a:xfrm>
            <a:off x="503385" y="6345904"/>
            <a:ext cx="3494867"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800" baseline="30000" dirty="0" smtClean="0">
                <a:solidFill>
                  <a:srgbClr val="434343"/>
                </a:solidFill>
                <a:latin typeface="+mj-lt"/>
                <a:cs typeface="Arial" pitchFamily="34" charset="0"/>
              </a:rPr>
              <a:t>1 </a:t>
            </a:r>
            <a:r>
              <a:rPr lang="es-ES" sz="800" dirty="0" smtClean="0">
                <a:solidFill>
                  <a:srgbClr val="434343"/>
                </a:solidFill>
                <a:latin typeface="+mj-lt"/>
                <a:cs typeface="Arial" pitchFamily="34" charset="0"/>
              </a:rPr>
              <a:t>Incluye trabajadores permanentes urbanos y trabajadores permanentes del campo</a:t>
            </a:r>
          </a:p>
        </p:txBody>
      </p:sp>
      <p:sp>
        <p:nvSpPr>
          <p:cNvPr id="11" name="10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Trabajadores permanentes</a:t>
            </a:r>
            <a:r>
              <a:rPr lang="es-MX" sz="1600" baseline="30000" dirty="0" smtClean="0">
                <a:solidFill>
                  <a:schemeClr val="bg1"/>
                </a:solidFill>
                <a:latin typeface="+mj-lt"/>
              </a:rPr>
              <a:t>1</a:t>
            </a:r>
            <a:r>
              <a:rPr lang="es-MX" sz="1600" dirty="0" smtClean="0">
                <a:solidFill>
                  <a:schemeClr val="bg1"/>
                </a:solidFill>
                <a:latin typeface="+mj-lt"/>
              </a:rPr>
              <a:t> por actividad económica</a:t>
            </a:r>
            <a:endParaRPr lang="es-MX" sz="1600" dirty="0">
              <a:solidFill>
                <a:schemeClr val="bg1"/>
              </a:solidFill>
              <a:latin typeface="+mj-lt"/>
            </a:endParaRPr>
          </a:p>
        </p:txBody>
      </p:sp>
      <p:sp>
        <p:nvSpPr>
          <p:cNvPr id="9" name="8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7" name="1 Gráfico"/>
          <p:cNvGraphicFramePr>
            <a:graphicFrameLocks/>
          </p:cNvGraphicFramePr>
          <p:nvPr>
            <p:extLst>
              <p:ext uri="{D42A27DB-BD31-4B8C-83A1-F6EECF244321}">
                <p14:modId xmlns:p14="http://schemas.microsoft.com/office/powerpoint/2010/main" val="4089270662"/>
              </p:ext>
            </p:extLst>
          </p:nvPr>
        </p:nvGraphicFramePr>
        <p:xfrm>
          <a:off x="359532" y="692696"/>
          <a:ext cx="8388932" cy="3168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8336781"/>
      </p:ext>
    </p:extLst>
  </p:cSld>
  <p:clrMapOvr>
    <a:masterClrMapping/>
  </p:clrMapOvr>
  <p:transition spd="slow">
    <p:zoom/>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3870259"/>
            <a:ext cx="8568951" cy="2295045"/>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50" dirty="0">
                <a:solidFill>
                  <a:schemeClr val="tx1"/>
                </a:solidFill>
                <a:latin typeface="+mj-lt"/>
                <a:cs typeface="Arial" pitchFamily="34" charset="0"/>
              </a:rPr>
              <a:t>A nivel nacional la actividad económica que registra más trabajadores eventuales urbanos </a:t>
            </a:r>
            <a:r>
              <a:rPr lang="es-MX" sz="1050" dirty="0" smtClean="0">
                <a:solidFill>
                  <a:schemeClr val="tx1"/>
                </a:solidFill>
                <a:latin typeface="+mj-lt"/>
                <a:cs typeface="Arial" pitchFamily="34" charset="0"/>
              </a:rPr>
              <a:t>es </a:t>
            </a:r>
            <a:r>
              <a:rPr lang="es-MX" sz="1050" dirty="0">
                <a:solidFill>
                  <a:schemeClr val="tx1"/>
                </a:solidFill>
                <a:latin typeface="+mj-lt"/>
                <a:cs typeface="Arial" pitchFamily="34" charset="0"/>
              </a:rPr>
              <a:t>la Industria de la </a:t>
            </a:r>
            <a:r>
              <a:rPr lang="es-MX" sz="1050" dirty="0">
                <a:solidFill>
                  <a:schemeClr val="tx1"/>
                </a:solidFill>
                <a:cs typeface="Arial" pitchFamily="34" charset="0"/>
              </a:rPr>
              <a:t>Transformación con </a:t>
            </a:r>
            <a:r>
              <a:rPr lang="es-MX" sz="1050" dirty="0" smtClean="0">
                <a:solidFill>
                  <a:schemeClr val="tx1"/>
                </a:solidFill>
                <a:cs typeface="Arial" pitchFamily="34" charset="0"/>
              </a:rPr>
              <a:t>27.4%</a:t>
            </a:r>
            <a:r>
              <a:rPr lang="es-MX" sz="1050" dirty="0" smtClean="0">
                <a:solidFill>
                  <a:schemeClr val="tx1"/>
                </a:solidFill>
                <a:latin typeface="+mj-lt"/>
                <a:cs typeface="Arial" pitchFamily="34" charset="0"/>
              </a:rPr>
              <a:t>, </a:t>
            </a:r>
            <a:r>
              <a:rPr lang="es-MX" sz="1050" dirty="0">
                <a:solidFill>
                  <a:schemeClr val="tx1"/>
                </a:solidFill>
                <a:latin typeface="+mj-lt"/>
                <a:cs typeface="Arial" pitchFamily="34" charset="0"/>
              </a:rPr>
              <a:t>seguida por la de </a:t>
            </a:r>
            <a:r>
              <a:rPr lang="es-MX" sz="1050" dirty="0">
                <a:solidFill>
                  <a:schemeClr val="tx1"/>
                </a:solidFill>
                <a:cs typeface="Arial" pitchFamily="34" charset="0"/>
              </a:rPr>
              <a:t>Construcción con un </a:t>
            </a:r>
            <a:r>
              <a:rPr lang="es-MX" sz="1050" dirty="0" smtClean="0">
                <a:solidFill>
                  <a:schemeClr val="tx1"/>
                </a:solidFill>
                <a:cs typeface="Arial" pitchFamily="34" charset="0"/>
              </a:rPr>
              <a:t>26.4% </a:t>
            </a:r>
            <a:r>
              <a:rPr lang="es-MX" sz="1050" dirty="0" smtClean="0">
                <a:solidFill>
                  <a:schemeClr val="tx1"/>
                </a:solidFill>
                <a:latin typeface="+mj-lt"/>
                <a:cs typeface="Arial" pitchFamily="34" charset="0"/>
              </a:rPr>
              <a:t>y </a:t>
            </a:r>
            <a:r>
              <a:rPr lang="es-MX" sz="1050" dirty="0">
                <a:solidFill>
                  <a:schemeClr val="tx1"/>
                </a:solidFill>
                <a:latin typeface="+mj-lt"/>
                <a:cs typeface="Arial" pitchFamily="34" charset="0"/>
              </a:rPr>
              <a:t>la de Servicios para empresas, personas y el hogar con </a:t>
            </a:r>
            <a:r>
              <a:rPr lang="es-MX" sz="1050" dirty="0" smtClean="0">
                <a:solidFill>
                  <a:schemeClr val="tx1"/>
                </a:solidFill>
                <a:latin typeface="+mj-lt"/>
                <a:cs typeface="Arial" pitchFamily="34" charset="0"/>
              </a:rPr>
              <a:t>17.0 </a:t>
            </a:r>
            <a:r>
              <a:rPr lang="es-MX" sz="1050" dirty="0">
                <a:solidFill>
                  <a:schemeClr val="tx1"/>
                </a:solidFill>
                <a:latin typeface="+mj-lt"/>
                <a:cs typeface="Arial" pitchFamily="34" charset="0"/>
              </a:rPr>
              <a:t>por ciento.</a:t>
            </a:r>
          </a:p>
          <a:p>
            <a:pPr algn="just"/>
            <a:endParaRPr lang="es-MX" sz="1050" dirty="0">
              <a:solidFill>
                <a:schemeClr val="tx1"/>
              </a:solidFill>
              <a:latin typeface="+mj-lt"/>
              <a:cs typeface="Arial" pitchFamily="34" charset="0"/>
            </a:endParaRPr>
          </a:p>
          <a:p>
            <a:pPr algn="just"/>
            <a:r>
              <a:rPr lang="es-MX" sz="1050" dirty="0">
                <a:solidFill>
                  <a:schemeClr val="tx1"/>
                </a:solidFill>
                <a:latin typeface="+mj-lt"/>
                <a:cs typeface="Arial" pitchFamily="34" charset="0"/>
              </a:rPr>
              <a:t>En el caso de Chiapas los trabajadores eventuales urbanos por actividad económica en </a:t>
            </a:r>
            <a:r>
              <a:rPr lang="es-MX" sz="1050" dirty="0" smtClean="0">
                <a:solidFill>
                  <a:schemeClr val="tx1"/>
                </a:solidFill>
                <a:latin typeface="+mj-lt"/>
                <a:cs typeface="Arial" pitchFamily="34" charset="0"/>
              </a:rPr>
              <a:t>mayo de 2013, </a:t>
            </a:r>
            <a:r>
              <a:rPr lang="es-MX" sz="1050" dirty="0">
                <a:solidFill>
                  <a:schemeClr val="tx1"/>
                </a:solidFill>
                <a:latin typeface="+mj-lt"/>
                <a:cs typeface="Arial" pitchFamily="34" charset="0"/>
              </a:rPr>
              <a:t>registran un mayor número en la Industria de la Construcción con </a:t>
            </a:r>
            <a:r>
              <a:rPr lang="es-MX" sz="1050" dirty="0" smtClean="0">
                <a:solidFill>
                  <a:schemeClr val="tx1"/>
                </a:solidFill>
                <a:latin typeface="+mj-lt"/>
                <a:cs typeface="Arial" pitchFamily="34" charset="0"/>
              </a:rPr>
              <a:t>cinco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641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(31.9%),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125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más </a:t>
            </a:r>
            <a:r>
              <a:rPr lang="es-MX" sz="1050" dirty="0">
                <a:solidFill>
                  <a:schemeClr val="tx1"/>
                </a:solidFill>
                <a:latin typeface="+mj-lt"/>
                <a:cs typeface="Arial" pitchFamily="34" charset="0"/>
              </a:rPr>
              <a:t>en relación al mes anterior; seguida por la de Comercio con </a:t>
            </a:r>
            <a:r>
              <a:rPr lang="es-MX" sz="1050" dirty="0" smtClean="0">
                <a:solidFill>
                  <a:schemeClr val="tx1"/>
                </a:solidFill>
                <a:latin typeface="+mj-lt"/>
                <a:cs typeface="Arial" pitchFamily="34" charset="0"/>
              </a:rPr>
              <a:t>tres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755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(21.2%)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194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menos; </a:t>
            </a:r>
            <a:r>
              <a:rPr lang="es-MX" sz="1050" dirty="0">
                <a:solidFill>
                  <a:schemeClr val="tx1"/>
                </a:solidFill>
                <a:latin typeface="+mj-lt"/>
                <a:cs typeface="Arial" pitchFamily="34" charset="0"/>
              </a:rPr>
              <a:t>y la Industria de </a:t>
            </a:r>
            <a:r>
              <a:rPr lang="es-MX" sz="1050" dirty="0" smtClean="0">
                <a:solidFill>
                  <a:schemeClr val="tx1"/>
                </a:solidFill>
                <a:latin typeface="+mj-lt"/>
                <a:cs typeface="Arial" pitchFamily="34" charset="0"/>
              </a:rPr>
              <a:t>transformación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dos </a:t>
            </a:r>
            <a:r>
              <a:rPr lang="es-MX" sz="1050" dirty="0">
                <a:solidFill>
                  <a:schemeClr val="tx1"/>
                </a:solidFill>
                <a:latin typeface="+mj-lt"/>
                <a:cs typeface="Arial" pitchFamily="34" charset="0"/>
              </a:rPr>
              <a:t>mil </a:t>
            </a:r>
            <a:r>
              <a:rPr lang="es-MX" sz="1050" dirty="0" smtClean="0">
                <a:solidFill>
                  <a:schemeClr val="tx1"/>
                </a:solidFill>
                <a:latin typeface="+mj-lt"/>
                <a:cs typeface="Arial" pitchFamily="34" charset="0"/>
              </a:rPr>
              <a:t>850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16.1%)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152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menos.</a:t>
            </a:r>
            <a:endParaRPr lang="es-MX" sz="1050" dirty="0">
              <a:solidFill>
                <a:schemeClr val="tx1"/>
              </a:solidFill>
              <a:latin typeface="+mj-lt"/>
              <a:cs typeface="Arial" pitchFamily="34" charset="0"/>
            </a:endParaRPr>
          </a:p>
          <a:p>
            <a:pPr algn="just"/>
            <a:endParaRPr lang="es-MX" sz="1050" dirty="0">
              <a:solidFill>
                <a:schemeClr val="tx1"/>
              </a:solidFill>
              <a:latin typeface="+mj-lt"/>
              <a:cs typeface="Arial" pitchFamily="34" charset="0"/>
            </a:endParaRPr>
          </a:p>
          <a:p>
            <a:pPr algn="just"/>
            <a:r>
              <a:rPr lang="es-MX" sz="1050" dirty="0">
                <a:solidFill>
                  <a:schemeClr val="tx1"/>
                </a:solidFill>
                <a:latin typeface="+mj-lt"/>
                <a:cs typeface="Arial" pitchFamily="34" charset="0"/>
              </a:rPr>
              <a:t>Otras actividades con menor número de trabajadores afiliados son: la de Servicios sociales y comunales con </a:t>
            </a:r>
            <a:r>
              <a:rPr lang="es-MX" sz="1050" dirty="0" smtClean="0">
                <a:solidFill>
                  <a:schemeClr val="tx1"/>
                </a:solidFill>
                <a:latin typeface="+mj-lt"/>
                <a:cs typeface="Arial" pitchFamily="34" charset="0"/>
              </a:rPr>
              <a:t>dos mil 225 trabajadores </a:t>
            </a:r>
            <a:r>
              <a:rPr lang="es-MX" sz="1050" dirty="0">
                <a:solidFill>
                  <a:schemeClr val="tx1"/>
                </a:solidFill>
                <a:latin typeface="+mj-lt"/>
                <a:cs typeface="Arial" pitchFamily="34" charset="0"/>
              </a:rPr>
              <a:t>(</a:t>
            </a:r>
            <a:r>
              <a:rPr lang="es-MX" sz="1050" dirty="0" smtClean="0">
                <a:solidFill>
                  <a:schemeClr val="tx1"/>
                </a:solidFill>
                <a:latin typeface="+mj-lt"/>
                <a:cs typeface="Arial" pitchFamily="34" charset="0"/>
              </a:rPr>
              <a:t>12.6%)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un aumento de 14 </a:t>
            </a:r>
            <a:r>
              <a:rPr lang="es-MX" sz="1050" dirty="0">
                <a:solidFill>
                  <a:schemeClr val="tx1"/>
                </a:solidFill>
                <a:latin typeface="+mj-lt"/>
                <a:cs typeface="Arial" pitchFamily="34" charset="0"/>
              </a:rPr>
              <a:t>trabajadores respecto al mes pasado; le siguen las actividades de Servicios para empresas, personas y el hogar con mil </a:t>
            </a:r>
            <a:r>
              <a:rPr lang="es-MX" sz="1050" dirty="0" smtClean="0">
                <a:solidFill>
                  <a:schemeClr val="tx1"/>
                </a:solidFill>
                <a:latin typeface="+mj-lt"/>
                <a:cs typeface="Arial" pitchFamily="34" charset="0"/>
              </a:rPr>
              <a:t>351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(7.6%)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29 trabajadores más; </a:t>
            </a:r>
            <a:r>
              <a:rPr lang="es-MX" sz="1050" dirty="0">
                <a:solidFill>
                  <a:schemeClr val="tx1"/>
                </a:solidFill>
                <a:latin typeface="+mj-lt"/>
                <a:cs typeface="Arial" pitchFamily="34" charset="0"/>
              </a:rPr>
              <a:t>la Industria eléctrica, captación y suministro de agua potable con mil </a:t>
            </a:r>
            <a:r>
              <a:rPr lang="es-MX" sz="1050" dirty="0" smtClean="0">
                <a:solidFill>
                  <a:schemeClr val="tx1"/>
                </a:solidFill>
                <a:latin typeface="+mj-lt"/>
                <a:cs typeface="Arial" pitchFamily="34" charset="0"/>
              </a:rPr>
              <a:t>289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(7.3%) con seis trabajadores más; </a:t>
            </a:r>
            <a:r>
              <a:rPr lang="es-MX" sz="1050" dirty="0">
                <a:solidFill>
                  <a:schemeClr val="tx1"/>
                </a:solidFill>
                <a:latin typeface="+mj-lt"/>
                <a:cs typeface="Arial" pitchFamily="34" charset="0"/>
              </a:rPr>
              <a:t>Transportes y comunicaciones con </a:t>
            </a:r>
            <a:r>
              <a:rPr lang="es-MX" sz="1050" dirty="0" smtClean="0">
                <a:solidFill>
                  <a:schemeClr val="tx1"/>
                </a:solidFill>
                <a:latin typeface="+mj-lt"/>
                <a:cs typeface="Arial" pitchFamily="34" charset="0"/>
              </a:rPr>
              <a:t>319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(1.8%)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33 trabajadores menos; </a:t>
            </a:r>
            <a:r>
              <a:rPr lang="es-MX" sz="1050" dirty="0">
                <a:solidFill>
                  <a:schemeClr val="tx1"/>
                </a:solidFill>
                <a:latin typeface="+mj-lt"/>
                <a:cs typeface="Arial" pitchFamily="34" charset="0"/>
              </a:rPr>
              <a:t>las </a:t>
            </a:r>
            <a:r>
              <a:rPr lang="es-MX" sz="1050" dirty="0" smtClean="0">
                <a:solidFill>
                  <a:schemeClr val="tx1"/>
                </a:solidFill>
                <a:latin typeface="+mj-lt"/>
                <a:cs typeface="Arial" pitchFamily="34" charset="0"/>
              </a:rPr>
              <a:t>actividades </a:t>
            </a:r>
            <a:r>
              <a:rPr lang="es-MX" sz="1050" dirty="0">
                <a:solidFill>
                  <a:schemeClr val="tx1"/>
                </a:solidFill>
                <a:latin typeface="+mj-lt"/>
                <a:cs typeface="Arial" pitchFamily="34" charset="0"/>
              </a:rPr>
              <a:t>del sector primario con </a:t>
            </a:r>
            <a:r>
              <a:rPr lang="es-MX" sz="1050" dirty="0" smtClean="0">
                <a:solidFill>
                  <a:schemeClr val="tx1"/>
                </a:solidFill>
                <a:latin typeface="+mj-lt"/>
                <a:cs typeface="Arial" pitchFamily="34" charset="0"/>
              </a:rPr>
              <a:t>267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(1.5%) </a:t>
            </a:r>
            <a:r>
              <a:rPr lang="es-MX" sz="1050" dirty="0">
                <a:solidFill>
                  <a:schemeClr val="tx1"/>
                </a:solidFill>
                <a:latin typeface="+mj-lt"/>
                <a:cs typeface="Arial" pitchFamily="34" charset="0"/>
              </a:rPr>
              <a:t>con </a:t>
            </a:r>
            <a:r>
              <a:rPr lang="es-MX" sz="1050" dirty="0" smtClean="0">
                <a:solidFill>
                  <a:schemeClr val="tx1"/>
                </a:solidFill>
                <a:latin typeface="+mj-lt"/>
                <a:cs typeface="Arial" pitchFamily="34" charset="0"/>
              </a:rPr>
              <a:t>50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menos; </a:t>
            </a:r>
            <a:r>
              <a:rPr lang="es-MX" sz="1050" dirty="0">
                <a:solidFill>
                  <a:schemeClr val="tx1"/>
                </a:solidFill>
                <a:latin typeface="+mj-lt"/>
                <a:cs typeface="Arial" pitchFamily="34" charset="0"/>
              </a:rPr>
              <a:t>y las Industrias extractivas con </a:t>
            </a:r>
            <a:r>
              <a:rPr lang="es-MX" sz="1050" dirty="0" smtClean="0">
                <a:solidFill>
                  <a:schemeClr val="tx1"/>
                </a:solidFill>
                <a:latin typeface="+mj-lt"/>
                <a:cs typeface="Arial" pitchFamily="34" charset="0"/>
              </a:rPr>
              <a:t>siete </a:t>
            </a:r>
            <a:r>
              <a:rPr lang="es-MX" sz="1050" dirty="0">
                <a:solidFill>
                  <a:schemeClr val="tx1"/>
                </a:solidFill>
                <a:latin typeface="+mj-lt"/>
                <a:cs typeface="Arial" pitchFamily="34" charset="0"/>
              </a:rPr>
              <a:t>trabajadores (</a:t>
            </a:r>
            <a:r>
              <a:rPr lang="es-MX" sz="1050" dirty="0" smtClean="0">
                <a:solidFill>
                  <a:schemeClr val="tx1"/>
                </a:solidFill>
                <a:latin typeface="+mj-lt"/>
                <a:cs typeface="Arial" pitchFamily="34" charset="0"/>
              </a:rPr>
              <a:t>0.04%) sin variación con respecto </a:t>
            </a:r>
            <a:r>
              <a:rPr lang="es-MX" sz="1050" dirty="0">
                <a:solidFill>
                  <a:schemeClr val="tx1"/>
                </a:solidFill>
                <a:latin typeface="+mj-lt"/>
                <a:cs typeface="Arial" pitchFamily="34" charset="0"/>
              </a:rPr>
              <a:t>al mes anterior.</a:t>
            </a:r>
            <a:endParaRPr lang="es-ES" sz="1050" dirty="0">
              <a:solidFill>
                <a:schemeClr val="tx1"/>
              </a:solidFill>
              <a:latin typeface="+mj-lt"/>
              <a:cs typeface="Arial" pitchFamily="34" charset="0"/>
            </a:endParaRPr>
          </a:p>
        </p:txBody>
      </p:sp>
      <p:sp>
        <p:nvSpPr>
          <p:cNvPr id="10" name="9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Trabajadores eventuales urbanos por actividad económica</a:t>
            </a:r>
            <a:endParaRPr lang="es-MX" sz="1600" dirty="0">
              <a:solidFill>
                <a:schemeClr val="bg1"/>
              </a:solidFill>
              <a:latin typeface="+mj-lt"/>
            </a:endParaRPr>
          </a:p>
        </p:txBody>
      </p:sp>
      <p:sp>
        <p:nvSpPr>
          <p:cNvPr id="8" name="7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6" name="2 Gráfico"/>
          <p:cNvGraphicFramePr>
            <a:graphicFrameLocks/>
          </p:cNvGraphicFramePr>
          <p:nvPr>
            <p:extLst>
              <p:ext uri="{D42A27DB-BD31-4B8C-83A1-F6EECF244321}">
                <p14:modId xmlns:p14="http://schemas.microsoft.com/office/powerpoint/2010/main" val="1760011714"/>
              </p:ext>
            </p:extLst>
          </p:nvPr>
        </p:nvGraphicFramePr>
        <p:xfrm>
          <a:off x="408137" y="728700"/>
          <a:ext cx="8376331" cy="2952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6301621"/>
      </p:ext>
    </p:extLst>
  </p:cSld>
  <p:clrMapOvr>
    <a:masterClrMapping/>
  </p:clrMapOvr>
  <p:transition spd="slow">
    <p:zoom/>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575556" y="4653136"/>
            <a:ext cx="8181975" cy="140415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tx1"/>
                </a:solidFill>
                <a:latin typeface="+mj-lt"/>
                <a:cs typeface="Arial" pitchFamily="34" charset="0"/>
              </a:rPr>
              <a:t>Uno de los indicadores más utilizados para medir los empleos generados es el de los TPEU. </a:t>
            </a:r>
            <a:r>
              <a:rPr lang="es-MX" sz="1200" dirty="0" smtClean="0">
                <a:solidFill>
                  <a:schemeClr val="tx1"/>
                </a:solidFill>
                <a:latin typeface="+mj-lt"/>
                <a:cs typeface="Arial" pitchFamily="34" charset="0"/>
              </a:rPr>
              <a:t>Comparando el total de trabajadores en esta categoría en mayo de 2012 y mayo de 2013 en Chiapas se observa una diferencia de 813 </a:t>
            </a:r>
            <a:r>
              <a:rPr lang="es-MX" sz="1200" dirty="0">
                <a:solidFill>
                  <a:schemeClr val="tx1"/>
                </a:solidFill>
                <a:latin typeface="+mj-lt"/>
                <a:cs typeface="Arial" pitchFamily="34" charset="0"/>
              </a:rPr>
              <a:t>TPEU, </a:t>
            </a:r>
            <a:r>
              <a:rPr lang="es-MX" sz="1200" dirty="0" smtClean="0">
                <a:solidFill>
                  <a:schemeClr val="tx1"/>
                </a:solidFill>
                <a:latin typeface="+mj-lt"/>
                <a:cs typeface="Arial" pitchFamily="34" charset="0"/>
              </a:rPr>
              <a:t>ubicándose en el lugar número 30 a </a:t>
            </a:r>
            <a:r>
              <a:rPr lang="es-MX" sz="1200" dirty="0">
                <a:solidFill>
                  <a:schemeClr val="tx1"/>
                </a:solidFill>
                <a:latin typeface="+mj-lt"/>
                <a:cs typeface="Arial" pitchFamily="34" charset="0"/>
              </a:rPr>
              <a:t>nivel nacional por su generación de </a:t>
            </a:r>
            <a:r>
              <a:rPr lang="es-MX" sz="1200" dirty="0" smtClean="0">
                <a:solidFill>
                  <a:schemeClr val="tx1"/>
                </a:solidFill>
                <a:latin typeface="+mj-lt"/>
                <a:cs typeface="Arial" pitchFamily="34" charset="0"/>
              </a:rPr>
              <a:t>empleos.</a:t>
            </a:r>
            <a:endParaRPr lang="es-MX" sz="1200" dirty="0">
              <a:solidFill>
                <a:schemeClr val="tx1"/>
              </a:solidFill>
              <a:latin typeface="+mj-lt"/>
              <a:cs typeface="Arial" pitchFamily="34" charset="0"/>
            </a:endParaRPr>
          </a:p>
          <a:p>
            <a:pPr algn="just"/>
            <a:endParaRPr lang="es-MX" sz="1200" dirty="0">
              <a:solidFill>
                <a:schemeClr val="tx1"/>
              </a:solidFill>
              <a:latin typeface="+mj-lt"/>
              <a:cs typeface="Arial" pitchFamily="34" charset="0"/>
            </a:endParaRPr>
          </a:p>
          <a:p>
            <a:pPr algn="just"/>
            <a:r>
              <a:rPr lang="es-MX" sz="1200" dirty="0">
                <a:solidFill>
                  <a:schemeClr val="tx1"/>
                </a:solidFill>
                <a:latin typeface="+mj-lt"/>
                <a:cs typeface="Arial" pitchFamily="34" charset="0"/>
              </a:rPr>
              <a:t>En términos porcentuales Chiapas </a:t>
            </a:r>
            <a:r>
              <a:rPr lang="es-MX" sz="1200" dirty="0" smtClean="0">
                <a:solidFill>
                  <a:schemeClr val="tx1"/>
                </a:solidFill>
                <a:latin typeface="+mj-lt"/>
                <a:cs typeface="Arial" pitchFamily="34" charset="0"/>
              </a:rPr>
              <a:t>presentó una </a:t>
            </a:r>
            <a:r>
              <a:rPr lang="es-MX" sz="1200" dirty="0">
                <a:solidFill>
                  <a:schemeClr val="tx1"/>
                </a:solidFill>
                <a:latin typeface="+mj-lt"/>
                <a:cs typeface="Arial" pitchFamily="34" charset="0"/>
              </a:rPr>
              <a:t>variación de </a:t>
            </a:r>
            <a:r>
              <a:rPr lang="es-MX" sz="1200" dirty="0" smtClean="0">
                <a:solidFill>
                  <a:schemeClr val="tx1"/>
                </a:solidFill>
                <a:latin typeface="+mj-lt"/>
                <a:cs typeface="Arial" pitchFamily="34" charset="0"/>
              </a:rPr>
              <a:t>0.40%, en tanto que la media nacional que fue de 3.81% en </a:t>
            </a:r>
            <a:r>
              <a:rPr lang="es-MX" sz="1200" dirty="0">
                <a:solidFill>
                  <a:schemeClr val="tx1"/>
                </a:solidFill>
                <a:latin typeface="+mj-lt"/>
                <a:cs typeface="Arial" pitchFamily="34" charset="0"/>
              </a:rPr>
              <a:t>el periodo indicado.</a:t>
            </a:r>
            <a:endParaRPr lang="es-ES" sz="1200" dirty="0" smtClean="0">
              <a:solidFill>
                <a:schemeClr val="tx1"/>
              </a:solidFill>
              <a:latin typeface="+mj-lt"/>
              <a:cs typeface="Arial" pitchFamily="34" charset="0"/>
            </a:endParaRPr>
          </a:p>
        </p:txBody>
      </p:sp>
      <p:sp>
        <p:nvSpPr>
          <p:cNvPr id="8" name="7 CuadroTexto"/>
          <p:cNvSpPr txBox="1"/>
          <p:nvPr/>
        </p:nvSpPr>
        <p:spPr>
          <a:xfrm>
            <a:off x="467544" y="6273606"/>
            <a:ext cx="695735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800" baseline="30000" dirty="0" smtClean="0">
                <a:solidFill>
                  <a:srgbClr val="434343"/>
                </a:solidFill>
                <a:latin typeface="+mj-lt"/>
                <a:cs typeface="Arial" pitchFamily="34" charset="0"/>
              </a:rPr>
              <a:t>2 </a:t>
            </a:r>
            <a:r>
              <a:rPr lang="es-ES" sz="800" dirty="0" smtClean="0">
                <a:solidFill>
                  <a:srgbClr val="434343"/>
                </a:solidFill>
                <a:latin typeface="+mj-lt"/>
                <a:cs typeface="Arial" pitchFamily="34" charset="0"/>
              </a:rPr>
              <a:t>En esta </a:t>
            </a:r>
            <a:r>
              <a:rPr lang="es-ES" sz="800" dirty="0">
                <a:solidFill>
                  <a:srgbClr val="434343"/>
                </a:solidFill>
                <a:latin typeface="+mj-lt"/>
                <a:cs typeface="Arial" pitchFamily="34" charset="0"/>
              </a:rPr>
              <a:t>clasificación se consideran los trabajadores permanentes del campo y urbanos y los eventuales urbanos pero se excluyen los trabajadores eventuales del campo. </a:t>
            </a:r>
            <a:endParaRPr lang="es-ES" sz="800" baseline="30000" dirty="0">
              <a:solidFill>
                <a:srgbClr val="434343"/>
              </a:solidFill>
              <a:latin typeface="+mj-lt"/>
              <a:cs typeface="Arial" pitchFamily="34" charset="0"/>
            </a:endParaRPr>
          </a:p>
        </p:txBody>
      </p:sp>
      <p:sp>
        <p:nvSpPr>
          <p:cNvPr id="10" name="9 CuadroTexto"/>
          <p:cNvSpPr txBox="1"/>
          <p:nvPr/>
        </p:nvSpPr>
        <p:spPr>
          <a:xfrm>
            <a:off x="1294468" y="-27384"/>
            <a:ext cx="6444716" cy="584775"/>
          </a:xfrm>
          <a:prstGeom prst="rect">
            <a:avLst/>
          </a:prstGeom>
          <a:noFill/>
        </p:spPr>
        <p:txBody>
          <a:bodyPr wrap="square" rtlCol="0">
            <a:spAutoFit/>
          </a:bodyPr>
          <a:lstStyle/>
          <a:p>
            <a:pPr algn="ctr"/>
            <a:r>
              <a:rPr lang="es-MX" sz="1600" dirty="0" smtClean="0">
                <a:solidFill>
                  <a:schemeClr val="bg1"/>
                </a:solidFill>
                <a:latin typeface="+mj-lt"/>
              </a:rPr>
              <a:t>Trabajadores permanentes y eventuales urbanos (TPEU)</a:t>
            </a:r>
            <a:r>
              <a:rPr lang="es-MX" sz="1600" baseline="30000" dirty="0" smtClean="0">
                <a:solidFill>
                  <a:schemeClr val="bg1"/>
                </a:solidFill>
                <a:latin typeface="+mj-lt"/>
              </a:rPr>
              <a:t>2</a:t>
            </a:r>
            <a:r>
              <a:rPr lang="es-MX" sz="1600" dirty="0" smtClean="0">
                <a:solidFill>
                  <a:schemeClr val="bg1"/>
                </a:solidFill>
                <a:latin typeface="+mj-lt"/>
              </a:rPr>
              <a:t> por entidad federativa</a:t>
            </a:r>
            <a:endParaRPr lang="es-MX" sz="1600" dirty="0">
              <a:solidFill>
                <a:schemeClr val="bg1"/>
              </a:solidFill>
              <a:latin typeface="+mj-lt"/>
            </a:endParaRP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graphicFrame>
        <p:nvGraphicFramePr>
          <p:cNvPr id="13" name="Chart 2"/>
          <p:cNvGraphicFramePr>
            <a:graphicFrameLocks/>
          </p:cNvGraphicFramePr>
          <p:nvPr>
            <p:extLst>
              <p:ext uri="{D42A27DB-BD31-4B8C-83A1-F6EECF244321}">
                <p14:modId xmlns:p14="http://schemas.microsoft.com/office/powerpoint/2010/main" val="1733784130"/>
              </p:ext>
            </p:extLst>
          </p:nvPr>
        </p:nvGraphicFramePr>
        <p:xfrm>
          <a:off x="252132" y="692697"/>
          <a:ext cx="8639736" cy="3888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0976407"/>
      </p:ext>
    </p:extLst>
  </p:cSld>
  <p:clrMapOvr>
    <a:masterClrMapping/>
  </p:clrMapOvr>
  <p:transition spd="slow">
    <p:zoom/>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27584" y="5211198"/>
            <a:ext cx="7416824" cy="84609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chemeClr val="tx1"/>
                </a:solidFill>
                <a:latin typeface="+mj-lt"/>
                <a:cs typeface="Arial" pitchFamily="34" charset="0"/>
              </a:rPr>
              <a:t>De los 205 mil 502 Trabajadores Permanentes y Eventuales Urbanos afiliados al IMSS, 130 mil 910 son hombres (63.7%); en tanto que el total de mujeres es de 74 mil 592 (36.3%). El grupo de edad con mayor número de trabajadores es el de 25 a 29 años.</a:t>
            </a:r>
            <a:endParaRPr lang="es-ES" sz="1200" dirty="0" smtClean="0">
              <a:solidFill>
                <a:schemeClr val="tx1"/>
              </a:solidFill>
              <a:latin typeface="+mj-lt"/>
              <a:cs typeface="Arial" pitchFamily="34" charset="0"/>
            </a:endParaRPr>
          </a:p>
        </p:txBody>
      </p:sp>
      <p:sp>
        <p:nvSpPr>
          <p:cNvPr id="7" name="6 CuadroTexto"/>
          <p:cNvSpPr txBox="1"/>
          <p:nvPr/>
        </p:nvSpPr>
        <p:spPr>
          <a:xfrm>
            <a:off x="519057" y="6525344"/>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10" name="9 CuadroTexto"/>
          <p:cNvSpPr txBox="1"/>
          <p:nvPr/>
        </p:nvSpPr>
        <p:spPr>
          <a:xfrm>
            <a:off x="1331640" y="102114"/>
            <a:ext cx="6444716" cy="338554"/>
          </a:xfrm>
          <a:prstGeom prst="rect">
            <a:avLst/>
          </a:prstGeom>
          <a:noFill/>
        </p:spPr>
        <p:txBody>
          <a:bodyPr wrap="square" rtlCol="0">
            <a:spAutoFit/>
          </a:bodyPr>
          <a:lstStyle/>
          <a:p>
            <a:pPr algn="ctr"/>
            <a:r>
              <a:rPr lang="es-MX" sz="1600" dirty="0" smtClean="0">
                <a:solidFill>
                  <a:schemeClr val="bg1"/>
                </a:solidFill>
                <a:latin typeface="+mj-lt"/>
              </a:rPr>
              <a:t>TPEU por sexo y grupos quinquenales de edad</a:t>
            </a:r>
            <a:endParaRPr lang="es-MX" sz="1600" dirty="0">
              <a:solidFill>
                <a:schemeClr val="bg1"/>
              </a:solidFill>
              <a:latin typeface="+mj-lt"/>
            </a:endParaRPr>
          </a:p>
        </p:txBody>
      </p:sp>
      <p:graphicFrame>
        <p:nvGraphicFramePr>
          <p:cNvPr id="8" name="1 Gráfico"/>
          <p:cNvGraphicFramePr>
            <a:graphicFrameLocks/>
          </p:cNvGraphicFramePr>
          <p:nvPr>
            <p:extLst>
              <p:ext uri="{D42A27DB-BD31-4B8C-83A1-F6EECF244321}">
                <p14:modId xmlns:p14="http://schemas.microsoft.com/office/powerpoint/2010/main" val="2245603713"/>
              </p:ext>
            </p:extLst>
          </p:nvPr>
        </p:nvGraphicFramePr>
        <p:xfrm>
          <a:off x="647564" y="728700"/>
          <a:ext cx="7704856" cy="4248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274534"/>
      </p:ext>
    </p:extLst>
  </p:cSld>
  <p:clrMapOvr>
    <a:masterClrMapping/>
  </p:clrMapOvr>
  <p:transition spd="slow">
    <p:zoom/>
    <p:sndAc>
      <p:stSnd>
        <p:snd r:embed="rId3"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mj-lt"/>
              </a:rPr>
              <a:t>Diferencia Anual de TPEU en Chiapas por Municipio</a:t>
            </a:r>
            <a:endParaRPr lang="es-MX" sz="1600" dirty="0">
              <a:solidFill>
                <a:schemeClr val="bg1"/>
              </a:solidFill>
              <a:latin typeface="+mj-lt"/>
            </a:endParaRPr>
          </a:p>
        </p:txBody>
      </p:sp>
      <p:sp>
        <p:nvSpPr>
          <p:cNvPr id="6" name="5 Rectángulo redondeado"/>
          <p:cNvSpPr/>
          <p:nvPr/>
        </p:nvSpPr>
        <p:spPr>
          <a:xfrm>
            <a:off x="411448" y="4653136"/>
            <a:ext cx="8181975" cy="140415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tx1"/>
                </a:solidFill>
                <a:latin typeface="+mj-lt"/>
                <a:cs typeface="Arial" pitchFamily="34" charset="0"/>
              </a:rPr>
              <a:t>A nivel municipal, comparando el mes de </a:t>
            </a:r>
            <a:r>
              <a:rPr lang="es-MX" sz="1200" dirty="0" smtClean="0">
                <a:solidFill>
                  <a:schemeClr val="tx1"/>
                </a:solidFill>
                <a:latin typeface="+mj-lt"/>
                <a:cs typeface="Arial" pitchFamily="34" charset="0"/>
              </a:rPr>
              <a:t>abril </a:t>
            </a:r>
            <a:r>
              <a:rPr lang="es-MX" sz="1200" dirty="0">
                <a:solidFill>
                  <a:schemeClr val="tx1"/>
                </a:solidFill>
                <a:latin typeface="+mj-lt"/>
                <a:cs typeface="Arial" pitchFamily="34" charset="0"/>
              </a:rPr>
              <a:t>de </a:t>
            </a:r>
            <a:r>
              <a:rPr lang="es-MX" sz="1200" dirty="0" smtClean="0">
                <a:solidFill>
                  <a:schemeClr val="tx1"/>
                </a:solidFill>
                <a:latin typeface="+mj-lt"/>
                <a:cs typeface="Arial" pitchFamily="34" charset="0"/>
              </a:rPr>
              <a:t>2013 </a:t>
            </a:r>
            <a:r>
              <a:rPr lang="es-MX" sz="1200" dirty="0">
                <a:solidFill>
                  <a:schemeClr val="tx1"/>
                </a:solidFill>
                <a:latin typeface="+mj-lt"/>
                <a:cs typeface="Arial" pitchFamily="34" charset="0"/>
              </a:rPr>
              <a:t>con el mismo mes del año anterior, </a:t>
            </a:r>
            <a:r>
              <a:rPr lang="es-MX" sz="1200" dirty="0" smtClean="0">
                <a:solidFill>
                  <a:schemeClr val="tx1"/>
                </a:solidFill>
                <a:latin typeface="+mj-lt"/>
                <a:cs typeface="Arial" pitchFamily="34" charset="0"/>
              </a:rPr>
              <a:t>se observa que </a:t>
            </a:r>
            <a:r>
              <a:rPr lang="es-MX" sz="1200" dirty="0">
                <a:solidFill>
                  <a:schemeClr val="tx1"/>
                </a:solidFill>
                <a:latin typeface="+mj-lt"/>
                <a:cs typeface="Arial" pitchFamily="34" charset="0"/>
              </a:rPr>
              <a:t>en Chiapas los municipios que registraron mayor incremento de Trabajadores Permanentes y Eventuales Urbanos (TPEU) fueron </a:t>
            </a:r>
            <a:r>
              <a:rPr lang="es-MX" sz="1200" dirty="0" smtClean="0">
                <a:solidFill>
                  <a:schemeClr val="tx1"/>
                </a:solidFill>
                <a:latin typeface="+mj-lt"/>
                <a:cs typeface="Arial" pitchFamily="34" charset="0"/>
              </a:rPr>
              <a:t>Ostuacán, </a:t>
            </a:r>
            <a:r>
              <a:rPr lang="es-MX" sz="1200" dirty="0">
                <a:solidFill>
                  <a:schemeClr val="tx1"/>
                </a:solidFill>
                <a:cs typeface="Arial" pitchFamily="34" charset="0"/>
              </a:rPr>
              <a:t>Villa </a:t>
            </a:r>
            <a:r>
              <a:rPr lang="es-MX" sz="1200" dirty="0" smtClean="0">
                <a:solidFill>
                  <a:schemeClr val="tx1"/>
                </a:solidFill>
                <a:cs typeface="Arial" pitchFamily="34" charset="0"/>
              </a:rPr>
              <a:t>Comaltitlán,</a:t>
            </a:r>
            <a:r>
              <a:rPr lang="es-MX" sz="1200" dirty="0" smtClean="0">
                <a:solidFill>
                  <a:schemeClr val="tx1"/>
                </a:solidFill>
                <a:latin typeface="+mj-lt"/>
                <a:cs typeface="Arial" pitchFamily="34" charset="0"/>
              </a:rPr>
              <a:t> Huixtla, Berriozábal y Villaflores.</a:t>
            </a:r>
            <a:endParaRPr lang="es-MX" sz="1200" dirty="0">
              <a:solidFill>
                <a:schemeClr val="tx1"/>
              </a:solidFill>
              <a:latin typeface="+mj-lt"/>
              <a:cs typeface="Arial" pitchFamily="34" charset="0"/>
            </a:endParaRPr>
          </a:p>
          <a:p>
            <a:pPr algn="just"/>
            <a:endParaRPr lang="es-MX" sz="1200" dirty="0">
              <a:solidFill>
                <a:schemeClr val="tx1"/>
              </a:solidFill>
              <a:latin typeface="+mj-lt"/>
              <a:cs typeface="Arial" pitchFamily="34" charset="0"/>
            </a:endParaRPr>
          </a:p>
          <a:p>
            <a:pPr algn="just"/>
            <a:r>
              <a:rPr lang="es-MX" sz="1200" dirty="0">
                <a:solidFill>
                  <a:schemeClr val="tx1"/>
                </a:solidFill>
                <a:latin typeface="+mj-lt"/>
                <a:cs typeface="Arial" pitchFamily="34" charset="0"/>
              </a:rPr>
              <a:t>Por otra parte los municipios que tuvieron mayores descensos de estos trabajadores en el periodo citado </a:t>
            </a:r>
            <a:r>
              <a:rPr lang="es-MX" sz="1200" dirty="0" smtClean="0">
                <a:solidFill>
                  <a:schemeClr val="tx1"/>
                </a:solidFill>
                <a:latin typeface="+mj-lt"/>
                <a:cs typeface="Arial" pitchFamily="34" charset="0"/>
              </a:rPr>
              <a:t>fueron Arriaga, Mapastepec, Palenque, San Cristóbal de las Casas y</a:t>
            </a:r>
            <a:r>
              <a:rPr lang="es-MX" sz="1200" dirty="0" smtClean="0">
                <a:solidFill>
                  <a:schemeClr val="tx1"/>
                </a:solidFill>
                <a:cs typeface="Arial" pitchFamily="34" charset="0"/>
              </a:rPr>
              <a:t> Chiapa de Corzo.</a:t>
            </a:r>
            <a:endParaRPr lang="es-MX" sz="1200" dirty="0">
              <a:solidFill>
                <a:schemeClr val="tx1"/>
              </a:solidFill>
              <a:latin typeface="+mj-lt"/>
              <a:cs typeface="Arial" pitchFamily="34" charset="0"/>
            </a:endParaRPr>
          </a:p>
        </p:txBody>
      </p:sp>
      <p:sp>
        <p:nvSpPr>
          <p:cNvPr id="7" name="6 CuadroTexto"/>
          <p:cNvSpPr txBox="1"/>
          <p:nvPr/>
        </p:nvSpPr>
        <p:spPr>
          <a:xfrm>
            <a:off x="474364" y="6273316"/>
            <a:ext cx="6535764" cy="41549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Nota: La información es al mes de abril de cada año en virtud que a la fecha de este reporte no se cuenta con datos más recientes del 2013 a nivel municipal.</a:t>
            </a:r>
          </a:p>
          <a:p>
            <a:pPr>
              <a:tabLst>
                <a:tab pos="361950" algn="l"/>
                <a:tab pos="625475" algn="l"/>
              </a:tabLst>
            </a:pPr>
            <a:endParaRPr lang="es-ES" sz="700" dirty="0" smtClean="0">
              <a:solidFill>
                <a:schemeClr val="accent5">
                  <a:lumMod val="50000"/>
                </a:schemeClr>
              </a:solidFill>
              <a:latin typeface="Arial" pitchFamily="34" charset="0"/>
              <a:cs typeface="Arial" pitchFamily="34" charset="0"/>
            </a:endParaRPr>
          </a:p>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Página web del SEIJAL: www.seijal.gob.mx</a:t>
            </a:r>
            <a:endParaRPr lang="es-ES" sz="700" baseline="0" dirty="0">
              <a:solidFill>
                <a:schemeClr val="accent5">
                  <a:lumMod val="50000"/>
                </a:schemeClr>
              </a:solidFill>
              <a:latin typeface="Arial" pitchFamily="34" charset="0"/>
              <a:cs typeface="Arial" pitchFamily="34" charset="0"/>
            </a:endParaRPr>
          </a:p>
        </p:txBody>
      </p:sp>
      <p:graphicFrame>
        <p:nvGraphicFramePr>
          <p:cNvPr id="10" name="3 Gráfico"/>
          <p:cNvGraphicFramePr>
            <a:graphicFrameLocks/>
          </p:cNvGraphicFramePr>
          <p:nvPr>
            <p:extLst>
              <p:ext uri="{D42A27DB-BD31-4B8C-83A1-F6EECF244321}">
                <p14:modId xmlns:p14="http://schemas.microsoft.com/office/powerpoint/2010/main" val="1534900903"/>
              </p:ext>
            </p:extLst>
          </p:nvPr>
        </p:nvGraphicFramePr>
        <p:xfrm>
          <a:off x="682912" y="872716"/>
          <a:ext cx="7871332" cy="35964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3445392"/>
      </p:ext>
    </p:extLst>
  </p:cSld>
  <p:clrMapOvr>
    <a:masterClrMapping/>
  </p:clrMapOvr>
  <p:transition spd="slow">
    <p:zoom/>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Personalizado 1">
      <a:majorFont>
        <a:latin typeface="Helvetica67-CondensedMedium"/>
        <a:ea typeface=""/>
        <a:cs typeface=""/>
      </a:majorFont>
      <a:minorFont>
        <a:latin typeface="Helvetica LT Std Light"/>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HNOSUNE01">
    <a:majorFont>
      <a:latin typeface="Helvetica67-CondensedMedium"/>
      <a:ea typeface=""/>
      <a:cs typeface=""/>
    </a:majorFont>
    <a:minorFont>
      <a:latin typeface="Helvetica Neue LT Std"/>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Newsprint</Template>
  <TotalTime>29456</TotalTime>
  <Words>3434</Words>
  <Application>Microsoft Office PowerPoint</Application>
  <PresentationFormat>Presentación en pantalla (4:3)</PresentationFormat>
  <Paragraphs>1479</Paragraphs>
  <Slides>18</Slides>
  <Notes>4</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NewsPrint</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Antonio</cp:lastModifiedBy>
  <cp:revision>1139</cp:revision>
  <cp:lastPrinted>2011-03-10T19:48:04Z</cp:lastPrinted>
  <dcterms:created xsi:type="dcterms:W3CDTF">2005-03-15T10:04:38Z</dcterms:created>
  <dcterms:modified xsi:type="dcterms:W3CDTF">2013-06-27T19:40:43Z</dcterms:modified>
</cp:coreProperties>
</file>